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pqTlp6/EpNW9kcZuiVscSqOyI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403e9c5e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403e9c5e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03e9c5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403e9c5e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403e9c5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403e9c5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9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Oriented Metrics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EE0D6-42F8-4D7C-861B-9095845DA7E3}"/>
              </a:ext>
            </a:extLst>
          </p:cNvPr>
          <p:cNvSpPr/>
          <p:nvPr/>
        </p:nvSpPr>
        <p:spPr>
          <a:xfrm>
            <a:off x="3015179" y="318847"/>
            <a:ext cx="2321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9B"/>
                </a:solidFill>
                <a:latin typeface="Arial" panose="020B0604020202020204" pitchFamily="34" charset="0"/>
              </a:rPr>
              <a:t>Cohesion Metrics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031D3-DD22-4D1D-98E3-2FE30F100D46}"/>
              </a:ext>
            </a:extLst>
          </p:cNvPr>
          <p:cNvSpPr/>
          <p:nvPr/>
        </p:nvSpPr>
        <p:spPr>
          <a:xfrm>
            <a:off x="368422" y="964538"/>
            <a:ext cx="8571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Cohesion is a measure of the degree to which the elements of a module are functionally related.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E1E56-C877-47DE-935F-B16D1C20BB79}"/>
              </a:ext>
            </a:extLst>
          </p:cNvPr>
          <p:cNvSpPr/>
          <p:nvPr/>
        </p:nvSpPr>
        <p:spPr>
          <a:xfrm>
            <a:off x="368422" y="1517896"/>
            <a:ext cx="3052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Lack of Cohesion in Methods (LCOM)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D24B3-579C-4FF4-AE4A-2AAB77CC4F30}"/>
              </a:ext>
            </a:extLst>
          </p:cNvPr>
          <p:cNvSpPr/>
          <p:nvPr/>
        </p:nvSpPr>
        <p:spPr>
          <a:xfrm>
            <a:off x="466078" y="1825673"/>
            <a:ext cx="85713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measures the dissimilarity of methods in a class by looking at the instance variable or attributes used by methods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5F723-7BAE-40EA-BBAB-90533DD34E27}"/>
              </a:ext>
            </a:extLst>
          </p:cNvPr>
          <p:cNvSpPr/>
          <p:nvPr/>
        </p:nvSpPr>
        <p:spPr>
          <a:xfrm>
            <a:off x="759041" y="2441227"/>
            <a:ext cx="8083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Consider a class C</a:t>
            </a:r>
            <a:r>
              <a:rPr lang="en-US" sz="9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with n methods M</a:t>
            </a:r>
            <a:r>
              <a:rPr lang="en-US" sz="900" dirty="0">
                <a:latin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</a:rPr>
              <a:t>, M</a:t>
            </a:r>
            <a:r>
              <a:rPr lang="en-US" sz="900" dirty="0">
                <a:latin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</a:rPr>
              <a:t>…., M</a:t>
            </a:r>
            <a:r>
              <a:rPr lang="en-US" sz="900" dirty="0">
                <a:latin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</a:rPr>
              <a:t>. Let (</a:t>
            </a:r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sz="900" dirty="0" err="1">
                <a:latin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</a:rPr>
              <a:t>) = set of all instance variables used by method M</a:t>
            </a:r>
            <a:r>
              <a:rPr lang="en-US" sz="900" dirty="0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EAD4D-AB70-4B85-9AA9-16E9EA3C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8" y="3037693"/>
            <a:ext cx="6498454" cy="2142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1EFE0-9266-4C09-BFB6-32C4B260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2" y="5546427"/>
            <a:ext cx="5956917" cy="1076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9FCB1-D4E9-4BB7-9688-E3F18B96C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20" y="4236550"/>
            <a:ext cx="1473878" cy="23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CK metrics suite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CK has proposed six class-based design metrics for OO systems.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dirty="0"/>
              <a:t>	1. Weighted methods per class (WMC):-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Assume that </a:t>
            </a:r>
            <a:r>
              <a:rPr lang="en-US" sz="2000" i="1" dirty="0"/>
              <a:t>n </a:t>
            </a:r>
            <a:r>
              <a:rPr lang="en-US" sz="2000" dirty="0"/>
              <a:t>methods of complexity </a:t>
            </a:r>
            <a:r>
              <a:rPr lang="en-US" sz="2000" i="1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, . . .,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n</a:t>
            </a:r>
            <a:r>
              <a:rPr lang="en-US" sz="2000" i="1" dirty="0"/>
              <a:t> </a:t>
            </a:r>
            <a:r>
              <a:rPr lang="en-US" sz="2000" dirty="0"/>
              <a:t>are defined for a class </a:t>
            </a:r>
            <a:r>
              <a:rPr lang="en-US" sz="2000" b="1" dirty="0"/>
              <a:t>C</a:t>
            </a:r>
            <a:r>
              <a:rPr lang="en-US" sz="2000" dirty="0"/>
              <a:t>.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The specific complexity metric that is chosen (e.g., cyclomatic complexity) should be normalized so that nominal complexity for a method takes on a value of 1.0.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dirty="0">
                <a:solidFill>
                  <a:srgbClr val="7030A0"/>
                </a:solidFill>
              </a:rPr>
              <a:t>				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dirty="0">
                <a:solidFill>
                  <a:srgbClr val="7030A0"/>
                </a:solidFill>
              </a:rPr>
              <a:t>				WMC = </a:t>
            </a:r>
            <a:r>
              <a:rPr lang="en-US" sz="2000" b="1" i="1" dirty="0">
                <a:solidFill>
                  <a:srgbClr val="7030A0"/>
                </a:solidFill>
              </a:rPr>
              <a:t>∑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i="1" dirty="0">
                <a:solidFill>
                  <a:srgbClr val="7030A0"/>
                </a:solidFill>
              </a:rPr>
              <a:t>c</a:t>
            </a:r>
            <a:r>
              <a:rPr lang="en-US" sz="2000" i="1" baseline="-25000" dirty="0">
                <a:solidFill>
                  <a:srgbClr val="7030A0"/>
                </a:solidFill>
              </a:rPr>
              <a:t>i</a:t>
            </a:r>
            <a:endParaRPr sz="2000" i="1" baseline="-25000" dirty="0">
              <a:solidFill>
                <a:srgbClr val="7030A0"/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 baseline="-25000" dirty="0">
              <a:solidFill>
                <a:srgbClr val="7030A0"/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aseline="-25000" dirty="0">
              <a:solidFill>
                <a:srgbClr val="7030A0"/>
              </a:solidFill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So if no. of methods are increase, complexity of class also increase. </a:t>
            </a:r>
            <a:endParaRPr sz="2000" dirty="0"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Objects with </a:t>
            </a:r>
            <a:r>
              <a:rPr lang="en-US" sz="2000" dirty="0">
                <a:solidFill>
                  <a:srgbClr val="7030A0"/>
                </a:solidFill>
              </a:rPr>
              <a:t>large number of methods </a:t>
            </a:r>
            <a:r>
              <a:rPr lang="en-US" sz="2000" dirty="0"/>
              <a:t>are likely to be more application specific</a:t>
            </a:r>
            <a:r>
              <a:rPr lang="en-US" sz="2000" dirty="0">
                <a:solidFill>
                  <a:srgbClr val="7030A0"/>
                </a:solidFill>
              </a:rPr>
              <a:t>, limiting the possible reuse</a:t>
            </a:r>
            <a:endParaRPr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b="1"/>
              <a:t>	2. Depth of the inheritance tree (DIT):-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metric is “the maximum length from the node to the root of the tree (base class)”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Referring to Figure, the value of DIT for the class-hierarchy shown is 4.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Lower level subclasses inherit a number of methods making behavior harder to predict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Deeper trees indicate greater design complexity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On the positive side, large DIT values imply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that many methods may be reused.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3671371"/>
            <a:ext cx="3733800" cy="318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/>
              <a:t>3. Number of children (NOC):-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subclasses that are immediately subordinate to a class in the class hierarchy</a:t>
            </a: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Referring to previous figure, class </a:t>
            </a:r>
            <a:r>
              <a:rPr lang="en-US" sz="2400" b="1"/>
              <a:t>C2 </a:t>
            </a:r>
            <a:r>
              <a:rPr lang="en-US" sz="2400"/>
              <a:t>has three children—subclasses </a:t>
            </a:r>
            <a:r>
              <a:rPr lang="en-US" sz="2400" b="1"/>
              <a:t>C21</a:t>
            </a:r>
            <a:r>
              <a:rPr lang="en-US" sz="2400"/>
              <a:t>, </a:t>
            </a:r>
            <a:r>
              <a:rPr lang="en-US" sz="2400" b="1"/>
              <a:t>C22, </a:t>
            </a:r>
            <a:r>
              <a:rPr lang="en-US" sz="2400"/>
              <a:t>and </a:t>
            </a:r>
            <a:r>
              <a:rPr lang="en-US" sz="2400" b="1"/>
              <a:t>C23</a:t>
            </a:r>
            <a:r>
              <a:rPr lang="en-US" sz="2400"/>
              <a:t>.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As the NOC increases, reuse increases, but the abstraction represented by the parent class can be diluted.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Depth is generally better than breadth in class hierarchy, since it promotes reuse of methods through inheritance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Classes higher up in the hierarchy should have more sub-classes then those lower down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As NOC increases, the amount of testing (required to exercise each child in its operational context) will also increase.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800" b="1"/>
              <a:t>4. Coupling between object classes (CBO):</a:t>
            </a:r>
            <a:endParaRPr sz="2800"/>
          </a:p>
          <a:p>
            <a:pPr marL="742950" lvl="1" indent="-285750" algn="l" rtl="0"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500"/>
              <a:t>CBO is the number of collaborations between two classes (fan-out of a class C)</a:t>
            </a:r>
            <a:endParaRPr/>
          </a:p>
          <a:p>
            <a:pPr marL="1143000" lvl="2" indent="-228600" algn="l" rtl="0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The number of other classes that are referenced in the class C (a reference to another class, A, is a reference to a method or a data member of class A)</a:t>
            </a:r>
            <a:endParaRPr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As collaboration increases reuse decreases</a:t>
            </a:r>
            <a:endParaRPr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High fan-outs represent class coupling to other classes/objects and thus are undesirable</a:t>
            </a:r>
            <a:endParaRPr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High fan-ins represent good object designs and high level of reuse</a:t>
            </a:r>
            <a:endParaRPr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Not possible to maintain high fan-in and low fan outs across the entire system</a:t>
            </a:r>
            <a:endParaRPr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As CBO increases, it is likely that the reusability of a class will decrease.</a:t>
            </a:r>
            <a:endParaRPr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If values of CBO is high, then modification get complicated.</a:t>
            </a:r>
            <a:endParaRPr/>
          </a:p>
          <a:p>
            <a:pPr marL="742950" lvl="1" indent="-28575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Therefore, CBO values for each class should be kept as low as is reasonable.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457200" y="5486400"/>
            <a:ext cx="8686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   ‘FAN IN’ is simply a count of the number of other Components that can call,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pass control, to Component 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  ‘FANOUT’ is the number of Components that are called by Component A.</a:t>
            </a:r>
            <a:endParaRPr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/>
              <a:t>	5. Response for a class (RFC)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RFC is the “Number of Distinct Methods and Constructors invoked by a Class” (local + remote)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As RFC increases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testing effort increases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greater the complexity of the object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harder it is to understand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/>
              <a:t>	</a:t>
            </a:r>
            <a:r>
              <a:rPr lang="en-US" sz="2800" b="1"/>
              <a:t>6. Lack of cohesion in methods (LCOM).</a:t>
            </a:r>
            <a:endParaRPr sz="2400" b="1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This is a notion of degree of similarity of Methods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LCOM is the number of methods that access one or more of the same attributes.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If no methods access the same attributes, then LCOM = 0.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LCOM is high, methods may be coupled to one another via attributes. This increases the complexity of the class design.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general, high values for LCOM imply that the class might be better designed by breaking it into two or more separate classes.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It is desirable to keep cohesion high; that is, keep LCOM low.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Take class </a:t>
            </a:r>
            <a:r>
              <a:rPr lang="en-US" i="1"/>
              <a:t>C with M1, M2, M3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I1 = {a, b, c, d, e}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I2 = {a, b, e}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I3 = {x, y, z}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P = {(I1, I3), (I2, I3)}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Q = {(I1, I2)}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Thus LCOM = 1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</a:t>
            </a:r>
            <a:r>
              <a:rPr lang="en-US" i="1"/>
              <a:t>n such sets I1 ,…, In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i="1"/>
              <a:t>P = {(Ii, Ij) | (Ii ∩ Ij ) = ∅}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i="1"/>
              <a:t>Q = {(Ii, Ij) | (Ii ∩ Ij ) ≠ ∅}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all </a:t>
            </a:r>
            <a:r>
              <a:rPr lang="en-US" i="1"/>
              <a:t>n sets Ii are ∅ then P = ∅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solidFill>
                  <a:srgbClr val="7030A0"/>
                </a:solidFill>
              </a:rPr>
              <a:t>LCOM = |</a:t>
            </a:r>
            <a:r>
              <a:rPr lang="en-US" i="1">
                <a:solidFill>
                  <a:srgbClr val="7030A0"/>
                </a:solidFill>
              </a:rPr>
              <a:t>P</a:t>
            </a:r>
            <a:r>
              <a:rPr lang="en-US">
                <a:solidFill>
                  <a:srgbClr val="7030A0"/>
                </a:solidFill>
              </a:rPr>
              <a:t>| - |Q|, </a:t>
            </a:r>
            <a:r>
              <a:rPr lang="en-US" i="1">
                <a:solidFill>
                  <a:srgbClr val="7030A0"/>
                </a:solidFill>
              </a:rPr>
              <a:t>if |P| &gt; |Q|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>
                <a:solidFill>
                  <a:srgbClr val="7030A0"/>
                </a:solidFill>
              </a:rPr>
              <a:t>LCOM = 0 otherwise</a:t>
            </a:r>
            <a:endParaRPr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Compute WMC, RFC, CBO, LCOM. Consider complexity to be 1</a:t>
            </a:r>
            <a:endParaRPr sz="2400"/>
          </a:p>
        </p:txBody>
      </p:sp>
      <p:grpSp>
        <p:nvGrpSpPr>
          <p:cNvPr id="185" name="Google Shape;185;p18"/>
          <p:cNvGrpSpPr/>
          <p:nvPr/>
        </p:nvGrpSpPr>
        <p:grpSpPr>
          <a:xfrm>
            <a:off x="990600" y="2286000"/>
            <a:ext cx="7696200" cy="4419600"/>
            <a:chOff x="990600" y="1447800"/>
            <a:chExt cx="7696200" cy="5410200"/>
          </a:xfrm>
        </p:grpSpPr>
        <p:pic>
          <p:nvPicPr>
            <p:cNvPr id="186" name="Google Shape;186;p18"/>
            <p:cNvPicPr preferRelativeResize="0"/>
            <p:nvPr/>
          </p:nvPicPr>
          <p:blipFill rotWithShape="1">
            <a:blip r:embed="rId3">
              <a:alphaModFix/>
            </a:blip>
            <a:srcRect l="22255" t="21874" r="20936" b="7291"/>
            <a:stretch/>
          </p:blipFill>
          <p:spPr>
            <a:xfrm>
              <a:off x="990600" y="1462726"/>
              <a:ext cx="7696200" cy="5395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8"/>
            <p:cNvSpPr/>
            <p:nvPr/>
          </p:nvSpPr>
          <p:spPr>
            <a:xfrm>
              <a:off x="3886200" y="1447800"/>
              <a:ext cx="1981200" cy="1524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WMC for book is 3, sale is 2 and publication is 2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Weighted Number Methods in a Class (WMC)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Methods implemented within a class or the sum of the complexities of all methods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RFC = 3+2+2 = 7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Response for a Class (RFC )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methods (internal and external) in a class.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CBO = 2 (class book) and 0 (class publication and sales)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Coupling between Objects (CBO)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other classes to which it is coupled.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Object Oriented Metrics</a:t>
            </a:r>
            <a:endParaRPr b="1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Primary objectives for object-oriented metrics are no different than those for metrics derived for conventional software: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better understand the </a:t>
            </a:r>
            <a:r>
              <a:rPr lang="en-US">
                <a:solidFill>
                  <a:srgbClr val="7030A0"/>
                </a:solidFill>
              </a:rPr>
              <a:t>quality of the product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assess the </a:t>
            </a:r>
            <a:r>
              <a:rPr lang="en-US">
                <a:solidFill>
                  <a:srgbClr val="7030A0"/>
                </a:solidFill>
              </a:rPr>
              <a:t>effectiveness of the process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improve the </a:t>
            </a:r>
            <a:r>
              <a:rPr lang="en-US">
                <a:solidFill>
                  <a:srgbClr val="7030A0"/>
                </a:solidFill>
              </a:rPr>
              <a:t>quality of work performed </a:t>
            </a:r>
            <a:r>
              <a:rPr lang="en-US"/>
              <a:t>at a project level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03e9c5e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0403e9c5e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9631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class book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int a, b;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book (int a, int b)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{this.a=a;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this.b=b;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book(book ref)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{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a=ref.a;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b=ref.b;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}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0403e9c5ea_0_2"/>
          <p:cNvSpPr txBox="1"/>
          <p:nvPr/>
        </p:nvSpPr>
        <p:spPr>
          <a:xfrm>
            <a:off x="2886050" y="1417650"/>
            <a:ext cx="5913900" cy="4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psvm()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a=10; int b=20;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obj1=new book(a,b);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obj2= new book(obj1);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0403e9c5ea_0_2"/>
          <p:cNvSpPr txBox="1"/>
          <p:nvPr/>
        </p:nvSpPr>
        <p:spPr>
          <a:xfrm>
            <a:off x="5522375" y="1604175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0403e9c5ea_0_2"/>
          <p:cNvSpPr/>
          <p:nvPr/>
        </p:nvSpPr>
        <p:spPr>
          <a:xfrm>
            <a:off x="5647050" y="1693250"/>
            <a:ext cx="748200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obj1</a:t>
            </a:r>
            <a:endParaRPr/>
          </a:p>
        </p:txBody>
      </p:sp>
      <p:sp>
        <p:nvSpPr>
          <p:cNvPr id="203" name="Google Shape;203;g10403e9c5ea_0_2"/>
          <p:cNvSpPr/>
          <p:nvPr/>
        </p:nvSpPr>
        <p:spPr>
          <a:xfrm>
            <a:off x="7125525" y="1782300"/>
            <a:ext cx="748200" cy="9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lang="en-US"/>
              <a:t>LCOM: Lack of cohesion in methods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</a:t>
            </a:r>
            <a:r>
              <a:rPr lang="en-US" sz="3200" baseline="-25000"/>
              <a:t>1</a:t>
            </a:r>
            <a:r>
              <a:rPr lang="en-US"/>
              <a:t> {add_book ( )} = { book_id, Pub_id, Book_name, Author_name, Price}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</a:t>
            </a:r>
            <a:r>
              <a:rPr lang="en-US" sz="3200" baseline="-25000"/>
              <a:t>2 </a:t>
            </a:r>
            <a:r>
              <a:rPr lang="en-US"/>
              <a:t>{delete ( )} = { book_id}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</a:t>
            </a:r>
            <a:r>
              <a:rPr lang="en-US" sz="3200" baseline="-25000"/>
              <a:t>3</a:t>
            </a:r>
            <a:r>
              <a:rPr lang="en-US"/>
              <a:t> {search_name ( )} = {Book_name}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</a:t>
            </a:r>
            <a:r>
              <a:rPr lang="en-US" sz="3200" baseline="-25000"/>
              <a:t>4</a:t>
            </a:r>
            <a:r>
              <a:rPr lang="en-US"/>
              <a:t> {search_author( )} = {Author_name}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I</a:t>
            </a:r>
            <a:r>
              <a:rPr lang="en-US" baseline="-25000"/>
              <a:t>1</a:t>
            </a:r>
            <a:r>
              <a:rPr lang="en-US"/>
              <a:t> ∩ I</a:t>
            </a:r>
            <a:r>
              <a:rPr lang="en-US" baseline="-25000"/>
              <a:t>2</a:t>
            </a:r>
            <a:r>
              <a:rPr lang="en-US"/>
              <a:t>, I</a:t>
            </a:r>
            <a:r>
              <a:rPr lang="en-US" baseline="-25000"/>
              <a:t>1</a:t>
            </a:r>
            <a:r>
              <a:rPr lang="en-US"/>
              <a:t> ∩ I</a:t>
            </a:r>
            <a:r>
              <a:rPr lang="en-US" baseline="-25000"/>
              <a:t>3</a:t>
            </a:r>
            <a:r>
              <a:rPr lang="en-US"/>
              <a:t>, I</a:t>
            </a:r>
            <a:r>
              <a:rPr lang="en-US" baseline="-25000"/>
              <a:t>1</a:t>
            </a:r>
            <a:r>
              <a:rPr lang="en-US"/>
              <a:t> ∩ I</a:t>
            </a:r>
            <a:r>
              <a:rPr lang="en-US" baseline="-25000"/>
              <a:t>4</a:t>
            </a:r>
            <a:r>
              <a:rPr lang="en-US"/>
              <a:t> are non null sets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I</a:t>
            </a:r>
            <a:r>
              <a:rPr lang="en-US" baseline="-25000"/>
              <a:t>2</a:t>
            </a:r>
            <a:r>
              <a:rPr lang="en-US"/>
              <a:t> ∩ I</a:t>
            </a:r>
            <a:r>
              <a:rPr lang="en-US" baseline="-25000"/>
              <a:t>3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 ∩ I</a:t>
            </a:r>
            <a:r>
              <a:rPr lang="en-US" baseline="-25000"/>
              <a:t>4 </a:t>
            </a:r>
            <a:r>
              <a:rPr lang="en-US"/>
              <a:t>and I</a:t>
            </a:r>
            <a:r>
              <a:rPr lang="en-US" baseline="-25000"/>
              <a:t>3 </a:t>
            </a:r>
            <a:r>
              <a:rPr lang="en-US"/>
              <a:t>∩ I</a:t>
            </a:r>
            <a:r>
              <a:rPr lang="en-US" baseline="-25000"/>
              <a:t>4</a:t>
            </a:r>
            <a:r>
              <a:rPr lang="en-US"/>
              <a:t> are null sets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Thus LCOM = 0, if no of null interactions are not greater than number of non null interactions. Hence, LCOM = 0 [| P| = |Q| =3]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MOOD Metrics Suite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1"/>
              <a:t>1. Method inheritance factor (MIF).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degree to which the class architecture of an OO system makes use of inheritance for both methods (operations) and attributes is defined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Value of MIF indicates impact of inheritance on the OO Software</a:t>
            </a:r>
            <a:endParaRPr/>
          </a:p>
          <a:p>
            <a:pPr marL="342900" lvl="0" indent="-2032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342900" lvl="0" indent="-2032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342900" lvl="0" indent="-2032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</a:t>
            </a:r>
            <a:r>
              <a:rPr lang="en-US" sz="2400" baseline="-25000"/>
              <a:t>i</a:t>
            </a:r>
            <a:r>
              <a:rPr lang="en-US" sz="2400"/>
              <a:t>(C</a:t>
            </a:r>
            <a:r>
              <a:rPr lang="en-US" sz="2400" baseline="-25000"/>
              <a:t>i</a:t>
            </a:r>
            <a:r>
              <a:rPr lang="en-US" sz="2400"/>
              <a:t>) is the number of methods inherited and not overridden in C</a:t>
            </a:r>
            <a:r>
              <a:rPr lang="en-US" sz="2400" baseline="-25000"/>
              <a:t>i</a:t>
            </a:r>
            <a:endParaRPr sz="2400" baseline="-25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</a:t>
            </a:r>
            <a:r>
              <a:rPr lang="en-US" sz="2400" baseline="-25000"/>
              <a:t>a</a:t>
            </a:r>
            <a:r>
              <a:rPr lang="en-US" sz="2400"/>
              <a:t>(C</a:t>
            </a:r>
            <a:r>
              <a:rPr lang="en-US" sz="2400" baseline="-25000"/>
              <a:t>i</a:t>
            </a:r>
            <a:r>
              <a:rPr lang="en-US" sz="2400"/>
              <a:t>) is the number of methods that can be invoked with C</a:t>
            </a:r>
            <a:r>
              <a:rPr lang="en-US" sz="2400" baseline="-25000"/>
              <a:t>i</a:t>
            </a:r>
            <a:endParaRPr sz="2400" baseline="-25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</a:t>
            </a:r>
            <a:r>
              <a:rPr lang="en-US" sz="2400" baseline="-25000"/>
              <a:t>d</a:t>
            </a:r>
            <a:r>
              <a:rPr lang="en-US" sz="2400"/>
              <a:t>(C</a:t>
            </a:r>
            <a:r>
              <a:rPr lang="en-US" sz="2400" baseline="-25000"/>
              <a:t>i</a:t>
            </a:r>
            <a:r>
              <a:rPr lang="en-US" sz="2400"/>
              <a:t>) is the number of methods declared in C</a:t>
            </a:r>
            <a:r>
              <a:rPr lang="en-US" sz="2400" baseline="-25000"/>
              <a:t>i</a:t>
            </a:r>
            <a:endParaRPr sz="2400" baseline="-25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 is the total number of classes</a:t>
            </a:r>
            <a:endParaRPr sz="2200"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l="40996" t="34375" r="42020" b="48958"/>
          <a:stretch/>
        </p:blipFill>
        <p:spPr>
          <a:xfrm>
            <a:off x="2895600" y="2895599"/>
            <a:ext cx="2819400" cy="155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</a:t>
            </a:r>
            <a:r>
              <a:rPr lang="en-US" baseline="-25000"/>
              <a:t>a</a:t>
            </a:r>
            <a:r>
              <a:rPr lang="en-US"/>
              <a:t>(C</a:t>
            </a:r>
            <a:r>
              <a:rPr lang="en-US" baseline="-25000"/>
              <a:t>i</a:t>
            </a:r>
            <a:r>
              <a:rPr lang="en-US"/>
              <a:t>) = M</a:t>
            </a:r>
            <a:r>
              <a:rPr lang="en-US" baseline="-25000"/>
              <a:t>d</a:t>
            </a:r>
            <a:r>
              <a:rPr lang="en-US"/>
              <a:t>(C</a:t>
            </a:r>
            <a:r>
              <a:rPr lang="en-US" baseline="-25000"/>
              <a:t>i</a:t>
            </a:r>
            <a:r>
              <a:rPr lang="en-US"/>
              <a:t>) + M</a:t>
            </a:r>
            <a:r>
              <a:rPr lang="en-US" baseline="-25000"/>
              <a:t>i</a:t>
            </a:r>
            <a:r>
              <a:rPr lang="en-US"/>
              <a:t>(C</a:t>
            </a:r>
            <a:r>
              <a:rPr lang="en-US" baseline="-25000"/>
              <a:t>i</a:t>
            </a:r>
            <a:r>
              <a:rPr lang="en-US"/>
              <a:t>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that can be invoked = new or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overloaded + things inherited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MIF is [0,1]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MIF near 1 means little specialization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MIF near 0 means large change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l="22840" t="18750" r="23279" b="9374"/>
          <a:stretch/>
        </p:blipFill>
        <p:spPr>
          <a:xfrm>
            <a:off x="685800" y="1085850"/>
            <a:ext cx="7696200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403e9c5ea_0_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0403e9c5ea_0_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g10403e9c5e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79" y="274650"/>
            <a:ext cx="6468550" cy="60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 l="23426" t="19792" r="20937" b="33333"/>
          <a:stretch/>
        </p:blipFill>
        <p:spPr>
          <a:xfrm>
            <a:off x="381000" y="1524000"/>
            <a:ext cx="8686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body" idx="1"/>
          </p:nvPr>
        </p:nvSpPr>
        <p:spPr>
          <a:xfrm>
            <a:off x="457200" y="386378"/>
            <a:ext cx="8229600" cy="5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/>
              <a:t>2. Coupling factor (CF) :</a:t>
            </a:r>
            <a:endParaRPr sz="2400" b="1"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/>
          </a:p>
          <a:p>
            <a:pPr marL="34290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CF is defined as the ratio of the maximum possible number of couplings in the system to the actual number of couplings not imputable to inheritance.</a:t>
            </a:r>
            <a:endParaRPr sz="2200"/>
          </a:p>
          <a:p>
            <a:pPr marL="342900" lvl="0" indent="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2200"/>
          </a:p>
          <a:p>
            <a:pPr marL="34290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CF = [∑</a:t>
            </a:r>
            <a:r>
              <a:rPr lang="en-US" sz="2200" baseline="-25000"/>
              <a:t>i </a:t>
            </a:r>
            <a:r>
              <a:rPr lang="en-US" sz="2200"/>
              <a:t>∑</a:t>
            </a:r>
            <a:r>
              <a:rPr lang="en-US" sz="2200" baseline="-25000"/>
              <a:t>j</a:t>
            </a:r>
            <a:r>
              <a:rPr lang="en-US" sz="2200"/>
              <a:t> </a:t>
            </a:r>
            <a:r>
              <a:rPr lang="en-US" sz="2200" i="1"/>
              <a:t>is_client </a:t>
            </a:r>
            <a:r>
              <a:rPr lang="en-US" sz="2200"/>
              <a:t>(</a:t>
            </a:r>
            <a:r>
              <a:rPr lang="en-US" sz="2200" i="1"/>
              <a:t>C</a:t>
            </a:r>
            <a:r>
              <a:rPr lang="en-US" sz="2200" i="1" baseline="-25000"/>
              <a:t>i</a:t>
            </a:r>
            <a:r>
              <a:rPr lang="en-US" sz="2200" i="1"/>
              <a:t>, C</a:t>
            </a:r>
            <a:r>
              <a:rPr lang="en-US" sz="2200" i="1" baseline="-25000"/>
              <a:t>j</a:t>
            </a:r>
            <a:r>
              <a:rPr lang="en-US" sz="2200"/>
              <a:t>)]/(TC</a:t>
            </a:r>
            <a:r>
              <a:rPr lang="en-US" sz="2200" baseline="30000"/>
              <a:t>2</a:t>
            </a:r>
            <a:r>
              <a:rPr lang="en-US" sz="2200"/>
              <a:t> - TC)</a:t>
            </a:r>
            <a:endParaRPr sz="2200"/>
          </a:p>
          <a:p>
            <a:pPr marL="742950" lvl="1" indent="-28575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/>
          </a:p>
          <a:p>
            <a:pPr marL="34290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i="1"/>
              <a:t>is_client </a:t>
            </a:r>
            <a:r>
              <a:rPr lang="en-US" sz="2200"/>
              <a:t>= 1, </a:t>
            </a:r>
            <a:r>
              <a:rPr lang="en-US" sz="2200" i="1"/>
              <a:t>if and only if </a:t>
            </a:r>
            <a:r>
              <a:rPr lang="en-US" sz="2200"/>
              <a:t>a relationship exists between the client  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                         class, </a:t>
            </a:r>
            <a:r>
              <a:rPr lang="en-US" sz="2200" i="1"/>
              <a:t>Cc, </a:t>
            </a:r>
            <a:r>
              <a:rPr lang="en-US" sz="2200"/>
              <a:t>and the server class, </a:t>
            </a:r>
            <a:r>
              <a:rPr lang="en-US" sz="2200" i="1"/>
              <a:t>Cs, </a:t>
            </a:r>
            <a:r>
              <a:rPr lang="en-US" sz="2200"/>
              <a:t>and </a:t>
            </a:r>
            <a:r>
              <a:rPr lang="en-US" sz="2200" i="1"/>
              <a:t>Cc </a:t>
            </a:r>
            <a:r>
              <a:rPr lang="en-US" sz="2200"/>
              <a:t>≠ </a:t>
            </a:r>
            <a:r>
              <a:rPr lang="en-US" sz="2200" i="1"/>
              <a:t>Cs </a:t>
            </a:r>
            <a:endParaRPr/>
          </a:p>
          <a:p>
            <a:pPr marL="1600200" lvl="3" indent="-2286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/>
              <a:t>= 0, otherwise</a:t>
            </a:r>
            <a:endParaRPr sz="2200"/>
          </a:p>
          <a:p>
            <a:pPr marL="1600200" lvl="3" indent="-22860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(TC</a:t>
            </a:r>
            <a:r>
              <a:rPr lang="en-US" sz="2200" baseline="30000"/>
              <a:t>2</a:t>
            </a:r>
            <a:r>
              <a:rPr lang="en-US" sz="2200"/>
              <a:t>-TC) is the total number of relationships possible, where TC= Total number of classes in the system under consideration.</a:t>
            </a:r>
            <a:endParaRPr sz="220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CF is [0,1] with 1 meaning high coupling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As the value for CF increases,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complexity of the OO software will also increase and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understandability, maintainability, and the potential for reuse may suffer as a result.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403e9c5ea_0_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403e9c5ea_0_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class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 obj;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Class B{}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/>
              <a:t>3. Polymorphism factor (PF).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PF as “the number of methods that redefine inherited methods, divided by the maximum number of possible distinct polymorphic situations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</a:t>
            </a:r>
            <a:r>
              <a:rPr lang="en-US" sz="2800" baseline="-25000"/>
              <a:t>n</a:t>
            </a:r>
            <a:r>
              <a:rPr lang="en-US" sz="2800"/>
              <a:t>() is the number of new methods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</a:t>
            </a:r>
            <a:r>
              <a:rPr lang="en-US" sz="2800" baseline="-25000"/>
              <a:t>o</a:t>
            </a:r>
            <a:r>
              <a:rPr lang="en-US" sz="2800"/>
              <a:t>() is the number of overriding methods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DC() number of descendent classes of a base class</a:t>
            </a: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/>
          </a:blip>
          <a:srcRect l="40410" t="35417" r="38506" b="53125"/>
          <a:stretch/>
        </p:blipFill>
        <p:spPr>
          <a:xfrm>
            <a:off x="2362200" y="2895600"/>
            <a:ext cx="2743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710-E5A2-47BE-9375-FA7A3EC8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741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65C86-381C-414E-A7D0-C6E7421B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036"/>
            <a:ext cx="9144000" cy="40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3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800" b="1"/>
              <a:t>4. Attribute Hiding Factor (AHF)</a:t>
            </a:r>
            <a:endParaRPr sz="2800" b="1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attribute hiding factor measure how variables and methods are encapsulated in a class.</a:t>
            </a:r>
            <a:endParaRPr sz="280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An attribute is called visible if it can be accessed by another class or object. Attributes should be "hidden" within a class. They can be kept from being accessed by other objects by being declared a private.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AIF = (sum of the invisibilities of all attributes defined in all classes) / (total number of attributes defined in the project)</a:t>
            </a:r>
            <a:endParaRPr sz="280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Ideally, all attributes should be hidden, and thus AHF=100% is the ideal value. Very low values of AHF should trigger attention.</a:t>
            </a:r>
            <a:endParaRPr sz="2800"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/>
              <a:t>5. Method Hiding Factor (MHF)</a:t>
            </a:r>
            <a:endParaRPr sz="2800" b="1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Method Hiding Factor measures the invisibilities of methods in classes.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 attribute is called visible if it can be accessed by another class or object. Attributes should be "hidden" within a class. They can be kept from being accessed by other objects by being declared a private.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AIF = (the sum of the invisibilities of all methods defined in all classes.) / (total number of methods defined in the project)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Ideally, The Method Hiding Factor should have a large value.</a:t>
            </a: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/>
              <a:t>6. Attribute inheritance factor (AIF)</a:t>
            </a:r>
            <a:endParaRPr sz="2800" b="1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l="24597" t="48958" r="63103" b="32291"/>
          <a:stretch/>
        </p:blipFill>
        <p:spPr>
          <a:xfrm>
            <a:off x="1981200" y="2057400"/>
            <a:ext cx="4953000" cy="424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710-E5A2-47BE-9375-FA7A3EC8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741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D232D-56A1-41CE-B75E-3152B0BF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440"/>
            <a:ext cx="9144000" cy="36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6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CEE4-4201-4E92-8429-07A09B87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 DEFINITIONS AND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63EBF-D30B-455A-ACAD-F5011EF84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metrics chosen for analysis can be divided into 7 categories viz. </a:t>
            </a:r>
          </a:p>
          <a:p>
            <a:pPr lvl="1"/>
            <a:r>
              <a:rPr lang="en-US" dirty="0"/>
              <a:t>size, </a:t>
            </a:r>
          </a:p>
          <a:p>
            <a:pPr lvl="1"/>
            <a:r>
              <a:rPr lang="en-US" dirty="0"/>
              <a:t>coupling, </a:t>
            </a:r>
          </a:p>
          <a:p>
            <a:pPr lvl="1"/>
            <a:r>
              <a:rPr lang="en-US" dirty="0"/>
              <a:t>cohesion, </a:t>
            </a:r>
          </a:p>
          <a:p>
            <a:pPr lvl="1"/>
            <a:r>
              <a:rPr lang="en-US" dirty="0"/>
              <a:t>inheritance, </a:t>
            </a:r>
          </a:p>
          <a:p>
            <a:pPr lvl="1"/>
            <a:r>
              <a:rPr lang="en-US" dirty="0"/>
              <a:t>information hiding, 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reuse metrics.</a:t>
            </a:r>
          </a:p>
        </p:txBody>
      </p:sp>
    </p:spTree>
    <p:extLst>
      <p:ext uri="{BB962C8B-B14F-4D97-AF65-F5344CB8AC3E}">
        <p14:creationId xmlns:p14="http://schemas.microsoft.com/office/powerpoint/2010/main" val="357607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E2A7-3053-446D-9C68-A38C2C0B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35" y="145341"/>
            <a:ext cx="8229600" cy="586496"/>
          </a:xfrm>
        </p:spPr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3200" b="1" dirty="0"/>
              <a:t>Size metrics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646B-397A-464C-8066-9D37C5B9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5422"/>
            <a:ext cx="8229600" cy="514074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These measure size of the system in terms of attributes and methods included in the class and capture the complexity of the class.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E77C1-1BD3-443D-9E9A-385D9486075F}"/>
              </a:ext>
            </a:extLst>
          </p:cNvPr>
          <p:cNvSpPr/>
          <p:nvPr/>
        </p:nvSpPr>
        <p:spPr>
          <a:xfrm>
            <a:off x="861010" y="2041116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Number of Attributes per Class (NOA)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2841F-D70D-4A7A-A66B-46542067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2766412"/>
            <a:ext cx="3457575" cy="4067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78AB3-AEBD-48C0-8EFA-862F9DDCAB41}"/>
              </a:ext>
            </a:extLst>
          </p:cNvPr>
          <p:cNvSpPr/>
          <p:nvPr/>
        </p:nvSpPr>
        <p:spPr>
          <a:xfrm>
            <a:off x="861010" y="2340868"/>
            <a:ext cx="7057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Number of Attributes (NOA) for Publication class is 2. So NOA = 2 for Publication class.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894D5-02F9-448E-A51D-AAB8095AF4E4}"/>
              </a:ext>
            </a:extLst>
          </p:cNvPr>
          <p:cNvSpPr/>
          <p:nvPr/>
        </p:nvSpPr>
        <p:spPr>
          <a:xfrm>
            <a:off x="861010" y="2766412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Number Of Methods per Class (NOM)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FF64E-0DE8-4E00-A698-E7B6922F7ADC}"/>
              </a:ext>
            </a:extLst>
          </p:cNvPr>
          <p:cNvSpPr/>
          <p:nvPr/>
        </p:nvSpPr>
        <p:spPr>
          <a:xfrm>
            <a:off x="861010" y="3066164"/>
            <a:ext cx="6094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Publication has two methods </a:t>
            </a:r>
            <a:r>
              <a:rPr lang="en-US" dirty="0" err="1">
                <a:latin typeface="Times New Roman" panose="02020603050405020304" pitchFamily="18" charset="0"/>
              </a:rPr>
              <a:t>getdata</a:t>
            </a:r>
            <a:r>
              <a:rPr lang="en-US" dirty="0">
                <a:latin typeface="Times New Roman" panose="02020603050405020304" pitchFamily="18" charset="0"/>
              </a:rPr>
              <a:t>( ) and display( ). </a:t>
            </a:r>
          </a:p>
          <a:p>
            <a:r>
              <a:rPr lang="en-US" dirty="0">
                <a:latin typeface="Times New Roman" panose="02020603050405020304" pitchFamily="18" charset="0"/>
              </a:rPr>
              <a:t>Hence NOM = 2 for Publication class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AB3FE-DA01-40E2-B02E-07F2F887F7F9}"/>
              </a:ext>
            </a:extLst>
          </p:cNvPr>
          <p:cNvSpPr/>
          <p:nvPr/>
        </p:nvSpPr>
        <p:spPr>
          <a:xfrm>
            <a:off x="861010" y="3889136"/>
            <a:ext cx="2903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Weighted Methods per Class (WMC)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84399-320D-4E26-92FB-2BD2D18EA40D}"/>
              </a:ext>
            </a:extLst>
          </p:cNvPr>
          <p:cNvSpPr/>
          <p:nvPr/>
        </p:nvSpPr>
        <p:spPr>
          <a:xfrm>
            <a:off x="861010" y="42350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WMC is a count of sum of complexities of all methods in a class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E25AB-E622-4857-8FCC-78657A660EAF}"/>
              </a:ext>
            </a:extLst>
          </p:cNvPr>
          <p:cNvSpPr/>
          <p:nvPr/>
        </p:nvSpPr>
        <p:spPr>
          <a:xfrm>
            <a:off x="861010" y="47582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Assume that n methods of complexity c1, c2, . . ., </a:t>
            </a:r>
            <a:r>
              <a:rPr lang="en-US" sz="1200" dirty="0" err="1"/>
              <a:t>cn</a:t>
            </a:r>
            <a:r>
              <a:rPr lang="en-US" sz="1200" dirty="0"/>
              <a:t> are defined for a class C.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364102-65E8-40A8-B6B1-FD861694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58" y="5202159"/>
            <a:ext cx="1955319" cy="7644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C742C7-5BD3-485B-9711-CBC2CAE08680}"/>
              </a:ext>
            </a:extLst>
          </p:cNvPr>
          <p:cNvSpPr/>
          <p:nvPr/>
        </p:nvSpPr>
        <p:spPr>
          <a:xfrm>
            <a:off x="554855" y="5959230"/>
            <a:ext cx="6032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If all method complexities are considered to be unity, then WMC = </a:t>
            </a:r>
            <a:r>
              <a:rPr lang="en-US" i="1" dirty="0">
                <a:latin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</a:rPr>
              <a:t>, the number of methods in the class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B587-56E3-4E10-9646-19BD01B9A91C}"/>
              </a:ext>
            </a:extLst>
          </p:cNvPr>
          <p:cNvSpPr/>
          <p:nvPr/>
        </p:nvSpPr>
        <p:spPr>
          <a:xfrm>
            <a:off x="554855" y="6520592"/>
            <a:ext cx="1622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WMC for Book is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5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137F-6E5A-44B7-B64E-AE871123BC7C}"/>
              </a:ext>
            </a:extLst>
          </p:cNvPr>
          <p:cNvSpPr txBox="1">
            <a:spLocks/>
          </p:cNvSpPr>
          <p:nvPr/>
        </p:nvSpPr>
        <p:spPr>
          <a:xfrm>
            <a:off x="324035" y="145341"/>
            <a:ext cx="8229600" cy="58649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/>
              <a:t> </a:t>
            </a:r>
            <a:r>
              <a:rPr lang="en-US" sz="2800" b="1"/>
              <a:t>Size metrics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8FA744-29E7-49F2-933E-80B155D55C4F}"/>
              </a:ext>
            </a:extLst>
          </p:cNvPr>
          <p:cNvSpPr/>
          <p:nvPr/>
        </p:nvSpPr>
        <p:spPr>
          <a:xfrm>
            <a:off x="324035" y="824875"/>
            <a:ext cx="2315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Response For a Class (RFC)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7433A-1FEA-448E-A038-890E71F2BBF7}"/>
              </a:ext>
            </a:extLst>
          </p:cNvPr>
          <p:cNvSpPr/>
          <p:nvPr/>
        </p:nvSpPr>
        <p:spPr>
          <a:xfrm>
            <a:off x="255233" y="1225690"/>
            <a:ext cx="83672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response set of a class (RFC) is defined as set of methods that can be potentially executed in response to a message received by an object of that class. It is given by RFC=|RS|, where RS, the response set of the class, is given by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4C8AF-D3BB-4D7C-A151-1D624D16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98" y="1944371"/>
            <a:ext cx="2890283" cy="427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11FF44-C641-4D20-8B8A-9388807A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3" y="2550913"/>
            <a:ext cx="8140823" cy="536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CA675-B155-47A7-830F-28D0CB3A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65" y="3087135"/>
            <a:ext cx="6487358" cy="7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6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68620-2DA0-41DD-AA48-BF2939FC8DB9}"/>
              </a:ext>
            </a:extLst>
          </p:cNvPr>
          <p:cNvSpPr/>
          <p:nvPr/>
        </p:nvSpPr>
        <p:spPr>
          <a:xfrm>
            <a:off x="3162771" y="345481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9B"/>
                </a:solidFill>
                <a:latin typeface="Arial" panose="020B0604020202020204" pitchFamily="34" charset="0"/>
              </a:rPr>
              <a:t>Coupling metrics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58067-30E2-425A-A9D3-9917C837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69" y="4674200"/>
            <a:ext cx="5672831" cy="21406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4718A5-2BD8-4AA9-8BE5-8635F316FA3A}"/>
              </a:ext>
            </a:extLst>
          </p:cNvPr>
          <p:cNvSpPr/>
          <p:nvPr/>
        </p:nvSpPr>
        <p:spPr>
          <a:xfrm>
            <a:off x="332912" y="991171"/>
            <a:ext cx="8722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Coupling relations increase complexity, reduce encapsulation, potential reuse, and limit understanding and maintainability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1DDA0-BD99-4917-9E78-6CBFC3F4DB82}"/>
              </a:ext>
            </a:extLst>
          </p:cNvPr>
          <p:cNvSpPr/>
          <p:nvPr/>
        </p:nvSpPr>
        <p:spPr>
          <a:xfrm>
            <a:off x="332912" y="1881318"/>
            <a:ext cx="2675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Coupling Between Objects (CBO)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247DD-7ECE-452D-A9DC-4E8D2B02C8DA}"/>
              </a:ext>
            </a:extLst>
          </p:cNvPr>
          <p:cNvSpPr/>
          <p:nvPr/>
        </p:nvSpPr>
        <p:spPr>
          <a:xfrm>
            <a:off x="2934070" y="1888525"/>
            <a:ext cx="612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CBO for a class is count of the number of other classes to which it is coupled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F40D8-E7F0-434B-90B7-C7553360B57F}"/>
              </a:ext>
            </a:extLst>
          </p:cNvPr>
          <p:cNvSpPr/>
          <p:nvPr/>
        </p:nvSpPr>
        <p:spPr>
          <a:xfrm>
            <a:off x="763481" y="2183800"/>
            <a:ext cx="8194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Two classes are coupled when methods declared in one class use methods or instance variables defined by the other class.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790B0-0E67-4C93-BE1D-2CF8FE4C0941}"/>
              </a:ext>
            </a:extLst>
          </p:cNvPr>
          <p:cNvSpPr/>
          <p:nvPr/>
        </p:nvSpPr>
        <p:spPr>
          <a:xfrm>
            <a:off x="763481" y="2729359"/>
            <a:ext cx="7989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value of metric CBO for class Book is </a:t>
            </a:r>
            <a:r>
              <a:rPr lang="en-US" b="1" dirty="0">
                <a:latin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</a:rPr>
              <a:t> and for class Publication and Sales is </a:t>
            </a:r>
            <a:r>
              <a:rPr lang="en-US" b="1" dirty="0">
                <a:latin typeface="Times New Roman" panose="02020603050405020304" pitchFamily="18" charset="0"/>
              </a:rPr>
              <a:t>zero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6103E-ABF3-4A9E-B512-3ABF5EE5152C}"/>
              </a:ext>
            </a:extLst>
          </p:cNvPr>
          <p:cNvSpPr/>
          <p:nvPr/>
        </p:nvSpPr>
        <p:spPr>
          <a:xfrm>
            <a:off x="332912" y="3217774"/>
            <a:ext cx="2715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Message passing Coupling (MPC)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BDFC1B-0AD0-4593-8DB3-DA44631A3238}"/>
              </a:ext>
            </a:extLst>
          </p:cNvPr>
          <p:cNvSpPr/>
          <p:nvPr/>
        </p:nvSpPr>
        <p:spPr>
          <a:xfrm>
            <a:off x="3048720" y="3228944"/>
            <a:ext cx="3928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“number of send statements defined in a class”.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ED963-DC8A-443C-8702-510DC9EAB6F6}"/>
              </a:ext>
            </a:extLst>
          </p:cNvPr>
          <p:cNvSpPr/>
          <p:nvPr/>
        </p:nvSpPr>
        <p:spPr>
          <a:xfrm>
            <a:off x="440905" y="3513266"/>
            <a:ext cx="82503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So if two different methods in class A access the same method in class B, then MPC = 2.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DC5D83-DD29-4E19-B1D3-2AFA1674B5AF}"/>
              </a:ext>
            </a:extLst>
          </p:cNvPr>
          <p:cNvSpPr/>
          <p:nvPr/>
        </p:nvSpPr>
        <p:spPr>
          <a:xfrm>
            <a:off x="332911" y="3867030"/>
            <a:ext cx="8624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MPC value for class Book is 4 as methods in class Book calls Sales::</a:t>
            </a:r>
            <a:r>
              <a:rPr lang="en-US" dirty="0" err="1">
                <a:latin typeface="Times New Roman" panose="02020603050405020304" pitchFamily="18" charset="0"/>
              </a:rPr>
              <a:t>getdata</a:t>
            </a:r>
            <a:r>
              <a:rPr lang="en-US" dirty="0">
                <a:latin typeface="Times New Roman" panose="02020603050405020304" pitchFamily="18" charset="0"/>
              </a:rPr>
              <a:t>(), Sales::display(), Publication::</a:t>
            </a:r>
            <a:r>
              <a:rPr lang="en-US" dirty="0" err="1">
                <a:latin typeface="Times New Roman" panose="02020603050405020304" pitchFamily="18" charset="0"/>
              </a:rPr>
              <a:t>getdata</a:t>
            </a:r>
            <a:r>
              <a:rPr lang="en-US" dirty="0">
                <a:latin typeface="Times New Roman" panose="02020603050405020304" pitchFamily="18" charset="0"/>
              </a:rPr>
              <a:t>(),</a:t>
            </a:r>
          </a:p>
          <a:p>
            <a:r>
              <a:rPr lang="en-US" dirty="0">
                <a:latin typeface="Times New Roman" panose="02020603050405020304" pitchFamily="18" charset="0"/>
              </a:rPr>
              <a:t>Publication::display().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5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88B9C8-B746-464F-BAB0-650BCC5E9F72}"/>
              </a:ext>
            </a:extLst>
          </p:cNvPr>
          <p:cNvSpPr/>
          <p:nvPr/>
        </p:nvSpPr>
        <p:spPr>
          <a:xfrm>
            <a:off x="261186" y="443135"/>
            <a:ext cx="1821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Coupling Factor (CF)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78F3C-A9D7-4894-B969-962B0E42D641}"/>
              </a:ext>
            </a:extLst>
          </p:cNvPr>
          <p:cNvSpPr/>
          <p:nvPr/>
        </p:nvSpPr>
        <p:spPr>
          <a:xfrm>
            <a:off x="421688" y="893517"/>
            <a:ext cx="85092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Coupling can be due to message passing (dynamic coupling) or due to semantic association links (static coupling) among class instances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5C4EE-DB34-4CEE-9901-2EB7DF4B7420}"/>
              </a:ext>
            </a:extLst>
          </p:cNvPr>
          <p:cNvSpPr/>
          <p:nvPr/>
        </p:nvSpPr>
        <p:spPr>
          <a:xfrm>
            <a:off x="474955" y="1541586"/>
            <a:ext cx="8447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It has been known that it is desirable that classes communicate with as few other classes and even when they</a:t>
            </a:r>
          </a:p>
          <a:p>
            <a:r>
              <a:rPr lang="en-US" dirty="0">
                <a:latin typeface="Times New Roman" panose="02020603050405020304" pitchFamily="18" charset="0"/>
              </a:rPr>
              <a:t>communicate, they exchange as little information as possible.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9C95-0101-435E-BA5A-9AEC5386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24" y="2189655"/>
            <a:ext cx="3603271" cy="786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DAC61-961E-424A-9485-97425C64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7" y="3100907"/>
            <a:ext cx="6232124" cy="9765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CABC65-B031-4BDA-A9FC-CDE7AF667568}"/>
              </a:ext>
            </a:extLst>
          </p:cNvPr>
          <p:cNvSpPr/>
          <p:nvPr/>
        </p:nvSpPr>
        <p:spPr>
          <a:xfrm>
            <a:off x="621437" y="4344551"/>
            <a:ext cx="80076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Couplings due to the use of the inheritance are not included in CF, because a class is heavily coupled to its ancestors via inheritance.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If no classes are coupled, CF </a:t>
            </a:r>
            <a:r>
              <a:rPr lang="en-US" dirty="0">
                <a:latin typeface="SymbolMT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0 % . If all classes are coupled with all other classes, CF </a:t>
            </a:r>
            <a:r>
              <a:rPr lang="en-US" dirty="0">
                <a:latin typeface="SymbolMT"/>
              </a:rPr>
              <a:t>= </a:t>
            </a:r>
            <a:r>
              <a:rPr lang="en-US" dirty="0">
                <a:latin typeface="Times New Roman" panose="02020603050405020304" pitchFamily="18" charset="0"/>
              </a:rPr>
              <a:t>100 %.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7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2368</Words>
  <Application>Microsoft Office PowerPoint</Application>
  <PresentationFormat>On-screen Show (4:3)</PresentationFormat>
  <Paragraphs>222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Noto Sans Symbols</vt:lpstr>
      <vt:lpstr>SymbolMT</vt:lpstr>
      <vt:lpstr>Times New Roman</vt:lpstr>
      <vt:lpstr>Office Theme</vt:lpstr>
      <vt:lpstr>Object Oriented Metrics</vt:lpstr>
      <vt:lpstr>Object Oriented Metrics</vt:lpstr>
      <vt:lpstr>METRICS SET</vt:lpstr>
      <vt:lpstr>METRICS SET</vt:lpstr>
      <vt:lpstr>METRICS DEFINITIONS AND APPLICATIONS</vt:lpstr>
      <vt:lpstr> Size metrics</vt:lpstr>
      <vt:lpstr>PowerPoint Presentation</vt:lpstr>
      <vt:lpstr>PowerPoint Presentation</vt:lpstr>
      <vt:lpstr>PowerPoint Presentation</vt:lpstr>
      <vt:lpstr>PowerPoint Presentation</vt:lpstr>
      <vt:lpstr>CK metrics suite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Solution</vt:lpstr>
      <vt:lpstr>PowerPoint Presentation</vt:lpstr>
      <vt:lpstr>PowerPoint Presentation</vt:lpstr>
      <vt:lpstr>The MOOD Metrics Suite</vt:lpstr>
      <vt:lpstr>PowerPoint Presentation</vt:lpstr>
      <vt:lpstr>Example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Metrics</dc:title>
  <dc:creator>Ankur Kulhari</dc:creator>
  <cp:lastModifiedBy>Raju Pal</cp:lastModifiedBy>
  <cp:revision>13</cp:revision>
  <dcterms:created xsi:type="dcterms:W3CDTF">2006-08-16T00:00:00Z</dcterms:created>
  <dcterms:modified xsi:type="dcterms:W3CDTF">2023-11-28T06:37:27Z</dcterms:modified>
</cp:coreProperties>
</file>