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2" roundtripDataSignature="AMtx7mgTGsCEUWND5FVRRdCHbELqRwXP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8ba0f409c_0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8ba0f409c_0_0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58ba0f409c_0_0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ser technology, definition, applications, and challenges ..."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75" y="0"/>
            <a:ext cx="79295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>
            <p:ph type="title"/>
          </p:nvPr>
        </p:nvSpPr>
        <p:spPr>
          <a:xfrm>
            <a:off x="0" y="928688"/>
            <a:ext cx="8929688" cy="2143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959">
                <a:solidFill>
                  <a:srgbClr val="FFFFCC"/>
                </a:solidFill>
                <a:latin typeface="Georgia"/>
                <a:ea typeface="Georgia"/>
                <a:cs typeface="Georgia"/>
                <a:sym typeface="Georgia"/>
              </a:rPr>
              <a:t>“Laser Technology and Applications”</a:t>
            </a:r>
            <a:br>
              <a:rPr i="1" lang="en-US" sz="3959">
                <a:solidFill>
                  <a:srgbClr val="FFFFCC"/>
                </a:solidFill>
                <a:latin typeface="Georgia"/>
                <a:ea typeface="Georgia"/>
                <a:cs typeface="Georgia"/>
                <a:sym typeface="Georgia"/>
              </a:rPr>
            </a:br>
            <a:br>
              <a:rPr i="1" lang="en-US" sz="3959">
                <a:solidFill>
                  <a:srgbClr val="FFFFCC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en-US" sz="3959">
                <a:solidFill>
                  <a:srgbClr val="FFFFCC"/>
                </a:solidFill>
                <a:latin typeface="Georgia"/>
                <a:ea typeface="Georgia"/>
                <a:cs typeface="Georgia"/>
                <a:sym typeface="Georgia"/>
              </a:rPr>
              <a:t>16B1NPH533</a:t>
            </a:r>
            <a:br>
              <a:rPr i="1" lang="en-US" sz="3959">
                <a:solidFill>
                  <a:srgbClr val="FFFFCC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en-US" sz="3959">
                <a:solidFill>
                  <a:srgbClr val="FFFFCC"/>
                </a:solidFill>
                <a:latin typeface="Georgia"/>
                <a:ea typeface="Georgia"/>
                <a:cs typeface="Georgia"/>
                <a:sym typeface="Georgia"/>
              </a:rPr>
              <a:t>Lecture 14</a:t>
            </a:r>
            <a:br>
              <a:rPr lang="en-US" sz="3959">
                <a:solidFill>
                  <a:srgbClr val="FFFFCC"/>
                </a:solidFill>
              </a:rPr>
            </a:br>
            <a:endParaRPr sz="3959">
              <a:solidFill>
                <a:srgbClr val="FFFFC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ctrTitle"/>
          </p:nvPr>
        </p:nvSpPr>
        <p:spPr>
          <a:xfrm>
            <a:off x="457200" y="304800"/>
            <a:ext cx="7772400" cy="765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40" u="sng">
                <a:latin typeface="Georgia"/>
                <a:ea typeface="Georgia"/>
                <a:cs typeface="Georgia"/>
                <a:sym typeface="Georgia"/>
              </a:rPr>
              <a:t>Lecture 14</a:t>
            </a:r>
            <a:br>
              <a:rPr b="1" i="1" lang="en-US" sz="3240" u="sng">
                <a:latin typeface="Georgia"/>
                <a:ea typeface="Georgia"/>
                <a:cs typeface="Georgia"/>
                <a:sym typeface="Georgia"/>
              </a:rPr>
            </a:br>
            <a:r>
              <a:rPr b="1" i="1" lang="en-US" sz="3240" u="sng">
                <a:latin typeface="Georgia"/>
                <a:ea typeface="Georgia"/>
                <a:cs typeface="Georgia"/>
                <a:sym typeface="Georgia"/>
              </a:rPr>
              <a:t>Content Outlines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533400" y="1371600"/>
            <a:ext cx="82296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1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Laser Rate Equations</a:t>
            </a:r>
            <a:endParaRPr/>
          </a:p>
          <a:p>
            <a:pPr indent="-1524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1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Four-Level Laser System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4572000" y="5334000"/>
            <a:ext cx="419100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Lasers fundamentals and applications by K. Thyagarajan, Ajoy Ghatak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Chapter 5 Laser Rate Equations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5585" y="3657600"/>
            <a:ext cx="5170497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/>
          <p:nvPr/>
        </p:nvSpPr>
        <p:spPr>
          <a:xfrm>
            <a:off x="304800" y="228600"/>
            <a:ext cx="8305800" cy="3647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Level 1 is the ground level and levels 2, 3, and 4 are excited levels of the system. Atoms from level 1 are pumped to level 4 from where they make a fast nonradiative relaxation to level 3 (Metasatable level having a long lifetime) .The transition from level 3 to level 2 forms the laser transition. In order that atoms do not accumulate in level 2 , level 2 must have a very small lifetime so that atoms from level 2 are quickly removed to level 1 ready for pumping to level 4. If the relaxation rate of atoms from level 2 to level 1 is faster than the rate of arrival of atoms to level 2 then one can obtain population inversion between levels 3 and 2 even for very small pump powers. Level 4 can be a broad level so that optical pump source emitting over a broad range of frequencies can be used to pump atoms from level 1 to level 4 effectively. In addition, level 2 is required to be sufficiently above the ground level so that, at ordinary temperatures, level 2 is almost unpopulated. The population of level 2 can also be reduced by lowering the temperature of the system.</a:t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6040" y="4524375"/>
            <a:ext cx="3261360" cy="1120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00" y="2489200"/>
            <a:ext cx="3169920" cy="61722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/>
          <p:nvPr/>
        </p:nvSpPr>
        <p:spPr>
          <a:xfrm>
            <a:off x="304800" y="152400"/>
            <a:ext cx="8839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Let N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b="0" i="0" lang="en-US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,N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b="0" i="0" lang="en-US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,N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r>
              <a:rPr b="0" i="0" lang="en-US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and N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r>
              <a:rPr b="0" i="0" lang="en-US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be the population densities of levels 1, 2, 3, and 4, respectively. The rate of change of N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r>
              <a:rPr b="0" i="0" lang="en-US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can be written as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304800" y="990600"/>
            <a:ext cx="8458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where, as before, W</a:t>
            </a:r>
            <a:r>
              <a:rPr baseline="-25000"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baseline="-25000"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the number of atoms being pumped per unit time per unit volume, W</a:t>
            </a:r>
            <a:r>
              <a:rPr baseline="-25000"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baseline="-25000"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the stimulated emission rate per unit volume,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304800" y="1828800"/>
            <a:ext cx="86106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is the relaxation rate from level 4 to level 3 and is the sum of the radiative (A</a:t>
            </a:r>
            <a:r>
              <a:rPr baseline="-25000"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43</a:t>
            </a: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and nonradiative (S</a:t>
            </a:r>
            <a:r>
              <a:rPr baseline="-25000"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43</a:t>
            </a: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rates. We have neglected (T</a:t>
            </a:r>
            <a:r>
              <a:rPr baseline="-25000"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42</a:t>
            </a: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and (T</a:t>
            </a:r>
            <a:r>
              <a:rPr baseline="-25000"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41</a:t>
            </a: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in comparison to (T</a:t>
            </a:r>
            <a:r>
              <a:rPr baseline="-25000"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43</a:t>
            </a: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), i.e., with the assumption that the atoms in level 4 relax to level 3 rather than to levels 2 and 1. Similarly, the rate equation for level 3 may be written as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90800" y="457200"/>
            <a:ext cx="2568575" cy="59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71800" y="1447800"/>
            <a:ext cx="1322388" cy="34448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"/>
          <p:cNvSpPr/>
          <p:nvPr/>
        </p:nvSpPr>
        <p:spPr>
          <a:xfrm>
            <a:off x="304800" y="2971800"/>
            <a:ext cx="85344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baseline="-25000"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represents the stimulated transition rate per atom between levels 3 and 2 and the subscript 1 stands for laser transition; and is a function of I</a:t>
            </a:r>
            <a:r>
              <a:rPr baseline="-25000"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; I</a:t>
            </a:r>
            <a:r>
              <a:rPr baseline="-25000"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the intensity of the radiation at the frequency ν = (E</a:t>
            </a:r>
            <a:r>
              <a:rPr baseline="-25000"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− E</a:t>
            </a:r>
            <a:r>
              <a:rPr baseline="-25000"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)/h. Also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304800" y="3505200"/>
            <a:ext cx="845820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baseline="-25000"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32</a:t>
            </a: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= A</a:t>
            </a:r>
            <a:r>
              <a:rPr baseline="-25000"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32</a:t>
            </a: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S</a:t>
            </a:r>
            <a:r>
              <a:rPr baseline="-25000"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32</a:t>
            </a: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is the net spontaneous relaxation rate from level 3 to level 2 and consists of the radiative (A</a:t>
            </a:r>
            <a:r>
              <a:rPr baseline="-25000"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32</a:t>
            </a: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and the nonradiative (S</a:t>
            </a:r>
            <a:r>
              <a:rPr baseline="-25000"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32</a:t>
            </a: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contributions. Again we have neglected any spontaneous transition from level 3 to level 1.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a similar manner, we can write the rate equations for level 2 and 1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381000" y="5562600"/>
            <a:ext cx="85344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where 			T21 = A21 + S21 	the spontaneous relaxation rate from 2 → 1.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381000" y="5934670"/>
            <a:ext cx="71628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total number of atoms per unit volume in the system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 = N1 + N2 + N3 + N4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3547110"/>
            <a:ext cx="4716780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7780" y="2057400"/>
            <a:ext cx="45034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0120" y="381000"/>
            <a:ext cx="26212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5"/>
          <p:cNvSpPr/>
          <p:nvPr/>
        </p:nvSpPr>
        <p:spPr>
          <a:xfrm>
            <a:off x="116016" y="164068"/>
            <a:ext cx="25619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Under steady-state conditions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7" name="Google Shape;127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66800" y="990600"/>
            <a:ext cx="93726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74420" y="1249680"/>
            <a:ext cx="1440180" cy="50292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5"/>
          <p:cNvSpPr/>
          <p:nvPr/>
        </p:nvSpPr>
        <p:spPr>
          <a:xfrm>
            <a:off x="228600" y="914400"/>
            <a:ext cx="7906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Setting 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228600" y="1752600"/>
            <a:ext cx="8686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the relaxation from level 4 to level 3 is very rapid then T43 &gt;&gt; Wp and hence N4&lt;&lt; N1. The population difference,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228600" y="2614136"/>
            <a:ext cx="86868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Thus in order to be able to obtain population inversion between levels 3 and 2, we must have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</a:t>
            </a:r>
            <a:r>
              <a:rPr baseline="-25000"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21</a:t>
            </a: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&gt; T</a:t>
            </a:r>
            <a:r>
              <a:rPr baseline="-25000"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32</a:t>
            </a: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i.e., the spontaneous rate of de-excitation of level 2 to level 1 must be larger than the spontaneous rate of de-excitation of level 3 to level 2. If we now assume T</a:t>
            </a:r>
            <a:r>
              <a:rPr baseline="-25000"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21 </a:t>
            </a: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&gt;&gt; T</a:t>
            </a:r>
            <a:r>
              <a:rPr baseline="-25000"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32</a:t>
            </a: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we obtain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304800" y="4111823"/>
            <a:ext cx="8534400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Thus we conclude that even for very small pump rates one can obtain population inversion between levels 3 and 2</a:t>
            </a:r>
            <a:endParaRPr sz="1400" u="sng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304800" y="4572000"/>
            <a:ext cx="8001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Just below threshold for laser oscillation, W</a:t>
            </a:r>
            <a:r>
              <a:rPr baseline="-25000"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 </a:t>
            </a: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≈ 0, and hence we obtain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4" name="Google Shape;134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56560" y="4876800"/>
            <a:ext cx="153924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5"/>
          <p:cNvSpPr/>
          <p:nvPr/>
        </p:nvSpPr>
        <p:spPr>
          <a:xfrm>
            <a:off x="304800" y="5483423"/>
            <a:ext cx="6858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where ΔN = N3 − N2 is the population inversion density. 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76200" y="5943600"/>
            <a:ext cx="8991600" cy="8309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 a three-level system, there was a minimum pump rate, W</a:t>
            </a:r>
            <a:r>
              <a:rPr baseline="-25000" lang="en-US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pt</a:t>
            </a:r>
            <a:r>
              <a:rPr lang="en-US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, required to achieve inversion but in case of four level laser system even for very small pump rates population inversion is possible and maintained between 3 and 2 levels. </a:t>
            </a:r>
            <a:endParaRPr sz="1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158ba0f409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799" y="609600"/>
            <a:ext cx="8600105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2020-08-19T08:00:44Z</dcterms:created>
  <dc:creator>Dhirendra</dc:creator>
</cp:coreProperties>
</file>