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9144000"/>
  <p:notesSz cx="7315200" cy="96012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15" roundtripDataSignature="AMtx7mjnAXeMOi531ZCd/x4AAsOJr7kQM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customschemas.google.com/relationships/presentationmetadata" Target="metadata"/><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69920" cy="480060"/>
          </a:xfrm>
          <a:prstGeom prst="rect">
            <a:avLst/>
          </a:prstGeom>
          <a:noFill/>
          <a:ln>
            <a:noFill/>
          </a:ln>
        </p:spPr>
        <p:txBody>
          <a:bodyPr anchorCtr="0" anchor="t" bIns="48325" lIns="96650" spcFirstLastPara="1" rIns="96650" wrap="square" tIns="48325">
            <a:noAutofit/>
          </a:bodyPr>
          <a:lstStyle>
            <a:lvl1pPr lv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4143587" y="0"/>
            <a:ext cx="3169920" cy="480060"/>
          </a:xfrm>
          <a:prstGeom prst="rect">
            <a:avLst/>
          </a:prstGeom>
          <a:noFill/>
          <a:ln>
            <a:noFill/>
          </a:ln>
        </p:spPr>
        <p:txBody>
          <a:bodyPr anchorCtr="0" anchor="t" bIns="48325" lIns="96650" spcFirstLastPara="1" rIns="96650" wrap="square" tIns="48325">
            <a:noAutofit/>
          </a:bodyPr>
          <a:lstStyle>
            <a:lvl1pPr lvl="0" marR="0" rtl="0" algn="r">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119474"/>
            <a:ext cx="3169920" cy="480060"/>
          </a:xfrm>
          <a:prstGeom prst="rect">
            <a:avLst/>
          </a:prstGeom>
          <a:noFill/>
          <a:ln>
            <a:noFill/>
          </a:ln>
        </p:spPr>
        <p:txBody>
          <a:bodyPr anchorCtr="0" anchor="b" bIns="48325" lIns="96650" spcFirstLastPara="1" rIns="96650" wrap="square" tIns="48325">
            <a:noAutofit/>
          </a:bodyPr>
          <a:lstStyle>
            <a:lvl1pPr lv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6" name="Google Shape;86;p1: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93" name="Google Shape;93;p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99" name="Google Shape;99;p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106" name="Google Shape;106;p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117" name="Google Shape;117;p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6: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123" name="Google Shape;123;p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7: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129" name="Google Shape;129;p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8: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139" name="Google Shape;139;p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9: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147" name="Google Shape;147;p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 name="Google Shape;18;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20"/>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1"/>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21"/>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1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1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4" name="Google Shape;24;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1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 name="Google Shape;35;p14"/>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14"/>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2" name="Google Shape;42;p15"/>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15"/>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15"/>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15"/>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1" name="Google Shape;51;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1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1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7" name="Google Shape;67;p19"/>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Google Shape;11;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2.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4.png"/><Relationship Id="rId5" Type="http://schemas.openxmlformats.org/officeDocument/2006/relationships/image" Target="../media/image11.png"/><Relationship Id="rId6"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8" name="Shape 88"/>
        <p:cNvGrpSpPr/>
        <p:nvPr/>
      </p:nvGrpSpPr>
      <p:grpSpPr>
        <a:xfrm>
          <a:off x="0" y="0"/>
          <a:ext cx="0" cy="0"/>
          <a:chOff x="0" y="0"/>
          <a:chExt cx="0" cy="0"/>
        </a:xfrm>
      </p:grpSpPr>
      <p:pic>
        <p:nvPicPr>
          <p:cNvPr descr="Laser technology, definition, applications, and challenges ..." id="89" name="Google Shape;89;p1"/>
          <p:cNvPicPr preferRelativeResize="0"/>
          <p:nvPr/>
        </p:nvPicPr>
        <p:blipFill rotWithShape="1">
          <a:blip r:embed="rId3">
            <a:alphaModFix/>
          </a:blip>
          <a:srcRect b="0" l="0" r="0" t="0"/>
          <a:stretch/>
        </p:blipFill>
        <p:spPr>
          <a:xfrm>
            <a:off x="714375" y="0"/>
            <a:ext cx="7929563" cy="6858000"/>
          </a:xfrm>
          <a:prstGeom prst="rect">
            <a:avLst/>
          </a:prstGeom>
          <a:noFill/>
          <a:ln>
            <a:noFill/>
          </a:ln>
        </p:spPr>
      </p:pic>
      <p:sp>
        <p:nvSpPr>
          <p:cNvPr id="90" name="Google Shape;90;p1"/>
          <p:cNvSpPr txBox="1"/>
          <p:nvPr>
            <p:ph type="title"/>
          </p:nvPr>
        </p:nvSpPr>
        <p:spPr>
          <a:xfrm>
            <a:off x="0" y="928688"/>
            <a:ext cx="8929688" cy="2143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i="1" lang="en-US" sz="3959">
                <a:solidFill>
                  <a:srgbClr val="FFFFCC"/>
                </a:solidFill>
                <a:latin typeface="Georgia"/>
                <a:ea typeface="Georgia"/>
                <a:cs typeface="Georgia"/>
                <a:sym typeface="Georgia"/>
              </a:rPr>
              <a:t>“Laser Technology and Applications”</a:t>
            </a:r>
            <a:br>
              <a:rPr i="1" lang="en-US" sz="3959">
                <a:solidFill>
                  <a:srgbClr val="FFFFCC"/>
                </a:solidFill>
                <a:latin typeface="Georgia"/>
                <a:ea typeface="Georgia"/>
                <a:cs typeface="Georgia"/>
                <a:sym typeface="Georgia"/>
              </a:rPr>
            </a:br>
            <a:br>
              <a:rPr i="1" lang="en-US" sz="3959">
                <a:solidFill>
                  <a:srgbClr val="FFFFCC"/>
                </a:solidFill>
                <a:latin typeface="Georgia"/>
                <a:ea typeface="Georgia"/>
                <a:cs typeface="Georgia"/>
                <a:sym typeface="Georgia"/>
              </a:rPr>
            </a:br>
            <a:r>
              <a:rPr i="1" lang="en-US" sz="3959">
                <a:solidFill>
                  <a:srgbClr val="FFFFCC"/>
                </a:solidFill>
                <a:latin typeface="Georgia"/>
                <a:ea typeface="Georgia"/>
                <a:cs typeface="Georgia"/>
                <a:sym typeface="Georgia"/>
              </a:rPr>
              <a:t>16B1NPH533</a:t>
            </a:r>
            <a:br>
              <a:rPr i="1" lang="en-US" sz="3959">
                <a:solidFill>
                  <a:srgbClr val="FFFFCC"/>
                </a:solidFill>
                <a:latin typeface="Georgia"/>
                <a:ea typeface="Georgia"/>
                <a:cs typeface="Georgia"/>
                <a:sym typeface="Georgia"/>
              </a:rPr>
            </a:br>
            <a:r>
              <a:rPr i="1" lang="en-US" sz="3959">
                <a:solidFill>
                  <a:srgbClr val="FFFFCC"/>
                </a:solidFill>
                <a:latin typeface="Georgia"/>
                <a:ea typeface="Georgia"/>
                <a:cs typeface="Georgia"/>
                <a:sym typeface="Georgia"/>
              </a:rPr>
              <a:t>Lecture 16-17</a:t>
            </a:r>
            <a:br>
              <a:rPr lang="en-US" sz="3959">
                <a:solidFill>
                  <a:srgbClr val="FFFFCC"/>
                </a:solidFill>
              </a:rPr>
            </a:br>
            <a:endParaRPr sz="3959">
              <a:solidFill>
                <a:srgbClr val="FFFFCC"/>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type="ctrTitle"/>
          </p:nvPr>
        </p:nvSpPr>
        <p:spPr>
          <a:xfrm>
            <a:off x="457200" y="304800"/>
            <a:ext cx="7772400" cy="76517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b="1" i="1" lang="en-US" sz="3240" u="sng">
                <a:latin typeface="Georgia"/>
                <a:ea typeface="Georgia"/>
                <a:cs typeface="Georgia"/>
                <a:sym typeface="Georgia"/>
              </a:rPr>
              <a:t>Lecture 16-17</a:t>
            </a:r>
            <a:br>
              <a:rPr b="1" i="1" lang="en-US" sz="3240" u="sng">
                <a:latin typeface="Georgia"/>
                <a:ea typeface="Georgia"/>
                <a:cs typeface="Georgia"/>
                <a:sym typeface="Georgia"/>
              </a:rPr>
            </a:br>
            <a:r>
              <a:rPr b="1" i="1" lang="en-US" sz="3240" u="sng">
                <a:latin typeface="Georgia"/>
                <a:ea typeface="Georgia"/>
                <a:cs typeface="Georgia"/>
                <a:sym typeface="Georgia"/>
              </a:rPr>
              <a:t>Content Outlines</a:t>
            </a:r>
            <a:endParaRPr/>
          </a:p>
        </p:txBody>
      </p:sp>
      <p:sp>
        <p:nvSpPr>
          <p:cNvPr id="96" name="Google Shape;96;p2"/>
          <p:cNvSpPr/>
          <p:nvPr/>
        </p:nvSpPr>
        <p:spPr>
          <a:xfrm>
            <a:off x="1371600" y="1765280"/>
            <a:ext cx="4267200" cy="2862322"/>
          </a:xfrm>
          <a:prstGeom prst="rect">
            <a:avLst/>
          </a:prstGeom>
          <a:solidFill>
            <a:schemeClr val="lt1"/>
          </a:solidFill>
          <a:ln>
            <a:noFill/>
          </a:ln>
        </p:spPr>
        <p:txBody>
          <a:bodyPr anchorCtr="0" anchor="t" bIns="45700" lIns="91425" spcFirstLastPara="1" rIns="91425" wrap="square" tIns="45700">
            <a:spAutoFit/>
          </a:bodyPr>
          <a:lstStyle/>
          <a:p>
            <a:pPr indent="-114300" lvl="0" marL="0" marR="0" rtl="0" algn="l">
              <a:lnSpc>
                <a:spcPct val="2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Georgia"/>
                <a:ea typeface="Georgia"/>
                <a:cs typeface="Georgia"/>
                <a:sym typeface="Georgia"/>
              </a:rPr>
              <a:t> Level Broadening</a:t>
            </a:r>
            <a:endParaRPr/>
          </a:p>
          <a:p>
            <a:pPr indent="-114300" lvl="0" marL="0" marR="0" rtl="0" algn="l">
              <a:lnSpc>
                <a:spcPct val="2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Georgia"/>
                <a:ea typeface="Georgia"/>
                <a:cs typeface="Georgia"/>
                <a:sym typeface="Georgia"/>
              </a:rPr>
              <a:t>Lineshape Function</a:t>
            </a:r>
            <a:endParaRPr/>
          </a:p>
          <a:p>
            <a:pPr indent="-114300" lvl="0" marL="0" marR="0" rtl="0" algn="l">
              <a:lnSpc>
                <a:spcPct val="2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Georgia"/>
                <a:ea typeface="Georgia"/>
                <a:cs typeface="Georgia"/>
                <a:sym typeface="Georgia"/>
              </a:rPr>
              <a:t>Natural Linewidth</a:t>
            </a:r>
            <a:endParaRPr b="0" i="0" sz="1800" u="none" cap="none" strike="noStrike">
              <a:solidFill>
                <a:schemeClr val="dk1"/>
              </a:solidFill>
              <a:latin typeface="Georgia"/>
              <a:ea typeface="Georgia"/>
              <a:cs typeface="Georgia"/>
              <a:sym typeface="Georgia"/>
            </a:endParaRPr>
          </a:p>
          <a:p>
            <a:pPr indent="-114300" lvl="0" marL="0" marR="0" rtl="0" algn="l">
              <a:lnSpc>
                <a:spcPct val="2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Georgia"/>
                <a:ea typeface="Georgia"/>
                <a:cs typeface="Georgia"/>
                <a:sym typeface="Georgia"/>
              </a:rPr>
              <a:t>Collision Broadening</a:t>
            </a:r>
            <a:endParaRPr/>
          </a:p>
          <a:p>
            <a:pPr indent="-114300" lvl="0" marL="0" marR="0" rtl="0" algn="l">
              <a:lnSpc>
                <a:spcPct val="2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Georgia"/>
                <a:ea typeface="Georgia"/>
                <a:cs typeface="Georgia"/>
                <a:sym typeface="Georgia"/>
              </a:rPr>
              <a:t>Doppler Broadening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3"/>
          <p:cNvSpPr/>
          <p:nvPr/>
        </p:nvSpPr>
        <p:spPr>
          <a:xfrm>
            <a:off x="685800" y="457200"/>
            <a:ext cx="259718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chemeClr val="dk1"/>
                </a:solidFill>
                <a:latin typeface="Georgia"/>
                <a:ea typeface="Georgia"/>
                <a:cs typeface="Georgia"/>
                <a:sym typeface="Georgia"/>
              </a:rPr>
              <a:t>Level Broadening:</a:t>
            </a:r>
            <a:endParaRPr b="1" sz="2000">
              <a:solidFill>
                <a:schemeClr val="dk1"/>
              </a:solidFill>
              <a:latin typeface="Georgia"/>
              <a:ea typeface="Georgia"/>
              <a:cs typeface="Georgia"/>
              <a:sym typeface="Georgia"/>
            </a:endParaRPr>
          </a:p>
        </p:txBody>
      </p:sp>
      <p:sp>
        <p:nvSpPr>
          <p:cNvPr id="102" name="Google Shape;102;p3"/>
          <p:cNvSpPr/>
          <p:nvPr/>
        </p:nvSpPr>
        <p:spPr>
          <a:xfrm>
            <a:off x="609600" y="914400"/>
            <a:ext cx="8305800" cy="1155509"/>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n-US" sz="1600">
                <a:solidFill>
                  <a:schemeClr val="dk1"/>
                </a:solidFill>
                <a:latin typeface="Georgia"/>
                <a:ea typeface="Georgia"/>
                <a:cs typeface="Georgia"/>
                <a:sym typeface="Georgia"/>
              </a:rPr>
              <a:t>Atomic energy levels are not infinitely sharp but have some width associated with them. As a result, the spectrum of transition is not sharp lines but have some distribution. For instance, the emission spectrum for transition from E</a:t>
            </a:r>
            <a:r>
              <a:rPr baseline="-25000" lang="en-US" sz="1600">
                <a:solidFill>
                  <a:schemeClr val="dk1"/>
                </a:solidFill>
                <a:latin typeface="Georgia"/>
                <a:ea typeface="Georgia"/>
                <a:cs typeface="Georgia"/>
                <a:sym typeface="Georgia"/>
              </a:rPr>
              <a:t>upper</a:t>
            </a:r>
            <a:r>
              <a:rPr lang="en-US" sz="1600">
                <a:solidFill>
                  <a:schemeClr val="dk1"/>
                </a:solidFill>
                <a:latin typeface="Georgia"/>
                <a:ea typeface="Georgia"/>
                <a:cs typeface="Georgia"/>
                <a:sym typeface="Georgia"/>
              </a:rPr>
              <a:t> to E</a:t>
            </a:r>
            <a:r>
              <a:rPr baseline="-25000" lang="en-US" sz="1600">
                <a:solidFill>
                  <a:schemeClr val="dk1"/>
                </a:solidFill>
                <a:latin typeface="Georgia"/>
                <a:ea typeface="Georgia"/>
                <a:cs typeface="Georgia"/>
                <a:sym typeface="Georgia"/>
              </a:rPr>
              <a:t>lower</a:t>
            </a:r>
            <a:r>
              <a:rPr lang="en-US" sz="1600">
                <a:solidFill>
                  <a:schemeClr val="dk1"/>
                </a:solidFill>
                <a:latin typeface="Georgia"/>
                <a:ea typeface="Georgia"/>
                <a:cs typeface="Georgia"/>
                <a:sym typeface="Georgia"/>
              </a:rPr>
              <a:t> is a bell shaped curve</a:t>
            </a:r>
            <a:endParaRPr sz="1600">
              <a:solidFill>
                <a:schemeClr val="dk1"/>
              </a:solidFill>
              <a:latin typeface="Georgia"/>
              <a:ea typeface="Georgia"/>
              <a:cs typeface="Georgia"/>
              <a:sym typeface="Georgia"/>
            </a:endParaRPr>
          </a:p>
        </p:txBody>
      </p:sp>
      <p:pic>
        <p:nvPicPr>
          <p:cNvPr id="103" name="Google Shape;103;p3"/>
          <p:cNvPicPr preferRelativeResize="0"/>
          <p:nvPr/>
        </p:nvPicPr>
        <p:blipFill rotWithShape="1">
          <a:blip r:embed="rId3">
            <a:alphaModFix/>
          </a:blip>
          <a:srcRect b="0" l="0" r="0" t="0"/>
          <a:stretch/>
        </p:blipFill>
        <p:spPr>
          <a:xfrm>
            <a:off x="2743200" y="2133600"/>
            <a:ext cx="3009900" cy="4476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4"/>
          <p:cNvSpPr/>
          <p:nvPr/>
        </p:nvSpPr>
        <p:spPr>
          <a:xfrm>
            <a:off x="101600" y="381000"/>
            <a:ext cx="270939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chemeClr val="dk1"/>
                </a:solidFill>
                <a:latin typeface="Georgia"/>
                <a:ea typeface="Georgia"/>
                <a:cs typeface="Georgia"/>
                <a:sym typeface="Georgia"/>
              </a:rPr>
              <a:t>Lineshape Function :</a:t>
            </a:r>
            <a:endParaRPr b="1" i="1" sz="1800">
              <a:solidFill>
                <a:schemeClr val="dk1"/>
              </a:solidFill>
              <a:latin typeface="Georgia"/>
              <a:ea typeface="Georgia"/>
              <a:cs typeface="Georgia"/>
              <a:sym typeface="Georgia"/>
            </a:endParaRPr>
          </a:p>
        </p:txBody>
      </p:sp>
      <p:sp>
        <p:nvSpPr>
          <p:cNvPr id="109" name="Google Shape;109;p4"/>
          <p:cNvSpPr/>
          <p:nvPr/>
        </p:nvSpPr>
        <p:spPr>
          <a:xfrm>
            <a:off x="76200" y="762000"/>
            <a:ext cx="8483600" cy="83099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600">
                <a:solidFill>
                  <a:schemeClr val="dk1"/>
                </a:solidFill>
                <a:latin typeface="Georgia"/>
                <a:ea typeface="Georgia"/>
                <a:cs typeface="Georgia"/>
                <a:sym typeface="Georgia"/>
              </a:rPr>
              <a:t>Lineshape function g(ν) such that g(ν)dν the probability that a transition between two levels is an emission (or absorption) of photon whose frequency lies in the range ν and ν+dν . Normalization demands</a:t>
            </a:r>
            <a:endParaRPr sz="1600">
              <a:solidFill>
                <a:schemeClr val="dk1"/>
              </a:solidFill>
              <a:latin typeface="Georgia"/>
              <a:ea typeface="Georgia"/>
              <a:cs typeface="Georgia"/>
              <a:sym typeface="Georgia"/>
            </a:endParaRPr>
          </a:p>
        </p:txBody>
      </p:sp>
      <p:pic>
        <p:nvPicPr>
          <p:cNvPr id="110" name="Google Shape;110;p4"/>
          <p:cNvPicPr preferRelativeResize="0"/>
          <p:nvPr/>
        </p:nvPicPr>
        <p:blipFill rotWithShape="1">
          <a:blip r:embed="rId3">
            <a:alphaModFix/>
          </a:blip>
          <a:srcRect b="0" l="0" r="0" t="0"/>
          <a:stretch/>
        </p:blipFill>
        <p:spPr>
          <a:xfrm>
            <a:off x="1778000" y="1524000"/>
            <a:ext cx="1196975" cy="722313"/>
          </a:xfrm>
          <a:prstGeom prst="rect">
            <a:avLst/>
          </a:prstGeom>
          <a:noFill/>
          <a:ln>
            <a:noFill/>
          </a:ln>
        </p:spPr>
      </p:pic>
      <p:sp>
        <p:nvSpPr>
          <p:cNvPr id="111" name="Google Shape;111;p4"/>
          <p:cNvSpPr/>
          <p:nvPr/>
        </p:nvSpPr>
        <p:spPr>
          <a:xfrm>
            <a:off x="177800" y="2209800"/>
            <a:ext cx="8382000" cy="83099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600">
                <a:solidFill>
                  <a:schemeClr val="dk1"/>
                </a:solidFill>
                <a:latin typeface="Georgia"/>
                <a:ea typeface="Georgia"/>
                <a:cs typeface="Georgia"/>
                <a:sym typeface="Georgia"/>
              </a:rPr>
              <a:t>If N is the number of atoms in a given energy level, the spectral distribution of population in the level is given by N(ν)=g(ν)N , i.e. N(ν)dν is the number of atoms in the levels within frequency range ν and ν+dν , so that</a:t>
            </a:r>
            <a:endParaRPr/>
          </a:p>
        </p:txBody>
      </p:sp>
      <p:pic>
        <p:nvPicPr>
          <p:cNvPr id="112" name="Google Shape;112;p4"/>
          <p:cNvPicPr preferRelativeResize="0"/>
          <p:nvPr/>
        </p:nvPicPr>
        <p:blipFill rotWithShape="1">
          <a:blip r:embed="rId4">
            <a:alphaModFix/>
          </a:blip>
          <a:srcRect b="0" l="0" r="0" t="0"/>
          <a:stretch/>
        </p:blipFill>
        <p:spPr>
          <a:xfrm>
            <a:off x="1397000" y="3124200"/>
            <a:ext cx="2620963" cy="722313"/>
          </a:xfrm>
          <a:prstGeom prst="rect">
            <a:avLst/>
          </a:prstGeom>
          <a:noFill/>
          <a:ln>
            <a:noFill/>
          </a:ln>
        </p:spPr>
      </p:pic>
      <p:sp>
        <p:nvSpPr>
          <p:cNvPr id="113" name="Google Shape;113;p4"/>
          <p:cNvSpPr/>
          <p:nvPr/>
        </p:nvSpPr>
        <p:spPr>
          <a:xfrm>
            <a:off x="152400" y="3886200"/>
            <a:ext cx="4724400" cy="255454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600">
                <a:solidFill>
                  <a:schemeClr val="dk1"/>
                </a:solidFill>
                <a:latin typeface="Georgia"/>
                <a:ea typeface="Georgia"/>
                <a:cs typeface="Georgia"/>
                <a:sym typeface="Georgia"/>
              </a:rPr>
              <a:t>g(ν) is a complicated function which depends on the transition involved and also on external factors.</a:t>
            </a:r>
            <a:endParaRPr/>
          </a:p>
          <a:p>
            <a:pPr indent="0" lvl="0" marL="0" marR="0" rtl="0" algn="just">
              <a:spcBef>
                <a:spcPts val="0"/>
              </a:spcBef>
              <a:spcAft>
                <a:spcPts val="0"/>
              </a:spcAft>
              <a:buNone/>
            </a:pPr>
            <a:r>
              <a:t/>
            </a:r>
            <a:endParaRPr sz="1600">
              <a:solidFill>
                <a:schemeClr val="dk1"/>
              </a:solidFill>
              <a:latin typeface="Georgia"/>
              <a:ea typeface="Georgia"/>
              <a:cs typeface="Georgia"/>
              <a:sym typeface="Georgia"/>
            </a:endParaRPr>
          </a:p>
          <a:p>
            <a:pPr indent="0" lvl="0" marL="0" marR="0" rtl="0" algn="just">
              <a:spcBef>
                <a:spcPts val="0"/>
              </a:spcBef>
              <a:spcAft>
                <a:spcPts val="0"/>
              </a:spcAft>
              <a:buNone/>
            </a:pPr>
            <a:r>
              <a:rPr lang="en-US" sz="1600">
                <a:solidFill>
                  <a:schemeClr val="dk1"/>
                </a:solidFill>
                <a:latin typeface="Georgia"/>
                <a:ea typeface="Georgia"/>
                <a:cs typeface="Georgia"/>
                <a:sym typeface="Georgia"/>
              </a:rPr>
              <a:t>The study of line broadening is extremely important since it determines the operation characteristics of the laser such as threshold population inversion and the number of oscillating modes etc.</a:t>
            </a:r>
            <a:endParaRPr/>
          </a:p>
          <a:p>
            <a:pPr indent="0" lvl="0" marL="0" marR="0" rtl="0" algn="just">
              <a:spcBef>
                <a:spcPts val="0"/>
              </a:spcBef>
              <a:spcAft>
                <a:spcPts val="0"/>
              </a:spcAft>
              <a:buNone/>
            </a:pPr>
            <a:r>
              <a:t/>
            </a:r>
            <a:endParaRPr sz="1600">
              <a:solidFill>
                <a:schemeClr val="dk1"/>
              </a:solidFill>
              <a:latin typeface="Georgia"/>
              <a:ea typeface="Georgia"/>
              <a:cs typeface="Georgia"/>
              <a:sym typeface="Georgia"/>
            </a:endParaRPr>
          </a:p>
        </p:txBody>
      </p:sp>
      <p:pic>
        <p:nvPicPr>
          <p:cNvPr id="114" name="Google Shape;114;p4"/>
          <p:cNvPicPr preferRelativeResize="0"/>
          <p:nvPr/>
        </p:nvPicPr>
        <p:blipFill rotWithShape="1">
          <a:blip r:embed="rId5">
            <a:alphaModFix/>
          </a:blip>
          <a:srcRect b="0" l="0" r="0" t="0"/>
          <a:stretch/>
        </p:blipFill>
        <p:spPr>
          <a:xfrm>
            <a:off x="5334000" y="4038600"/>
            <a:ext cx="3733800" cy="26356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5"/>
          <p:cNvSpPr/>
          <p:nvPr/>
        </p:nvSpPr>
        <p:spPr>
          <a:xfrm>
            <a:off x="152400" y="304800"/>
            <a:ext cx="8763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Georgia"/>
                <a:ea typeface="Georgia"/>
                <a:cs typeface="Georgia"/>
                <a:sym typeface="Georgia"/>
              </a:rPr>
              <a:t>The broadening of spectral lines is classified into two major categories </a:t>
            </a:r>
            <a:r>
              <a:rPr b="1" lang="en-US" sz="1800">
                <a:solidFill>
                  <a:schemeClr val="dk1"/>
                </a:solidFill>
                <a:latin typeface="Arial"/>
                <a:ea typeface="Arial"/>
                <a:cs typeface="Arial"/>
                <a:sym typeface="Arial"/>
              </a:rPr>
              <a:t>:</a:t>
            </a:r>
            <a:endParaRPr b="1" sz="1800">
              <a:solidFill>
                <a:schemeClr val="dk1"/>
              </a:solidFill>
              <a:latin typeface="Arial"/>
              <a:ea typeface="Arial"/>
              <a:cs typeface="Arial"/>
              <a:sym typeface="Arial"/>
            </a:endParaRPr>
          </a:p>
        </p:txBody>
      </p:sp>
      <p:sp>
        <p:nvSpPr>
          <p:cNvPr id="120" name="Google Shape;120;p5"/>
          <p:cNvSpPr/>
          <p:nvPr/>
        </p:nvSpPr>
        <p:spPr>
          <a:xfrm>
            <a:off x="304800" y="1066800"/>
            <a:ext cx="8382000" cy="424731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1" lang="en-US" sz="1800">
                <a:solidFill>
                  <a:schemeClr val="dk1"/>
                </a:solidFill>
                <a:latin typeface="Georgia"/>
                <a:ea typeface="Georgia"/>
                <a:cs typeface="Georgia"/>
                <a:sym typeface="Georgia"/>
              </a:rPr>
              <a:t>Homogeneous Broadening </a:t>
            </a:r>
            <a:r>
              <a:rPr lang="en-US" sz="1800">
                <a:solidFill>
                  <a:schemeClr val="dk1"/>
                </a:solidFill>
                <a:latin typeface="Georgia"/>
                <a:ea typeface="Georgia"/>
                <a:cs typeface="Georgia"/>
                <a:sym typeface="Georgia"/>
              </a:rPr>
              <a:t>:</a:t>
            </a:r>
            <a:endParaRPr/>
          </a:p>
          <a:p>
            <a:pPr indent="0" lvl="0" marL="0" marR="0" rtl="0" algn="just">
              <a:spcBef>
                <a:spcPts val="0"/>
              </a:spcBef>
              <a:spcAft>
                <a:spcPts val="0"/>
              </a:spcAft>
              <a:buNone/>
            </a:pPr>
            <a:r>
              <a:t/>
            </a:r>
            <a:endParaRPr sz="1800">
              <a:solidFill>
                <a:schemeClr val="dk1"/>
              </a:solidFill>
              <a:latin typeface="Georgia"/>
              <a:ea typeface="Georgia"/>
              <a:cs typeface="Georgia"/>
              <a:sym typeface="Georgia"/>
            </a:endParaRPr>
          </a:p>
          <a:p>
            <a:pPr indent="0" lvl="0" marL="0" marR="0" rtl="0" algn="just">
              <a:spcBef>
                <a:spcPts val="0"/>
              </a:spcBef>
              <a:spcAft>
                <a:spcPts val="0"/>
              </a:spcAft>
              <a:buNone/>
            </a:pPr>
            <a:r>
              <a:rPr lang="en-US" sz="1800">
                <a:solidFill>
                  <a:schemeClr val="dk1"/>
                </a:solidFill>
                <a:latin typeface="Georgia"/>
                <a:ea typeface="Georgia"/>
                <a:cs typeface="Georgia"/>
                <a:sym typeface="Georgia"/>
              </a:rPr>
              <a:t>In homogeneous broadening all atoms interact identically with the radiation field so that each atom makes the same transition with identical lineshape and width. Two of the prominent causes of homogeneous broadening are </a:t>
            </a:r>
            <a:r>
              <a:rPr i="1" lang="en-US" sz="1800">
                <a:solidFill>
                  <a:srgbClr val="FF0000"/>
                </a:solidFill>
                <a:latin typeface="Georgia"/>
                <a:ea typeface="Georgia"/>
                <a:cs typeface="Georgia"/>
                <a:sym typeface="Georgia"/>
              </a:rPr>
              <a:t>natural line broadening and collision broadening</a:t>
            </a:r>
            <a:r>
              <a:rPr lang="en-US" sz="1800">
                <a:solidFill>
                  <a:srgbClr val="FF0000"/>
                </a:solidFill>
                <a:latin typeface="Georgia"/>
                <a:ea typeface="Georgia"/>
                <a:cs typeface="Georgia"/>
                <a:sym typeface="Georgia"/>
              </a:rPr>
              <a:t>.</a:t>
            </a:r>
            <a:r>
              <a:rPr lang="en-US" sz="1800">
                <a:solidFill>
                  <a:schemeClr val="dk1"/>
                </a:solidFill>
                <a:latin typeface="Georgia"/>
                <a:ea typeface="Georgia"/>
                <a:cs typeface="Georgia"/>
                <a:sym typeface="Georgia"/>
              </a:rPr>
              <a:t> Other sources of homogeneous broadening are dipolar broadening arising out of interactions between electric and magnetic fields of neighboring atoms and thermal broadening due to effects of lattice vibrations on atomic transitions.</a:t>
            </a:r>
            <a:endParaRPr/>
          </a:p>
          <a:p>
            <a:pPr indent="0" lvl="0" marL="0" marR="0" rtl="0" algn="just">
              <a:spcBef>
                <a:spcPts val="0"/>
              </a:spcBef>
              <a:spcAft>
                <a:spcPts val="0"/>
              </a:spcAft>
              <a:buNone/>
            </a:pPr>
            <a:r>
              <a:t/>
            </a:r>
            <a:endParaRPr sz="1800">
              <a:solidFill>
                <a:schemeClr val="dk1"/>
              </a:solidFill>
              <a:latin typeface="Georgia"/>
              <a:ea typeface="Georgia"/>
              <a:cs typeface="Georgia"/>
              <a:sym typeface="Georgia"/>
            </a:endParaRPr>
          </a:p>
          <a:p>
            <a:pPr indent="0" lvl="0" marL="0" marR="0" rtl="0" algn="just">
              <a:spcBef>
                <a:spcPts val="0"/>
              </a:spcBef>
              <a:spcAft>
                <a:spcPts val="0"/>
              </a:spcAft>
              <a:buNone/>
            </a:pPr>
            <a:r>
              <a:rPr b="1" i="1" lang="en-US" sz="1800">
                <a:solidFill>
                  <a:schemeClr val="dk1"/>
                </a:solidFill>
                <a:latin typeface="Georgia"/>
                <a:ea typeface="Georgia"/>
                <a:cs typeface="Georgia"/>
                <a:sym typeface="Georgia"/>
              </a:rPr>
              <a:t>Inhomogeneous Broadening: </a:t>
            </a:r>
            <a:endParaRPr/>
          </a:p>
          <a:p>
            <a:pPr indent="0" lvl="0" marL="0" marR="0" rtl="0" algn="just">
              <a:spcBef>
                <a:spcPts val="0"/>
              </a:spcBef>
              <a:spcAft>
                <a:spcPts val="0"/>
              </a:spcAft>
              <a:buNone/>
            </a:pPr>
            <a:r>
              <a:t/>
            </a:r>
            <a:endParaRPr b="1" i="1" sz="1800">
              <a:solidFill>
                <a:schemeClr val="dk1"/>
              </a:solidFill>
              <a:latin typeface="Georgia"/>
              <a:ea typeface="Georgia"/>
              <a:cs typeface="Georgia"/>
              <a:sym typeface="Georgia"/>
            </a:endParaRPr>
          </a:p>
          <a:p>
            <a:pPr indent="0" lvl="0" marL="0" marR="0" rtl="0" algn="just">
              <a:spcBef>
                <a:spcPts val="0"/>
              </a:spcBef>
              <a:spcAft>
                <a:spcPts val="0"/>
              </a:spcAft>
              <a:buNone/>
            </a:pPr>
            <a:r>
              <a:rPr lang="en-US" sz="1800">
                <a:solidFill>
                  <a:schemeClr val="dk1"/>
                </a:solidFill>
                <a:latin typeface="Georgia"/>
                <a:ea typeface="Georgia"/>
                <a:cs typeface="Georgia"/>
                <a:sym typeface="Georgia"/>
              </a:rPr>
              <a:t>In inhomogeneous broadening, different atoms interact differently with the radiation field. Doppler broadening due to thermal motion of atoms and broadening due to crystalline homogeneities belong to this category.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6"/>
          <p:cNvSpPr/>
          <p:nvPr/>
        </p:nvSpPr>
        <p:spPr>
          <a:xfrm>
            <a:off x="381000" y="533400"/>
            <a:ext cx="8458200" cy="535531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1" lang="en-US" sz="1800">
                <a:solidFill>
                  <a:schemeClr val="dk1"/>
                </a:solidFill>
                <a:latin typeface="Georgia"/>
                <a:ea typeface="Georgia"/>
                <a:cs typeface="Georgia"/>
                <a:sym typeface="Georgia"/>
              </a:rPr>
              <a:t>Natural Linewidth :</a:t>
            </a:r>
            <a:endParaRPr/>
          </a:p>
          <a:p>
            <a:pPr indent="0" lvl="0" marL="0" marR="0" rtl="0" algn="just">
              <a:spcBef>
                <a:spcPts val="0"/>
              </a:spcBef>
              <a:spcAft>
                <a:spcPts val="0"/>
              </a:spcAft>
              <a:buNone/>
            </a:pPr>
            <a:r>
              <a:t/>
            </a:r>
            <a:endParaRPr sz="1800">
              <a:solidFill>
                <a:schemeClr val="dk1"/>
              </a:solidFill>
              <a:latin typeface="Georgia"/>
              <a:ea typeface="Georgia"/>
              <a:cs typeface="Georgia"/>
              <a:sym typeface="Georgia"/>
            </a:endParaRPr>
          </a:p>
          <a:p>
            <a:pPr indent="0" lvl="0" marL="0" marR="0" rtl="0" algn="just">
              <a:spcBef>
                <a:spcPts val="0"/>
              </a:spcBef>
              <a:spcAft>
                <a:spcPts val="0"/>
              </a:spcAft>
              <a:buNone/>
            </a:pPr>
            <a:r>
              <a:rPr lang="en-US" sz="1800">
                <a:solidFill>
                  <a:schemeClr val="dk1"/>
                </a:solidFill>
                <a:latin typeface="Georgia"/>
                <a:ea typeface="Georgia"/>
                <a:cs typeface="Georgia"/>
                <a:sym typeface="Georgia"/>
              </a:rPr>
              <a:t>Natural linewidth is an inherent width associated with any energy level due to quantum mechanical uncertainty principle. According to this principle, if is the minimum certainty in the lifetime of an atom in an energy level, the uncertainty in determining the energy level itself is given by </a:t>
            </a:r>
            <a:endParaRPr/>
          </a:p>
          <a:p>
            <a:pPr indent="0" lvl="0" marL="0" marR="0" rtl="0" algn="ctr">
              <a:spcBef>
                <a:spcPts val="0"/>
              </a:spcBef>
              <a:spcAft>
                <a:spcPts val="0"/>
              </a:spcAft>
              <a:buNone/>
            </a:pPr>
            <a:r>
              <a:t/>
            </a:r>
            <a:endParaRPr i="1" sz="1800">
              <a:solidFill>
                <a:schemeClr val="dk1"/>
              </a:solidFill>
              <a:latin typeface="Georgia"/>
              <a:ea typeface="Georgia"/>
              <a:cs typeface="Georgia"/>
              <a:sym typeface="Georgia"/>
            </a:endParaRPr>
          </a:p>
          <a:p>
            <a:pPr indent="0" lvl="0" marL="0" marR="0" rtl="0" algn="ctr">
              <a:spcBef>
                <a:spcPts val="0"/>
              </a:spcBef>
              <a:spcAft>
                <a:spcPts val="0"/>
              </a:spcAft>
              <a:buNone/>
            </a:pPr>
            <a:r>
              <a:rPr i="1" lang="en-US" sz="1800">
                <a:solidFill>
                  <a:schemeClr val="dk1"/>
                </a:solidFill>
                <a:latin typeface="Georgia"/>
                <a:ea typeface="Georgia"/>
                <a:cs typeface="Georgia"/>
                <a:sym typeface="Georgia"/>
              </a:rPr>
              <a:t>ΔE Δt  ≥ h/2π</a:t>
            </a:r>
            <a:endParaRPr/>
          </a:p>
          <a:p>
            <a:pPr indent="0" lvl="0" marL="0" marR="0" rtl="0" algn="ctr">
              <a:spcBef>
                <a:spcPts val="0"/>
              </a:spcBef>
              <a:spcAft>
                <a:spcPts val="0"/>
              </a:spcAft>
              <a:buNone/>
            </a:pPr>
            <a:r>
              <a:t/>
            </a:r>
            <a:endParaRPr i="1" sz="1800">
              <a:solidFill>
                <a:schemeClr val="dk1"/>
              </a:solidFill>
              <a:latin typeface="Georgia"/>
              <a:ea typeface="Georgia"/>
              <a:cs typeface="Georgia"/>
              <a:sym typeface="Georgia"/>
            </a:endParaRPr>
          </a:p>
          <a:p>
            <a:pPr indent="0" lvl="0" marL="0" marR="0" rtl="0" algn="just">
              <a:spcBef>
                <a:spcPts val="0"/>
              </a:spcBef>
              <a:spcAft>
                <a:spcPts val="0"/>
              </a:spcAft>
              <a:buNone/>
            </a:pPr>
            <a:r>
              <a:rPr lang="en-US" sz="1800">
                <a:solidFill>
                  <a:schemeClr val="dk1"/>
                </a:solidFill>
                <a:latin typeface="Georgia"/>
                <a:ea typeface="Georgia"/>
                <a:cs typeface="Georgia"/>
                <a:sym typeface="Georgia"/>
              </a:rPr>
              <a:t>Using , E=hν , the relation may be written as</a:t>
            </a:r>
            <a:endParaRPr/>
          </a:p>
          <a:p>
            <a:pPr indent="0" lvl="0" marL="0" marR="0" rtl="0" algn="just">
              <a:spcBef>
                <a:spcPts val="0"/>
              </a:spcBef>
              <a:spcAft>
                <a:spcPts val="0"/>
              </a:spcAft>
              <a:buNone/>
            </a:pPr>
            <a:r>
              <a:t/>
            </a:r>
            <a:endParaRPr sz="1800">
              <a:solidFill>
                <a:schemeClr val="dk1"/>
              </a:solidFill>
              <a:latin typeface="Georgia"/>
              <a:ea typeface="Georgia"/>
              <a:cs typeface="Georgia"/>
              <a:sym typeface="Georgia"/>
            </a:endParaRPr>
          </a:p>
          <a:p>
            <a:pPr indent="0" lvl="0" marL="0" marR="0" rtl="0" algn="ctr">
              <a:spcBef>
                <a:spcPts val="0"/>
              </a:spcBef>
              <a:spcAft>
                <a:spcPts val="0"/>
              </a:spcAft>
              <a:buNone/>
            </a:pPr>
            <a:r>
              <a:rPr i="1" lang="en-US" sz="1800">
                <a:solidFill>
                  <a:schemeClr val="dk1"/>
                </a:solidFill>
                <a:latin typeface="Georgia"/>
                <a:ea typeface="Georgia"/>
                <a:cs typeface="Georgia"/>
                <a:sym typeface="Georgia"/>
              </a:rPr>
              <a:t>Δν Δt  ≥ 1/2π</a:t>
            </a:r>
            <a:endParaRPr/>
          </a:p>
          <a:p>
            <a:pPr indent="0" lvl="0" marL="0" marR="0" rtl="0" algn="ctr">
              <a:spcBef>
                <a:spcPts val="0"/>
              </a:spcBef>
              <a:spcAft>
                <a:spcPts val="0"/>
              </a:spcAft>
              <a:buNone/>
            </a:pPr>
            <a:r>
              <a:t/>
            </a:r>
            <a:endParaRPr sz="1800">
              <a:solidFill>
                <a:schemeClr val="dk1"/>
              </a:solidFill>
              <a:latin typeface="Georgia"/>
              <a:ea typeface="Georgia"/>
              <a:cs typeface="Georgia"/>
              <a:sym typeface="Georgia"/>
            </a:endParaRPr>
          </a:p>
          <a:p>
            <a:pPr indent="0" lvl="0" marL="0" marR="0" rtl="0" algn="just">
              <a:spcBef>
                <a:spcPts val="0"/>
              </a:spcBef>
              <a:spcAft>
                <a:spcPts val="0"/>
              </a:spcAft>
              <a:buNone/>
            </a:pPr>
            <a:r>
              <a:rPr lang="en-US" sz="1800">
                <a:solidFill>
                  <a:schemeClr val="dk1"/>
                </a:solidFill>
                <a:latin typeface="Georgia"/>
                <a:ea typeface="Georgia"/>
                <a:cs typeface="Georgia"/>
                <a:sym typeface="Georgia"/>
              </a:rPr>
              <a:t>Thus in a two level system, there is an width associated with both the upper and lower levels. This, in turn, implies that there is an inherent width in the frequency of photons emitted due to the transition. In a typical transition, the excited state lifetime is seconds. The corresponding linewidth is about 16 MHz. The normalized lineshape function for the Natural broadening is referred to as a Lorentzian.</a:t>
            </a:r>
            <a:endParaRPr sz="1800">
              <a:solidFill>
                <a:schemeClr val="dk1"/>
              </a:solidFill>
              <a:latin typeface="Georgia"/>
              <a:ea typeface="Georgia"/>
              <a:cs typeface="Georgia"/>
              <a:sym typeface="Georgia"/>
            </a:endParaRPr>
          </a:p>
        </p:txBody>
      </p:sp>
      <p:pic>
        <p:nvPicPr>
          <p:cNvPr id="126" name="Google Shape;126;p6"/>
          <p:cNvPicPr preferRelativeResize="0"/>
          <p:nvPr/>
        </p:nvPicPr>
        <p:blipFill rotWithShape="1">
          <a:blip r:embed="rId3">
            <a:alphaModFix/>
          </a:blip>
          <a:srcRect b="0" l="0" r="0" t="0"/>
          <a:stretch/>
        </p:blipFill>
        <p:spPr>
          <a:xfrm>
            <a:off x="2590800" y="5715000"/>
            <a:ext cx="4031343" cy="838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7"/>
          <p:cNvPicPr preferRelativeResize="0"/>
          <p:nvPr/>
        </p:nvPicPr>
        <p:blipFill rotWithShape="1">
          <a:blip r:embed="rId3">
            <a:alphaModFix/>
          </a:blip>
          <a:srcRect b="0" l="0" r="0" t="0"/>
          <a:stretch/>
        </p:blipFill>
        <p:spPr>
          <a:xfrm>
            <a:off x="4953000" y="2743200"/>
            <a:ext cx="4114800" cy="2612898"/>
          </a:xfrm>
          <a:prstGeom prst="rect">
            <a:avLst/>
          </a:prstGeom>
          <a:noFill/>
          <a:ln>
            <a:noFill/>
          </a:ln>
        </p:spPr>
      </p:pic>
      <p:sp>
        <p:nvSpPr>
          <p:cNvPr id="132" name="Google Shape;132;p7"/>
          <p:cNvSpPr/>
          <p:nvPr/>
        </p:nvSpPr>
        <p:spPr>
          <a:xfrm>
            <a:off x="533400" y="762000"/>
            <a:ext cx="8077200" cy="1288366"/>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1800">
                <a:solidFill>
                  <a:schemeClr val="dk1"/>
                </a:solidFill>
                <a:latin typeface="Georgia"/>
                <a:ea typeface="Georgia"/>
                <a:cs typeface="Georgia"/>
                <a:sym typeface="Georgia"/>
              </a:rPr>
              <a:t>Collision broadening  is due to the random collision occurring between the atoms in a gas. If τ</a:t>
            </a:r>
            <a:r>
              <a:rPr baseline="-25000" lang="en-US" sz="1800">
                <a:solidFill>
                  <a:schemeClr val="dk1"/>
                </a:solidFill>
                <a:latin typeface="Georgia"/>
                <a:ea typeface="Georgia"/>
                <a:cs typeface="Georgia"/>
                <a:sym typeface="Georgia"/>
              </a:rPr>
              <a:t>c</a:t>
            </a:r>
            <a:r>
              <a:rPr lang="en-US" sz="1800">
                <a:solidFill>
                  <a:schemeClr val="dk1"/>
                </a:solidFill>
                <a:latin typeface="Georgia"/>
                <a:ea typeface="Georgia"/>
                <a:cs typeface="Georgia"/>
                <a:sym typeface="Georgia"/>
              </a:rPr>
              <a:t> is the time between collision and delta Δτ</a:t>
            </a:r>
            <a:r>
              <a:rPr baseline="-25000" lang="en-US" sz="1800">
                <a:solidFill>
                  <a:schemeClr val="dk1"/>
                </a:solidFill>
                <a:latin typeface="Georgia"/>
                <a:ea typeface="Georgia"/>
                <a:cs typeface="Georgia"/>
                <a:sym typeface="Georgia"/>
              </a:rPr>
              <a:t>c</a:t>
            </a:r>
            <a:r>
              <a:rPr lang="en-US" sz="1800">
                <a:solidFill>
                  <a:schemeClr val="dk1"/>
                </a:solidFill>
                <a:latin typeface="Georgia"/>
                <a:ea typeface="Georgia"/>
                <a:cs typeface="Georgia"/>
                <a:sym typeface="Georgia"/>
              </a:rPr>
              <a:t> is a collision time then </a:t>
            </a:r>
            <a:endParaRPr/>
          </a:p>
        </p:txBody>
      </p:sp>
      <p:sp>
        <p:nvSpPr>
          <p:cNvPr id="133" name="Google Shape;133;p7"/>
          <p:cNvSpPr/>
          <p:nvPr/>
        </p:nvSpPr>
        <p:spPr>
          <a:xfrm>
            <a:off x="152400" y="4059965"/>
            <a:ext cx="4953000" cy="2721835"/>
          </a:xfrm>
          <a:prstGeom prst="rect">
            <a:avLst/>
          </a:prstGeom>
          <a:noFill/>
          <a:ln>
            <a:noFill/>
          </a:ln>
        </p:spPr>
        <p:txBody>
          <a:bodyPr anchorCtr="0" anchor="t" bIns="45700" lIns="91425" spcFirstLastPara="1" rIns="91425" wrap="square" tIns="45700">
            <a:spAutoFit/>
          </a:bodyPr>
          <a:lstStyle/>
          <a:p>
            <a:pPr indent="0" lvl="0" marL="0" marR="0" rtl="0" algn="just">
              <a:lnSpc>
                <a:spcPct val="120000"/>
              </a:lnSpc>
              <a:spcBef>
                <a:spcPts val="0"/>
              </a:spcBef>
              <a:spcAft>
                <a:spcPts val="0"/>
              </a:spcAft>
              <a:buNone/>
            </a:pPr>
            <a:r>
              <a:rPr lang="en-US" sz="1800">
                <a:solidFill>
                  <a:schemeClr val="dk1"/>
                </a:solidFill>
                <a:latin typeface="Georgia"/>
                <a:ea typeface="Georgia"/>
                <a:cs typeface="Georgia"/>
                <a:sym typeface="Georgia"/>
              </a:rPr>
              <a:t>Since the collision time Δτ</a:t>
            </a:r>
            <a:r>
              <a:rPr baseline="-25000" lang="en-US" sz="1800">
                <a:solidFill>
                  <a:schemeClr val="dk1"/>
                </a:solidFill>
                <a:latin typeface="Georgia"/>
                <a:ea typeface="Georgia"/>
                <a:cs typeface="Georgia"/>
                <a:sym typeface="Georgia"/>
              </a:rPr>
              <a:t>c</a:t>
            </a:r>
            <a:r>
              <a:rPr lang="en-US" sz="1800">
                <a:solidFill>
                  <a:schemeClr val="dk1"/>
                </a:solidFill>
                <a:latin typeface="Georgia"/>
                <a:ea typeface="Georgia"/>
                <a:cs typeface="Georgia"/>
                <a:sym typeface="Georgia"/>
              </a:rPr>
              <a:t> is random, the phase of the wave after the collision is arbitrary with respect to the phase before collision. Thus after is collision there is a random phase change of atoms and so the wave is no longer monochromatic. The lineshape function for collision broadening will a Lorentzian.</a:t>
            </a:r>
            <a:endParaRPr/>
          </a:p>
        </p:txBody>
      </p:sp>
      <p:pic>
        <p:nvPicPr>
          <p:cNvPr id="134" name="Google Shape;134;p7"/>
          <p:cNvPicPr preferRelativeResize="0"/>
          <p:nvPr/>
        </p:nvPicPr>
        <p:blipFill rotWithShape="1">
          <a:blip r:embed="rId4">
            <a:alphaModFix/>
          </a:blip>
          <a:srcRect b="0" l="0" r="0" t="0"/>
          <a:stretch/>
        </p:blipFill>
        <p:spPr>
          <a:xfrm>
            <a:off x="533400" y="2138362"/>
            <a:ext cx="5830631" cy="1595438"/>
          </a:xfrm>
          <a:prstGeom prst="rect">
            <a:avLst/>
          </a:prstGeom>
          <a:noFill/>
          <a:ln>
            <a:noFill/>
          </a:ln>
        </p:spPr>
      </p:pic>
      <p:sp>
        <p:nvSpPr>
          <p:cNvPr id="135" name="Google Shape;135;p7"/>
          <p:cNvSpPr/>
          <p:nvPr/>
        </p:nvSpPr>
        <p:spPr>
          <a:xfrm>
            <a:off x="533400" y="381000"/>
            <a:ext cx="277992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chemeClr val="dk1"/>
                </a:solidFill>
                <a:latin typeface="Georgia"/>
                <a:ea typeface="Georgia"/>
                <a:cs typeface="Georgia"/>
                <a:sym typeface="Georgia"/>
              </a:rPr>
              <a:t>Collision broadening </a:t>
            </a:r>
            <a:endParaRPr b="1" i="1" sz="1800">
              <a:solidFill>
                <a:schemeClr val="dk1"/>
              </a:solidFill>
              <a:latin typeface="Arial"/>
              <a:ea typeface="Arial"/>
              <a:cs typeface="Arial"/>
              <a:sym typeface="Arial"/>
            </a:endParaRPr>
          </a:p>
        </p:txBody>
      </p:sp>
      <p:pic>
        <p:nvPicPr>
          <p:cNvPr id="136" name="Google Shape;136;p7"/>
          <p:cNvPicPr preferRelativeResize="0"/>
          <p:nvPr/>
        </p:nvPicPr>
        <p:blipFill rotWithShape="1">
          <a:blip r:embed="rId5">
            <a:alphaModFix/>
          </a:blip>
          <a:srcRect b="0" l="0" r="0" t="0"/>
          <a:stretch/>
        </p:blipFill>
        <p:spPr>
          <a:xfrm>
            <a:off x="5334000" y="5867400"/>
            <a:ext cx="3314700" cy="762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8"/>
          <p:cNvSpPr/>
          <p:nvPr/>
        </p:nvSpPr>
        <p:spPr>
          <a:xfrm>
            <a:off x="381000" y="152400"/>
            <a:ext cx="8153400" cy="258532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1" lang="en-US" sz="1800">
                <a:solidFill>
                  <a:schemeClr val="dk1"/>
                </a:solidFill>
                <a:latin typeface="Georgia"/>
                <a:ea typeface="Georgia"/>
                <a:cs typeface="Georgia"/>
                <a:sym typeface="Georgia"/>
              </a:rPr>
              <a:t>Doppler broadening</a:t>
            </a:r>
            <a:r>
              <a:rPr lang="en-US" sz="1800">
                <a:solidFill>
                  <a:schemeClr val="dk1"/>
                </a:solidFill>
                <a:latin typeface="Georgia"/>
                <a:ea typeface="Georgia"/>
                <a:cs typeface="Georgia"/>
                <a:sym typeface="Georgia"/>
              </a:rPr>
              <a:t>: </a:t>
            </a:r>
            <a:endParaRPr/>
          </a:p>
          <a:p>
            <a:pPr indent="0" lvl="0" marL="0" marR="0" rtl="0" algn="just">
              <a:spcBef>
                <a:spcPts val="0"/>
              </a:spcBef>
              <a:spcAft>
                <a:spcPts val="0"/>
              </a:spcAft>
              <a:buNone/>
            </a:pPr>
            <a:r>
              <a:t/>
            </a:r>
            <a:endParaRPr sz="1800">
              <a:solidFill>
                <a:schemeClr val="dk1"/>
              </a:solidFill>
              <a:latin typeface="Georgia"/>
              <a:ea typeface="Georgia"/>
              <a:cs typeface="Georgia"/>
              <a:sym typeface="Georgia"/>
            </a:endParaRPr>
          </a:p>
          <a:p>
            <a:pPr indent="0" lvl="0" marL="0" marR="0" rtl="0" algn="just">
              <a:spcBef>
                <a:spcPts val="0"/>
              </a:spcBef>
              <a:spcAft>
                <a:spcPts val="0"/>
              </a:spcAft>
              <a:buNone/>
            </a:pPr>
            <a:r>
              <a:rPr lang="en-US" sz="1800">
                <a:solidFill>
                  <a:schemeClr val="dk1"/>
                </a:solidFill>
                <a:latin typeface="Georgia"/>
                <a:ea typeface="Georgia"/>
                <a:cs typeface="Georgia"/>
                <a:sym typeface="Georgia"/>
              </a:rPr>
              <a:t>In this case group and atoms having different velocity components are distinguishable and have different spectral responses. In a gas, atoms move randomly and when a moving atom interacts with the EM radiation the apparent frequency of the wave is different from that seen from the stationary atom this is called Doppler Effect and the broadening caused by this is known as Doppler broadening. Lineshape function of Doppler Broadening corresponds to a Gaussian distribution.</a:t>
            </a:r>
            <a:endParaRPr/>
          </a:p>
        </p:txBody>
      </p:sp>
      <p:pic>
        <p:nvPicPr>
          <p:cNvPr id="142" name="Google Shape;142;p8"/>
          <p:cNvPicPr preferRelativeResize="0"/>
          <p:nvPr/>
        </p:nvPicPr>
        <p:blipFill rotWithShape="1">
          <a:blip r:embed="rId3">
            <a:alphaModFix/>
          </a:blip>
          <a:srcRect b="0" l="0" r="0" t="0"/>
          <a:stretch/>
        </p:blipFill>
        <p:spPr>
          <a:xfrm>
            <a:off x="1676400" y="3982402"/>
            <a:ext cx="5914073" cy="2646998"/>
          </a:xfrm>
          <a:prstGeom prst="rect">
            <a:avLst/>
          </a:prstGeom>
          <a:noFill/>
          <a:ln>
            <a:noFill/>
          </a:ln>
        </p:spPr>
      </p:pic>
      <p:pic>
        <p:nvPicPr>
          <p:cNvPr id="143" name="Google Shape;143;p8"/>
          <p:cNvPicPr preferRelativeResize="0"/>
          <p:nvPr/>
        </p:nvPicPr>
        <p:blipFill rotWithShape="1">
          <a:blip r:embed="rId4">
            <a:alphaModFix/>
          </a:blip>
          <a:srcRect b="0" l="0" r="0" t="0"/>
          <a:stretch/>
        </p:blipFill>
        <p:spPr>
          <a:xfrm>
            <a:off x="2362200" y="2667000"/>
            <a:ext cx="5041710" cy="838200"/>
          </a:xfrm>
          <a:prstGeom prst="rect">
            <a:avLst/>
          </a:prstGeom>
          <a:noFill/>
          <a:ln>
            <a:noFill/>
          </a:ln>
        </p:spPr>
      </p:pic>
      <p:sp>
        <p:nvSpPr>
          <p:cNvPr id="144" name="Google Shape;144;p8"/>
          <p:cNvSpPr/>
          <p:nvPr/>
        </p:nvSpPr>
        <p:spPr>
          <a:xfrm>
            <a:off x="5943600" y="6019800"/>
            <a:ext cx="1534394"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Georgia"/>
                <a:ea typeface="Georgia"/>
                <a:cs typeface="Georgia"/>
                <a:sym typeface="Georgia"/>
              </a:rPr>
              <a:t> ν= ν</a:t>
            </a:r>
            <a:r>
              <a:rPr baseline="-25000" lang="en-US" sz="1800">
                <a:solidFill>
                  <a:schemeClr val="dk1"/>
                </a:solidFill>
                <a:latin typeface="Georgia"/>
                <a:ea typeface="Georgia"/>
                <a:cs typeface="Georgia"/>
                <a:sym typeface="Georgia"/>
              </a:rPr>
              <a:t>o</a:t>
            </a:r>
            <a:r>
              <a:rPr lang="en-US" sz="1800">
                <a:solidFill>
                  <a:schemeClr val="dk1"/>
                </a:solidFill>
                <a:latin typeface="Georgia"/>
                <a:ea typeface="Georgia"/>
                <a:cs typeface="Georgia"/>
                <a:sym typeface="Georgia"/>
              </a:rPr>
              <a:t>(1-v</a:t>
            </a:r>
            <a:r>
              <a:rPr baseline="-25000" lang="en-US" sz="1800">
                <a:solidFill>
                  <a:schemeClr val="dk1"/>
                </a:solidFill>
                <a:latin typeface="Georgia"/>
                <a:ea typeface="Georgia"/>
                <a:cs typeface="Georgia"/>
                <a:sym typeface="Georgia"/>
              </a:rPr>
              <a:t>x</a:t>
            </a:r>
            <a:r>
              <a:rPr lang="en-US" sz="1800">
                <a:solidFill>
                  <a:schemeClr val="dk1"/>
                </a:solidFill>
                <a:latin typeface="Georgia"/>
                <a:ea typeface="Georgia"/>
                <a:cs typeface="Georgia"/>
                <a:sym typeface="Georgia"/>
              </a:rPr>
              <a:t>/c)</a:t>
            </a:r>
            <a:endParaRPr baseline="-25000" sz="1800">
              <a:solidFill>
                <a:schemeClr val="dk1"/>
              </a:solidFill>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9"/>
          <p:cNvPicPr preferRelativeResize="0"/>
          <p:nvPr/>
        </p:nvPicPr>
        <p:blipFill rotWithShape="1">
          <a:blip r:embed="rId3">
            <a:alphaModFix/>
          </a:blip>
          <a:srcRect b="0" l="0" r="0" t="0"/>
          <a:stretch/>
        </p:blipFill>
        <p:spPr>
          <a:xfrm>
            <a:off x="1981200" y="4038600"/>
            <a:ext cx="4031343" cy="838200"/>
          </a:xfrm>
          <a:prstGeom prst="rect">
            <a:avLst/>
          </a:prstGeom>
          <a:noFill/>
          <a:ln>
            <a:noFill/>
          </a:ln>
        </p:spPr>
      </p:pic>
      <p:pic>
        <p:nvPicPr>
          <p:cNvPr id="150" name="Google Shape;150;p9"/>
          <p:cNvPicPr preferRelativeResize="0"/>
          <p:nvPr/>
        </p:nvPicPr>
        <p:blipFill rotWithShape="1">
          <a:blip r:embed="rId4">
            <a:alphaModFix/>
          </a:blip>
          <a:srcRect b="0" l="0" r="0" t="0"/>
          <a:stretch/>
        </p:blipFill>
        <p:spPr>
          <a:xfrm>
            <a:off x="2057400" y="4876800"/>
            <a:ext cx="3314700" cy="762000"/>
          </a:xfrm>
          <a:prstGeom prst="rect">
            <a:avLst/>
          </a:prstGeom>
          <a:noFill/>
          <a:ln>
            <a:noFill/>
          </a:ln>
        </p:spPr>
      </p:pic>
      <p:pic>
        <p:nvPicPr>
          <p:cNvPr id="151" name="Google Shape;151;p9"/>
          <p:cNvPicPr preferRelativeResize="0"/>
          <p:nvPr/>
        </p:nvPicPr>
        <p:blipFill rotWithShape="1">
          <a:blip r:embed="rId5">
            <a:alphaModFix/>
          </a:blip>
          <a:srcRect b="0" l="0" r="0" t="0"/>
          <a:stretch/>
        </p:blipFill>
        <p:spPr>
          <a:xfrm>
            <a:off x="0" y="152400"/>
            <a:ext cx="4207669" cy="3250406"/>
          </a:xfrm>
          <a:prstGeom prst="rect">
            <a:avLst/>
          </a:prstGeom>
          <a:noFill/>
          <a:ln>
            <a:noFill/>
          </a:ln>
        </p:spPr>
      </p:pic>
      <p:sp>
        <p:nvSpPr>
          <p:cNvPr id="152" name="Google Shape;152;p9"/>
          <p:cNvSpPr/>
          <p:nvPr/>
        </p:nvSpPr>
        <p:spPr>
          <a:xfrm>
            <a:off x="4191000" y="304800"/>
            <a:ext cx="4648200" cy="147732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Georgia"/>
                <a:ea typeface="Georgia"/>
                <a:cs typeface="Georgia"/>
                <a:sym typeface="Georgia"/>
              </a:rPr>
              <a:t>a comparative plot of a Lorentzian and a Gaussian line having the same FWHM. It can be seen that the peak value of the Gaussian is more and that the Lorentzian has a much longer tail. </a:t>
            </a:r>
            <a:endParaRPr sz="1800">
              <a:solidFill>
                <a:schemeClr val="dk1"/>
              </a:solidFill>
              <a:latin typeface="Georgia"/>
              <a:ea typeface="Georgia"/>
              <a:cs typeface="Georgia"/>
              <a:sym typeface="Georgia"/>
            </a:endParaRPr>
          </a:p>
        </p:txBody>
      </p:sp>
      <p:pic>
        <p:nvPicPr>
          <p:cNvPr id="153" name="Google Shape;153;p9"/>
          <p:cNvPicPr preferRelativeResize="0"/>
          <p:nvPr/>
        </p:nvPicPr>
        <p:blipFill rotWithShape="1">
          <a:blip r:embed="rId6">
            <a:alphaModFix/>
          </a:blip>
          <a:srcRect b="0" l="0" r="0" t="0"/>
          <a:stretch/>
        </p:blipFill>
        <p:spPr>
          <a:xfrm>
            <a:off x="1905000" y="6019800"/>
            <a:ext cx="5041710" cy="838200"/>
          </a:xfrm>
          <a:prstGeom prst="rect">
            <a:avLst/>
          </a:prstGeom>
          <a:noFill/>
          <a:ln>
            <a:noFill/>
          </a:ln>
        </p:spPr>
      </p:pic>
      <p:sp>
        <p:nvSpPr>
          <p:cNvPr id="154" name="Google Shape;154;p9"/>
          <p:cNvSpPr txBox="1"/>
          <p:nvPr/>
        </p:nvSpPr>
        <p:spPr>
          <a:xfrm>
            <a:off x="457200" y="3559076"/>
            <a:ext cx="4114800"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eorgia"/>
                <a:ea typeface="Georgia"/>
                <a:cs typeface="Georgia"/>
                <a:sym typeface="Georgia"/>
              </a:rPr>
              <a:t>Lorentzian functions </a:t>
            </a:r>
            <a:endParaRPr/>
          </a:p>
          <a:p>
            <a:pPr indent="0" lvl="0" marL="0" marR="0" rtl="0" algn="l">
              <a:spcBef>
                <a:spcPts val="0"/>
              </a:spcBef>
              <a:spcAft>
                <a:spcPts val="0"/>
              </a:spcAft>
              <a:buNone/>
            </a:pPr>
            <a:r>
              <a:rPr lang="en-US" sz="1800">
                <a:solidFill>
                  <a:schemeClr val="dk1"/>
                </a:solidFill>
                <a:latin typeface="Georgia"/>
                <a:ea typeface="Georgia"/>
                <a:cs typeface="Georgia"/>
                <a:sym typeface="Georgia"/>
              </a:rPr>
              <a:t>Natural Broadening</a:t>
            </a:r>
            <a:endParaRPr/>
          </a:p>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a:p>
            <a:pPr indent="0" lvl="0" marL="0" marR="0" rtl="0" algn="l">
              <a:spcBef>
                <a:spcPts val="0"/>
              </a:spcBef>
              <a:spcAft>
                <a:spcPts val="0"/>
              </a:spcAft>
              <a:buNone/>
            </a:pPr>
            <a:r>
              <a:rPr lang="en-US" sz="1800">
                <a:solidFill>
                  <a:schemeClr val="dk1"/>
                </a:solidFill>
                <a:latin typeface="Georgia"/>
                <a:ea typeface="Georgia"/>
                <a:cs typeface="Georgia"/>
                <a:sym typeface="Georgia"/>
              </a:rPr>
              <a:t>Colllision Broadening</a:t>
            </a:r>
            <a:endParaRPr/>
          </a:p>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a:p>
            <a:pPr indent="0" lvl="0" marL="0" marR="0" rtl="0" algn="l">
              <a:spcBef>
                <a:spcPts val="0"/>
              </a:spcBef>
              <a:spcAft>
                <a:spcPts val="0"/>
              </a:spcAft>
              <a:buNone/>
            </a:pPr>
            <a:r>
              <a:rPr lang="en-US" sz="1800">
                <a:solidFill>
                  <a:schemeClr val="dk1"/>
                </a:solidFill>
                <a:latin typeface="Georgia"/>
                <a:ea typeface="Georgia"/>
                <a:cs typeface="Georgia"/>
                <a:sym typeface="Georgia"/>
              </a:rPr>
              <a:t>Gaussian Function </a:t>
            </a:r>
            <a:endParaRPr/>
          </a:p>
          <a:p>
            <a:pPr indent="0" lvl="0" marL="0" marR="0" rtl="0" algn="l">
              <a:spcBef>
                <a:spcPts val="0"/>
              </a:spcBef>
              <a:spcAft>
                <a:spcPts val="0"/>
              </a:spcAft>
              <a:buNone/>
            </a:pPr>
            <a:r>
              <a:rPr lang="en-US" sz="1800">
                <a:solidFill>
                  <a:schemeClr val="dk1"/>
                </a:solidFill>
                <a:latin typeface="Georgia"/>
                <a:ea typeface="Georgia"/>
                <a:cs typeface="Georgia"/>
                <a:sym typeface="Georgia"/>
              </a:rPr>
              <a:t>Doppler effect</a:t>
            </a:r>
            <a:endParaRPr/>
          </a:p>
          <a:p>
            <a:pPr indent="0" lvl="0" marL="0" marR="0" rtl="0" algn="l">
              <a:spcBef>
                <a:spcPts val="0"/>
              </a:spcBef>
              <a:spcAft>
                <a:spcPts val="0"/>
              </a:spcAft>
              <a:buNone/>
            </a:pPr>
            <a:r>
              <a:t/>
            </a:r>
            <a:endParaRPr sz="1800">
              <a:solidFill>
                <a:schemeClr val="dk1"/>
              </a:solidFill>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2020-08-19T08:00:44Z</dcterms:created>
  <dc:creator>Dhirendra</dc:creator>
</cp:coreProperties>
</file>