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6" r:id="rId5"/>
    <p:sldId id="267" r:id="rId6"/>
    <p:sldId id="268" r:id="rId7"/>
    <p:sldId id="260" r:id="rId8"/>
    <p:sldId id="269" r:id="rId9"/>
    <p:sldId id="261" r:id="rId10"/>
    <p:sldId id="262" r:id="rId11"/>
    <p:sldId id="270" r:id="rId12"/>
    <p:sldId id="264" r:id="rId13"/>
    <p:sldId id="265" r:id="rId14"/>
  </p:sldIdLst>
  <p:sldSz cx="9144000" cy="6858000" type="screen4x3"/>
  <p:notesSz cx="7315200" cy="9601200"/>
  <p:embeddedFontLst>
    <p:embeddedFont>
      <p:font typeface="Calibri" panose="020F0502020204030204" pitchFamily="34" charset="0"/>
      <p:regular r:id="rId16"/>
      <p:bold r:id="rId17"/>
      <p:italic r:id="rId18"/>
      <p:boldItalic r:id="rId19"/>
    </p:embeddedFont>
    <p:embeddedFont>
      <p:font typeface="Cambria Math" panose="02040503050406030204" pitchFamily="18" charset="0"/>
      <p:regular r:id="rId20"/>
    </p:embeddedFont>
    <p:embeddedFont>
      <p:font typeface="Georgia" panose="02040502050405020303" pitchFamily="18" charset="0"/>
      <p:regular r:id="rId21"/>
      <p:bold r:id="rId22"/>
      <p:italic r:id="rId23"/>
      <p:boldItalic r:id="rId24"/>
    </p:embeddedFont>
    <p:embeddedFont>
      <p:font typeface="Quattrocento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7pifV3I74eodTR3L/zAKgWwvh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0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SzPts val="1400"/>
              <a:buNone/>
              <a:defRPr sz="13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6" name="Google Shape;86;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7" name="Google Shape;87;p1:notes"/>
          <p:cNvSpPr txBox="1"/>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US" sz="1300" b="0" i="0" u="none" strike="noStrike" cap="none">
                <a:solidFill>
                  <a:srgbClr val="000000"/>
                </a:solidFill>
                <a:latin typeface="Calibri"/>
                <a:ea typeface="Calibri"/>
                <a:cs typeface="Calibri"/>
                <a:sym typeface="Calibri"/>
              </a:r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0" name="Google Shape;140;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086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5bb0ace7ad_0_0: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51" name="Google Shape;151;g15bb0ace7ad_0_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5bb0ace7ad_0_10:notes"/>
          <p:cNvSpPr txBox="1">
            <a:spLocks noGrp="1"/>
          </p:cNvSpPr>
          <p:nvPr>
            <p:ph type="body" idx="1"/>
          </p:nvPr>
        </p:nvSpPr>
        <p:spPr>
          <a:xfrm>
            <a:off x="731837" y="4560887"/>
            <a:ext cx="5851500" cy="431970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62" name="Google Shape;162;g15bb0ace7ad_0_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3"/>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4"/>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42" name="Google Shape;42;p1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1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1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8"/>
        <p:cNvGrpSpPr/>
        <p:nvPr/>
      </p:nvGrpSpPr>
      <p:grpSpPr>
        <a:xfrm>
          <a:off x="0" y="0"/>
          <a:ext cx="0" cy="0"/>
          <a:chOff x="0" y="0"/>
          <a:chExt cx="0" cy="0"/>
        </a:xfrm>
      </p:grpSpPr>
      <p:pic>
        <p:nvPicPr>
          <p:cNvPr id="89" name="Google Shape;89;p1" descr="Laser technology, definition, applications, and challenges ..."/>
          <p:cNvPicPr preferRelativeResize="0"/>
          <p:nvPr/>
        </p:nvPicPr>
        <p:blipFill rotWithShape="1">
          <a:blip r:embed="rId3">
            <a:alphaModFix/>
          </a:blip>
          <a:srcRect/>
          <a:stretch/>
        </p:blipFill>
        <p:spPr>
          <a:xfrm>
            <a:off x="714375" y="0"/>
            <a:ext cx="7929562" cy="6858000"/>
          </a:xfrm>
          <a:prstGeom prst="rect">
            <a:avLst/>
          </a:prstGeom>
          <a:noFill/>
          <a:ln>
            <a:noFill/>
          </a:ln>
        </p:spPr>
      </p:pic>
      <p:sp>
        <p:nvSpPr>
          <p:cNvPr id="90" name="Google Shape;90;p1"/>
          <p:cNvSpPr txBox="1">
            <a:spLocks noGrp="1"/>
          </p:cNvSpPr>
          <p:nvPr>
            <p:ph type="title"/>
          </p:nvPr>
        </p:nvSpPr>
        <p:spPr>
          <a:xfrm>
            <a:off x="0" y="928687"/>
            <a:ext cx="8929687" cy="21431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FFFFCC"/>
              </a:buClr>
              <a:buSzPts val="4000"/>
              <a:buFont typeface="Georgia"/>
              <a:buNone/>
            </a:pPr>
            <a:r>
              <a:rPr lang="en-US" sz="4000" b="0" i="1" u="none">
                <a:solidFill>
                  <a:srgbClr val="FFFFCC"/>
                </a:solidFill>
                <a:latin typeface="Georgia"/>
                <a:ea typeface="Georgia"/>
                <a:cs typeface="Georgia"/>
                <a:sym typeface="Georgia"/>
              </a:rPr>
              <a:t>“Laser Technology and Applications”</a:t>
            </a:r>
            <a:br>
              <a:rPr lang="en-US" sz="4000" b="0" i="1" u="none">
                <a:solidFill>
                  <a:srgbClr val="FFFFCC"/>
                </a:solidFill>
                <a:latin typeface="Georgia"/>
                <a:ea typeface="Georgia"/>
                <a:cs typeface="Georgia"/>
                <a:sym typeface="Georgia"/>
              </a:rPr>
            </a:br>
            <a:br>
              <a:rPr lang="en-US" sz="4000" b="0" i="1" u="none">
                <a:solidFill>
                  <a:srgbClr val="FFFFCC"/>
                </a:solidFill>
                <a:latin typeface="Georgia"/>
                <a:ea typeface="Georgia"/>
                <a:cs typeface="Georgia"/>
                <a:sym typeface="Georgia"/>
              </a:rPr>
            </a:br>
            <a:r>
              <a:rPr lang="en-US" sz="4000" b="0" i="1" u="none">
                <a:solidFill>
                  <a:srgbClr val="FFFFCC"/>
                </a:solidFill>
                <a:latin typeface="Georgia"/>
                <a:ea typeface="Georgia"/>
                <a:cs typeface="Georgia"/>
                <a:sym typeface="Georgia"/>
              </a:rPr>
              <a:t>16B1NPH533</a:t>
            </a:r>
            <a:br>
              <a:rPr lang="en-US" sz="4000" b="0" i="1" u="none">
                <a:solidFill>
                  <a:srgbClr val="FFFFCC"/>
                </a:solidFill>
                <a:latin typeface="Georgia"/>
                <a:ea typeface="Georgia"/>
                <a:cs typeface="Georgia"/>
                <a:sym typeface="Georgia"/>
              </a:rPr>
            </a:br>
            <a:r>
              <a:rPr lang="en-US" sz="4000" b="0" i="1" u="none">
                <a:solidFill>
                  <a:srgbClr val="FFFFCC"/>
                </a:solidFill>
                <a:latin typeface="Georgia"/>
                <a:ea typeface="Georgia"/>
                <a:cs typeface="Georgia"/>
                <a:sym typeface="Georgia"/>
              </a:rPr>
              <a:t>Lecture 18</a:t>
            </a:r>
            <a:br>
              <a:rPr lang="en-US" sz="4000" b="0" i="0" u="none">
                <a:solidFill>
                  <a:srgbClr val="FFFFCC"/>
                </a:solidFill>
                <a:latin typeface="Calibri"/>
                <a:ea typeface="Calibri"/>
                <a:cs typeface="Calibri"/>
                <a:sym typeface="Calibri"/>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7"/>
          <p:cNvSpPr txBox="1"/>
          <p:nvPr/>
        </p:nvSpPr>
        <p:spPr>
          <a:xfrm>
            <a:off x="457200" y="158626"/>
            <a:ext cx="8534400"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600"/>
              <a:buFont typeface="Quattrocento Sans"/>
              <a:buNone/>
            </a:pPr>
            <a:r>
              <a:rPr lang="en-US" sz="1600" b="0" i="0" u="none" dirty="0">
                <a:solidFill>
                  <a:schemeClr val="dk1"/>
                </a:solidFill>
                <a:latin typeface="+mj-lt"/>
                <a:ea typeface="Quattrocento Sans"/>
                <a:cs typeface="Quattrocento Sans"/>
                <a:sym typeface="Quattrocento Sans"/>
              </a:rPr>
              <a:t>Remedy:</a:t>
            </a:r>
          </a:p>
          <a:p>
            <a:pPr marL="0" marR="0" lvl="0" indent="0" algn="just" rtl="0">
              <a:lnSpc>
                <a:spcPct val="150000"/>
              </a:lnSpc>
              <a:spcBef>
                <a:spcPts val="0"/>
              </a:spcBef>
              <a:spcAft>
                <a:spcPts val="0"/>
              </a:spcAft>
              <a:buClr>
                <a:schemeClr val="dk1"/>
              </a:buClr>
              <a:buSzPts val="1600"/>
              <a:buFont typeface="Quattrocento Sans"/>
              <a:buNone/>
            </a:pPr>
            <a:r>
              <a:rPr lang="en-US" sz="1600" b="0" i="0" u="none" dirty="0">
                <a:solidFill>
                  <a:schemeClr val="dk1"/>
                </a:solidFill>
                <a:latin typeface="+mj-lt"/>
                <a:ea typeface="Quattrocento Sans"/>
                <a:cs typeface="Quattrocento Sans"/>
                <a:sym typeface="Quattrocento Sans"/>
              </a:rPr>
              <a:t>To achieve a very small number of possible oscillating modes within the linewidth of the atomic transition, the volume of the cavity has to be made very small.</a:t>
            </a:r>
            <a:endParaRPr dirty="0">
              <a:latin typeface="+mj-lt"/>
            </a:endParaRPr>
          </a:p>
        </p:txBody>
      </p:sp>
      <p:sp>
        <p:nvSpPr>
          <p:cNvPr id="143" name="Google Shape;143;p7"/>
          <p:cNvSpPr txBox="1"/>
          <p:nvPr/>
        </p:nvSpPr>
        <p:spPr>
          <a:xfrm>
            <a:off x="457200" y="1865312"/>
            <a:ext cx="8382000" cy="3000781"/>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600"/>
              <a:buFont typeface="Arial" panose="020B0604020202020204" pitchFamily="34" charset="0"/>
              <a:buChar char="•"/>
            </a:pPr>
            <a:r>
              <a:rPr lang="en-US" sz="1600" b="0" i="0" u="none" dirty="0">
                <a:solidFill>
                  <a:schemeClr val="dk1"/>
                </a:solidFill>
                <a:latin typeface="+mn-lt"/>
                <a:ea typeface="Quattrocento Sans"/>
                <a:cs typeface="Quattrocento Sans"/>
                <a:sym typeface="Quattrocento Sans"/>
              </a:rPr>
              <a:t>In the case of conventional lasers the volume of the cavity is large and thus the number of oscillating modes within the linewidth of the atomic transition is very large. </a:t>
            </a:r>
            <a:endParaRPr dirty="0">
              <a:latin typeface="+mn-lt"/>
            </a:endParaRPr>
          </a:p>
          <a:p>
            <a:pPr marL="285750" marR="0" lvl="0" indent="-285750" algn="just" rtl="0">
              <a:lnSpc>
                <a:spcPct val="150000"/>
              </a:lnSpc>
              <a:spcBef>
                <a:spcPts val="0"/>
              </a:spcBef>
              <a:spcAft>
                <a:spcPts val="0"/>
              </a:spcAft>
              <a:buClr>
                <a:schemeClr val="dk1"/>
              </a:buClr>
              <a:buSzPts val="1600"/>
              <a:buFont typeface="Arial" panose="020B0604020202020204" pitchFamily="34" charset="0"/>
              <a:buChar char="•"/>
            </a:pPr>
            <a:r>
              <a:rPr lang="en-US" sz="1600" b="0" i="0" u="none" dirty="0">
                <a:solidFill>
                  <a:schemeClr val="dk1"/>
                </a:solidFill>
                <a:latin typeface="+mn-lt"/>
                <a:ea typeface="Quattrocento Sans"/>
                <a:cs typeface="Quattrocento Sans"/>
                <a:sym typeface="Quattrocento Sans"/>
              </a:rPr>
              <a:t>If the dimensions of the cavity are chosen to be of the order of the wavelength, then the volume of the atomic system available for lasing becomes quite small and the power would be quite small. </a:t>
            </a:r>
          </a:p>
          <a:p>
            <a:pPr marL="285750" marR="0" lvl="0" indent="-285750" algn="just" rtl="0">
              <a:lnSpc>
                <a:spcPct val="150000"/>
              </a:lnSpc>
              <a:spcBef>
                <a:spcPts val="0"/>
              </a:spcBef>
              <a:spcAft>
                <a:spcPts val="0"/>
              </a:spcAft>
              <a:buClr>
                <a:schemeClr val="dk1"/>
              </a:buClr>
              <a:buSzPts val="1600"/>
              <a:buFont typeface="Arial" panose="020B0604020202020204" pitchFamily="34" charset="0"/>
              <a:buChar char="•"/>
            </a:pPr>
            <a:endParaRPr dirty="0">
              <a:latin typeface="+mn-lt"/>
            </a:endParaRPr>
          </a:p>
          <a:p>
            <a:pPr marL="0" marR="0" lvl="0" indent="0" algn="just" rtl="0">
              <a:lnSpc>
                <a:spcPct val="150000"/>
              </a:lnSpc>
              <a:spcBef>
                <a:spcPts val="0"/>
              </a:spcBef>
              <a:spcAft>
                <a:spcPts val="0"/>
              </a:spcAft>
              <a:buClr>
                <a:schemeClr val="dk1"/>
              </a:buClr>
              <a:buSzPts val="1600"/>
              <a:buFont typeface="Quattrocento Sans"/>
              <a:buNone/>
            </a:pPr>
            <a:r>
              <a:rPr lang="en-US" sz="1600" b="1" i="0" u="none" dirty="0">
                <a:solidFill>
                  <a:schemeClr val="dk1"/>
                </a:solidFill>
                <a:highlight>
                  <a:srgbClr val="FFFF00"/>
                </a:highlight>
                <a:latin typeface="+mn-lt"/>
                <a:ea typeface="Quattrocento Sans"/>
                <a:cs typeface="Quattrocento Sans"/>
                <a:sym typeface="Quattrocento Sans"/>
              </a:rPr>
              <a:t>The problem of the extremely large number of oscillating modes can be over-come by using </a:t>
            </a:r>
            <a:r>
              <a:rPr lang="en-US" sz="1600" b="1" i="0" u="none" dirty="0">
                <a:solidFill>
                  <a:srgbClr val="FF0000"/>
                </a:solidFill>
                <a:highlight>
                  <a:srgbClr val="FFFF00"/>
                </a:highlight>
                <a:latin typeface="+mn-lt"/>
                <a:ea typeface="Quattrocento Sans"/>
                <a:cs typeface="Quattrocento Sans"/>
                <a:sym typeface="Quattrocento Sans"/>
              </a:rPr>
              <a:t>open cavities(as against closed cavities) </a:t>
            </a:r>
            <a:r>
              <a:rPr lang="en-US" sz="1600" b="1" i="0" u="none" dirty="0">
                <a:solidFill>
                  <a:schemeClr val="dk1"/>
                </a:solidFill>
                <a:highlight>
                  <a:srgbClr val="FFFF00"/>
                </a:highlight>
                <a:latin typeface="+mn-lt"/>
                <a:ea typeface="Quattrocento Sans"/>
                <a:cs typeface="Quattrocento Sans"/>
                <a:sym typeface="Quattrocento Sans"/>
              </a:rPr>
              <a:t>.</a:t>
            </a:r>
            <a:endParaRPr b="1" dirty="0">
              <a:highlight>
                <a:srgbClr val="FFFF00"/>
              </a:highligh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grpSp>
        <p:nvGrpSpPr>
          <p:cNvPr id="3" name="Group 2">
            <a:extLst>
              <a:ext uri="{FF2B5EF4-FFF2-40B4-BE49-F238E27FC236}">
                <a16:creationId xmlns:a16="http://schemas.microsoft.com/office/drawing/2014/main" id="{F0B71932-9979-4B79-8008-335FE11AA250}"/>
              </a:ext>
            </a:extLst>
          </p:cNvPr>
          <p:cNvGrpSpPr/>
          <p:nvPr/>
        </p:nvGrpSpPr>
        <p:grpSpPr>
          <a:xfrm>
            <a:off x="2538853" y="397934"/>
            <a:ext cx="3817937" cy="2212975"/>
            <a:chOff x="2286000" y="533400"/>
            <a:chExt cx="3817937" cy="2212975"/>
          </a:xfrm>
        </p:grpSpPr>
        <p:pic>
          <p:nvPicPr>
            <p:cNvPr id="133" name="Google Shape;133;p6"/>
            <p:cNvPicPr preferRelativeResize="0"/>
            <p:nvPr/>
          </p:nvPicPr>
          <p:blipFill rotWithShape="1">
            <a:blip r:embed="rId3">
              <a:alphaModFix/>
            </a:blip>
            <a:srcRect/>
            <a:stretch/>
          </p:blipFill>
          <p:spPr>
            <a:xfrm>
              <a:off x="2286000" y="533400"/>
              <a:ext cx="3817937" cy="2212975"/>
            </a:xfrm>
            <a:prstGeom prst="rect">
              <a:avLst/>
            </a:prstGeom>
            <a:noFill/>
            <a:ln>
              <a:noFill/>
            </a:ln>
          </p:spPr>
        </p:pic>
        <p:sp>
          <p:nvSpPr>
            <p:cNvPr id="2" name="Rectangle 1">
              <a:extLst>
                <a:ext uri="{FF2B5EF4-FFF2-40B4-BE49-F238E27FC236}">
                  <a16:creationId xmlns:a16="http://schemas.microsoft.com/office/drawing/2014/main" id="{25DDB4C4-B06D-4B91-8667-B9EAD3EB3966}"/>
                </a:ext>
              </a:extLst>
            </p:cNvPr>
            <p:cNvSpPr/>
            <p:nvPr/>
          </p:nvSpPr>
          <p:spPr>
            <a:xfrm>
              <a:off x="5463822" y="1896533"/>
              <a:ext cx="640115" cy="71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8" name="Rectangle 7">
            <a:extLst>
              <a:ext uri="{FF2B5EF4-FFF2-40B4-BE49-F238E27FC236}">
                <a16:creationId xmlns:a16="http://schemas.microsoft.com/office/drawing/2014/main" id="{619354FB-A5BD-42B9-BC96-4D3728895B72}"/>
              </a:ext>
            </a:extLst>
          </p:cNvPr>
          <p:cNvSpPr/>
          <p:nvPr/>
        </p:nvSpPr>
        <p:spPr>
          <a:xfrm>
            <a:off x="5006622" y="3308527"/>
            <a:ext cx="640115" cy="71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153;g15bb0ace7ad_0_0">
            <a:extLst>
              <a:ext uri="{FF2B5EF4-FFF2-40B4-BE49-F238E27FC236}">
                <a16:creationId xmlns:a16="http://schemas.microsoft.com/office/drawing/2014/main" id="{E1A070E5-8DB0-4543-A0BB-AB4BCA2B2A3C}"/>
              </a:ext>
            </a:extLst>
          </p:cNvPr>
          <p:cNvSpPr txBox="1"/>
          <p:nvPr/>
        </p:nvSpPr>
        <p:spPr>
          <a:xfrm>
            <a:off x="419100" y="3180643"/>
            <a:ext cx="8382000" cy="1077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600"/>
              <a:buFont typeface="Georgia"/>
              <a:buNone/>
            </a:pPr>
            <a:r>
              <a:rPr lang="en-US" sz="1600" b="0" i="1" u="none" strike="noStrike" cap="none" dirty="0">
                <a:solidFill>
                  <a:schemeClr val="dk1"/>
                </a:solidFill>
                <a:latin typeface="Georgia"/>
                <a:ea typeface="Georgia"/>
                <a:cs typeface="Georgia"/>
                <a:sym typeface="Georgia"/>
              </a:rPr>
              <a:t>In order to obtain an approximate value for the oscillation frequencies of the modes of an open cavity, we may again use Eq. (14) with the condition </a:t>
            </a:r>
            <a:r>
              <a:rPr lang="en-US" sz="1600" b="0" i="1" u="none" strike="noStrike" cap="none" dirty="0" err="1">
                <a:solidFill>
                  <a:schemeClr val="dk1"/>
                </a:solidFill>
                <a:latin typeface="Georgia"/>
                <a:ea typeface="Georgia"/>
                <a:cs typeface="Georgia"/>
                <a:sym typeface="Georgia"/>
              </a:rPr>
              <a:t>m,n</a:t>
            </a:r>
            <a:r>
              <a:rPr lang="en-US" sz="1600" b="0" i="1" u="none" strike="noStrike" cap="none" dirty="0">
                <a:solidFill>
                  <a:schemeClr val="dk1"/>
                </a:solidFill>
                <a:latin typeface="Georgia"/>
                <a:ea typeface="Georgia"/>
                <a:cs typeface="Georgia"/>
                <a:sym typeface="Georgia"/>
              </a:rPr>
              <a:t>&lt;&lt;q. Thus making a binomial expansion in Eq. (14) we obtain</a:t>
            </a:r>
            <a:endParaRPr dirty="0"/>
          </a:p>
        </p:txBody>
      </p:sp>
      <p:pic>
        <p:nvPicPr>
          <p:cNvPr id="9" name="Google Shape;154;g15bb0ace7ad_0_0">
            <a:extLst>
              <a:ext uri="{FF2B5EF4-FFF2-40B4-BE49-F238E27FC236}">
                <a16:creationId xmlns:a16="http://schemas.microsoft.com/office/drawing/2014/main" id="{A4DA139E-9C8A-4140-AF98-F635E041757A}"/>
              </a:ext>
            </a:extLst>
          </p:cNvPr>
          <p:cNvPicPr preferRelativeResize="0"/>
          <p:nvPr/>
        </p:nvPicPr>
        <p:blipFill rotWithShape="1">
          <a:blip r:embed="rId4">
            <a:alphaModFix/>
          </a:blip>
          <a:srcRect/>
          <a:stretch/>
        </p:blipFill>
        <p:spPr>
          <a:xfrm>
            <a:off x="2076450" y="4323643"/>
            <a:ext cx="3759202" cy="1527176"/>
          </a:xfrm>
          <a:prstGeom prst="rect">
            <a:avLst/>
          </a:prstGeom>
          <a:noFill/>
          <a:ln>
            <a:noFill/>
          </a:ln>
        </p:spPr>
      </p:pic>
    </p:spTree>
    <p:extLst>
      <p:ext uri="{BB962C8B-B14F-4D97-AF65-F5344CB8AC3E}">
        <p14:creationId xmlns:p14="http://schemas.microsoft.com/office/powerpoint/2010/main" val="59697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5" name="Google Shape;155;g15bb0ace7ad_0_0"/>
          <p:cNvSpPr txBox="1"/>
          <p:nvPr/>
        </p:nvSpPr>
        <p:spPr>
          <a:xfrm>
            <a:off x="457200" y="1174044"/>
            <a:ext cx="83820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1" u="none" strike="noStrike" cap="none">
                <a:solidFill>
                  <a:schemeClr val="dk1"/>
                </a:solidFill>
                <a:latin typeface="Georgia"/>
                <a:ea typeface="Georgia"/>
                <a:cs typeface="Georgia"/>
                <a:sym typeface="Georgia"/>
              </a:rPr>
              <a:t>The difference in frequency between two adjacent modes having same values of m and n and differing in q value by unity would be very nearly given by</a:t>
            </a:r>
            <a:endParaRPr/>
          </a:p>
        </p:txBody>
      </p:sp>
      <p:sp>
        <p:nvSpPr>
          <p:cNvPr id="156" name="Google Shape;156;g15bb0ace7ad_0_0"/>
          <p:cNvSpPr txBox="1"/>
          <p:nvPr/>
        </p:nvSpPr>
        <p:spPr>
          <a:xfrm>
            <a:off x="457200" y="2240844"/>
            <a:ext cx="83820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1" u="none" strike="noStrike" cap="none">
                <a:solidFill>
                  <a:schemeClr val="dk1"/>
                </a:solidFill>
                <a:latin typeface="Georgia"/>
                <a:ea typeface="Georgia"/>
                <a:cs typeface="Georgia"/>
                <a:sym typeface="Georgia"/>
              </a:rPr>
              <a:t>which corresponds to the longitudinal mode spacing. In addition if we completely neglect the terms containing m and n in Eq. (15) we will obtain</a:t>
            </a:r>
            <a:endParaRPr/>
          </a:p>
        </p:txBody>
      </p:sp>
      <p:pic>
        <p:nvPicPr>
          <p:cNvPr id="157" name="Google Shape;157;g15bb0ace7ad_0_0"/>
          <p:cNvPicPr preferRelativeResize="0"/>
          <p:nvPr/>
        </p:nvPicPr>
        <p:blipFill rotWithShape="1">
          <a:blip r:embed="rId3">
            <a:alphaModFix/>
          </a:blip>
          <a:srcRect/>
          <a:stretch/>
        </p:blipFill>
        <p:spPr>
          <a:xfrm>
            <a:off x="2971800" y="1631244"/>
            <a:ext cx="1946274" cy="649287"/>
          </a:xfrm>
          <a:prstGeom prst="rect">
            <a:avLst/>
          </a:prstGeom>
          <a:noFill/>
          <a:ln>
            <a:noFill/>
          </a:ln>
        </p:spPr>
      </p:pic>
      <p:pic>
        <p:nvPicPr>
          <p:cNvPr id="158" name="Google Shape;158;g15bb0ace7ad_0_0"/>
          <p:cNvPicPr preferRelativeResize="0"/>
          <p:nvPr/>
        </p:nvPicPr>
        <p:blipFill rotWithShape="1">
          <a:blip r:embed="rId4">
            <a:alphaModFix/>
          </a:blip>
          <a:srcRect/>
          <a:stretch/>
        </p:blipFill>
        <p:spPr>
          <a:xfrm>
            <a:off x="3048000" y="2734556"/>
            <a:ext cx="1928812" cy="649287"/>
          </a:xfrm>
          <a:prstGeom prst="rect">
            <a:avLst/>
          </a:prstGeom>
          <a:noFill/>
          <a:ln>
            <a:noFill/>
          </a:ln>
        </p:spPr>
      </p:pic>
      <p:sp>
        <p:nvSpPr>
          <p:cNvPr id="159" name="Google Shape;159;g15bb0ace7ad_0_0"/>
          <p:cNvSpPr txBox="1"/>
          <p:nvPr/>
        </p:nvSpPr>
        <p:spPr>
          <a:xfrm>
            <a:off x="381000" y="3460044"/>
            <a:ext cx="83058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1" u="none" strike="noStrike" cap="none">
                <a:solidFill>
                  <a:schemeClr val="dk1"/>
                </a:solidFill>
                <a:latin typeface="Georgia"/>
                <a:ea typeface="Georgia"/>
                <a:cs typeface="Georgia"/>
                <a:sym typeface="Georgia"/>
              </a:rPr>
              <a:t>The above equation is similar to the frequencies of oscillation of a stretched string of length 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5bb0ace7ad_0_10"/>
          <p:cNvSpPr txBox="1"/>
          <p:nvPr/>
        </p:nvSpPr>
        <p:spPr>
          <a:xfrm>
            <a:off x="381000" y="457200"/>
            <a:ext cx="8382000" cy="17541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1800"/>
              <a:buFont typeface="Georgia"/>
              <a:buNone/>
            </a:pPr>
            <a:r>
              <a:rPr lang="en-US" sz="1800" b="0" i="0" u="none" strike="noStrike" cap="none" dirty="0">
                <a:solidFill>
                  <a:schemeClr val="dk1"/>
                </a:solidFill>
                <a:latin typeface="Georgia"/>
                <a:ea typeface="Georgia"/>
                <a:cs typeface="Georgia"/>
                <a:sym typeface="Georgia"/>
              </a:rPr>
              <a:t>🕮 For a typical laser resonatord∼100 cm and assuming free space filling the cavity, the longitudinal mode spacing comes out to be∼150 MHz which corresponds to a wavelength spacing of approximately 0.18 pm (=0.18×10</a:t>
            </a:r>
            <a:r>
              <a:rPr lang="en-US" sz="1800" b="0" i="0" u="none" strike="noStrike" cap="none" baseline="30000" dirty="0">
                <a:solidFill>
                  <a:schemeClr val="dk1"/>
                </a:solidFill>
                <a:latin typeface="Georgia"/>
                <a:ea typeface="Georgia"/>
                <a:cs typeface="Georgia"/>
                <a:sym typeface="Georgia"/>
              </a:rPr>
              <a:t>–12</a:t>
            </a:r>
            <a:r>
              <a:rPr lang="en-US" sz="1800" b="0" i="0" u="none" strike="noStrike" cap="none" dirty="0">
                <a:solidFill>
                  <a:schemeClr val="dk1"/>
                </a:solidFill>
                <a:latin typeface="Georgia"/>
                <a:ea typeface="Georgia"/>
                <a:cs typeface="Georgia"/>
                <a:sym typeface="Georgia"/>
              </a:rPr>
              <a:t> m) at a wavelength of 600 nm.</a:t>
            </a:r>
            <a:endParaRPr dirty="0"/>
          </a:p>
        </p:txBody>
      </p:sp>
      <p:sp>
        <p:nvSpPr>
          <p:cNvPr id="165" name="Google Shape;165;g15bb0ace7ad_0_10"/>
          <p:cNvSpPr txBox="1"/>
          <p:nvPr/>
        </p:nvSpPr>
        <p:spPr>
          <a:xfrm>
            <a:off x="381000" y="2590800"/>
            <a:ext cx="83820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0" u="none" strike="noStrike" cap="none">
                <a:solidFill>
                  <a:schemeClr val="dk1"/>
                </a:solidFill>
                <a:latin typeface="Georgia"/>
                <a:ea typeface="Georgia"/>
                <a:cs typeface="Georgia"/>
                <a:sym typeface="Georgia"/>
              </a:rPr>
              <a:t>🕮  Show that the separation between two adjacent transverse modes is much smaller than Δν</a:t>
            </a:r>
            <a:r>
              <a:rPr lang="en-US" sz="1600" b="0" i="0" u="none" strike="noStrike" cap="none" baseline="-25000">
                <a:solidFill>
                  <a:schemeClr val="dk1"/>
                </a:solidFill>
                <a:latin typeface="Georgia"/>
                <a:ea typeface="Georgia"/>
                <a:cs typeface="Georgia"/>
                <a:sym typeface="Georgia"/>
              </a:rPr>
              <a:t>q</a:t>
            </a:r>
            <a:r>
              <a:rPr lang="en-US" sz="1600" b="0" i="0" u="none" strike="noStrike" cap="none">
                <a:solidFill>
                  <a:schemeClr val="dk1"/>
                </a:solidFill>
                <a:latin typeface="Georgia"/>
                <a:ea typeface="Georgia"/>
                <a:cs typeface="Georgia"/>
                <a:sym typeface="Georgia"/>
              </a:rPr>
              <a:t>.</a:t>
            </a:r>
            <a:endParaRPr/>
          </a:p>
        </p:txBody>
      </p:sp>
      <p:sp>
        <p:nvSpPr>
          <p:cNvPr id="166" name="Google Shape;166;g15bb0ace7ad_0_10"/>
          <p:cNvSpPr txBox="1"/>
          <p:nvPr/>
        </p:nvSpPr>
        <p:spPr>
          <a:xfrm>
            <a:off x="533400" y="5486400"/>
            <a:ext cx="8305800" cy="58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0" u="none" strike="noStrike" cap="none">
                <a:solidFill>
                  <a:schemeClr val="dk1"/>
                </a:solidFill>
                <a:latin typeface="Georgia"/>
                <a:ea typeface="Georgia"/>
                <a:cs typeface="Georgia"/>
                <a:sym typeface="Georgia"/>
              </a:rPr>
              <a:t>Where we have used q ≈ 2d/λ . For typical values of λ=600 nm, d=100 cm, a=1cm, λ/d8a</a:t>
            </a:r>
            <a:r>
              <a:rPr lang="en-US" sz="1600" b="0" i="0" u="none" strike="noStrike" cap="none" baseline="30000">
                <a:solidFill>
                  <a:schemeClr val="dk1"/>
                </a:solidFill>
                <a:latin typeface="Georgia"/>
                <a:ea typeface="Georgia"/>
                <a:cs typeface="Georgia"/>
                <a:sym typeface="Georgia"/>
              </a:rPr>
              <a:t>2</a:t>
            </a:r>
            <a:r>
              <a:rPr lang="en-US" sz="1600" b="0" i="0" u="none" strike="noStrike" cap="none">
                <a:solidFill>
                  <a:schemeClr val="dk1"/>
                </a:solidFill>
                <a:latin typeface="Georgia"/>
                <a:ea typeface="Georgia"/>
                <a:cs typeface="Georgia"/>
                <a:sym typeface="Georgia"/>
              </a:rPr>
              <a:t>=7.5×10</a:t>
            </a:r>
            <a:r>
              <a:rPr lang="en-US" sz="1600" b="0" i="0" u="none" strike="noStrike" cap="none" baseline="30000">
                <a:solidFill>
                  <a:schemeClr val="dk1"/>
                </a:solidFill>
                <a:latin typeface="Georgia"/>
                <a:ea typeface="Georgia"/>
                <a:cs typeface="Georgia"/>
                <a:sym typeface="Georgia"/>
              </a:rPr>
              <a:t>−4</a:t>
            </a:r>
            <a:r>
              <a:rPr lang="en-US" sz="1600" b="0" i="0" u="none" strike="noStrike" cap="none">
                <a:solidFill>
                  <a:schemeClr val="dk1"/>
                </a:solidFill>
                <a:latin typeface="Georgia"/>
                <a:ea typeface="Georgia"/>
                <a:cs typeface="Georgia"/>
                <a:sym typeface="Georgia"/>
              </a:rPr>
              <a:t>. Thus for m∼1,, Δν</a:t>
            </a:r>
            <a:r>
              <a:rPr lang="en-US" sz="1600" b="0" i="0" u="none" strike="noStrike" cap="none" baseline="-25000">
                <a:solidFill>
                  <a:schemeClr val="dk1"/>
                </a:solidFill>
                <a:latin typeface="Georgia"/>
                <a:ea typeface="Georgia"/>
                <a:cs typeface="Georgia"/>
                <a:sym typeface="Georgia"/>
              </a:rPr>
              <a:t>m</a:t>
            </a:r>
            <a:r>
              <a:rPr lang="en-US" sz="1600" b="0" i="0" u="none" strike="noStrike" cap="none">
                <a:solidFill>
                  <a:schemeClr val="dk1"/>
                </a:solidFill>
                <a:latin typeface="Georgia"/>
                <a:ea typeface="Georgia"/>
                <a:cs typeface="Georgia"/>
                <a:sym typeface="Georgia"/>
              </a:rPr>
              <a:t> &lt;&lt; Δν</a:t>
            </a:r>
            <a:r>
              <a:rPr lang="en-US" sz="1600" b="0" i="0" u="none" strike="noStrike" cap="none" baseline="-25000">
                <a:solidFill>
                  <a:schemeClr val="dk1"/>
                </a:solidFill>
                <a:latin typeface="Georgia"/>
                <a:ea typeface="Georgia"/>
                <a:cs typeface="Georgia"/>
                <a:sym typeface="Georgia"/>
              </a:rPr>
              <a:t>q</a:t>
            </a:r>
            <a:r>
              <a:rPr lang="en-US" sz="1600" b="0" i="0" u="none" strike="noStrike" cap="none">
                <a:solidFill>
                  <a:schemeClr val="dk1"/>
                </a:solidFill>
                <a:latin typeface="Georgia"/>
                <a:ea typeface="Georgia"/>
                <a:cs typeface="Georgia"/>
                <a:sym typeface="Georgia"/>
              </a:rPr>
              <a:t>.</a:t>
            </a:r>
            <a:endParaRPr/>
          </a:p>
        </p:txBody>
      </p:sp>
      <p:sp>
        <p:nvSpPr>
          <p:cNvPr id="167" name="Google Shape;167;g15bb0ace7ad_0_10"/>
          <p:cNvSpPr txBox="1"/>
          <p:nvPr/>
        </p:nvSpPr>
        <p:spPr>
          <a:xfrm>
            <a:off x="457200" y="3352800"/>
            <a:ext cx="8305800" cy="584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600"/>
              <a:buFont typeface="Georgia"/>
              <a:buNone/>
            </a:pPr>
            <a:r>
              <a:rPr lang="en-US" sz="1600" b="0" i="0" u="none" strike="noStrike" cap="none" dirty="0">
                <a:solidFill>
                  <a:schemeClr val="dk1"/>
                </a:solidFill>
                <a:latin typeface="Georgia"/>
                <a:ea typeface="Georgia"/>
                <a:cs typeface="Georgia"/>
                <a:sym typeface="Georgia"/>
              </a:rPr>
              <a:t>Solution The frequency separation between two modes differing in m values by unity would be</a:t>
            </a:r>
            <a:endParaRPr dirty="0"/>
          </a:p>
        </p:txBody>
      </p:sp>
      <p:pic>
        <p:nvPicPr>
          <p:cNvPr id="168" name="Google Shape;168;g15bb0ace7ad_0_10"/>
          <p:cNvPicPr preferRelativeResize="0"/>
          <p:nvPr/>
        </p:nvPicPr>
        <p:blipFill rotWithShape="1">
          <a:blip r:embed="rId3">
            <a:alphaModFix/>
          </a:blip>
          <a:srcRect/>
          <a:stretch/>
        </p:blipFill>
        <p:spPr>
          <a:xfrm>
            <a:off x="1524000" y="4191000"/>
            <a:ext cx="4640261" cy="6492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165" grpId="0"/>
      <p:bldP spid="166" grpId="0"/>
      <p:bldP spid="1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ctrTitle"/>
          </p:nvPr>
        </p:nvSpPr>
        <p:spPr>
          <a:xfrm>
            <a:off x="457200" y="304800"/>
            <a:ext cx="7772400" cy="76517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ts val="3200"/>
              <a:buFont typeface="Quattrocento Sans"/>
              <a:buNone/>
            </a:pPr>
            <a:r>
              <a:rPr lang="en-US" sz="3200" b="1" i="1" u="sng">
                <a:solidFill>
                  <a:schemeClr val="dk1"/>
                </a:solidFill>
                <a:latin typeface="Quattrocento Sans"/>
                <a:ea typeface="Quattrocento Sans"/>
                <a:cs typeface="Quattrocento Sans"/>
                <a:sym typeface="Quattrocento Sans"/>
              </a:rPr>
              <a:t>Lecture 18</a:t>
            </a:r>
            <a:br>
              <a:rPr lang="en-US" sz="3200" b="1" i="1" u="sng">
                <a:solidFill>
                  <a:schemeClr val="dk1"/>
                </a:solidFill>
                <a:latin typeface="Quattrocento Sans"/>
                <a:ea typeface="Quattrocento Sans"/>
                <a:cs typeface="Quattrocento Sans"/>
                <a:sym typeface="Quattrocento Sans"/>
              </a:rPr>
            </a:br>
            <a:r>
              <a:rPr lang="en-US" sz="3200" b="1" i="1" u="sng">
                <a:solidFill>
                  <a:schemeClr val="dk1"/>
                </a:solidFill>
                <a:latin typeface="Quattrocento Sans"/>
                <a:ea typeface="Quattrocento Sans"/>
                <a:cs typeface="Quattrocento Sans"/>
                <a:sym typeface="Quattrocento Sans"/>
              </a:rPr>
              <a:t>Content Outlines</a:t>
            </a:r>
            <a:endParaRPr/>
          </a:p>
        </p:txBody>
      </p:sp>
      <p:sp>
        <p:nvSpPr>
          <p:cNvPr id="96" name="Google Shape;96;p2"/>
          <p:cNvSpPr txBox="1"/>
          <p:nvPr/>
        </p:nvSpPr>
        <p:spPr>
          <a:xfrm>
            <a:off x="533400" y="1893887"/>
            <a:ext cx="8229600" cy="115411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2400"/>
              <a:buFont typeface="Quattrocento Sans"/>
              <a:buNone/>
            </a:pPr>
            <a:r>
              <a:rPr lang="en-US" sz="2400" b="0" i="0" u="none" strike="noStrike" cap="none">
                <a:solidFill>
                  <a:schemeClr val="dk1"/>
                </a:solidFill>
                <a:latin typeface="Quattrocento Sans"/>
                <a:ea typeface="Quattrocento Sans"/>
                <a:cs typeface="Quattrocento Sans"/>
                <a:sym typeface="Quattrocento Sans"/>
              </a:rPr>
              <a:t>Modes of a Rectangular Cavity and the Open Planar Resonator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5" name="Rectangle 4">
            <a:extLst>
              <a:ext uri="{FF2B5EF4-FFF2-40B4-BE49-F238E27FC236}">
                <a16:creationId xmlns:a16="http://schemas.microsoft.com/office/drawing/2014/main" id="{EB5BBB24-4595-4BC2-9FEF-46A1278C4EF3}"/>
              </a:ext>
            </a:extLst>
          </p:cNvPr>
          <p:cNvSpPr/>
          <p:nvPr/>
        </p:nvSpPr>
        <p:spPr>
          <a:xfrm>
            <a:off x="1100666" y="412901"/>
            <a:ext cx="7128933"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Modes of a Rectangular Cavity and the Open Planar Resonator</a:t>
            </a:r>
          </a:p>
        </p:txBody>
      </p:sp>
      <p:pic>
        <p:nvPicPr>
          <p:cNvPr id="6" name="Picture 5">
            <a:extLst>
              <a:ext uri="{FF2B5EF4-FFF2-40B4-BE49-F238E27FC236}">
                <a16:creationId xmlns:a16="http://schemas.microsoft.com/office/drawing/2014/main" id="{A5AC3F0F-FADA-4B19-A794-EE531686B14C}"/>
              </a:ext>
            </a:extLst>
          </p:cNvPr>
          <p:cNvPicPr>
            <a:picLocks noChangeAspect="1"/>
          </p:cNvPicPr>
          <p:nvPr/>
        </p:nvPicPr>
        <p:blipFill>
          <a:blip r:embed="rId3"/>
          <a:stretch>
            <a:fillRect/>
          </a:stretch>
        </p:blipFill>
        <p:spPr>
          <a:xfrm>
            <a:off x="1100665" y="813011"/>
            <a:ext cx="2476455" cy="809836"/>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F2692C2-89D5-46A1-BF32-F74EF9B52D29}"/>
                  </a:ext>
                </a:extLst>
              </p:cNvPr>
              <p:cNvSpPr/>
              <p:nvPr/>
            </p:nvSpPr>
            <p:spPr>
              <a:xfrm>
                <a:off x="1188155" y="1839660"/>
                <a:ext cx="6767690" cy="1169551"/>
              </a:xfrm>
              <a:prstGeom prst="rect">
                <a:avLst/>
              </a:prstGeom>
            </p:spPr>
            <p:txBody>
              <a:bodyPr wrap="square">
                <a:spAutoFit/>
              </a:bodyPr>
              <a:lstStyle/>
              <a:p>
                <a:r>
                  <a:rPr lang="en-US" sz="1600" b="1" dirty="0"/>
                  <a:t>Assumption: </a:t>
                </a:r>
                <a:r>
                  <a:rPr lang="en-US" sz="1600" dirty="0"/>
                  <a:t>the walls of the rectangular cavity are perfectly conducting </a:t>
                </a:r>
              </a:p>
              <a:p>
                <a:pPr algn="ctr"/>
                <a14:m>
                  <m:oMath xmlns:m="http://schemas.openxmlformats.org/officeDocument/2006/math">
                    <m:r>
                      <a:rPr lang="en-US" sz="2000" b="1" i="1" smtClean="0">
                        <a:latin typeface="Cambria Math" panose="02040503050406030204" pitchFamily="18" charset="0"/>
                      </a:rPr>
                      <m:t>𝑬</m:t>
                    </m:r>
                    <m:r>
                      <a:rPr lang="en-US" sz="2000" b="0" i="1" smtClean="0">
                        <a:latin typeface="Cambria Math" panose="02040503050406030204" pitchFamily="18" charset="0"/>
                        <a:ea typeface="Cambria Math" panose="02040503050406030204" pitchFamily="18" charset="0"/>
                      </a:rPr>
                      <m:t>×</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𝑛</m:t>
                        </m:r>
                      </m:e>
                    </m:acc>
                  </m:oMath>
                </a14:m>
                <a:r>
                  <a:rPr lang="en-US" sz="2000" dirty="0"/>
                  <a:t> =0</a:t>
                </a:r>
              </a:p>
              <a:p>
                <a:r>
                  <a:rPr lang="en-US" sz="1600" dirty="0"/>
                  <a:t>Thus if </a:t>
                </a:r>
                <a:r>
                  <a:rPr lang="en-US" sz="1800" b="1" dirty="0"/>
                  <a:t> </a:t>
                </a:r>
                <a14:m>
                  <m:oMath xmlns:m="http://schemas.openxmlformats.org/officeDocument/2006/math">
                    <m:acc>
                      <m:accPr>
                        <m:chr m:val="̂"/>
                        <m:ctrlPr>
                          <a:rPr lang="en-US" sz="1800" b="1" i="1" smtClean="0">
                            <a:latin typeface="Cambria Math" panose="02040503050406030204" pitchFamily="18" charset="0"/>
                          </a:rPr>
                        </m:ctrlPr>
                      </m:accPr>
                      <m:e>
                        <m:r>
                          <a:rPr lang="en-US" sz="1800" b="1" i="1" smtClean="0">
                            <a:latin typeface="Cambria Math" panose="02040503050406030204" pitchFamily="18" charset="0"/>
                          </a:rPr>
                          <m:t>𝒏</m:t>
                        </m:r>
                        <m:r>
                          <a:rPr lang="en-US" sz="1800" b="1" i="1" smtClean="0">
                            <a:latin typeface="Cambria Math" panose="02040503050406030204" pitchFamily="18" charset="0"/>
                          </a:rPr>
                          <m:t> </m:t>
                        </m:r>
                      </m:e>
                    </m:acc>
                  </m:oMath>
                </a14:m>
                <a:r>
                  <a:rPr lang="en-US" sz="1600" dirty="0"/>
                  <a:t>represents the unit vector along the normal to the wall then we must have</a:t>
                </a:r>
              </a:p>
            </p:txBody>
          </p:sp>
        </mc:Choice>
        <mc:Fallback xmlns="">
          <p:sp>
            <p:nvSpPr>
              <p:cNvPr id="7" name="Rectangle 6">
                <a:extLst>
                  <a:ext uri="{FF2B5EF4-FFF2-40B4-BE49-F238E27FC236}">
                    <a16:creationId xmlns:a16="http://schemas.microsoft.com/office/drawing/2014/main" id="{3F2692C2-89D5-46A1-BF32-F74EF9B52D29}"/>
                  </a:ext>
                </a:extLst>
              </p:cNvPr>
              <p:cNvSpPr>
                <a:spLocks noRot="1" noChangeAspect="1" noMove="1" noResize="1" noEditPoints="1" noAdjustHandles="1" noChangeArrowheads="1" noChangeShapeType="1" noTextEdit="1"/>
              </p:cNvSpPr>
              <p:nvPr/>
            </p:nvSpPr>
            <p:spPr>
              <a:xfrm>
                <a:off x="1188155" y="1839660"/>
                <a:ext cx="6767690" cy="1169551"/>
              </a:xfrm>
              <a:prstGeom prst="rect">
                <a:avLst/>
              </a:prstGeom>
              <a:blipFill>
                <a:blip r:embed="rId4"/>
                <a:stretch>
                  <a:fillRect l="-541" t="-1563" r="-631" b="-572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C359E93B-C70F-40B2-A632-E4A7BD6A97A1}"/>
              </a:ext>
            </a:extLst>
          </p:cNvPr>
          <p:cNvPicPr>
            <a:picLocks noChangeAspect="1"/>
          </p:cNvPicPr>
          <p:nvPr/>
        </p:nvPicPr>
        <p:blipFill>
          <a:blip r:embed="rId5"/>
          <a:stretch>
            <a:fillRect/>
          </a:stretch>
        </p:blipFill>
        <p:spPr>
          <a:xfrm>
            <a:off x="5114240" y="2887470"/>
            <a:ext cx="3589494" cy="2433677"/>
          </a:xfrm>
          <a:prstGeom prst="rect">
            <a:avLst/>
          </a:prstGeom>
        </p:spPr>
      </p:pic>
      <p:sp>
        <p:nvSpPr>
          <p:cNvPr id="10" name="Rectangle 9">
            <a:extLst>
              <a:ext uri="{FF2B5EF4-FFF2-40B4-BE49-F238E27FC236}">
                <a16:creationId xmlns:a16="http://schemas.microsoft.com/office/drawing/2014/main" id="{2DFC636F-035C-41A1-A8B2-F8DFB03C7275}"/>
              </a:ext>
            </a:extLst>
          </p:cNvPr>
          <p:cNvSpPr/>
          <p:nvPr/>
        </p:nvSpPr>
        <p:spPr>
          <a:xfrm>
            <a:off x="1188155" y="3174086"/>
            <a:ext cx="4572000" cy="1107996"/>
          </a:xfrm>
          <a:prstGeom prst="rect">
            <a:avLst/>
          </a:prstGeom>
        </p:spPr>
        <p:txBody>
          <a:bodyPr>
            <a:spAutoFit/>
          </a:bodyPr>
          <a:lstStyle/>
          <a:p>
            <a:r>
              <a:rPr lang="en-US" sz="1600" dirty="0">
                <a:latin typeface="+mn-lt"/>
                <a:cs typeface="Times New Roman" panose="02020603050405020304" pitchFamily="18" charset="0"/>
              </a:rPr>
              <a:t>We use the method of separation of variables and write</a:t>
            </a:r>
          </a:p>
          <a:p>
            <a:r>
              <a:rPr lang="en-US" sz="1600" b="1" dirty="0">
                <a:latin typeface="+mn-lt"/>
                <a:cs typeface="Times New Roman" panose="02020603050405020304" pitchFamily="18" charset="0"/>
              </a:rPr>
              <a:t> </a:t>
            </a:r>
          </a:p>
          <a:p>
            <a:pPr algn="ctr"/>
            <a:r>
              <a:rPr lang="en-US" sz="1800" b="1" dirty="0">
                <a:latin typeface="+mn-lt"/>
                <a:cs typeface="Times New Roman" panose="02020603050405020304" pitchFamily="18" charset="0"/>
              </a:rPr>
              <a:t>E</a:t>
            </a:r>
            <a:r>
              <a:rPr lang="en-US" sz="1800" b="1" baseline="-25000" dirty="0">
                <a:latin typeface="+mn-lt"/>
                <a:cs typeface="Times New Roman" panose="02020603050405020304" pitchFamily="18" charset="0"/>
              </a:rPr>
              <a:t>x</a:t>
            </a:r>
            <a:r>
              <a:rPr lang="en-US" sz="1800" b="1" dirty="0">
                <a:latin typeface="+mn-lt"/>
                <a:cs typeface="Times New Roman" panose="02020603050405020304" pitchFamily="18" charset="0"/>
              </a:rPr>
              <a:t> = X(x)Y(y)Z(z)T(t)</a:t>
            </a:r>
          </a:p>
        </p:txBody>
      </p:sp>
      <p:pic>
        <p:nvPicPr>
          <p:cNvPr id="11" name="Picture 10">
            <a:extLst>
              <a:ext uri="{FF2B5EF4-FFF2-40B4-BE49-F238E27FC236}">
                <a16:creationId xmlns:a16="http://schemas.microsoft.com/office/drawing/2014/main" id="{EB73317F-00D1-457A-A8C5-0DD0AD2E6903}"/>
              </a:ext>
            </a:extLst>
          </p:cNvPr>
          <p:cNvPicPr>
            <a:picLocks noChangeAspect="1"/>
          </p:cNvPicPr>
          <p:nvPr/>
        </p:nvPicPr>
        <p:blipFill>
          <a:blip r:embed="rId6"/>
          <a:stretch>
            <a:fillRect/>
          </a:stretch>
        </p:blipFill>
        <p:spPr>
          <a:xfrm>
            <a:off x="1479327" y="4525532"/>
            <a:ext cx="3921254" cy="804360"/>
          </a:xfrm>
          <a:prstGeom prst="rect">
            <a:avLst/>
          </a:prstGeom>
        </p:spPr>
      </p:pic>
      <p:sp>
        <p:nvSpPr>
          <p:cNvPr id="12" name="Rectangle 11">
            <a:extLst>
              <a:ext uri="{FF2B5EF4-FFF2-40B4-BE49-F238E27FC236}">
                <a16:creationId xmlns:a16="http://schemas.microsoft.com/office/drawing/2014/main" id="{80A122B1-411E-4726-9C13-03CB065F56CA}"/>
              </a:ext>
            </a:extLst>
          </p:cNvPr>
          <p:cNvSpPr/>
          <p:nvPr/>
        </p:nvSpPr>
        <p:spPr>
          <a:xfrm>
            <a:off x="1479327" y="5595542"/>
            <a:ext cx="4230645" cy="338554"/>
          </a:xfrm>
          <a:prstGeom prst="rect">
            <a:avLst/>
          </a:prstGeom>
        </p:spPr>
        <p:txBody>
          <a:bodyPr wrap="none">
            <a:spAutoFit/>
          </a:bodyPr>
          <a:lstStyle/>
          <a:p>
            <a:r>
              <a:rPr lang="en-US" sz="1600" dirty="0"/>
              <a:t>Time dependence is of the form T(t) = Ae</a:t>
            </a:r>
            <a:r>
              <a:rPr lang="en-US" sz="1600" baseline="30000" dirty="0"/>
              <a:t>−</a:t>
            </a:r>
            <a:r>
              <a:rPr lang="en-US" sz="1600" baseline="30000" dirty="0" err="1"/>
              <a:t>iωt</a:t>
            </a:r>
            <a:r>
              <a:rPr lang="en-US" sz="1600" baseline="300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355B10-7BAD-4703-B214-B72076F0B43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9000" contrast="22000"/>
                    </a14:imgEffect>
                  </a14:imgLayer>
                </a14:imgProps>
              </a:ext>
            </a:extLst>
          </a:blip>
          <a:stretch>
            <a:fillRect/>
          </a:stretch>
        </p:blipFill>
        <p:spPr>
          <a:xfrm>
            <a:off x="0" y="1070937"/>
            <a:ext cx="9144000" cy="4716126"/>
          </a:xfrm>
          <a:prstGeom prst="rect">
            <a:avLst/>
          </a:prstGeom>
        </p:spPr>
      </p:pic>
      <p:sp>
        <p:nvSpPr>
          <p:cNvPr id="5" name="TextBox 4">
            <a:extLst>
              <a:ext uri="{FF2B5EF4-FFF2-40B4-BE49-F238E27FC236}">
                <a16:creationId xmlns:a16="http://schemas.microsoft.com/office/drawing/2014/main" id="{5D708D6F-5E5D-49E7-BD0F-5E19AB44BA9C}"/>
              </a:ext>
            </a:extLst>
          </p:cNvPr>
          <p:cNvSpPr txBox="1"/>
          <p:nvPr/>
        </p:nvSpPr>
        <p:spPr>
          <a:xfrm>
            <a:off x="1072444" y="6028267"/>
            <a:ext cx="5040162" cy="369332"/>
          </a:xfrm>
          <a:prstGeom prst="rect">
            <a:avLst/>
          </a:prstGeom>
          <a:noFill/>
        </p:spPr>
        <p:txBody>
          <a:bodyPr wrap="none" rtlCol="0">
            <a:spAutoFit/>
          </a:bodyPr>
          <a:lstStyle/>
          <a:p>
            <a:r>
              <a:rPr lang="en-US" sz="1800" b="1" dirty="0"/>
              <a:t>B</a:t>
            </a:r>
            <a:r>
              <a:rPr lang="en-US" sz="1800" b="1" baseline="-25000" dirty="0"/>
              <a:t>2 </a:t>
            </a:r>
            <a:r>
              <a:rPr lang="en-US" sz="1800" b="1" dirty="0"/>
              <a:t>= B</a:t>
            </a:r>
            <a:r>
              <a:rPr lang="en-US" sz="1800" b="1" baseline="-25000" dirty="0"/>
              <a:t>3 </a:t>
            </a:r>
            <a:r>
              <a:rPr lang="en-US" sz="1800" b="1" dirty="0"/>
              <a:t>= 0		</a:t>
            </a:r>
            <a:r>
              <a:rPr lang="en-US" sz="1800" b="1" i="1" dirty="0" err="1"/>
              <a:t>Sin</a:t>
            </a:r>
            <a:r>
              <a:rPr lang="en-US" sz="1800" b="1" dirty="0" err="1"/>
              <a:t>k</a:t>
            </a:r>
            <a:r>
              <a:rPr lang="en-US" sz="1800" b="1" baseline="-25000" dirty="0" err="1"/>
              <a:t>y</a:t>
            </a:r>
            <a:r>
              <a:rPr lang="en-US" sz="1800" b="1" dirty="0" err="1"/>
              <a:t>y</a:t>
            </a:r>
            <a:r>
              <a:rPr lang="en-US" sz="1800" b="1" dirty="0"/>
              <a:t> = 0 at y = 2b</a:t>
            </a:r>
          </a:p>
        </p:txBody>
      </p:sp>
    </p:spTree>
    <p:extLst>
      <p:ext uri="{BB962C8B-B14F-4D97-AF65-F5344CB8AC3E}">
        <p14:creationId xmlns:p14="http://schemas.microsoft.com/office/powerpoint/2010/main" val="122159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2EBC8C-0302-4EED-AE2B-7FF39805A4A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6000" contrast="17000"/>
                    </a14:imgEffect>
                  </a14:imgLayer>
                </a14:imgProps>
              </a:ext>
            </a:extLst>
          </a:blip>
          <a:stretch>
            <a:fillRect/>
          </a:stretch>
        </p:blipFill>
        <p:spPr>
          <a:xfrm>
            <a:off x="482600" y="852678"/>
            <a:ext cx="8178799" cy="5152643"/>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6321678-17E5-4AF8-A3DF-6354EF2B0E23}"/>
                  </a:ext>
                </a:extLst>
              </p:cNvPr>
              <p:cNvSpPr txBox="1"/>
              <p:nvPr/>
            </p:nvSpPr>
            <p:spPr>
              <a:xfrm>
                <a:off x="598311" y="5946783"/>
                <a:ext cx="1605761" cy="5648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type m:val="skw"/>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r>
                            <a:rPr lang="en-US" sz="2400" b="0" i="1" baseline="-25000" smtClean="0">
                              <a:latin typeface="Cambria Math" panose="02040503050406030204" pitchFamily="18" charset="0"/>
                              <a:ea typeface="Cambria Math" panose="02040503050406030204" pitchFamily="18" charset="0"/>
                            </a:rPr>
                            <m:t>𝑥</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den>
                      </m:f>
                      <m:r>
                        <a:rPr lang="en-US" sz="2400" b="0" i="1" smtClean="0">
                          <a:latin typeface="Cambria Math" panose="02040503050406030204" pitchFamily="18" charset="0"/>
                        </a:rPr>
                        <m:t>=0</m:t>
                      </m:r>
                    </m:oMath>
                  </m:oMathPara>
                </a14:m>
                <a:endParaRPr lang="en-US" dirty="0"/>
              </a:p>
            </p:txBody>
          </p:sp>
        </mc:Choice>
        <mc:Fallback>
          <p:sp>
            <p:nvSpPr>
              <p:cNvPr id="2" name="TextBox 1">
                <a:extLst>
                  <a:ext uri="{FF2B5EF4-FFF2-40B4-BE49-F238E27FC236}">
                    <a16:creationId xmlns:a16="http://schemas.microsoft.com/office/drawing/2014/main" id="{86321678-17E5-4AF8-A3DF-6354EF2B0E23}"/>
                  </a:ext>
                </a:extLst>
              </p:cNvPr>
              <p:cNvSpPr txBox="1">
                <a:spLocks noRot="1" noChangeAspect="1" noMove="1" noResize="1" noEditPoints="1" noAdjustHandles="1" noChangeArrowheads="1" noChangeShapeType="1" noTextEdit="1"/>
              </p:cNvSpPr>
              <p:nvPr/>
            </p:nvSpPr>
            <p:spPr>
              <a:xfrm>
                <a:off x="598311" y="5946783"/>
                <a:ext cx="1605761" cy="56489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1350189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85B5-03FB-4C55-987D-92B2294FA28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856E99E-9A1E-445F-9713-EC37AD4D2F4F}"/>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E8DD1E6F-7EA8-4429-9ABB-BF11B52ADAB4}"/>
              </a:ext>
            </a:extLst>
          </p:cNvPr>
          <p:cNvPicPr>
            <a:picLocks noChangeAspect="1"/>
          </p:cNvPicPr>
          <p:nvPr/>
        </p:nvPicPr>
        <p:blipFill>
          <a:blip r:embed="rId2"/>
          <a:stretch>
            <a:fillRect/>
          </a:stretch>
        </p:blipFill>
        <p:spPr>
          <a:xfrm>
            <a:off x="0" y="511869"/>
            <a:ext cx="9144000" cy="5834261"/>
          </a:xfrm>
          <a:prstGeom prst="rect">
            <a:avLst/>
          </a:prstGeom>
        </p:spPr>
      </p:pic>
      <p:pic>
        <p:nvPicPr>
          <p:cNvPr id="5" name="Google Shape;125;p5">
            <a:extLst>
              <a:ext uri="{FF2B5EF4-FFF2-40B4-BE49-F238E27FC236}">
                <a16:creationId xmlns:a16="http://schemas.microsoft.com/office/drawing/2014/main" id="{4D8ECB32-9A4D-49E0-8ECD-2EF44E2BAE12}"/>
              </a:ext>
            </a:extLst>
          </p:cNvPr>
          <p:cNvPicPr preferRelativeResize="0"/>
          <p:nvPr/>
        </p:nvPicPr>
        <p:blipFill rotWithShape="1">
          <a:blip r:embed="rId3">
            <a:alphaModFix/>
          </a:blip>
          <a:srcRect/>
          <a:stretch/>
        </p:blipFill>
        <p:spPr>
          <a:xfrm>
            <a:off x="1371600" y="1684693"/>
            <a:ext cx="4587876" cy="17443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E2AACF9A-9407-4A8A-9425-7096D1ECE503}"/>
              </a:ext>
            </a:extLst>
          </p:cNvPr>
          <p:cNvSpPr/>
          <p:nvPr/>
        </p:nvSpPr>
        <p:spPr>
          <a:xfrm>
            <a:off x="5294489" y="2212622"/>
            <a:ext cx="664987" cy="5983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585BDB-28DA-4C71-9F17-E199FB522021}"/>
              </a:ext>
            </a:extLst>
          </p:cNvPr>
          <p:cNvSpPr/>
          <p:nvPr/>
        </p:nvSpPr>
        <p:spPr>
          <a:xfrm>
            <a:off x="270933" y="6105161"/>
            <a:ext cx="8602133" cy="646331"/>
          </a:xfrm>
          <a:prstGeom prst="rect">
            <a:avLst/>
          </a:prstGeom>
        </p:spPr>
        <p:txBody>
          <a:bodyPr wrap="square">
            <a:spAutoFit/>
          </a:bodyPr>
          <a:lstStyle/>
          <a:p>
            <a:r>
              <a:rPr lang="en-US" sz="1800" dirty="0">
                <a:solidFill>
                  <a:schemeClr val="tx1"/>
                </a:solidFill>
                <a:latin typeface="+mj-lt"/>
                <a:ea typeface="Quattrocento Sans"/>
                <a:cs typeface="Quattrocento Sans"/>
                <a:sym typeface="Quattrocento Sans"/>
              </a:rPr>
              <a:t>Field configurations given by Eq. 9,10,11 represent standing wave patterns in the cavity and are called modes of oscillation of the cavity. </a:t>
            </a:r>
            <a:endParaRPr lang="en-US" sz="1800" dirty="0">
              <a:solidFill>
                <a:schemeClr val="tx1"/>
              </a:solidFill>
              <a:latin typeface="+mj-lt"/>
            </a:endParaRPr>
          </a:p>
        </p:txBody>
      </p:sp>
      <p:sp>
        <p:nvSpPr>
          <p:cNvPr id="8" name="TextBox 7">
            <a:extLst>
              <a:ext uri="{FF2B5EF4-FFF2-40B4-BE49-F238E27FC236}">
                <a16:creationId xmlns:a16="http://schemas.microsoft.com/office/drawing/2014/main" id="{DBAE270B-EA35-402A-ACEA-288639EB5414}"/>
              </a:ext>
            </a:extLst>
          </p:cNvPr>
          <p:cNvSpPr txBox="1"/>
          <p:nvPr/>
        </p:nvSpPr>
        <p:spPr>
          <a:xfrm>
            <a:off x="705027" y="175720"/>
            <a:ext cx="3749744" cy="369332"/>
          </a:xfrm>
          <a:prstGeom prst="rect">
            <a:avLst/>
          </a:prstGeom>
          <a:noFill/>
        </p:spPr>
        <p:txBody>
          <a:bodyPr wrap="none" rtlCol="0">
            <a:spAutoFit/>
          </a:bodyPr>
          <a:lstStyle/>
          <a:p>
            <a:r>
              <a:rPr lang="en-US" sz="1800" dirty="0"/>
              <a:t>E</a:t>
            </a:r>
            <a:r>
              <a:rPr lang="en-US" sz="1800" baseline="-25000" dirty="0"/>
              <a:t>x</a:t>
            </a:r>
            <a:r>
              <a:rPr lang="en-US" sz="1800" dirty="0"/>
              <a:t> must have cos </a:t>
            </a:r>
            <a:r>
              <a:rPr lang="en-US" sz="1800" dirty="0" err="1"/>
              <a:t>k</a:t>
            </a:r>
            <a:r>
              <a:rPr lang="en-US" sz="1800" baseline="-25000" dirty="0" err="1"/>
              <a:t>x</a:t>
            </a:r>
            <a:r>
              <a:rPr lang="en-US" sz="1800" dirty="0" err="1"/>
              <a:t>x</a:t>
            </a:r>
            <a:r>
              <a:rPr lang="en-US" sz="1800" dirty="0"/>
              <a:t> dependence</a:t>
            </a:r>
          </a:p>
        </p:txBody>
      </p:sp>
    </p:spTree>
    <p:extLst>
      <p:ext uri="{BB962C8B-B14F-4D97-AF65-F5344CB8AC3E}">
        <p14:creationId xmlns:p14="http://schemas.microsoft.com/office/powerpoint/2010/main" val="400588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6" name="Google Shape;126;p5"/>
              <p:cNvSpPr txBox="1"/>
              <p:nvPr/>
            </p:nvSpPr>
            <p:spPr>
              <a:xfrm>
                <a:off x="380999" y="716844"/>
                <a:ext cx="8627533" cy="5644518"/>
              </a:xfrm>
              <a:prstGeom prst="rect">
                <a:avLst/>
              </a:prstGeom>
              <a:noFill/>
              <a:ln>
                <a:noFill/>
              </a:ln>
            </p:spPr>
            <p:txBody>
              <a:bodyPr spcFirstLastPara="1" wrap="square" lIns="91425" tIns="45700" rIns="91425" bIns="45700" anchor="t" anchorCtr="0">
                <a:spAutoFit/>
              </a:bodyPr>
              <a:lstStyle/>
              <a:p>
                <a:pPr algn="ctr">
                  <a:lnSpc>
                    <a:spcPct val="150000"/>
                  </a:lnSpc>
                  <a:buClr>
                    <a:schemeClr val="dk1"/>
                  </a:buClr>
                  <a:buSzPts val="1600"/>
                </a:pPr>
                <a14:m>
                  <m:oMath xmlns:m="http://schemas.openxmlformats.org/officeDocument/2006/math">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𝐸</m:t>
                        </m:r>
                      </m:e>
                    </m:acc>
                    <m:r>
                      <a:rPr lang="en-US" sz="2400" i="1">
                        <a:solidFill>
                          <a:schemeClr val="tx1"/>
                        </a:solidFill>
                        <a:latin typeface="Cambria Math" panose="02040503050406030204" pitchFamily="18" charset="0"/>
                      </a:rPr>
                      <m:t>.</m:t>
                    </m:r>
                    <m:acc>
                      <m:accPr>
                        <m:chr m:val="̅"/>
                        <m:ctrlPr>
                          <a:rPr lang="en-US" sz="2400" i="1">
                            <a:solidFill>
                              <a:schemeClr val="tx1"/>
                            </a:solidFill>
                            <a:latin typeface="Cambria Math" panose="02040503050406030204" pitchFamily="18" charset="0"/>
                          </a:rPr>
                        </m:ctrlPr>
                      </m:accPr>
                      <m:e>
                        <m:r>
                          <a:rPr lang="en-US" sz="2400" i="1">
                            <a:solidFill>
                              <a:schemeClr val="tx1"/>
                            </a:solidFill>
                            <a:latin typeface="Cambria Math" panose="02040503050406030204" pitchFamily="18" charset="0"/>
                          </a:rPr>
                          <m:t>𝑘</m:t>
                        </m:r>
                      </m:e>
                    </m:acc>
                  </m:oMath>
                </a14:m>
                <a:r>
                  <a:rPr lang="en-US" sz="1800" dirty="0">
                    <a:solidFill>
                      <a:schemeClr val="tx1"/>
                    </a:solidFill>
                  </a:rPr>
                  <a:t>=0 </a:t>
                </a:r>
              </a:p>
              <a:p>
                <a:pPr marL="0" marR="0" lvl="0" indent="0" algn="just" rtl="0">
                  <a:lnSpc>
                    <a:spcPct val="150000"/>
                  </a:lnSpc>
                  <a:spcBef>
                    <a:spcPts val="0"/>
                  </a:spcBef>
                  <a:spcAft>
                    <a:spcPts val="0"/>
                  </a:spcAft>
                  <a:buClr>
                    <a:schemeClr val="dk1"/>
                  </a:buClr>
                  <a:buSzPts val="1600"/>
                  <a:buFont typeface="Quattrocento Sans"/>
                  <a:buNone/>
                </a:pPr>
                <a:r>
                  <a:rPr lang="en-US" sz="1800" b="0" i="0" u="none" dirty="0">
                    <a:solidFill>
                      <a:schemeClr val="dk1"/>
                    </a:solidFill>
                    <a:latin typeface="+mj-lt"/>
                    <a:ea typeface="Quattrocento Sans"/>
                    <a:cs typeface="Quattrocento Sans"/>
                    <a:sym typeface="Quattrocento Sans"/>
                  </a:rPr>
                  <a:t>Since the coefficients E</a:t>
                </a:r>
                <a:r>
                  <a:rPr lang="en-US" sz="1800" b="0" i="0" u="none" baseline="-25000" dirty="0">
                    <a:solidFill>
                      <a:schemeClr val="dk1"/>
                    </a:solidFill>
                    <a:latin typeface="+mj-lt"/>
                    <a:ea typeface="Quattrocento Sans"/>
                    <a:cs typeface="Quattrocento Sans"/>
                    <a:sym typeface="Quattrocento Sans"/>
                  </a:rPr>
                  <a:t>0x </a:t>
                </a:r>
                <a:r>
                  <a:rPr lang="en-US" sz="1800" b="0" i="0" u="none" dirty="0">
                    <a:solidFill>
                      <a:schemeClr val="dk1"/>
                    </a:solidFill>
                    <a:latin typeface="+mj-lt"/>
                    <a:ea typeface="Quattrocento Sans"/>
                    <a:cs typeface="Quattrocento Sans"/>
                    <a:sym typeface="Quattrocento Sans"/>
                  </a:rPr>
                  <a:t>, E</a:t>
                </a:r>
                <a:r>
                  <a:rPr lang="en-US" sz="1800" b="0" i="0" u="none" baseline="-25000" dirty="0">
                    <a:solidFill>
                      <a:schemeClr val="dk1"/>
                    </a:solidFill>
                    <a:latin typeface="+mj-lt"/>
                    <a:ea typeface="Quattrocento Sans"/>
                    <a:cs typeface="Quattrocento Sans"/>
                    <a:sym typeface="Quattrocento Sans"/>
                  </a:rPr>
                  <a:t>0y </a:t>
                </a:r>
                <a:r>
                  <a:rPr lang="en-US" sz="1800" b="0" i="0" u="none" dirty="0">
                    <a:solidFill>
                      <a:schemeClr val="dk1"/>
                    </a:solidFill>
                    <a:latin typeface="+mj-lt"/>
                    <a:ea typeface="Quattrocento Sans"/>
                    <a:cs typeface="Quattrocento Sans"/>
                    <a:sym typeface="Quattrocento Sans"/>
                  </a:rPr>
                  <a:t>and E</a:t>
                </a:r>
                <a:r>
                  <a:rPr lang="en-US" sz="1800" b="0" i="0" u="none" baseline="-25000" dirty="0">
                    <a:solidFill>
                      <a:schemeClr val="dk1"/>
                    </a:solidFill>
                    <a:latin typeface="+mj-lt"/>
                    <a:ea typeface="Quattrocento Sans"/>
                    <a:cs typeface="Quattrocento Sans"/>
                    <a:sym typeface="Quattrocento Sans"/>
                  </a:rPr>
                  <a:t>0z </a:t>
                </a:r>
                <a:r>
                  <a:rPr lang="en-US" sz="1800" b="0" i="0" u="none" dirty="0">
                    <a:solidFill>
                      <a:schemeClr val="dk1"/>
                    </a:solidFill>
                    <a:latin typeface="+mj-lt"/>
                    <a:ea typeface="Quattrocento Sans"/>
                    <a:cs typeface="Quattrocento Sans"/>
                    <a:sym typeface="Quattrocento Sans"/>
                  </a:rPr>
                  <a:t>have to satisfy above equations , </a:t>
                </a:r>
              </a:p>
              <a:p>
                <a:pPr marL="0" marR="0" lvl="0" indent="0" algn="just" rtl="0">
                  <a:lnSpc>
                    <a:spcPct val="150000"/>
                  </a:lnSpc>
                  <a:spcBef>
                    <a:spcPts val="0"/>
                  </a:spcBef>
                  <a:spcAft>
                    <a:spcPts val="0"/>
                  </a:spcAft>
                  <a:buClr>
                    <a:schemeClr val="dk1"/>
                  </a:buClr>
                  <a:buSzPts val="1600"/>
                  <a:buFont typeface="Quattrocento Sans"/>
                  <a:buNone/>
                </a:pPr>
                <a:r>
                  <a:rPr lang="en-US" sz="1800" dirty="0">
                    <a:solidFill>
                      <a:schemeClr val="dk1"/>
                    </a:solidFill>
                    <a:latin typeface="+mj-lt"/>
                    <a:ea typeface="Quattrocento Sans"/>
                    <a:cs typeface="Quattrocento Sans"/>
                    <a:sym typeface="Symbol" panose="05050102010706020507" pitchFamily="18" charset="2"/>
                  </a:rPr>
                  <a:t> </a:t>
                </a:r>
                <a:r>
                  <a:rPr lang="en-US" sz="1800" b="0" i="0" u="none" dirty="0">
                    <a:solidFill>
                      <a:schemeClr val="dk1"/>
                    </a:solidFill>
                    <a:latin typeface="+mj-lt"/>
                    <a:ea typeface="Quattrocento Sans"/>
                    <a:cs typeface="Quattrocento Sans"/>
                    <a:sym typeface="Quattrocento Sans"/>
                  </a:rPr>
                  <a:t>for a given set of values of m, n, and q only two of the components of E</a:t>
                </a:r>
                <a:r>
                  <a:rPr lang="en-US" sz="1800" b="0" i="0" u="none" baseline="-25000" dirty="0">
                    <a:solidFill>
                      <a:schemeClr val="dk1"/>
                    </a:solidFill>
                    <a:latin typeface="+mj-lt"/>
                    <a:ea typeface="Quattrocento Sans"/>
                    <a:cs typeface="Quattrocento Sans"/>
                    <a:sym typeface="Quattrocento Sans"/>
                  </a:rPr>
                  <a:t>0</a:t>
                </a:r>
                <a:r>
                  <a:rPr lang="en-US" sz="1800" b="0" i="0" u="none" dirty="0">
                    <a:solidFill>
                      <a:schemeClr val="dk1"/>
                    </a:solidFill>
                    <a:latin typeface="+mj-lt"/>
                    <a:ea typeface="Quattrocento Sans"/>
                    <a:cs typeface="Quattrocento Sans"/>
                    <a:sym typeface="Quattrocento Sans"/>
                  </a:rPr>
                  <a:t> can be chosen independently. </a:t>
                </a:r>
              </a:p>
              <a:p>
                <a:pPr marL="0" marR="0" lvl="0" indent="0" algn="just" rtl="0">
                  <a:lnSpc>
                    <a:spcPct val="150000"/>
                  </a:lnSpc>
                  <a:spcBef>
                    <a:spcPts val="0"/>
                  </a:spcBef>
                  <a:spcAft>
                    <a:spcPts val="0"/>
                  </a:spcAft>
                  <a:buClr>
                    <a:schemeClr val="dk1"/>
                  </a:buClr>
                  <a:buSzPts val="1600"/>
                  <a:buFont typeface="Quattrocento Sans"/>
                  <a:buNone/>
                </a:pPr>
                <a:r>
                  <a:rPr lang="en-US" sz="1800" b="0" i="0" u="none" dirty="0">
                    <a:solidFill>
                      <a:schemeClr val="dk1"/>
                    </a:solidFill>
                    <a:latin typeface="+mj-lt"/>
                    <a:ea typeface="Quattrocento Sans"/>
                    <a:cs typeface="Quattrocento Sans"/>
                    <a:sym typeface="Quattrocento Sans"/>
                  </a:rPr>
                  <a:t>Thus a given mode can have two independent states of polarization .</a:t>
                </a:r>
              </a:p>
              <a:p>
                <a:pPr marL="0" marR="0" lvl="0" indent="0" algn="just" rtl="0">
                  <a:lnSpc>
                    <a:spcPct val="150000"/>
                  </a:lnSpc>
                  <a:spcBef>
                    <a:spcPts val="0"/>
                  </a:spcBef>
                  <a:spcAft>
                    <a:spcPts val="0"/>
                  </a:spcAft>
                  <a:buClr>
                    <a:schemeClr val="dk1"/>
                  </a:buClr>
                  <a:buSzPts val="1600"/>
                  <a:buFont typeface="Quattrocento Sans"/>
                  <a:buNone/>
                </a:pPr>
                <a:r>
                  <a:rPr lang="en-US" sz="1800" b="1" i="0" u="none" dirty="0">
                    <a:solidFill>
                      <a:schemeClr val="tx1">
                        <a:lumMod val="65000"/>
                        <a:lumOff val="35000"/>
                      </a:schemeClr>
                    </a:solidFill>
                    <a:latin typeface="+mj-lt"/>
                    <a:ea typeface="Quattrocento Sans"/>
                    <a:cs typeface="Quattrocento Sans"/>
                    <a:sym typeface="Quattrocento Sans"/>
                  </a:rPr>
                  <a:t>Note that </a:t>
                </a:r>
                <a:r>
                  <a:rPr lang="en-US" sz="1800" b="0" i="0" u="none" dirty="0">
                    <a:solidFill>
                      <a:schemeClr val="dk1"/>
                    </a:solidFill>
                    <a:latin typeface="+mj-lt"/>
                    <a:ea typeface="Quattrocento Sans"/>
                    <a:cs typeface="Quattrocento Sans"/>
                    <a:sym typeface="Quattrocento Sans"/>
                  </a:rPr>
                  <a:t>when one of the quantities m, n, or q is zero, then there is only one possible polarization state associated with the mode. </a:t>
                </a:r>
              </a:p>
              <a:p>
                <a:pPr marL="0" marR="0" lvl="0" indent="0" algn="just" rtl="0">
                  <a:lnSpc>
                    <a:spcPct val="150000"/>
                  </a:lnSpc>
                  <a:spcBef>
                    <a:spcPts val="0"/>
                  </a:spcBef>
                  <a:spcAft>
                    <a:spcPts val="0"/>
                  </a:spcAft>
                  <a:buClr>
                    <a:schemeClr val="dk1"/>
                  </a:buClr>
                  <a:buSzPts val="1600"/>
                  <a:buFont typeface="Quattrocento Sans"/>
                  <a:buNone/>
                </a:pPr>
                <a:r>
                  <a:rPr lang="en-US" sz="1800" b="0" i="0" u="none" dirty="0">
                    <a:solidFill>
                      <a:schemeClr val="dk1"/>
                    </a:solidFill>
                    <a:latin typeface="+mj-lt"/>
                    <a:ea typeface="Quattrocento Sans"/>
                    <a:cs typeface="Quattrocento Sans"/>
                    <a:sym typeface="Quattrocento Sans"/>
                  </a:rPr>
                  <a:t>Thus if we consider the use with m=0,n ≠ 0,q ≠ 0,</a:t>
                </a:r>
              </a:p>
              <a:p>
                <a:pPr marL="0" marR="0" lvl="0" indent="0" algn="just" rtl="0">
                  <a:lnSpc>
                    <a:spcPct val="150000"/>
                  </a:lnSpc>
                  <a:spcBef>
                    <a:spcPts val="0"/>
                  </a:spcBef>
                  <a:spcAft>
                    <a:spcPts val="0"/>
                  </a:spcAft>
                  <a:buClr>
                    <a:schemeClr val="dk1"/>
                  </a:buClr>
                  <a:buSzPts val="1600"/>
                  <a:buFont typeface="Quattrocento Sans"/>
                  <a:buNone/>
                </a:pPr>
                <a:r>
                  <a:rPr lang="en-US" sz="1800" b="0" i="0" u="none" dirty="0">
                    <a:solidFill>
                      <a:schemeClr val="dk1"/>
                    </a:solidFill>
                    <a:latin typeface="+mj-lt"/>
                    <a:ea typeface="Quattrocento Sans"/>
                    <a:cs typeface="Quattrocento Sans"/>
                    <a:sym typeface="Quattrocento Sans"/>
                  </a:rPr>
                  <a:t> then </a:t>
                </a:r>
              </a:p>
              <a:p>
                <a:pPr lvl="4">
                  <a:lnSpc>
                    <a:spcPct val="150000"/>
                  </a:lnSpc>
                  <a:buClr>
                    <a:schemeClr val="dk1"/>
                  </a:buClr>
                  <a:buSzPts val="1600"/>
                </a:pPr>
                <a:r>
                  <a:rPr lang="en-US" sz="1800" b="0" i="0" u="none" dirty="0">
                    <a:solidFill>
                      <a:schemeClr val="dk1"/>
                    </a:solidFill>
                    <a:latin typeface="+mj-lt"/>
                    <a:ea typeface="Quattrocento Sans"/>
                    <a:cs typeface="Quattrocento Sans"/>
                    <a:sym typeface="Quattrocento Sans"/>
                  </a:rPr>
                  <a:t>			E</a:t>
                </a:r>
                <a:r>
                  <a:rPr lang="en-US" sz="1800" b="0" i="0" u="none" baseline="-25000" dirty="0">
                    <a:solidFill>
                      <a:schemeClr val="dk1"/>
                    </a:solidFill>
                    <a:latin typeface="+mj-lt"/>
                    <a:ea typeface="Quattrocento Sans"/>
                    <a:cs typeface="Quattrocento Sans"/>
                    <a:sym typeface="Quattrocento Sans"/>
                  </a:rPr>
                  <a:t>x</a:t>
                </a:r>
                <a:r>
                  <a:rPr lang="en-US" sz="1800" b="0" i="0" u="none" dirty="0">
                    <a:solidFill>
                      <a:schemeClr val="dk1"/>
                    </a:solidFill>
                    <a:latin typeface="+mj-lt"/>
                    <a:ea typeface="Quattrocento Sans"/>
                    <a:cs typeface="Quattrocento Sans"/>
                    <a:sym typeface="Quattrocento Sans"/>
                  </a:rPr>
                  <a:t>=E</a:t>
                </a:r>
                <a:r>
                  <a:rPr lang="en-US" sz="1800" b="0" i="0" u="none" baseline="-25000" dirty="0">
                    <a:solidFill>
                      <a:schemeClr val="dk1"/>
                    </a:solidFill>
                    <a:latin typeface="+mj-lt"/>
                    <a:ea typeface="Quattrocento Sans"/>
                    <a:cs typeface="Quattrocento Sans"/>
                    <a:sym typeface="Quattrocento Sans"/>
                  </a:rPr>
                  <a:t>0x</a:t>
                </a:r>
                <a:r>
                  <a:rPr lang="en-US" sz="1800" b="0" i="1" u="none" dirty="0">
                    <a:solidFill>
                      <a:schemeClr val="dk1"/>
                    </a:solidFill>
                    <a:latin typeface="+mj-lt"/>
                    <a:ea typeface="Quattrocento Sans"/>
                    <a:cs typeface="Quattrocento Sans"/>
                    <a:sym typeface="Quattrocento Sans"/>
                  </a:rPr>
                  <a:t>sin</a:t>
                </a:r>
                <a:r>
                  <a:rPr lang="en-US" sz="1800" b="0" i="0" u="none" dirty="0">
                    <a:solidFill>
                      <a:schemeClr val="dk1"/>
                    </a:solidFill>
                    <a:latin typeface="+mj-lt"/>
                    <a:ea typeface="Quattrocento Sans"/>
                    <a:cs typeface="Quattrocento Sans"/>
                    <a:sym typeface="Quattrocento Sans"/>
                  </a:rPr>
                  <a:t>k</a:t>
                </a:r>
                <a:r>
                  <a:rPr lang="en-US" sz="1800" b="0" i="0" u="none" baseline="-25000" dirty="0">
                    <a:solidFill>
                      <a:schemeClr val="dk1"/>
                    </a:solidFill>
                    <a:latin typeface="+mj-lt"/>
                    <a:ea typeface="Quattrocento Sans"/>
                    <a:cs typeface="Quattrocento Sans"/>
                    <a:sym typeface="Quattrocento Sans"/>
                  </a:rPr>
                  <a:t>y</a:t>
                </a:r>
                <a:r>
                  <a:rPr lang="en-US" sz="1800" b="0" i="0" u="none" dirty="0">
                    <a:solidFill>
                      <a:schemeClr val="dk1"/>
                    </a:solidFill>
                    <a:latin typeface="+mj-lt"/>
                    <a:ea typeface="Quattrocento Sans"/>
                    <a:cs typeface="Quattrocento Sans"/>
                    <a:sym typeface="Quattrocento Sans"/>
                  </a:rPr>
                  <a:t>y</a:t>
                </a:r>
                <a:r>
                  <a:rPr lang="en-US" sz="1800" b="0" i="1" u="none" dirty="0">
                    <a:solidFill>
                      <a:schemeClr val="dk1"/>
                    </a:solidFill>
                    <a:latin typeface="+mj-lt"/>
                    <a:ea typeface="Quattrocento Sans"/>
                    <a:cs typeface="Quattrocento Sans"/>
                    <a:sym typeface="Quattrocento Sans"/>
                  </a:rPr>
                  <a:t>sin</a:t>
                </a:r>
                <a:r>
                  <a:rPr lang="en-US" sz="1800" b="0" i="0" u="none" dirty="0">
                    <a:solidFill>
                      <a:schemeClr val="dk1"/>
                    </a:solidFill>
                    <a:latin typeface="+mj-lt"/>
                    <a:ea typeface="Quattrocento Sans"/>
                    <a:cs typeface="Quattrocento Sans"/>
                    <a:sym typeface="Quattrocento Sans"/>
                  </a:rPr>
                  <a:t>k</a:t>
                </a:r>
                <a:r>
                  <a:rPr lang="en-US" sz="1800" b="0" i="0" u="none" baseline="-25000" dirty="0">
                    <a:solidFill>
                      <a:schemeClr val="dk1"/>
                    </a:solidFill>
                    <a:latin typeface="+mj-lt"/>
                    <a:ea typeface="Quattrocento Sans"/>
                    <a:cs typeface="Quattrocento Sans"/>
                    <a:sym typeface="Quattrocento Sans"/>
                  </a:rPr>
                  <a:t>z</a:t>
                </a:r>
                <a:r>
                  <a:rPr lang="en-US" sz="1800" b="0" i="0" u="none" dirty="0">
                    <a:solidFill>
                      <a:schemeClr val="dk1"/>
                    </a:solidFill>
                    <a:latin typeface="+mj-lt"/>
                    <a:ea typeface="Quattrocento Sans"/>
                    <a:cs typeface="Quattrocento Sans"/>
                    <a:sym typeface="Quattrocento Sans"/>
                  </a:rPr>
                  <a:t>z</a:t>
                </a:r>
              </a:p>
              <a:p>
                <a:pPr lvl="4">
                  <a:lnSpc>
                    <a:spcPct val="150000"/>
                  </a:lnSpc>
                  <a:buClr>
                    <a:schemeClr val="dk1"/>
                  </a:buClr>
                  <a:buSzPts val="1600"/>
                </a:pPr>
                <a:r>
                  <a:rPr lang="en-US" sz="1800" b="0" i="0" u="none" dirty="0">
                    <a:solidFill>
                      <a:schemeClr val="dk1"/>
                    </a:solidFill>
                    <a:latin typeface="+mj-lt"/>
                    <a:ea typeface="Quattrocento Sans"/>
                    <a:cs typeface="Quattrocento Sans"/>
                    <a:sym typeface="Quattrocento Sans"/>
                  </a:rPr>
                  <a:t>			</a:t>
                </a:r>
                <a:r>
                  <a:rPr lang="en-US" sz="1800" b="0" i="0" u="none" dirty="0" err="1">
                    <a:solidFill>
                      <a:schemeClr val="dk1"/>
                    </a:solidFill>
                    <a:latin typeface="+mj-lt"/>
                    <a:ea typeface="Quattrocento Sans"/>
                    <a:cs typeface="Quattrocento Sans"/>
                    <a:sym typeface="Quattrocento Sans"/>
                  </a:rPr>
                  <a:t>E</a:t>
                </a:r>
                <a:r>
                  <a:rPr lang="en-US" sz="1800" b="0" i="0" u="none" baseline="-25000" dirty="0" err="1">
                    <a:solidFill>
                      <a:schemeClr val="dk1"/>
                    </a:solidFill>
                    <a:latin typeface="+mj-lt"/>
                    <a:ea typeface="Quattrocento Sans"/>
                    <a:cs typeface="Quattrocento Sans"/>
                    <a:sym typeface="Quattrocento Sans"/>
                  </a:rPr>
                  <a:t>y</a:t>
                </a:r>
                <a:r>
                  <a:rPr lang="en-US" sz="1800" b="0" i="0" u="none" dirty="0">
                    <a:solidFill>
                      <a:schemeClr val="dk1"/>
                    </a:solidFill>
                    <a:latin typeface="+mj-lt"/>
                    <a:ea typeface="Quattrocento Sans"/>
                    <a:cs typeface="Quattrocento Sans"/>
                    <a:sym typeface="Quattrocento Sans"/>
                  </a:rPr>
                  <a:t>=0 </a:t>
                </a:r>
              </a:p>
              <a:p>
                <a:pPr lvl="4">
                  <a:lnSpc>
                    <a:spcPct val="150000"/>
                  </a:lnSpc>
                  <a:buClr>
                    <a:schemeClr val="dk1"/>
                  </a:buClr>
                  <a:buSzPts val="1600"/>
                </a:pPr>
                <a:r>
                  <a:rPr lang="en-US" sz="1800" b="0" i="0" u="none" dirty="0">
                    <a:solidFill>
                      <a:schemeClr val="dk1"/>
                    </a:solidFill>
                    <a:latin typeface="+mj-lt"/>
                    <a:ea typeface="Quattrocento Sans"/>
                    <a:cs typeface="Quattrocento Sans"/>
                    <a:sym typeface="Quattrocento Sans"/>
                  </a:rPr>
                  <a:t>			</a:t>
                </a:r>
                <a:r>
                  <a:rPr lang="en-US" sz="1800" b="0" i="0" u="none" dirty="0" err="1">
                    <a:solidFill>
                      <a:schemeClr val="dk1"/>
                    </a:solidFill>
                    <a:latin typeface="+mj-lt"/>
                    <a:ea typeface="Quattrocento Sans"/>
                    <a:cs typeface="Quattrocento Sans"/>
                    <a:sym typeface="Quattrocento Sans"/>
                  </a:rPr>
                  <a:t>E</a:t>
                </a:r>
                <a:r>
                  <a:rPr lang="en-US" sz="1800" b="0" i="0" u="none" baseline="-25000" dirty="0" err="1">
                    <a:solidFill>
                      <a:schemeClr val="dk1"/>
                    </a:solidFill>
                    <a:latin typeface="+mj-lt"/>
                    <a:ea typeface="Quattrocento Sans"/>
                    <a:cs typeface="Quattrocento Sans"/>
                    <a:sym typeface="Quattrocento Sans"/>
                  </a:rPr>
                  <a:t>z</a:t>
                </a:r>
                <a:r>
                  <a:rPr lang="en-US" sz="1800" b="0" i="0" u="none" dirty="0">
                    <a:solidFill>
                      <a:schemeClr val="dk1"/>
                    </a:solidFill>
                    <a:latin typeface="+mj-lt"/>
                    <a:ea typeface="Quattrocento Sans"/>
                    <a:cs typeface="Quattrocento Sans"/>
                    <a:sym typeface="Quattrocento Sans"/>
                  </a:rPr>
                  <a:t>=0</a:t>
                </a:r>
                <a:endParaRPr lang="en-US" sz="1800" dirty="0">
                  <a:solidFill>
                    <a:schemeClr val="dk1"/>
                  </a:solidFill>
                  <a:latin typeface="+mj-lt"/>
                  <a:ea typeface="Quattrocento Sans"/>
                  <a:cs typeface="Quattrocento Sans"/>
                  <a:sym typeface="Quattrocento Sans"/>
                </a:endParaRPr>
              </a:p>
              <a:p>
                <a:pPr marL="0" marR="0" lvl="0" indent="0" algn="just" rtl="0">
                  <a:lnSpc>
                    <a:spcPct val="150000"/>
                  </a:lnSpc>
                  <a:spcBef>
                    <a:spcPts val="0"/>
                  </a:spcBef>
                  <a:spcAft>
                    <a:spcPts val="0"/>
                  </a:spcAft>
                  <a:buClr>
                    <a:schemeClr val="dk1"/>
                  </a:buClr>
                  <a:buSzPts val="1600"/>
                  <a:buFont typeface="Quattrocento Sans"/>
                  <a:buNone/>
                </a:pPr>
                <a:r>
                  <a:rPr lang="en-US" sz="1800" b="0" i="0" u="none" dirty="0">
                    <a:solidFill>
                      <a:schemeClr val="dk1"/>
                    </a:solidFill>
                    <a:latin typeface="+mj-lt"/>
                    <a:ea typeface="Quattrocento Sans"/>
                    <a:cs typeface="Quattrocento Sans"/>
                    <a:sym typeface="Quattrocento Sans"/>
                  </a:rPr>
                  <a:t>Thus the only possible case is with the electric vector oriented along the x-direction</a:t>
                </a:r>
                <a:endParaRPr sz="1600" dirty="0">
                  <a:latin typeface="+mj-lt"/>
                </a:endParaRPr>
              </a:p>
            </p:txBody>
          </p:sp>
        </mc:Choice>
        <mc:Fallback xmlns="">
          <p:sp>
            <p:nvSpPr>
              <p:cNvPr id="126" name="Google Shape;126;p5"/>
              <p:cNvSpPr txBox="1">
                <a:spLocks noRot="1" noChangeAspect="1" noMove="1" noResize="1" noEditPoints="1" noAdjustHandles="1" noChangeArrowheads="1" noChangeShapeType="1" noTextEdit="1"/>
              </p:cNvSpPr>
              <p:nvPr/>
            </p:nvSpPr>
            <p:spPr>
              <a:xfrm>
                <a:off x="380999" y="716844"/>
                <a:ext cx="8627533" cy="5644518"/>
              </a:xfrm>
              <a:prstGeom prst="rect">
                <a:avLst/>
              </a:prstGeom>
              <a:blipFill>
                <a:blip r:embed="rId3"/>
                <a:stretch>
                  <a:fillRect l="-565" r="-565"/>
                </a:stretch>
              </a:blipFill>
              <a:ln>
                <a:noFill/>
              </a:ln>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9336A8-0DE9-4900-9A82-D46661BCF7E4}"/>
              </a:ext>
            </a:extLst>
          </p:cNvPr>
          <p:cNvPicPr>
            <a:picLocks noChangeAspect="1"/>
          </p:cNvPicPr>
          <p:nvPr/>
        </p:nvPicPr>
        <p:blipFill>
          <a:blip r:embed="rId2"/>
          <a:stretch>
            <a:fillRect/>
          </a:stretch>
        </p:blipFill>
        <p:spPr>
          <a:xfrm>
            <a:off x="390319" y="451039"/>
            <a:ext cx="8002117" cy="2343477"/>
          </a:xfrm>
          <a:prstGeom prst="rect">
            <a:avLst/>
          </a:prstGeom>
        </p:spPr>
      </p:pic>
      <p:pic>
        <p:nvPicPr>
          <p:cNvPr id="5" name="Picture 4">
            <a:extLst>
              <a:ext uri="{FF2B5EF4-FFF2-40B4-BE49-F238E27FC236}">
                <a16:creationId xmlns:a16="http://schemas.microsoft.com/office/drawing/2014/main" id="{C1E674F8-F345-4B1F-866E-B0E6599EFEDB}"/>
              </a:ext>
            </a:extLst>
          </p:cNvPr>
          <p:cNvPicPr>
            <a:picLocks noChangeAspect="1"/>
          </p:cNvPicPr>
          <p:nvPr/>
        </p:nvPicPr>
        <p:blipFill>
          <a:blip r:embed="rId3"/>
          <a:stretch>
            <a:fillRect/>
          </a:stretch>
        </p:blipFill>
        <p:spPr>
          <a:xfrm>
            <a:off x="570941" y="2858477"/>
            <a:ext cx="8002117" cy="2410016"/>
          </a:xfrm>
          <a:prstGeom prst="rect">
            <a:avLst/>
          </a:prstGeom>
        </p:spPr>
      </p:pic>
      <p:pic>
        <p:nvPicPr>
          <p:cNvPr id="6" name="Picture 5">
            <a:extLst>
              <a:ext uri="{FF2B5EF4-FFF2-40B4-BE49-F238E27FC236}">
                <a16:creationId xmlns:a16="http://schemas.microsoft.com/office/drawing/2014/main" id="{667B5A62-E0CF-47FD-ABBB-0BDF1B117CD8}"/>
              </a:ext>
            </a:extLst>
          </p:cNvPr>
          <p:cNvPicPr>
            <a:picLocks noChangeAspect="1"/>
          </p:cNvPicPr>
          <p:nvPr/>
        </p:nvPicPr>
        <p:blipFill>
          <a:blip r:embed="rId4"/>
          <a:stretch>
            <a:fillRect/>
          </a:stretch>
        </p:blipFill>
        <p:spPr>
          <a:xfrm>
            <a:off x="5200922" y="5181366"/>
            <a:ext cx="3686689" cy="1676634"/>
          </a:xfrm>
          <a:prstGeom prst="rect">
            <a:avLst/>
          </a:prstGeom>
        </p:spPr>
      </p:pic>
      <p:pic>
        <p:nvPicPr>
          <p:cNvPr id="7" name="Picture 6">
            <a:extLst>
              <a:ext uri="{FF2B5EF4-FFF2-40B4-BE49-F238E27FC236}">
                <a16:creationId xmlns:a16="http://schemas.microsoft.com/office/drawing/2014/main" id="{FDC39E89-DEE4-44B8-BBB4-A0DA74EE5BC4}"/>
              </a:ext>
            </a:extLst>
          </p:cNvPr>
          <p:cNvPicPr>
            <a:picLocks noChangeAspect="1"/>
          </p:cNvPicPr>
          <p:nvPr/>
        </p:nvPicPr>
        <p:blipFill>
          <a:blip r:embed="rId5"/>
          <a:stretch>
            <a:fillRect/>
          </a:stretch>
        </p:blipFill>
        <p:spPr>
          <a:xfrm>
            <a:off x="383821" y="5332454"/>
            <a:ext cx="4841232" cy="1169946"/>
          </a:xfrm>
          <a:prstGeom prst="rect">
            <a:avLst/>
          </a:prstGeom>
        </p:spPr>
      </p:pic>
    </p:spTree>
    <p:extLst>
      <p:ext uri="{BB962C8B-B14F-4D97-AF65-F5344CB8AC3E}">
        <p14:creationId xmlns:p14="http://schemas.microsoft.com/office/powerpoint/2010/main" val="2994504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5" name="Google Shape;135;p6"/>
          <p:cNvSpPr txBox="1"/>
          <p:nvPr/>
        </p:nvSpPr>
        <p:spPr>
          <a:xfrm>
            <a:off x="880533" y="287437"/>
            <a:ext cx="7360356" cy="3046948"/>
          </a:xfrm>
          <a:prstGeom prst="rect">
            <a:avLst/>
          </a:prstGeom>
          <a:noFill/>
          <a:ln>
            <a:noFill/>
          </a:ln>
        </p:spPr>
        <p:txBody>
          <a:bodyPr spcFirstLastPara="1" wrap="square" lIns="91425" tIns="45700" rIns="91425" bIns="45700" anchor="t" anchorCtr="0">
            <a:spAutoFit/>
          </a:bodyPr>
          <a:lstStyle/>
          <a:p>
            <a:pPr algn="just">
              <a:buClr>
                <a:schemeClr val="dk1"/>
              </a:buClr>
              <a:buSzPts val="1600"/>
            </a:pPr>
            <a:r>
              <a:rPr lang="en-US" sz="1600" dirty="0">
                <a:solidFill>
                  <a:schemeClr val="dk1"/>
                </a:solidFill>
                <a:latin typeface="+mj-lt"/>
                <a:sym typeface="Quattrocento Sans"/>
              </a:rPr>
              <a:t>The number of modes per unit volume in a frequency interval from</a:t>
            </a:r>
            <a:r>
              <a:rPr lang="en-US" sz="1600" i="1" dirty="0">
                <a:solidFill>
                  <a:schemeClr val="dk1"/>
                </a:solidFill>
                <a:latin typeface="+mj-lt"/>
                <a:sym typeface="Quattrocento Sans"/>
              </a:rPr>
              <a:t> </a:t>
            </a:r>
            <a:r>
              <a:rPr lang="en-US" i="1" dirty="0">
                <a:sym typeface="Quattrocento Sans"/>
              </a:rPr>
              <a:t>ν </a:t>
            </a:r>
            <a:r>
              <a:rPr lang="en-US" sz="1600" dirty="0">
                <a:solidFill>
                  <a:schemeClr val="dk1"/>
                </a:solidFill>
                <a:latin typeface="+mj-lt"/>
                <a:sym typeface="Quattrocento Sans"/>
              </a:rPr>
              <a:t>to </a:t>
            </a:r>
            <a:r>
              <a:rPr lang="en-US" i="1" dirty="0" err="1">
                <a:sym typeface="Quattrocento Sans"/>
              </a:rPr>
              <a:t>ν+dν</a:t>
            </a:r>
            <a:r>
              <a:rPr lang="en-US" i="1" dirty="0">
                <a:sym typeface="Quattrocento Sans"/>
              </a:rPr>
              <a:t> </a:t>
            </a:r>
            <a:r>
              <a:rPr lang="en-US" sz="1600" dirty="0">
                <a:solidFill>
                  <a:schemeClr val="dk1"/>
                </a:solidFill>
                <a:latin typeface="+mj-lt"/>
                <a:sym typeface="Quattrocento Sans"/>
              </a:rPr>
              <a:t>will be given by</a:t>
            </a:r>
            <a:endParaRPr sz="1600" dirty="0">
              <a:solidFill>
                <a:schemeClr val="dk1"/>
              </a:solidFill>
              <a:latin typeface="+mj-lt"/>
            </a:endParaRPr>
          </a:p>
          <a:p>
            <a:pPr algn="just">
              <a:buClr>
                <a:schemeClr val="dk1"/>
              </a:buClr>
              <a:buSzPts val="1600"/>
            </a:pPr>
            <a:endParaRPr sz="1600" dirty="0">
              <a:solidFill>
                <a:schemeClr val="dk1"/>
              </a:solidFill>
              <a:latin typeface="+mj-lt"/>
              <a:sym typeface="Quattrocento Sans"/>
            </a:endParaRPr>
          </a:p>
          <a:p>
            <a:pPr marL="0" marR="0" lvl="0" indent="0" algn="just" rtl="0">
              <a:lnSpc>
                <a:spcPct val="100000"/>
              </a:lnSpc>
              <a:spcBef>
                <a:spcPts val="0"/>
              </a:spcBef>
              <a:spcAft>
                <a:spcPts val="0"/>
              </a:spcAft>
              <a:buClr>
                <a:schemeClr val="dk1"/>
              </a:buClr>
              <a:buSzPts val="1600"/>
              <a:buFont typeface="Arial"/>
              <a:buNone/>
            </a:pPr>
            <a:endParaRPr sz="1600" b="0" i="0" u="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Quattrocento Sans"/>
              <a:buNone/>
            </a:pPr>
            <a:endParaRPr lang="en-US" sz="1600" b="0" i="0" u="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Quattrocento Sans"/>
              <a:buNone/>
            </a:pPr>
            <a:endParaRPr lang="en-US" sz="1600" b="0" i="0" u="none" dirty="0">
              <a:solidFill>
                <a:schemeClr val="dk1"/>
              </a:solidFill>
              <a:latin typeface="Quattrocento Sans"/>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Quattrocento Sans"/>
              <a:buNone/>
            </a:pPr>
            <a:r>
              <a:rPr lang="en-US" sz="1600" b="0" i="0" u="none" dirty="0">
                <a:solidFill>
                  <a:schemeClr val="dk1"/>
                </a:solidFill>
                <a:latin typeface="+mj-lt"/>
                <a:ea typeface="Quattrocento Sans"/>
                <a:cs typeface="Quattrocento Sans"/>
                <a:sym typeface="Quattrocento Sans"/>
              </a:rPr>
              <a:t>Where n</a:t>
            </a:r>
            <a:r>
              <a:rPr lang="en-US" sz="1600" b="0" i="0" u="none" baseline="-25000" dirty="0">
                <a:solidFill>
                  <a:schemeClr val="dk1"/>
                </a:solidFill>
                <a:latin typeface="+mj-lt"/>
                <a:ea typeface="Quattrocento Sans"/>
                <a:cs typeface="Quattrocento Sans"/>
                <a:sym typeface="Quattrocento Sans"/>
              </a:rPr>
              <a:t>0 </a:t>
            </a:r>
            <a:r>
              <a:rPr lang="en-US" sz="1600" b="0" i="0" u="none" dirty="0">
                <a:solidFill>
                  <a:schemeClr val="dk1"/>
                </a:solidFill>
                <a:latin typeface="+mj-lt"/>
                <a:ea typeface="Quattrocento Sans"/>
                <a:cs typeface="Quattrocento Sans"/>
                <a:sym typeface="Quattrocento Sans"/>
              </a:rPr>
              <a:t>represents the refractive index of the medium filling the cavity. For a typical atomic system </a:t>
            </a:r>
          </a:p>
          <a:p>
            <a:pPr marL="0" marR="0" lvl="0" indent="0" algn="just" rtl="0">
              <a:lnSpc>
                <a:spcPct val="100000"/>
              </a:lnSpc>
              <a:spcBef>
                <a:spcPts val="0"/>
              </a:spcBef>
              <a:spcAft>
                <a:spcPts val="0"/>
              </a:spcAft>
              <a:buClr>
                <a:schemeClr val="dk1"/>
              </a:buClr>
              <a:buSzPts val="1600"/>
              <a:buFont typeface="Quattrocento Sans"/>
              <a:buNone/>
            </a:pPr>
            <a:endParaRPr lang="en-US" sz="1600" b="0" i="0" u="none" dirty="0">
              <a:solidFill>
                <a:schemeClr val="dk1"/>
              </a:solidFill>
              <a:latin typeface="+mj-lt"/>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Quattrocento Sans"/>
              <a:buNone/>
            </a:pPr>
            <a:r>
              <a:rPr lang="en-US" sz="1600" b="0" i="0" u="none" dirty="0">
                <a:solidFill>
                  <a:schemeClr val="dk1"/>
                </a:solidFill>
                <a:latin typeface="+mj-lt"/>
                <a:ea typeface="Quattrocento Sans"/>
                <a:cs typeface="Quattrocento Sans"/>
                <a:sym typeface="Quattrocento Sans"/>
              </a:rPr>
              <a:t>dν∼3×10</a:t>
            </a:r>
            <a:r>
              <a:rPr lang="en-US" sz="1600" b="0" i="0" u="none" baseline="30000" dirty="0">
                <a:solidFill>
                  <a:schemeClr val="dk1"/>
                </a:solidFill>
                <a:latin typeface="+mj-lt"/>
                <a:ea typeface="Quattrocento Sans"/>
                <a:cs typeface="Quattrocento Sans"/>
                <a:sym typeface="Quattrocento Sans"/>
              </a:rPr>
              <a:t>9</a:t>
            </a:r>
            <a:r>
              <a:rPr lang="en-US" sz="1600" b="0" i="0" u="none" dirty="0">
                <a:solidFill>
                  <a:schemeClr val="dk1"/>
                </a:solidFill>
                <a:latin typeface="+mj-lt"/>
                <a:ea typeface="Quattrocento Sans"/>
                <a:cs typeface="Quattrocento Sans"/>
                <a:sym typeface="Quattrocento Sans"/>
              </a:rPr>
              <a:t>Hz at ν=3×10</a:t>
            </a:r>
            <a:r>
              <a:rPr lang="en-US" sz="1600" b="0" i="0" u="none" baseline="30000" dirty="0">
                <a:solidFill>
                  <a:schemeClr val="dk1"/>
                </a:solidFill>
                <a:latin typeface="+mj-lt"/>
                <a:ea typeface="Quattrocento Sans"/>
                <a:cs typeface="Quattrocento Sans"/>
                <a:sym typeface="Quattrocento Sans"/>
              </a:rPr>
              <a:t>14</a:t>
            </a:r>
            <a:r>
              <a:rPr lang="en-US" sz="1600" b="0" i="0" u="none" dirty="0">
                <a:solidFill>
                  <a:schemeClr val="dk1"/>
                </a:solidFill>
                <a:latin typeface="+mj-lt"/>
                <a:ea typeface="Quattrocento Sans"/>
                <a:cs typeface="Quattrocento Sans"/>
                <a:sym typeface="Quattrocento Sans"/>
              </a:rPr>
              <a:t>Hz </a:t>
            </a:r>
          </a:p>
          <a:p>
            <a:pPr marL="0" marR="0" lvl="0" indent="0" algn="just" rtl="0">
              <a:lnSpc>
                <a:spcPct val="100000"/>
              </a:lnSpc>
              <a:spcBef>
                <a:spcPts val="0"/>
              </a:spcBef>
              <a:spcAft>
                <a:spcPts val="0"/>
              </a:spcAft>
              <a:buClr>
                <a:schemeClr val="dk1"/>
              </a:buClr>
              <a:buSzPts val="1600"/>
              <a:buFont typeface="Quattrocento Sans"/>
              <a:buNone/>
            </a:pPr>
            <a:endParaRPr lang="en-US" sz="1600" b="0" i="0" u="none" dirty="0">
              <a:solidFill>
                <a:schemeClr val="dk1"/>
              </a:solidFill>
              <a:latin typeface="+mj-lt"/>
              <a:ea typeface="Quattrocento Sans"/>
              <a:cs typeface="Quattrocento Sans"/>
              <a:sym typeface="Quattrocento Sans"/>
            </a:endParaRPr>
          </a:p>
          <a:p>
            <a:pPr marL="0" marR="0" lvl="0" indent="0" algn="just" rtl="0">
              <a:lnSpc>
                <a:spcPct val="100000"/>
              </a:lnSpc>
              <a:spcBef>
                <a:spcPts val="0"/>
              </a:spcBef>
              <a:spcAft>
                <a:spcPts val="0"/>
              </a:spcAft>
              <a:buClr>
                <a:schemeClr val="dk1"/>
              </a:buClr>
              <a:buSzPts val="1600"/>
              <a:buFont typeface="Quattrocento Sans"/>
              <a:buNone/>
            </a:pPr>
            <a:r>
              <a:rPr lang="en-US" sz="1600" b="0" i="0" u="none" dirty="0">
                <a:solidFill>
                  <a:schemeClr val="dk1"/>
                </a:solidFill>
                <a:latin typeface="+mj-lt"/>
                <a:ea typeface="Quattrocento Sans"/>
                <a:cs typeface="Quattrocento Sans"/>
                <a:sym typeface="Quattrocento Sans"/>
              </a:rPr>
              <a:t>and the number of modes per unit volume would be (assuming n</a:t>
            </a:r>
            <a:r>
              <a:rPr lang="en-US" sz="1600" b="0" i="0" u="none" baseline="-25000" dirty="0">
                <a:solidFill>
                  <a:schemeClr val="dk1"/>
                </a:solidFill>
                <a:latin typeface="+mj-lt"/>
                <a:ea typeface="Quattrocento Sans"/>
                <a:cs typeface="Quattrocento Sans"/>
                <a:sym typeface="Quattrocento Sans"/>
              </a:rPr>
              <a:t>0</a:t>
            </a:r>
            <a:r>
              <a:rPr lang="en-US" sz="1600" b="0" i="0" u="none" dirty="0">
                <a:solidFill>
                  <a:schemeClr val="dk1"/>
                </a:solidFill>
                <a:latin typeface="+mj-lt"/>
                <a:ea typeface="Quattrocento Sans"/>
                <a:cs typeface="Quattrocento Sans"/>
                <a:sym typeface="Quattrocento Sans"/>
              </a:rPr>
              <a:t>=1)</a:t>
            </a:r>
            <a:endParaRPr dirty="0">
              <a:latin typeface="+mj-lt"/>
            </a:endParaRPr>
          </a:p>
        </p:txBody>
      </p:sp>
      <p:pic>
        <p:nvPicPr>
          <p:cNvPr id="136" name="Google Shape;136;p6"/>
          <p:cNvPicPr preferRelativeResize="0"/>
          <p:nvPr/>
        </p:nvPicPr>
        <p:blipFill rotWithShape="1">
          <a:blip r:embed="rId3">
            <a:alphaModFix/>
          </a:blip>
          <a:srcRect/>
          <a:stretch/>
        </p:blipFill>
        <p:spPr>
          <a:xfrm>
            <a:off x="3019866" y="665258"/>
            <a:ext cx="2872933" cy="836163"/>
          </a:xfrm>
          <a:prstGeom prst="rect">
            <a:avLst/>
          </a:prstGeom>
          <a:noFill/>
          <a:ln>
            <a:noFill/>
          </a:ln>
        </p:spPr>
      </p:pic>
      <p:pic>
        <p:nvPicPr>
          <p:cNvPr id="137" name="Google Shape;137;p6"/>
          <p:cNvPicPr preferRelativeResize="0"/>
          <p:nvPr/>
        </p:nvPicPr>
        <p:blipFill rotWithShape="1">
          <a:blip r:embed="rId4">
            <a:alphaModFix/>
          </a:blip>
          <a:srcRect/>
          <a:stretch/>
        </p:blipFill>
        <p:spPr>
          <a:xfrm>
            <a:off x="1789289" y="3548159"/>
            <a:ext cx="5994400" cy="666750"/>
          </a:xfrm>
          <a:prstGeom prst="rect">
            <a:avLst/>
          </a:prstGeom>
          <a:noFill/>
          <a:ln>
            <a:noFill/>
          </a:ln>
        </p:spPr>
      </p:pic>
      <p:sp>
        <p:nvSpPr>
          <p:cNvPr id="8" name="Rectangle 7">
            <a:extLst>
              <a:ext uri="{FF2B5EF4-FFF2-40B4-BE49-F238E27FC236}">
                <a16:creationId xmlns:a16="http://schemas.microsoft.com/office/drawing/2014/main" id="{619354FB-A5BD-42B9-BC96-4D3728895B72}"/>
              </a:ext>
            </a:extLst>
          </p:cNvPr>
          <p:cNvSpPr/>
          <p:nvPr/>
        </p:nvSpPr>
        <p:spPr>
          <a:xfrm>
            <a:off x="5441243" y="770741"/>
            <a:ext cx="640115" cy="711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8B1A6B6-7142-4607-B127-21B04FF54B1F}"/>
              </a:ext>
            </a:extLst>
          </p:cNvPr>
          <p:cNvSpPr/>
          <p:nvPr/>
        </p:nvSpPr>
        <p:spPr>
          <a:xfrm>
            <a:off x="1266942" y="4708801"/>
            <a:ext cx="5069016" cy="338554"/>
          </a:xfrm>
          <a:prstGeom prst="rect">
            <a:avLst/>
          </a:prstGeom>
        </p:spPr>
        <p:txBody>
          <a:bodyPr wrap="none">
            <a:spAutoFit/>
          </a:bodyPr>
          <a:lstStyle/>
          <a:p>
            <a:r>
              <a:rPr lang="en-US" sz="1600" dirty="0">
                <a:solidFill>
                  <a:schemeClr val="dk1"/>
                </a:solidFill>
                <a:latin typeface="+mj-lt"/>
                <a:sym typeface="Quattrocento Sans"/>
              </a:rPr>
              <a:t>Thus the emission would be far from monochromatic. </a:t>
            </a:r>
            <a:endParaRPr lang="en-US" sz="1600" dirty="0">
              <a:solidFill>
                <a:schemeClr val="dk1"/>
              </a:solidFill>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744</Words>
  <Application>Microsoft Office PowerPoint</Application>
  <PresentationFormat>On-screen Show (4:3)</PresentationFormat>
  <Paragraphs>52</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Cambria Math</vt:lpstr>
      <vt:lpstr>Georgia</vt:lpstr>
      <vt:lpstr>Arial</vt:lpstr>
      <vt:lpstr>Calibri</vt:lpstr>
      <vt:lpstr>Quattrocento Sans</vt:lpstr>
      <vt:lpstr>Times New Roman</vt:lpstr>
      <vt:lpstr>Symbol</vt:lpstr>
      <vt:lpstr>Office Theme</vt:lpstr>
      <vt:lpstr>“Laser Technology and Applications”  16B1NPH533 Lecture 18 </vt:lpstr>
      <vt:lpstr>Lecture 18 Content 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 Technology and Applications”  16B1NPH533 Lecture 18 </dc:title>
  <dc:creator>Anshu Varsney</dc:creator>
  <cp:lastModifiedBy>Anshu Varsney</cp:lastModifiedBy>
  <cp:revision>10</cp:revision>
  <dcterms:created xsi:type="dcterms:W3CDTF">2023-09-28T05:31:11Z</dcterms:created>
  <dcterms:modified xsi:type="dcterms:W3CDTF">2023-09-28T06:21:11Z</dcterms:modified>
</cp:coreProperties>
</file>