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7315200" cy="9601200"/>
  <p:embeddedFontLst>
    <p:embeddedFont>
      <p:font typeface="Calibri" panose="020F0502020204030204" pitchFamily="34" charset="0"/>
      <p:regular r:id="rId13"/>
      <p:bold r:id="rId14"/>
      <p:italic r:id="rId15"/>
      <p:boldItalic r:id="rId16"/>
    </p:embeddedFont>
    <p:embeddedFont>
      <p:font typeface="Cambria Math" panose="02040503050406030204" pitchFamily="18" charset="0"/>
      <p:regular r:id="rId17"/>
    </p:embeddedFont>
    <p:embeddedFont>
      <p:font typeface="Georgia" panose="02040502050405020303" pitchFamily="18"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7pifV3I74eodTR3L/zAKgWwvh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b0ace7ad_0_1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2" name="Google Shape;162;g15bb0ace7ad_0_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bb0ace7ad_0_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1" name="Google Shape;151;g15bb0ace7a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3"/>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Google Shape;42;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
        <p:cNvGrpSpPr/>
        <p:nvPr/>
      </p:nvGrpSpPr>
      <p:grpSpPr>
        <a:xfrm>
          <a:off x="0" y="0"/>
          <a:ext cx="0" cy="0"/>
          <a:chOff x="0" y="0"/>
          <a:chExt cx="0" cy="0"/>
        </a:xfrm>
      </p:grpSpPr>
      <p:pic>
        <p:nvPicPr>
          <p:cNvPr id="89" name="Google Shape;89;p1" descr="Laser technology, definition, applications, and challenges ..."/>
          <p:cNvPicPr preferRelativeResize="0"/>
          <p:nvPr/>
        </p:nvPicPr>
        <p:blipFill rotWithShape="1">
          <a:blip r:embed="rId3">
            <a:alphaModFix/>
          </a:blip>
          <a:srcRect/>
          <a:stretch/>
        </p:blipFill>
        <p:spPr>
          <a:xfrm>
            <a:off x="714375" y="0"/>
            <a:ext cx="7929562" cy="6858000"/>
          </a:xfrm>
          <a:prstGeom prst="rect">
            <a:avLst/>
          </a:prstGeom>
          <a:noFill/>
          <a:ln>
            <a:noFill/>
          </a:ln>
        </p:spPr>
      </p:pic>
      <p:sp>
        <p:nvSpPr>
          <p:cNvPr id="90" name="Google Shape;90;p1"/>
          <p:cNvSpPr txBox="1">
            <a:spLocks noGrp="1"/>
          </p:cNvSpPr>
          <p:nvPr>
            <p:ph type="title"/>
          </p:nvPr>
        </p:nvSpPr>
        <p:spPr>
          <a:xfrm>
            <a:off x="0" y="928687"/>
            <a:ext cx="8929687" cy="21431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FFFCC"/>
              </a:buClr>
              <a:buSzPts val="4000"/>
              <a:buFont typeface="Georgia"/>
              <a:buNone/>
            </a:pPr>
            <a:r>
              <a:rPr lang="en-US" sz="4000" b="0" i="1" u="none">
                <a:solidFill>
                  <a:srgbClr val="FFFFCC"/>
                </a:solidFill>
                <a:latin typeface="Georgia"/>
                <a:ea typeface="Georgia"/>
                <a:cs typeface="Georgia"/>
                <a:sym typeface="Georgia"/>
              </a:rPr>
              <a:t>“Laser Technology and Applications”</a:t>
            </a:r>
            <a:br>
              <a:rPr lang="en-US" sz="4000" b="0" i="1" u="none">
                <a:solidFill>
                  <a:srgbClr val="FFFFCC"/>
                </a:solidFill>
                <a:latin typeface="Georgia"/>
                <a:ea typeface="Georgia"/>
                <a:cs typeface="Georgia"/>
                <a:sym typeface="Georgia"/>
              </a:rPr>
            </a:br>
            <a:br>
              <a:rPr lang="en-US" sz="4000" b="0" i="1" u="none">
                <a:solidFill>
                  <a:srgbClr val="FFFFCC"/>
                </a:solidFill>
                <a:latin typeface="Georgia"/>
                <a:ea typeface="Georgia"/>
                <a:cs typeface="Georgia"/>
                <a:sym typeface="Georgia"/>
              </a:rPr>
            </a:br>
            <a:r>
              <a:rPr lang="en-US" sz="4000" b="0" i="1" u="none">
                <a:solidFill>
                  <a:srgbClr val="FFFFCC"/>
                </a:solidFill>
                <a:latin typeface="Georgia"/>
                <a:ea typeface="Georgia"/>
                <a:cs typeface="Georgia"/>
                <a:sym typeface="Georgia"/>
              </a:rPr>
              <a:t>16B1NPH533</a:t>
            </a:r>
            <a:br>
              <a:rPr lang="en-US" sz="4000" b="0" i="1" u="none">
                <a:solidFill>
                  <a:srgbClr val="FFFFCC"/>
                </a:solidFill>
                <a:latin typeface="Georgia"/>
                <a:ea typeface="Georgia"/>
                <a:cs typeface="Georgia"/>
                <a:sym typeface="Georgia"/>
              </a:rPr>
            </a:br>
            <a:r>
              <a:rPr lang="en-US" sz="4000" b="0" i="1" u="none">
                <a:solidFill>
                  <a:srgbClr val="FFFFCC"/>
                </a:solidFill>
                <a:latin typeface="Georgia"/>
                <a:ea typeface="Georgia"/>
                <a:cs typeface="Georgia"/>
                <a:sym typeface="Georgia"/>
              </a:rPr>
              <a:t>Lecture 18</a:t>
            </a:r>
            <a:br>
              <a:rPr lang="en-US" sz="4000" b="0" i="0" u="none">
                <a:solidFill>
                  <a:srgbClr val="FFFFCC"/>
                </a:solidFill>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5bb0ace7ad_0_10"/>
          <p:cNvSpPr txBox="1"/>
          <p:nvPr/>
        </p:nvSpPr>
        <p:spPr>
          <a:xfrm>
            <a:off x="381000" y="457200"/>
            <a:ext cx="8382000" cy="17541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800"/>
              <a:buFont typeface="Georgia"/>
              <a:buNone/>
            </a:pPr>
            <a:r>
              <a:rPr lang="en-US" sz="1800" b="0" i="0" u="none" strike="noStrike" cap="none">
                <a:solidFill>
                  <a:schemeClr val="dk1"/>
                </a:solidFill>
                <a:latin typeface="Georgia"/>
                <a:ea typeface="Georgia"/>
                <a:cs typeface="Georgia"/>
                <a:sym typeface="Georgia"/>
              </a:rPr>
              <a:t>🕮 For a typical laser resonatord∼100 cm and assuming free space filling the cavity, the longitudinal mode spacing comes out to be∼150 MHz which corresponds to a wavelength spacing of approximately 0.18 pm (=0.18×10</a:t>
            </a:r>
            <a:r>
              <a:rPr lang="en-US" sz="1800" b="0" i="0" u="none" strike="noStrike" cap="none" baseline="30000">
                <a:solidFill>
                  <a:schemeClr val="dk1"/>
                </a:solidFill>
                <a:latin typeface="Georgia"/>
                <a:ea typeface="Georgia"/>
                <a:cs typeface="Georgia"/>
                <a:sym typeface="Georgia"/>
              </a:rPr>
              <a:t>–12</a:t>
            </a:r>
            <a:r>
              <a:rPr lang="en-US" sz="1800" b="0" i="0" u="none" strike="noStrike" cap="none">
                <a:solidFill>
                  <a:schemeClr val="dk1"/>
                </a:solidFill>
                <a:latin typeface="Georgia"/>
                <a:ea typeface="Georgia"/>
                <a:cs typeface="Georgia"/>
                <a:sym typeface="Georgia"/>
              </a:rPr>
              <a:t> m) at a wavelength of 600 nm.</a:t>
            </a:r>
            <a:endParaRPr/>
          </a:p>
        </p:txBody>
      </p:sp>
      <p:sp>
        <p:nvSpPr>
          <p:cNvPr id="165" name="Google Shape;165;g15bb0ace7ad_0_10"/>
          <p:cNvSpPr txBox="1"/>
          <p:nvPr/>
        </p:nvSpPr>
        <p:spPr>
          <a:xfrm>
            <a:off x="381000" y="2590800"/>
            <a:ext cx="83820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0" u="none" strike="noStrike" cap="none">
                <a:solidFill>
                  <a:schemeClr val="dk1"/>
                </a:solidFill>
                <a:latin typeface="Georgia"/>
                <a:ea typeface="Georgia"/>
                <a:cs typeface="Georgia"/>
                <a:sym typeface="Georgia"/>
              </a:rPr>
              <a:t>🕮  Show that the separation between two adjacent transverse modes is much smaller than Δν</a:t>
            </a:r>
            <a:r>
              <a:rPr lang="en-US" sz="1600" b="0" i="0" u="none" strike="noStrike" cap="none" baseline="-25000">
                <a:solidFill>
                  <a:schemeClr val="dk1"/>
                </a:solidFill>
                <a:latin typeface="Georgia"/>
                <a:ea typeface="Georgia"/>
                <a:cs typeface="Georgia"/>
                <a:sym typeface="Georgia"/>
              </a:rPr>
              <a:t>q</a:t>
            </a:r>
            <a:r>
              <a:rPr lang="en-US" sz="1600" b="0" i="0" u="none" strike="noStrike" cap="none">
                <a:solidFill>
                  <a:schemeClr val="dk1"/>
                </a:solidFill>
                <a:latin typeface="Georgia"/>
                <a:ea typeface="Georgia"/>
                <a:cs typeface="Georgia"/>
                <a:sym typeface="Georgia"/>
              </a:rPr>
              <a:t>.</a:t>
            </a:r>
            <a:endParaRPr/>
          </a:p>
        </p:txBody>
      </p:sp>
      <p:sp>
        <p:nvSpPr>
          <p:cNvPr id="166" name="Google Shape;166;g15bb0ace7ad_0_10"/>
          <p:cNvSpPr txBox="1"/>
          <p:nvPr/>
        </p:nvSpPr>
        <p:spPr>
          <a:xfrm>
            <a:off x="533400" y="5486400"/>
            <a:ext cx="83058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0" u="none" strike="noStrike" cap="none">
                <a:solidFill>
                  <a:schemeClr val="dk1"/>
                </a:solidFill>
                <a:latin typeface="Georgia"/>
                <a:ea typeface="Georgia"/>
                <a:cs typeface="Georgia"/>
                <a:sym typeface="Georgia"/>
              </a:rPr>
              <a:t>Where we have used q ≈ 2d/λ . For typical values of λ=600 nm, d=100 cm, a=1cm, λ/d8a</a:t>
            </a:r>
            <a:r>
              <a:rPr lang="en-US" sz="1600" b="0" i="0" u="none" strike="noStrike" cap="none" baseline="30000">
                <a:solidFill>
                  <a:schemeClr val="dk1"/>
                </a:solidFill>
                <a:latin typeface="Georgia"/>
                <a:ea typeface="Georgia"/>
                <a:cs typeface="Georgia"/>
                <a:sym typeface="Georgia"/>
              </a:rPr>
              <a:t>2</a:t>
            </a:r>
            <a:r>
              <a:rPr lang="en-US" sz="1600" b="0" i="0" u="none" strike="noStrike" cap="none">
                <a:solidFill>
                  <a:schemeClr val="dk1"/>
                </a:solidFill>
                <a:latin typeface="Georgia"/>
                <a:ea typeface="Georgia"/>
                <a:cs typeface="Georgia"/>
                <a:sym typeface="Georgia"/>
              </a:rPr>
              <a:t>=7.5×10</a:t>
            </a:r>
            <a:r>
              <a:rPr lang="en-US" sz="1600" b="0" i="0" u="none" strike="noStrike" cap="none" baseline="30000">
                <a:solidFill>
                  <a:schemeClr val="dk1"/>
                </a:solidFill>
                <a:latin typeface="Georgia"/>
                <a:ea typeface="Georgia"/>
                <a:cs typeface="Georgia"/>
                <a:sym typeface="Georgia"/>
              </a:rPr>
              <a:t>−4</a:t>
            </a:r>
            <a:r>
              <a:rPr lang="en-US" sz="1600" b="0" i="0" u="none" strike="noStrike" cap="none">
                <a:solidFill>
                  <a:schemeClr val="dk1"/>
                </a:solidFill>
                <a:latin typeface="Georgia"/>
                <a:ea typeface="Georgia"/>
                <a:cs typeface="Georgia"/>
                <a:sym typeface="Georgia"/>
              </a:rPr>
              <a:t>. Thus for m∼1,, Δν</a:t>
            </a:r>
            <a:r>
              <a:rPr lang="en-US" sz="1600" b="0" i="0" u="none" strike="noStrike" cap="none" baseline="-25000">
                <a:solidFill>
                  <a:schemeClr val="dk1"/>
                </a:solidFill>
                <a:latin typeface="Georgia"/>
                <a:ea typeface="Georgia"/>
                <a:cs typeface="Georgia"/>
                <a:sym typeface="Georgia"/>
              </a:rPr>
              <a:t>m</a:t>
            </a:r>
            <a:r>
              <a:rPr lang="en-US" sz="1600" b="0" i="0" u="none" strike="noStrike" cap="none">
                <a:solidFill>
                  <a:schemeClr val="dk1"/>
                </a:solidFill>
                <a:latin typeface="Georgia"/>
                <a:ea typeface="Georgia"/>
                <a:cs typeface="Georgia"/>
                <a:sym typeface="Georgia"/>
              </a:rPr>
              <a:t> &lt;&lt; Δν</a:t>
            </a:r>
            <a:r>
              <a:rPr lang="en-US" sz="1600" b="0" i="0" u="none" strike="noStrike" cap="none" baseline="-25000">
                <a:solidFill>
                  <a:schemeClr val="dk1"/>
                </a:solidFill>
                <a:latin typeface="Georgia"/>
                <a:ea typeface="Georgia"/>
                <a:cs typeface="Georgia"/>
                <a:sym typeface="Georgia"/>
              </a:rPr>
              <a:t>q</a:t>
            </a:r>
            <a:r>
              <a:rPr lang="en-US" sz="1600" b="0" i="0" u="none" strike="noStrike" cap="none">
                <a:solidFill>
                  <a:schemeClr val="dk1"/>
                </a:solidFill>
                <a:latin typeface="Georgia"/>
                <a:ea typeface="Georgia"/>
                <a:cs typeface="Georgia"/>
                <a:sym typeface="Georgia"/>
              </a:rPr>
              <a:t>.</a:t>
            </a:r>
            <a:endParaRPr/>
          </a:p>
        </p:txBody>
      </p:sp>
      <p:sp>
        <p:nvSpPr>
          <p:cNvPr id="167" name="Google Shape;167;g15bb0ace7ad_0_10"/>
          <p:cNvSpPr txBox="1"/>
          <p:nvPr/>
        </p:nvSpPr>
        <p:spPr>
          <a:xfrm>
            <a:off x="457200" y="3352800"/>
            <a:ext cx="8305800" cy="584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Georgia"/>
              <a:buNone/>
            </a:pPr>
            <a:r>
              <a:rPr lang="en-US" sz="1600" b="0" i="0" u="none" strike="noStrike" cap="none">
                <a:solidFill>
                  <a:schemeClr val="dk1"/>
                </a:solidFill>
                <a:latin typeface="Georgia"/>
                <a:ea typeface="Georgia"/>
                <a:cs typeface="Georgia"/>
                <a:sym typeface="Georgia"/>
              </a:rPr>
              <a:t>Solution The frequency separation between two modes differing in m values by unity would be</a:t>
            </a:r>
            <a:endParaRPr/>
          </a:p>
        </p:txBody>
      </p:sp>
      <p:pic>
        <p:nvPicPr>
          <p:cNvPr id="168" name="Google Shape;168;g15bb0ace7ad_0_10"/>
          <p:cNvPicPr preferRelativeResize="0"/>
          <p:nvPr/>
        </p:nvPicPr>
        <p:blipFill rotWithShape="1">
          <a:blip r:embed="rId3">
            <a:alphaModFix/>
          </a:blip>
          <a:srcRect/>
          <a:stretch/>
        </p:blipFill>
        <p:spPr>
          <a:xfrm>
            <a:off x="1524000" y="4191000"/>
            <a:ext cx="4640261" cy="6492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457200" y="304800"/>
            <a:ext cx="7772400" cy="7651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200"/>
              <a:buFont typeface="Quattrocento Sans"/>
              <a:buNone/>
            </a:pPr>
            <a:r>
              <a:rPr lang="en-US" sz="3200" b="1" i="1" u="sng">
                <a:solidFill>
                  <a:schemeClr val="dk1"/>
                </a:solidFill>
                <a:latin typeface="Quattrocento Sans"/>
                <a:ea typeface="Quattrocento Sans"/>
                <a:cs typeface="Quattrocento Sans"/>
                <a:sym typeface="Quattrocento Sans"/>
              </a:rPr>
              <a:t>Lecture 18</a:t>
            </a:r>
            <a:br>
              <a:rPr lang="en-US" sz="3200" b="1" i="1" u="sng">
                <a:solidFill>
                  <a:schemeClr val="dk1"/>
                </a:solidFill>
                <a:latin typeface="Quattrocento Sans"/>
                <a:ea typeface="Quattrocento Sans"/>
                <a:cs typeface="Quattrocento Sans"/>
                <a:sym typeface="Quattrocento Sans"/>
              </a:rPr>
            </a:br>
            <a:r>
              <a:rPr lang="en-US" sz="3200" b="1" i="1" u="sng">
                <a:solidFill>
                  <a:schemeClr val="dk1"/>
                </a:solidFill>
                <a:latin typeface="Quattrocento Sans"/>
                <a:ea typeface="Quattrocento Sans"/>
                <a:cs typeface="Quattrocento Sans"/>
                <a:sym typeface="Quattrocento Sans"/>
              </a:rPr>
              <a:t>Content Outlines</a:t>
            </a:r>
            <a:endParaRPr/>
          </a:p>
        </p:txBody>
      </p:sp>
      <p:sp>
        <p:nvSpPr>
          <p:cNvPr id="96" name="Google Shape;96;p2"/>
          <p:cNvSpPr txBox="1"/>
          <p:nvPr/>
        </p:nvSpPr>
        <p:spPr>
          <a:xfrm>
            <a:off x="533400" y="1893887"/>
            <a:ext cx="8229600" cy="11541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400"/>
              <a:buFont typeface="Quattrocento Sans"/>
              <a:buNone/>
            </a:pPr>
            <a:r>
              <a:rPr lang="en-US" sz="2400" b="0" i="0" u="none" strike="noStrike" cap="none">
                <a:solidFill>
                  <a:schemeClr val="dk1"/>
                </a:solidFill>
                <a:latin typeface="Quattrocento Sans"/>
                <a:ea typeface="Quattrocento Sans"/>
                <a:cs typeface="Quattrocento Sans"/>
                <a:sym typeface="Quattrocento Sans"/>
              </a:rPr>
              <a:t>Modes of a Rectangular Cavity and the Open Planar Resonator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a:stretch/>
        </p:blipFill>
        <p:spPr>
          <a:xfrm>
            <a:off x="5572125" y="2514600"/>
            <a:ext cx="3571875" cy="2638425"/>
          </a:xfrm>
          <a:prstGeom prst="rect">
            <a:avLst/>
          </a:prstGeom>
          <a:noFill/>
          <a:ln>
            <a:noFill/>
          </a:ln>
        </p:spPr>
      </p:pic>
      <p:sp>
        <p:nvSpPr>
          <p:cNvPr id="102" name="Google Shape;102;p3"/>
          <p:cNvSpPr txBox="1"/>
          <p:nvPr/>
        </p:nvSpPr>
        <p:spPr>
          <a:xfrm>
            <a:off x="304800" y="0"/>
            <a:ext cx="8458200" cy="10779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a:solidFill>
                  <a:schemeClr val="dk1"/>
                </a:solidFill>
                <a:latin typeface="Quattrocento Sans"/>
                <a:ea typeface="Quattrocento Sans"/>
                <a:cs typeface="Quattrocento Sans"/>
                <a:sym typeface="Quattrocento Sans"/>
              </a:rPr>
              <a:t>The optical resonator, consists of a pair of mirrors facing each other in between which is placed the active laser medium which provides for optical amplification. the mirrors provide optical feedback and the system then acts as an oscillator generating light rather than just amplifying. </a:t>
            </a:r>
            <a:endParaRPr/>
          </a:p>
        </p:txBody>
      </p:sp>
      <p:sp>
        <p:nvSpPr>
          <p:cNvPr id="103" name="Google Shape;103;p3"/>
          <p:cNvSpPr txBox="1"/>
          <p:nvPr/>
        </p:nvSpPr>
        <p:spPr>
          <a:xfrm>
            <a:off x="304800" y="1219200"/>
            <a:ext cx="4572000" cy="4000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Quattrocento Sans"/>
              <a:buNone/>
            </a:pPr>
            <a:r>
              <a:rPr lang="en-US" sz="2000" b="1" i="1" u="none" strike="noStrike" cap="none">
                <a:solidFill>
                  <a:schemeClr val="dk1"/>
                </a:solidFill>
                <a:latin typeface="Quattrocento Sans"/>
                <a:ea typeface="Quattrocento Sans"/>
                <a:cs typeface="Quattrocento Sans"/>
                <a:sym typeface="Quattrocento Sans"/>
              </a:rPr>
              <a:t>Modes of a Rectangular Cavity</a:t>
            </a:r>
            <a:endParaRPr/>
          </a:p>
        </p:txBody>
      </p:sp>
      <p:sp>
        <p:nvSpPr>
          <p:cNvPr id="104" name="Google Shape;104;p3"/>
          <p:cNvSpPr txBox="1"/>
          <p:nvPr/>
        </p:nvSpPr>
        <p:spPr>
          <a:xfrm>
            <a:off x="381000" y="1600200"/>
            <a:ext cx="8305800" cy="830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a:solidFill>
                  <a:schemeClr val="dk1"/>
                </a:solidFill>
                <a:latin typeface="Quattrocento Sans"/>
                <a:ea typeface="Quattrocento Sans"/>
                <a:cs typeface="Quattrocento Sans"/>
                <a:sym typeface="Quattrocento Sans"/>
              </a:rPr>
              <a:t>Consider a rectangular cavity of dimensions 2a×2b×d. Starting from Maxwell’s equations the electric and magnetic fields satisfy a wave equation of the form given by</a:t>
            </a:r>
            <a:endParaRPr/>
          </a:p>
        </p:txBody>
      </p:sp>
      <p:pic>
        <p:nvPicPr>
          <p:cNvPr id="105" name="Google Shape;105;p3"/>
          <p:cNvPicPr preferRelativeResize="0"/>
          <p:nvPr/>
        </p:nvPicPr>
        <p:blipFill rotWithShape="1">
          <a:blip r:embed="rId4">
            <a:alphaModFix/>
          </a:blip>
          <a:srcRect/>
          <a:stretch/>
        </p:blipFill>
        <p:spPr>
          <a:xfrm>
            <a:off x="1219200" y="2333625"/>
            <a:ext cx="3711575" cy="631825"/>
          </a:xfrm>
          <a:prstGeom prst="rect">
            <a:avLst/>
          </a:prstGeom>
          <a:noFill/>
          <a:ln>
            <a:noFill/>
          </a:ln>
        </p:spPr>
      </p:pic>
      <mc:AlternateContent xmlns:mc="http://schemas.openxmlformats.org/markup-compatibility/2006">
        <mc:Choice xmlns:a14="http://schemas.microsoft.com/office/drawing/2010/main" Requires="a14">
          <p:sp>
            <p:nvSpPr>
              <p:cNvPr id="106" name="Google Shape;106;p3"/>
              <p:cNvSpPr txBox="1"/>
              <p:nvPr/>
            </p:nvSpPr>
            <p:spPr>
              <a:xfrm>
                <a:off x="152400" y="2943225"/>
                <a:ext cx="5410200" cy="1845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dirty="0">
                    <a:solidFill>
                      <a:schemeClr val="dk1"/>
                    </a:solidFill>
                    <a:latin typeface="Quattrocento Sans"/>
                    <a:ea typeface="Quattrocento Sans"/>
                    <a:cs typeface="Quattrocento Sans"/>
                    <a:sym typeface="Quattrocento Sans"/>
                  </a:rPr>
                  <a:t>Where c is speed of light and n</a:t>
                </a:r>
                <a:r>
                  <a:rPr lang="en-US" sz="1600" b="0" i="0" u="none" strike="noStrike" cap="none" baseline="-25000" dirty="0">
                    <a:solidFill>
                      <a:schemeClr val="dk1"/>
                    </a:solidFill>
                    <a:latin typeface="Quattrocento Sans"/>
                    <a:ea typeface="Quattrocento Sans"/>
                    <a:cs typeface="Quattrocento Sans"/>
                    <a:sym typeface="Quattrocento Sans"/>
                  </a:rPr>
                  <a:t>o</a:t>
                </a:r>
                <a:r>
                  <a:rPr lang="en-US" sz="1600" b="0" i="0" u="none" strike="noStrike" cap="none" dirty="0">
                    <a:solidFill>
                      <a:schemeClr val="dk1"/>
                    </a:solidFill>
                    <a:latin typeface="Quattrocento Sans"/>
                    <a:ea typeface="Quattrocento Sans"/>
                    <a:cs typeface="Quattrocento Sans"/>
                    <a:sym typeface="Quattrocento Sans"/>
                  </a:rPr>
                  <a:t> is the refractive index of the medium.</a:t>
                </a:r>
                <a:endParaRPr lang="en-US" dirty="0"/>
              </a:p>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dirty="0">
                    <a:solidFill>
                      <a:schemeClr val="dk1"/>
                    </a:solidFill>
                    <a:latin typeface="Quattrocento Sans"/>
                    <a:ea typeface="Quattrocento Sans"/>
                    <a:cs typeface="Quattrocento Sans"/>
                    <a:sym typeface="Quattrocento Sans"/>
                  </a:rPr>
                  <a:t>If the walls of the rectangular cavity are assumed to be perfectly conducting then the tangential component of the electric field must vanish at the walls. Thus if </a:t>
                </a:r>
                <a14:m>
                  <m:oMath xmlns:m="http://schemas.openxmlformats.org/officeDocument/2006/math">
                    <m:acc>
                      <m:accPr>
                        <m:chr m:val="̂"/>
                        <m:ctrlPr>
                          <a:rPr lang="ar-AE" sz="1600" b="0" i="1" u="none" strike="noStrike" cap="none" smtClean="0">
                            <a:solidFill>
                              <a:schemeClr val="dk1"/>
                            </a:solidFill>
                            <a:latin typeface="Cambria Math" panose="02040503050406030204" pitchFamily="18" charset="0"/>
                            <a:sym typeface="Quattrocento Sans"/>
                          </a:rPr>
                        </m:ctrlPr>
                      </m:accPr>
                      <m:e>
                        <m:r>
                          <a:rPr lang="ar-AE" sz="1600" b="0" i="1" u="none" strike="noStrike" cap="none" smtClean="0">
                            <a:solidFill>
                              <a:schemeClr val="dk1"/>
                            </a:solidFill>
                            <a:latin typeface="Cambria Math" panose="02040503050406030204" pitchFamily="18" charset="0"/>
                            <a:sym typeface="Quattrocento Sans"/>
                          </a:rPr>
                          <m:t>𝑛</m:t>
                        </m:r>
                        <m:r>
                          <a:rPr lang="en-US" sz="1600" b="0" i="1" u="none" strike="noStrike" cap="none" smtClean="0">
                            <a:solidFill>
                              <a:schemeClr val="dk1"/>
                            </a:solidFill>
                            <a:latin typeface="Cambria Math" panose="02040503050406030204" pitchFamily="18" charset="0"/>
                            <a:sym typeface="Quattrocento Sans"/>
                          </a:rPr>
                          <m:t> </m:t>
                        </m:r>
                      </m:e>
                    </m:acc>
                  </m:oMath>
                </a14:m>
                <a:r>
                  <a:rPr lang="en-US" sz="1600" b="0" i="0" u="none" strike="noStrike" cap="none" dirty="0">
                    <a:solidFill>
                      <a:schemeClr val="dk1"/>
                    </a:solidFill>
                    <a:latin typeface="Quattrocento Sans"/>
                    <a:ea typeface="Quattrocento Sans"/>
                    <a:cs typeface="Quattrocento Sans"/>
                    <a:sym typeface="Quattrocento Sans"/>
                  </a:rPr>
                  <a:t>represents the unit vector along the normal to the wall then we must have</a:t>
                </a:r>
                <a:endParaRPr dirty="0"/>
              </a:p>
            </p:txBody>
          </p:sp>
        </mc:Choice>
        <mc:Fallback>
          <p:sp>
            <p:nvSpPr>
              <p:cNvPr id="106" name="Google Shape;106;p3"/>
              <p:cNvSpPr txBox="1">
                <a:spLocks noRot="1" noChangeAspect="1" noMove="1" noResize="1" noEditPoints="1" noAdjustHandles="1" noChangeArrowheads="1" noChangeShapeType="1" noTextEdit="1"/>
              </p:cNvSpPr>
              <p:nvPr/>
            </p:nvSpPr>
            <p:spPr>
              <a:xfrm>
                <a:off x="152400" y="2943225"/>
                <a:ext cx="5410200" cy="1845337"/>
              </a:xfrm>
              <a:prstGeom prst="rect">
                <a:avLst/>
              </a:prstGeom>
              <a:blipFill>
                <a:blip r:embed="rId5"/>
                <a:stretch>
                  <a:fillRect l="-676" t="-660" r="-450" b="-1980"/>
                </a:stretch>
              </a:blipFill>
              <a:ln>
                <a:noFill/>
              </a:ln>
            </p:spPr>
            <p:txBody>
              <a:bodyPr/>
              <a:lstStyle/>
              <a:p>
                <a:r>
                  <a:rPr lang="en-US">
                    <a:noFill/>
                  </a:rPr>
                  <a:t> </a:t>
                </a:r>
              </a:p>
            </p:txBody>
          </p:sp>
        </mc:Fallback>
      </mc:AlternateContent>
      <p:pic>
        <p:nvPicPr>
          <p:cNvPr id="108" name="Google Shape;108;p3"/>
          <p:cNvPicPr preferRelativeResize="0"/>
          <p:nvPr/>
        </p:nvPicPr>
        <p:blipFill rotWithShape="1">
          <a:blip r:embed="rId6">
            <a:alphaModFix/>
          </a:blip>
          <a:srcRect/>
          <a:stretch/>
        </p:blipFill>
        <p:spPr>
          <a:xfrm>
            <a:off x="1066800" y="4695825"/>
            <a:ext cx="2870200" cy="344487"/>
          </a:xfrm>
          <a:prstGeom prst="rect">
            <a:avLst/>
          </a:prstGeom>
          <a:noFill/>
          <a:ln>
            <a:noFill/>
          </a:ln>
        </p:spPr>
      </p:pic>
      <p:sp>
        <p:nvSpPr>
          <p:cNvPr id="109" name="Google Shape;109;p3"/>
          <p:cNvSpPr txBox="1"/>
          <p:nvPr/>
        </p:nvSpPr>
        <p:spPr>
          <a:xfrm>
            <a:off x="152400" y="5013325"/>
            <a:ext cx="8686800" cy="830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a:solidFill>
                  <a:schemeClr val="dk1"/>
                </a:solidFill>
                <a:latin typeface="Quattrocento Sans"/>
                <a:ea typeface="Quattrocento Sans"/>
                <a:cs typeface="Quattrocento Sans"/>
                <a:sym typeface="Quattrocento Sans"/>
              </a:rPr>
              <a:t>on the walls of the cavity. Let us consider a Cartesian component (say x component) of the electric vector ; this will also satisfy the wave equation, which in the Cartesian system of coordinates will be given by</a:t>
            </a:r>
            <a:endParaRPr/>
          </a:p>
        </p:txBody>
      </p:sp>
      <p:pic>
        <p:nvPicPr>
          <p:cNvPr id="110" name="Google Shape;110;p3"/>
          <p:cNvPicPr preferRelativeResize="0"/>
          <p:nvPr/>
        </p:nvPicPr>
        <p:blipFill rotWithShape="1">
          <a:blip r:embed="rId7">
            <a:alphaModFix/>
          </a:blip>
          <a:srcRect/>
          <a:stretch/>
        </p:blipFill>
        <p:spPr>
          <a:xfrm>
            <a:off x="2133600" y="5867400"/>
            <a:ext cx="4860925" cy="669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104" grpId="0"/>
      <p:bldP spid="106" grpId="0"/>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304800" y="304800"/>
            <a:ext cx="8839200" cy="3540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Quattrocento Sans"/>
              <a:buNone/>
            </a:pPr>
            <a:r>
              <a:rPr lang="en-US" sz="1600" b="0" i="0" u="none" strike="noStrike" cap="none" dirty="0">
                <a:solidFill>
                  <a:schemeClr val="dk1"/>
                </a:solidFill>
                <a:latin typeface="Quattrocento Sans"/>
                <a:ea typeface="Quattrocento Sans"/>
                <a:cs typeface="Quattrocento Sans"/>
                <a:sym typeface="Quattrocento Sans"/>
              </a:rPr>
              <a:t>we use the method of separation of variables to solve equation 3 and write</a:t>
            </a:r>
            <a:endParaRPr dirty="0"/>
          </a:p>
          <a:p>
            <a:pPr marL="0" marR="0" lvl="0" indent="0" algn="ctr" rtl="0">
              <a:lnSpc>
                <a:spcPct val="100000"/>
              </a:lnSpc>
              <a:spcBef>
                <a:spcPts val="0"/>
              </a:spcBef>
              <a:spcAft>
                <a:spcPts val="0"/>
              </a:spcAft>
              <a:buClr>
                <a:schemeClr val="dk1"/>
              </a:buClr>
              <a:buSzPts val="1600"/>
              <a:buFont typeface="Georgia"/>
              <a:buNone/>
            </a:pPr>
            <a:r>
              <a:rPr lang="en-US" sz="1600" b="0" i="0" u="none" strike="noStrike" cap="none" dirty="0">
                <a:solidFill>
                  <a:schemeClr val="dk1"/>
                </a:solidFill>
                <a:latin typeface="Georgia"/>
                <a:ea typeface="Georgia"/>
                <a:cs typeface="Georgia"/>
                <a:sym typeface="Georgia"/>
              </a:rPr>
              <a:t>E</a:t>
            </a:r>
            <a:r>
              <a:rPr lang="en-US" sz="1600" b="0" i="0" u="none" strike="noStrike" cap="none" baseline="-25000" dirty="0">
                <a:solidFill>
                  <a:schemeClr val="dk1"/>
                </a:solidFill>
                <a:latin typeface="Georgia"/>
                <a:ea typeface="Georgia"/>
                <a:cs typeface="Georgia"/>
                <a:sym typeface="Georgia"/>
              </a:rPr>
              <a:t>x</a:t>
            </a:r>
            <a:r>
              <a:rPr lang="en-US" sz="1600" b="0" i="0" u="none" strike="noStrike" cap="none" dirty="0">
                <a:solidFill>
                  <a:schemeClr val="dk1"/>
                </a:solidFill>
                <a:latin typeface="Georgia"/>
                <a:ea typeface="Georgia"/>
                <a:cs typeface="Georgia"/>
                <a:sym typeface="Georgia"/>
              </a:rPr>
              <a:t>=X(x)Y(y)Z(z)T(t)	</a:t>
            </a:r>
            <a:r>
              <a:rPr lang="en-US" sz="1600" b="0" i="0" u="none" strike="noStrike" cap="none" dirty="0">
                <a:solidFill>
                  <a:schemeClr val="dk1"/>
                </a:solidFill>
                <a:latin typeface="Quattrocento Sans"/>
                <a:ea typeface="Quattrocento Sans"/>
                <a:cs typeface="Quattrocento Sans"/>
                <a:sym typeface="Quattrocento Sans"/>
              </a:rPr>
              <a:t>		(4)</a:t>
            </a:r>
            <a:endParaRPr dirty="0"/>
          </a:p>
          <a:p>
            <a:pPr marL="0" marR="0" lvl="0" indent="0" algn="ctr"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dirty="0">
                <a:solidFill>
                  <a:schemeClr val="dk1"/>
                </a:solidFill>
                <a:latin typeface="Quattrocento Sans"/>
                <a:ea typeface="Quattrocento Sans"/>
                <a:cs typeface="Quattrocento Sans"/>
                <a:sym typeface="Quattrocento Sans"/>
              </a:rPr>
              <a:t>Substituting this in Eq. (3) and dividing by E</a:t>
            </a:r>
            <a:r>
              <a:rPr lang="en-US" sz="1600" b="0" i="0" u="none" strike="noStrike" cap="none" baseline="-25000" dirty="0">
                <a:solidFill>
                  <a:schemeClr val="dk1"/>
                </a:solidFill>
                <a:latin typeface="Quattrocento Sans"/>
                <a:ea typeface="Quattrocento Sans"/>
                <a:cs typeface="Quattrocento Sans"/>
                <a:sym typeface="Quattrocento Sans"/>
              </a:rPr>
              <a:t>x  </a:t>
            </a:r>
            <a:r>
              <a:rPr lang="en-US" sz="1600" b="0" i="0" u="none" strike="noStrike" cap="none" dirty="0">
                <a:solidFill>
                  <a:schemeClr val="dk1"/>
                </a:solidFill>
                <a:latin typeface="Quattrocento Sans"/>
                <a:ea typeface="Quattrocento Sans"/>
                <a:cs typeface="Quattrocento Sans"/>
                <a:sym typeface="Quattrocento Sans"/>
              </a:rPr>
              <a:t>We obtain</a:t>
            </a:r>
            <a:endParaRPr dirty="0"/>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strike="noStrike" cap="none" dirty="0">
                <a:solidFill>
                  <a:schemeClr val="dk1"/>
                </a:solidFill>
                <a:latin typeface="Quattrocento Sans"/>
                <a:ea typeface="Quattrocento Sans"/>
                <a:cs typeface="Quattrocento Sans"/>
                <a:sym typeface="Quattrocento Sans"/>
              </a:rPr>
              <a:t>For oscillating solution , we get</a:t>
            </a:r>
            <a:endParaRPr dirty="0"/>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600" b="0" i="0" u="none" dirty="0">
              <a:solidFill>
                <a:schemeClr val="dk1"/>
              </a:solidFill>
              <a:latin typeface="Quattrocento Sans"/>
              <a:ea typeface="Quattrocento Sans"/>
              <a:cs typeface="Quattrocento Sans"/>
              <a:sym typeface="Quattrocento Sans"/>
            </a:endParaRPr>
          </a:p>
        </p:txBody>
      </p:sp>
      <p:pic>
        <p:nvPicPr>
          <p:cNvPr id="116" name="Google Shape;116;p4"/>
          <p:cNvPicPr preferRelativeResize="0"/>
          <p:nvPr/>
        </p:nvPicPr>
        <p:blipFill rotWithShape="1">
          <a:blip r:embed="rId3">
            <a:alphaModFix/>
          </a:blip>
          <a:srcRect/>
          <a:stretch/>
        </p:blipFill>
        <p:spPr>
          <a:xfrm>
            <a:off x="2057400" y="1371600"/>
            <a:ext cx="4516437" cy="666750"/>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695325" y="2362200"/>
            <a:ext cx="5753100" cy="1714500"/>
          </a:xfrm>
          <a:prstGeom prst="rect">
            <a:avLst/>
          </a:prstGeom>
          <a:noFill/>
          <a:ln>
            <a:noFill/>
          </a:ln>
        </p:spPr>
      </p:pic>
      <p:sp>
        <p:nvSpPr>
          <p:cNvPr id="118" name="Google Shape;118;p4"/>
          <p:cNvSpPr txBox="1"/>
          <p:nvPr/>
        </p:nvSpPr>
        <p:spPr>
          <a:xfrm>
            <a:off x="304800" y="4267200"/>
            <a:ext cx="8610600" cy="1754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Quattrocento Sans"/>
              <a:buNone/>
            </a:pPr>
            <a:r>
              <a:rPr lang="en-US" sz="1800" b="0" i="0" u="none" dirty="0">
                <a:solidFill>
                  <a:schemeClr val="dk1"/>
                </a:solidFill>
                <a:latin typeface="Quattrocento Sans"/>
                <a:ea typeface="Quattrocento Sans"/>
                <a:cs typeface="Quattrocento Sans"/>
                <a:sym typeface="Quattrocento Sans"/>
              </a:rPr>
              <a:t>Where ω=ck/n</a:t>
            </a:r>
            <a:r>
              <a:rPr lang="en-US" sz="1800" b="0" i="0" u="none" baseline="-25000" dirty="0">
                <a:solidFill>
                  <a:schemeClr val="dk1"/>
                </a:solidFill>
                <a:latin typeface="Quattrocento Sans"/>
                <a:ea typeface="Quattrocento Sans"/>
                <a:cs typeface="Quattrocento Sans"/>
                <a:sym typeface="Quattrocento Sans"/>
              </a:rPr>
              <a:t>0</a:t>
            </a:r>
            <a:r>
              <a:rPr lang="en-US" sz="1800" b="0" i="0" u="none" dirty="0">
                <a:solidFill>
                  <a:schemeClr val="dk1"/>
                </a:solidFill>
                <a:latin typeface="Quattrocento Sans"/>
                <a:ea typeface="Quattrocento Sans"/>
                <a:cs typeface="Quattrocento Sans"/>
                <a:sym typeface="Quattrocento Sans"/>
              </a:rPr>
              <a:t> represents the angular frequency of the wave and A is a constant. It should be mentioned that we could equally well have chosen the time dependence to be of the form </a:t>
            </a:r>
            <a:r>
              <a:rPr lang="en-US" sz="1800" b="0" i="0" u="none" dirty="0" err="1">
                <a:solidFill>
                  <a:schemeClr val="dk1"/>
                </a:solidFill>
                <a:latin typeface="Quattrocento Sans"/>
                <a:ea typeface="Quattrocento Sans"/>
                <a:cs typeface="Quattrocento Sans"/>
                <a:sym typeface="Quattrocento Sans"/>
              </a:rPr>
              <a:t>e</a:t>
            </a:r>
            <a:r>
              <a:rPr lang="en-US" sz="1800" b="0" i="0" u="none" baseline="30000" dirty="0" err="1">
                <a:solidFill>
                  <a:schemeClr val="dk1"/>
                </a:solidFill>
                <a:latin typeface="Quattrocento Sans"/>
                <a:ea typeface="Quattrocento Sans"/>
                <a:cs typeface="Quattrocento Sans"/>
                <a:sym typeface="Quattrocento Sans"/>
              </a:rPr>
              <a:t>iωt</a:t>
            </a:r>
            <a:r>
              <a:rPr lang="en-US" sz="1800" b="0" i="0" u="none" dirty="0">
                <a:solidFill>
                  <a:schemeClr val="dk1"/>
                </a:solidFill>
                <a:latin typeface="Quattrocento Sans"/>
                <a:ea typeface="Quattrocento Sans"/>
                <a:cs typeface="Quattrocento Sans"/>
                <a:sym typeface="Quattrocento Sans"/>
              </a:rPr>
              <a:t>. Since E</a:t>
            </a:r>
            <a:r>
              <a:rPr lang="en-US" sz="1800" b="0" i="0" u="none" baseline="-25000" dirty="0">
                <a:solidFill>
                  <a:schemeClr val="dk1"/>
                </a:solidFill>
                <a:latin typeface="Quattrocento Sans"/>
                <a:ea typeface="Quattrocento Sans"/>
                <a:cs typeface="Quattrocento Sans"/>
                <a:sym typeface="Quattrocento Sans"/>
              </a:rPr>
              <a:t>x</a:t>
            </a:r>
            <a:r>
              <a:rPr lang="en-US" sz="1800" b="0" i="0" u="none" dirty="0">
                <a:solidFill>
                  <a:schemeClr val="dk1"/>
                </a:solidFill>
                <a:latin typeface="Quattrocento Sans"/>
                <a:ea typeface="Quattrocento Sans"/>
                <a:cs typeface="Quattrocento Sans"/>
                <a:sym typeface="Quattrocento Sans"/>
              </a:rPr>
              <a:t> is a tangential component on the planes y=0,y=2b, z=0, and z=d, it has to vanish on these planes and the solution of </a:t>
            </a:r>
            <a:r>
              <a:rPr lang="en-US" sz="1800" b="0" i="0" u="none" dirty="0" err="1">
                <a:solidFill>
                  <a:schemeClr val="dk1"/>
                </a:solidFill>
                <a:latin typeface="Quattrocento Sans"/>
                <a:ea typeface="Quattrocento Sans"/>
                <a:cs typeface="Quattrocento Sans"/>
                <a:sym typeface="Quattrocento Sans"/>
              </a:rPr>
              <a:t>Eqs</a:t>
            </a:r>
            <a:r>
              <a:rPr lang="en-US" sz="1800" b="0" i="0" u="none" dirty="0">
                <a:solidFill>
                  <a:schemeClr val="dk1"/>
                </a:solidFill>
                <a:latin typeface="Quattrocento Sans"/>
                <a:ea typeface="Quattrocento Sans"/>
                <a:cs typeface="Quattrocento Sans"/>
                <a:sym typeface="Quattrocento Sans"/>
              </a:rPr>
              <a:t>. (7)and (8)would be </a:t>
            </a:r>
            <a:r>
              <a:rPr lang="en-US" sz="1800" b="1" i="0" u="none" dirty="0" err="1">
                <a:solidFill>
                  <a:schemeClr val="dk1"/>
                </a:solidFill>
                <a:latin typeface="Quattrocento Sans"/>
                <a:ea typeface="Quattrocento Sans"/>
                <a:cs typeface="Quattrocento Sans"/>
                <a:sym typeface="Quattrocento Sans"/>
              </a:rPr>
              <a:t>sink</a:t>
            </a:r>
            <a:r>
              <a:rPr lang="en-US" sz="1800" b="1" i="0" u="none" baseline="-25000" dirty="0" err="1">
                <a:solidFill>
                  <a:schemeClr val="dk1"/>
                </a:solidFill>
                <a:latin typeface="Quattrocento Sans"/>
                <a:ea typeface="Quattrocento Sans"/>
                <a:cs typeface="Quattrocento Sans"/>
                <a:sym typeface="Quattrocento Sans"/>
              </a:rPr>
              <a:t>y</a:t>
            </a:r>
            <a:r>
              <a:rPr lang="en-US" sz="1800" b="1" i="0" u="none" dirty="0" err="1">
                <a:solidFill>
                  <a:schemeClr val="dk1"/>
                </a:solidFill>
                <a:latin typeface="Quattrocento Sans"/>
                <a:ea typeface="Quattrocento Sans"/>
                <a:cs typeface="Quattrocento Sans"/>
                <a:sym typeface="Quattrocento Sans"/>
              </a:rPr>
              <a:t>y</a:t>
            </a:r>
            <a:r>
              <a:rPr lang="en-US" sz="1800" b="1" i="0" u="none" dirty="0">
                <a:solidFill>
                  <a:schemeClr val="dk1"/>
                </a:solidFill>
                <a:latin typeface="Quattrocento Sans"/>
                <a:ea typeface="Quattrocento Sans"/>
                <a:cs typeface="Quattrocento Sans"/>
                <a:sym typeface="Quattrocento Sans"/>
              </a:rPr>
              <a:t> and </a:t>
            </a:r>
            <a:r>
              <a:rPr lang="en-US" sz="1800" b="1" i="0" u="none" dirty="0" err="1">
                <a:solidFill>
                  <a:schemeClr val="dk1"/>
                </a:solidFill>
                <a:latin typeface="Quattrocento Sans"/>
                <a:ea typeface="Quattrocento Sans"/>
                <a:cs typeface="Quattrocento Sans"/>
                <a:sym typeface="Quattrocento Sans"/>
              </a:rPr>
              <a:t>sink</a:t>
            </a:r>
            <a:r>
              <a:rPr lang="en-US" sz="1800" b="1" i="0" u="none" baseline="-25000" dirty="0" err="1">
                <a:solidFill>
                  <a:schemeClr val="dk1"/>
                </a:solidFill>
                <a:latin typeface="Quattrocento Sans"/>
                <a:ea typeface="Quattrocento Sans"/>
                <a:cs typeface="Quattrocento Sans"/>
                <a:sym typeface="Quattrocento Sans"/>
              </a:rPr>
              <a:t>z</a:t>
            </a:r>
            <a:r>
              <a:rPr lang="en-US" sz="1800" b="1" i="0" u="none" dirty="0" err="1">
                <a:solidFill>
                  <a:schemeClr val="dk1"/>
                </a:solidFill>
                <a:latin typeface="Quattrocento Sans"/>
                <a:ea typeface="Quattrocento Sans"/>
                <a:cs typeface="Quattrocento Sans"/>
                <a:sym typeface="Quattrocento Sans"/>
              </a:rPr>
              <a:t>z</a:t>
            </a:r>
            <a:r>
              <a:rPr lang="en-US" sz="1800" b="0" i="0" u="none" dirty="0">
                <a:solidFill>
                  <a:schemeClr val="dk1"/>
                </a:solidFill>
                <a:latin typeface="Quattrocento Sans"/>
                <a:ea typeface="Quattrocento Sans"/>
                <a:cs typeface="Quattrocento Sans"/>
                <a:sym typeface="Quattrocento Sans"/>
              </a:rPr>
              <a:t>,(oscillatory solution) </a:t>
            </a:r>
          </a:p>
          <a:p>
            <a:pPr marL="0" marR="0" lvl="0" indent="0" algn="just" rtl="0">
              <a:lnSpc>
                <a:spcPct val="100000"/>
              </a:lnSpc>
              <a:spcBef>
                <a:spcPts val="0"/>
              </a:spcBef>
              <a:spcAft>
                <a:spcPts val="0"/>
              </a:spcAft>
              <a:buClr>
                <a:schemeClr val="dk1"/>
              </a:buClr>
              <a:buSzPts val="1800"/>
              <a:buFont typeface="Quattrocento Sans"/>
              <a:buNone/>
            </a:pPr>
            <a:r>
              <a:rPr lang="en-US" sz="1800" b="0" i="0" u="none" dirty="0">
                <a:solidFill>
                  <a:schemeClr val="dk1"/>
                </a:solidFill>
                <a:latin typeface="Quattrocento Sans"/>
                <a:ea typeface="Quattrocento Sans"/>
                <a:cs typeface="Quattrocento Sans"/>
                <a:sym typeface="Quattrocento Sans"/>
              </a:rPr>
              <a:t>respectively, with</a:t>
            </a:r>
            <a:endParaRPr dirty="0"/>
          </a:p>
        </p:txBody>
      </p:sp>
      <p:pic>
        <p:nvPicPr>
          <p:cNvPr id="119" name="Google Shape;119;p4"/>
          <p:cNvPicPr preferRelativeResize="0"/>
          <p:nvPr/>
        </p:nvPicPr>
        <p:blipFill rotWithShape="1">
          <a:blip r:embed="rId5">
            <a:alphaModFix/>
          </a:blip>
          <a:srcRect/>
          <a:stretch/>
        </p:blipFill>
        <p:spPr>
          <a:xfrm>
            <a:off x="114300" y="6038850"/>
            <a:ext cx="8896350"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228600" y="228600"/>
            <a:ext cx="8610600" cy="1717675"/>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Clr>
                <a:schemeClr val="dk1"/>
              </a:buClr>
              <a:buSzPts val="1600"/>
              <a:buFont typeface="Quattrocento Sans"/>
              <a:buNone/>
            </a:pPr>
            <a:r>
              <a:rPr lang="en-US" sz="1600" b="0" i="0" u="none" dirty="0">
                <a:solidFill>
                  <a:schemeClr val="dk1"/>
                </a:solidFill>
                <a:latin typeface="Quattrocento Sans"/>
                <a:ea typeface="Quattrocento Sans"/>
                <a:cs typeface="Quattrocento Sans"/>
                <a:sym typeface="Quattrocento Sans"/>
              </a:rPr>
              <a:t>Now, because of the above forms of the x dependence of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y</a:t>
            </a:r>
            <a:r>
              <a:rPr lang="en-US" sz="1600" b="0" i="0" u="none" dirty="0">
                <a:solidFill>
                  <a:schemeClr val="dk1"/>
                </a:solidFill>
                <a:latin typeface="Quattrocento Sans"/>
                <a:ea typeface="Quattrocento Sans"/>
                <a:cs typeface="Quattrocento Sans"/>
                <a:sym typeface="Quattrocento Sans"/>
              </a:rPr>
              <a:t> and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z</a:t>
            </a:r>
            <a:r>
              <a:rPr lang="en-US" sz="1600" b="0" i="0" u="none" dirty="0">
                <a:solidFill>
                  <a:schemeClr val="dk1"/>
                </a:solidFill>
                <a:latin typeface="Quattrocento Sans"/>
                <a:ea typeface="Quattrocento Sans"/>
                <a:cs typeface="Quattrocento Sans"/>
                <a:sym typeface="Quattrocento Sans"/>
              </a:rPr>
              <a:t>,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y</a:t>
            </a:r>
            <a:r>
              <a:rPr lang="en-US" sz="1600" b="0" i="0" u="none" dirty="0">
                <a:solidFill>
                  <a:schemeClr val="dk1"/>
                </a:solidFill>
                <a:latin typeface="Quattrocento Sans"/>
                <a:ea typeface="Quattrocento Sans"/>
                <a:cs typeface="Quattrocento Sans"/>
                <a:sym typeface="Quattrocento Sans"/>
              </a:rPr>
              <a:t>/∂y, and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z</a:t>
            </a:r>
            <a:r>
              <a:rPr lang="en-US" sz="1600" b="0" i="0" u="none" dirty="0">
                <a:solidFill>
                  <a:schemeClr val="dk1"/>
                </a:solidFill>
                <a:latin typeface="Quattrocento Sans"/>
                <a:ea typeface="Quattrocento Sans"/>
                <a:cs typeface="Quattrocento Sans"/>
                <a:sym typeface="Quattrocento Sans"/>
              </a:rPr>
              <a:t>/∂z would vanish on the surfaces x=0 and x=2a. Thus on the planes x=0 and x=2a, the equation ∇.E=0 leads to ∂E</a:t>
            </a:r>
            <a:r>
              <a:rPr lang="en-US" sz="1600" b="0" i="0" u="none" baseline="-25000" dirty="0">
                <a:solidFill>
                  <a:schemeClr val="dk1"/>
                </a:solidFill>
                <a:latin typeface="Quattrocento Sans"/>
                <a:ea typeface="Quattrocento Sans"/>
                <a:cs typeface="Quattrocento Sans"/>
                <a:sym typeface="Quattrocento Sans"/>
              </a:rPr>
              <a:t>x</a:t>
            </a:r>
            <a:r>
              <a:rPr lang="en-US" sz="1600" b="0" i="0" u="none" dirty="0">
                <a:solidFill>
                  <a:schemeClr val="dk1"/>
                </a:solidFill>
                <a:latin typeface="Quattrocento Sans"/>
                <a:ea typeface="Quattrocento Sans"/>
                <a:cs typeface="Quattrocento Sans"/>
                <a:sym typeface="Quattrocento Sans"/>
              </a:rPr>
              <a:t>/∂x=0.Hence the x dependence of E</a:t>
            </a:r>
            <a:r>
              <a:rPr lang="en-US" sz="1600" b="0" i="0" u="none" baseline="-25000" dirty="0">
                <a:solidFill>
                  <a:schemeClr val="dk1"/>
                </a:solidFill>
                <a:latin typeface="Quattrocento Sans"/>
                <a:ea typeface="Quattrocento Sans"/>
                <a:cs typeface="Quattrocento Sans"/>
                <a:sym typeface="Quattrocento Sans"/>
              </a:rPr>
              <a:t>x</a:t>
            </a:r>
            <a:r>
              <a:rPr lang="en-US" sz="1600" b="0" i="0" u="none" dirty="0">
                <a:solidFill>
                  <a:schemeClr val="dk1"/>
                </a:solidFill>
                <a:latin typeface="Quattrocento Sans"/>
                <a:ea typeface="Quattrocento Sans"/>
                <a:cs typeface="Quattrocento Sans"/>
                <a:sym typeface="Quattrocento Sans"/>
              </a:rPr>
              <a:t> will be of the form </a:t>
            </a:r>
            <a:r>
              <a:rPr lang="en-US" sz="1600" b="0" i="0" u="none" dirty="0" err="1">
                <a:solidFill>
                  <a:schemeClr val="dk1"/>
                </a:solidFill>
                <a:latin typeface="Quattrocento Sans"/>
                <a:ea typeface="Quattrocento Sans"/>
                <a:cs typeface="Quattrocento Sans"/>
                <a:sym typeface="Quattrocento Sans"/>
              </a:rPr>
              <a:t>cosk</a:t>
            </a:r>
            <a:r>
              <a:rPr lang="en-US" sz="1600" b="0" i="0" u="none" baseline="-25000" dirty="0" err="1">
                <a:solidFill>
                  <a:schemeClr val="dk1"/>
                </a:solidFill>
                <a:latin typeface="Quattrocento Sans"/>
                <a:ea typeface="Quattrocento Sans"/>
                <a:cs typeface="Quattrocento Sans"/>
                <a:sym typeface="Quattrocento Sans"/>
              </a:rPr>
              <a:t>x</a:t>
            </a:r>
            <a:r>
              <a:rPr lang="en-US" sz="1600" b="0" i="0" u="none" dirty="0" err="1">
                <a:solidFill>
                  <a:schemeClr val="dk1"/>
                </a:solidFill>
                <a:latin typeface="Quattrocento Sans"/>
                <a:ea typeface="Quattrocento Sans"/>
                <a:cs typeface="Quattrocento Sans"/>
                <a:sym typeface="Quattrocento Sans"/>
              </a:rPr>
              <a:t>x</a:t>
            </a:r>
            <a:r>
              <a:rPr lang="en-US" sz="1600" b="0" i="0" u="none" dirty="0">
                <a:solidFill>
                  <a:schemeClr val="dk1"/>
                </a:solidFill>
                <a:latin typeface="Quattrocento Sans"/>
                <a:ea typeface="Quattrocento Sans"/>
                <a:cs typeface="Quattrocento Sans"/>
                <a:sym typeface="Quattrocento Sans"/>
              </a:rPr>
              <a:t>. Notice that the case m=0 now corresponds to a nontrivial solution. In a similar manner, one may obtain the solutions for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y</a:t>
            </a:r>
            <a:r>
              <a:rPr lang="en-US" sz="1600" b="0" i="0" u="none" baseline="-25000" dirty="0">
                <a:solidFill>
                  <a:schemeClr val="dk1"/>
                </a:solidFill>
                <a:latin typeface="Quattrocento Sans"/>
                <a:ea typeface="Quattrocento Sans"/>
                <a:cs typeface="Quattrocento Sans"/>
                <a:sym typeface="Quattrocento Sans"/>
              </a:rPr>
              <a:t> </a:t>
            </a:r>
            <a:r>
              <a:rPr lang="en-US" sz="1600" b="0" i="0" u="none" dirty="0">
                <a:solidFill>
                  <a:schemeClr val="dk1"/>
                </a:solidFill>
                <a:latin typeface="Quattrocento Sans"/>
                <a:ea typeface="Quattrocento Sans"/>
                <a:cs typeface="Quattrocento Sans"/>
                <a:sym typeface="Quattrocento Sans"/>
              </a:rPr>
              <a:t>and E</a:t>
            </a:r>
            <a:r>
              <a:rPr lang="en-US" sz="1600" b="0" i="0" u="none" baseline="-25000" dirty="0">
                <a:solidFill>
                  <a:schemeClr val="dk1"/>
                </a:solidFill>
                <a:latin typeface="Quattrocento Sans"/>
                <a:ea typeface="Quattrocento Sans"/>
                <a:cs typeface="Quattrocento Sans"/>
                <a:sym typeface="Quattrocento Sans"/>
              </a:rPr>
              <a:t>z</a:t>
            </a:r>
            <a:r>
              <a:rPr lang="en-US" sz="1600" b="0" i="0" u="none" dirty="0">
                <a:solidFill>
                  <a:schemeClr val="dk1"/>
                </a:solidFill>
                <a:latin typeface="Quattrocento Sans"/>
                <a:ea typeface="Quattrocento Sans"/>
                <a:cs typeface="Quattrocento Sans"/>
                <a:sym typeface="Quattrocento Sans"/>
              </a:rPr>
              <a:t>. The complete solution (apart from the time dependence) would therefore be given by</a:t>
            </a:r>
            <a:endParaRPr dirty="0"/>
          </a:p>
        </p:txBody>
      </p:sp>
      <p:pic>
        <p:nvPicPr>
          <p:cNvPr id="125" name="Google Shape;125;p5"/>
          <p:cNvPicPr preferRelativeResize="0"/>
          <p:nvPr/>
        </p:nvPicPr>
        <p:blipFill rotWithShape="1">
          <a:blip r:embed="rId3">
            <a:alphaModFix/>
          </a:blip>
          <a:srcRect/>
          <a:stretch/>
        </p:blipFill>
        <p:spPr>
          <a:xfrm>
            <a:off x="1948391" y="1684693"/>
            <a:ext cx="3703637" cy="1182687"/>
          </a:xfrm>
          <a:prstGeom prst="rect">
            <a:avLst/>
          </a:prstGeom>
          <a:noFill/>
          <a:ln>
            <a:noFill/>
          </a:ln>
        </p:spPr>
      </p:pic>
      <p:sp>
        <p:nvSpPr>
          <p:cNvPr id="126" name="Google Shape;126;p5"/>
          <p:cNvSpPr txBox="1"/>
          <p:nvPr/>
        </p:nvSpPr>
        <p:spPr>
          <a:xfrm>
            <a:off x="457200" y="3200400"/>
            <a:ext cx="8382000" cy="2751482"/>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600"/>
              <a:buFont typeface="Quattrocento Sans"/>
              <a:buNone/>
            </a:pPr>
            <a:r>
              <a:rPr lang="en-US" sz="1600" b="0" i="0" u="none" dirty="0">
                <a:solidFill>
                  <a:schemeClr val="dk1"/>
                </a:solidFill>
                <a:latin typeface="Quattrocento Sans"/>
                <a:ea typeface="Quattrocento Sans"/>
                <a:cs typeface="Quattrocento Sans"/>
                <a:sym typeface="Quattrocento Sans"/>
              </a:rPr>
              <a:t>Where E</a:t>
            </a:r>
            <a:r>
              <a:rPr lang="en-US" sz="1600" b="0" i="0" u="none" baseline="-25000" dirty="0">
                <a:solidFill>
                  <a:schemeClr val="dk1"/>
                </a:solidFill>
                <a:latin typeface="Quattrocento Sans"/>
                <a:ea typeface="Quattrocento Sans"/>
                <a:cs typeface="Quattrocento Sans"/>
                <a:sym typeface="Quattrocento Sans"/>
              </a:rPr>
              <a:t>0x</a:t>
            </a:r>
            <a:r>
              <a:rPr lang="en-US" sz="1600" b="0" i="0" u="none" dirty="0">
                <a:solidFill>
                  <a:schemeClr val="dk1"/>
                </a:solidFill>
                <a:latin typeface="Quattrocento Sans"/>
                <a:ea typeface="Quattrocento Sans"/>
                <a:cs typeface="Quattrocento Sans"/>
                <a:sym typeface="Quattrocento Sans"/>
              </a:rPr>
              <a:t>,E</a:t>
            </a:r>
            <a:r>
              <a:rPr lang="en-US" sz="1600" b="0" i="0" u="none" baseline="-25000" dirty="0">
                <a:solidFill>
                  <a:schemeClr val="dk1"/>
                </a:solidFill>
                <a:latin typeface="Quattrocento Sans"/>
                <a:ea typeface="Quattrocento Sans"/>
                <a:cs typeface="Quattrocento Sans"/>
                <a:sym typeface="Quattrocento Sans"/>
              </a:rPr>
              <a:t>0y</a:t>
            </a:r>
            <a:r>
              <a:rPr lang="en-US" sz="1600" b="0" i="0" u="none" dirty="0">
                <a:solidFill>
                  <a:schemeClr val="dk1"/>
                </a:solidFill>
                <a:latin typeface="Quattrocento Sans"/>
                <a:ea typeface="Quattrocento Sans"/>
                <a:cs typeface="Quattrocento Sans"/>
                <a:sym typeface="Quattrocento Sans"/>
              </a:rPr>
              <a:t>, and E</a:t>
            </a:r>
            <a:r>
              <a:rPr lang="en-US" sz="1600" b="0" i="0" u="none" baseline="-25000" dirty="0">
                <a:solidFill>
                  <a:schemeClr val="dk1"/>
                </a:solidFill>
                <a:latin typeface="Quattrocento Sans"/>
                <a:ea typeface="Quattrocento Sans"/>
                <a:cs typeface="Quattrocento Sans"/>
                <a:sym typeface="Quattrocento Sans"/>
              </a:rPr>
              <a:t>0z </a:t>
            </a:r>
            <a:r>
              <a:rPr lang="en-US" sz="1600" b="0" i="0" u="none" dirty="0">
                <a:solidFill>
                  <a:schemeClr val="dk1"/>
                </a:solidFill>
                <a:latin typeface="Quattrocento Sans"/>
                <a:ea typeface="Quattrocento Sans"/>
                <a:cs typeface="Quattrocento Sans"/>
                <a:sym typeface="Quattrocento Sans"/>
              </a:rPr>
              <a:t>are constants. The use of Maxwell’s equation ∇.E=0, immediately gives</a:t>
            </a:r>
            <a:endParaRPr dirty="0"/>
          </a:p>
          <a:p>
            <a:pPr marL="0" marR="0" lvl="0" indent="0" algn="l" rtl="0">
              <a:lnSpc>
                <a:spcPct val="120000"/>
              </a:lnSpc>
              <a:spcBef>
                <a:spcPts val="0"/>
              </a:spcBef>
              <a:spcAft>
                <a:spcPts val="0"/>
              </a:spcAft>
              <a:buClr>
                <a:schemeClr val="dk1"/>
              </a:buClr>
              <a:buSzPts val="1600"/>
              <a:buFont typeface="Arial"/>
              <a:buNone/>
            </a:pPr>
            <a:endParaRPr sz="1600" b="0" i="0" u="none" dirty="0">
              <a:solidFill>
                <a:schemeClr val="dk1"/>
              </a:solidFill>
              <a:latin typeface="Quattrocento Sans"/>
              <a:ea typeface="Quattrocento Sans"/>
              <a:cs typeface="Quattrocento Sans"/>
              <a:sym typeface="Quattrocento Sans"/>
            </a:endParaRPr>
          </a:p>
          <a:p>
            <a:pPr marL="0" marR="0" lvl="0" indent="0" algn="just" rtl="0">
              <a:lnSpc>
                <a:spcPct val="120000"/>
              </a:lnSpc>
              <a:spcBef>
                <a:spcPts val="0"/>
              </a:spcBef>
              <a:spcAft>
                <a:spcPts val="0"/>
              </a:spcAft>
              <a:buClr>
                <a:schemeClr val="dk1"/>
              </a:buClr>
              <a:buSzPts val="1600"/>
              <a:buFont typeface="Quattrocento Sans"/>
              <a:buNone/>
            </a:pPr>
            <a:r>
              <a:rPr lang="en-US" sz="1600" b="0" i="0" u="none" dirty="0">
                <a:solidFill>
                  <a:schemeClr val="dk1"/>
                </a:solidFill>
                <a:latin typeface="Quattrocento Sans"/>
                <a:ea typeface="Quattrocento Sans"/>
                <a:cs typeface="Quattrocento Sans"/>
                <a:sym typeface="Quattrocento Sans"/>
              </a:rPr>
              <a:t>Where                                       . Since the coefficients E</a:t>
            </a:r>
            <a:r>
              <a:rPr lang="en-US" sz="1600" b="0" i="0" u="none" baseline="-25000" dirty="0">
                <a:solidFill>
                  <a:schemeClr val="dk1"/>
                </a:solidFill>
                <a:latin typeface="Quattrocento Sans"/>
                <a:ea typeface="Quattrocento Sans"/>
                <a:cs typeface="Quattrocento Sans"/>
                <a:sym typeface="Quattrocento Sans"/>
              </a:rPr>
              <a:t>0x </a:t>
            </a:r>
            <a:r>
              <a:rPr lang="en-US" sz="1600" b="0" i="0" u="none" dirty="0">
                <a:solidFill>
                  <a:schemeClr val="dk1"/>
                </a:solidFill>
                <a:latin typeface="Quattrocento Sans"/>
                <a:ea typeface="Quattrocento Sans"/>
                <a:cs typeface="Quattrocento Sans"/>
                <a:sym typeface="Quattrocento Sans"/>
              </a:rPr>
              <a:t>, E</a:t>
            </a:r>
            <a:r>
              <a:rPr lang="en-US" sz="1600" b="0" i="0" u="none" baseline="-25000" dirty="0">
                <a:solidFill>
                  <a:schemeClr val="dk1"/>
                </a:solidFill>
                <a:latin typeface="Quattrocento Sans"/>
                <a:ea typeface="Quattrocento Sans"/>
                <a:cs typeface="Quattrocento Sans"/>
                <a:sym typeface="Quattrocento Sans"/>
              </a:rPr>
              <a:t>0y </a:t>
            </a:r>
            <a:r>
              <a:rPr lang="en-US" sz="1600" b="0" i="0" u="none" dirty="0">
                <a:solidFill>
                  <a:schemeClr val="dk1"/>
                </a:solidFill>
                <a:latin typeface="Quattrocento Sans"/>
                <a:ea typeface="Quattrocento Sans"/>
                <a:cs typeface="Quattrocento Sans"/>
                <a:sym typeface="Quattrocento Sans"/>
              </a:rPr>
              <a:t>and E</a:t>
            </a:r>
            <a:r>
              <a:rPr lang="en-US" sz="1600" b="0" i="0" u="none" baseline="-25000" dirty="0">
                <a:solidFill>
                  <a:schemeClr val="dk1"/>
                </a:solidFill>
                <a:latin typeface="Quattrocento Sans"/>
                <a:ea typeface="Quattrocento Sans"/>
                <a:cs typeface="Quattrocento Sans"/>
                <a:sym typeface="Quattrocento Sans"/>
              </a:rPr>
              <a:t>0z </a:t>
            </a:r>
            <a:r>
              <a:rPr lang="en-US" sz="1600" b="0" i="0" u="none" dirty="0">
                <a:solidFill>
                  <a:schemeClr val="dk1"/>
                </a:solidFill>
                <a:latin typeface="Quattrocento Sans"/>
                <a:ea typeface="Quattrocento Sans"/>
                <a:cs typeface="Quattrocento Sans"/>
                <a:sym typeface="Quattrocento Sans"/>
              </a:rPr>
              <a:t>have to satisfy Eq. (12) it follows that for a given mode, i.e., for a given set of values of m, n, and q only two of the components of E</a:t>
            </a:r>
            <a:r>
              <a:rPr lang="en-US" sz="1600" b="0" i="0" u="none" baseline="-25000" dirty="0">
                <a:solidFill>
                  <a:schemeClr val="dk1"/>
                </a:solidFill>
                <a:latin typeface="Quattrocento Sans"/>
                <a:ea typeface="Quattrocento Sans"/>
                <a:cs typeface="Quattrocento Sans"/>
                <a:sym typeface="Quattrocento Sans"/>
              </a:rPr>
              <a:t>0</a:t>
            </a:r>
            <a:r>
              <a:rPr lang="en-US" sz="1600" b="0" i="0" u="none" dirty="0">
                <a:solidFill>
                  <a:schemeClr val="dk1"/>
                </a:solidFill>
                <a:latin typeface="Quattrocento Sans"/>
                <a:ea typeface="Quattrocento Sans"/>
                <a:cs typeface="Quattrocento Sans"/>
                <a:sym typeface="Quattrocento Sans"/>
              </a:rPr>
              <a:t> can be chosen independently. Thus a given mode can have two independent states of polarization .Note that when one of the quantities m, n, or q is zero, then there is only one possible polarization state associated with the mode. Thus if we consider the use with m=0,n ≠ 0,q ≠ 0, then E</a:t>
            </a:r>
            <a:r>
              <a:rPr lang="en-US" sz="1600" b="0" i="0" u="none" baseline="-25000" dirty="0">
                <a:solidFill>
                  <a:schemeClr val="dk1"/>
                </a:solidFill>
                <a:latin typeface="Quattrocento Sans"/>
                <a:ea typeface="Quattrocento Sans"/>
                <a:cs typeface="Quattrocento Sans"/>
                <a:sym typeface="Quattrocento Sans"/>
              </a:rPr>
              <a:t>x</a:t>
            </a:r>
            <a:r>
              <a:rPr lang="en-US" sz="1600" b="0" i="0" u="none" dirty="0">
                <a:solidFill>
                  <a:schemeClr val="dk1"/>
                </a:solidFill>
                <a:latin typeface="Quattrocento Sans"/>
                <a:ea typeface="Quattrocento Sans"/>
                <a:cs typeface="Quattrocento Sans"/>
                <a:sym typeface="Quattrocento Sans"/>
              </a:rPr>
              <a:t>=E</a:t>
            </a:r>
            <a:r>
              <a:rPr lang="en-US" sz="1600" b="0" i="0" u="none" baseline="-25000" dirty="0">
                <a:solidFill>
                  <a:schemeClr val="dk1"/>
                </a:solidFill>
                <a:latin typeface="Quattrocento Sans"/>
                <a:ea typeface="Quattrocento Sans"/>
                <a:cs typeface="Quattrocento Sans"/>
                <a:sym typeface="Quattrocento Sans"/>
              </a:rPr>
              <a:t>0x</a:t>
            </a:r>
            <a:r>
              <a:rPr lang="en-US" sz="1600" b="0" i="0" u="none" dirty="0">
                <a:solidFill>
                  <a:schemeClr val="dk1"/>
                </a:solidFill>
                <a:latin typeface="Quattrocento Sans"/>
                <a:ea typeface="Quattrocento Sans"/>
                <a:cs typeface="Quattrocento Sans"/>
                <a:sym typeface="Quattrocento Sans"/>
              </a:rPr>
              <a:t>sink</a:t>
            </a:r>
            <a:r>
              <a:rPr lang="en-US" sz="1600" b="0" i="0" u="none" baseline="-25000" dirty="0">
                <a:solidFill>
                  <a:schemeClr val="dk1"/>
                </a:solidFill>
                <a:latin typeface="Quattrocento Sans"/>
                <a:ea typeface="Quattrocento Sans"/>
                <a:cs typeface="Quattrocento Sans"/>
                <a:sym typeface="Quattrocento Sans"/>
              </a:rPr>
              <a:t>y</a:t>
            </a:r>
            <a:r>
              <a:rPr lang="en-US" sz="1600" b="0" i="0" u="none" dirty="0">
                <a:solidFill>
                  <a:schemeClr val="dk1"/>
                </a:solidFill>
                <a:latin typeface="Quattrocento Sans"/>
                <a:ea typeface="Quattrocento Sans"/>
                <a:cs typeface="Quattrocento Sans"/>
                <a:sym typeface="Quattrocento Sans"/>
              </a:rPr>
              <a:t>ysink</a:t>
            </a:r>
            <a:r>
              <a:rPr lang="en-US" sz="1600" b="0" i="0" u="none" baseline="-25000" dirty="0">
                <a:solidFill>
                  <a:schemeClr val="dk1"/>
                </a:solidFill>
                <a:latin typeface="Quattrocento Sans"/>
                <a:ea typeface="Quattrocento Sans"/>
                <a:cs typeface="Quattrocento Sans"/>
                <a:sym typeface="Quattrocento Sans"/>
              </a:rPr>
              <a:t>z</a:t>
            </a:r>
            <a:r>
              <a:rPr lang="en-US" sz="1600" b="0" i="0" u="none" dirty="0">
                <a:solidFill>
                  <a:schemeClr val="dk1"/>
                </a:solidFill>
                <a:latin typeface="Quattrocento Sans"/>
                <a:ea typeface="Quattrocento Sans"/>
                <a:cs typeface="Quattrocento Sans"/>
                <a:sym typeface="Quattrocento Sans"/>
              </a:rPr>
              <a:t>z,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y</a:t>
            </a:r>
            <a:r>
              <a:rPr lang="en-US" sz="1600" b="0" i="0" u="none" dirty="0">
                <a:solidFill>
                  <a:schemeClr val="dk1"/>
                </a:solidFill>
                <a:latin typeface="Quattrocento Sans"/>
                <a:ea typeface="Quattrocento Sans"/>
                <a:cs typeface="Quattrocento Sans"/>
                <a:sym typeface="Quattrocento Sans"/>
              </a:rPr>
              <a:t>=0, </a:t>
            </a:r>
            <a:r>
              <a:rPr lang="en-US" sz="1600" b="0" i="0" u="none" dirty="0" err="1">
                <a:solidFill>
                  <a:schemeClr val="dk1"/>
                </a:solidFill>
                <a:latin typeface="Quattrocento Sans"/>
                <a:ea typeface="Quattrocento Sans"/>
                <a:cs typeface="Quattrocento Sans"/>
                <a:sym typeface="Quattrocento Sans"/>
              </a:rPr>
              <a:t>E</a:t>
            </a:r>
            <a:r>
              <a:rPr lang="en-US" sz="1600" b="0" i="0" u="none" baseline="-25000" dirty="0" err="1">
                <a:solidFill>
                  <a:schemeClr val="dk1"/>
                </a:solidFill>
                <a:latin typeface="Quattrocento Sans"/>
                <a:ea typeface="Quattrocento Sans"/>
                <a:cs typeface="Quattrocento Sans"/>
                <a:sym typeface="Quattrocento Sans"/>
              </a:rPr>
              <a:t>z</a:t>
            </a:r>
            <a:r>
              <a:rPr lang="en-US" sz="1600" b="0" i="0" u="none" dirty="0">
                <a:solidFill>
                  <a:schemeClr val="dk1"/>
                </a:solidFill>
                <a:latin typeface="Quattrocento Sans"/>
                <a:ea typeface="Quattrocento Sans"/>
                <a:cs typeface="Quattrocento Sans"/>
                <a:sym typeface="Quattrocento Sans"/>
              </a:rPr>
              <a:t>=0. Thus the only possible case is with the electric vector oriented along the x-direction</a:t>
            </a:r>
            <a:endParaRPr dirty="0"/>
          </a:p>
        </p:txBody>
      </p:sp>
      <p:pic>
        <p:nvPicPr>
          <p:cNvPr id="127" name="Google Shape;127;p5"/>
          <p:cNvPicPr preferRelativeResize="0"/>
          <p:nvPr/>
        </p:nvPicPr>
        <p:blipFill rotWithShape="1">
          <a:blip r:embed="rId4">
            <a:alphaModFix/>
          </a:blip>
          <a:srcRect/>
          <a:stretch/>
        </p:blipFill>
        <p:spPr>
          <a:xfrm>
            <a:off x="3195372" y="3467274"/>
            <a:ext cx="1952625" cy="381000"/>
          </a:xfrm>
          <a:prstGeom prst="rect">
            <a:avLst/>
          </a:prstGeom>
          <a:noFill/>
          <a:ln>
            <a:noFill/>
          </a:ln>
        </p:spPr>
      </p:pic>
      <p:pic>
        <p:nvPicPr>
          <p:cNvPr id="128" name="Google Shape;128;p5"/>
          <p:cNvPicPr preferRelativeResize="0"/>
          <p:nvPr/>
        </p:nvPicPr>
        <p:blipFill rotWithShape="1">
          <a:blip r:embed="rId5">
            <a:alphaModFix/>
          </a:blip>
          <a:srcRect/>
          <a:stretch/>
        </p:blipFill>
        <p:spPr>
          <a:xfrm>
            <a:off x="1295401" y="3769251"/>
            <a:ext cx="1779587" cy="40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a:stretch/>
        </p:blipFill>
        <p:spPr>
          <a:xfrm>
            <a:off x="2286000" y="533400"/>
            <a:ext cx="3817937" cy="2212975"/>
          </a:xfrm>
          <a:prstGeom prst="rect">
            <a:avLst/>
          </a:prstGeom>
          <a:noFill/>
          <a:ln>
            <a:noFill/>
          </a:ln>
        </p:spPr>
      </p:pic>
      <p:sp>
        <p:nvSpPr>
          <p:cNvPr id="134" name="Google Shape;134;p6"/>
          <p:cNvSpPr txBox="1"/>
          <p:nvPr/>
        </p:nvSpPr>
        <p:spPr>
          <a:xfrm>
            <a:off x="76200" y="76200"/>
            <a:ext cx="8382000" cy="37623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chemeClr val="dk1"/>
              </a:buClr>
              <a:buSzPts val="1600"/>
              <a:buFont typeface="Quattrocento Sans"/>
              <a:buNone/>
            </a:pPr>
            <a:r>
              <a:rPr lang="en-US" sz="1600" b="0" i="0" u="none">
                <a:solidFill>
                  <a:schemeClr val="dk1"/>
                </a:solidFill>
                <a:latin typeface="Quattrocento Sans"/>
                <a:ea typeface="Quattrocento Sans"/>
                <a:cs typeface="Quattrocento Sans"/>
                <a:sym typeface="Quattrocento Sans"/>
              </a:rPr>
              <a:t>Using above equations, we get</a:t>
            </a:r>
            <a:endParaRPr/>
          </a:p>
        </p:txBody>
      </p:sp>
      <p:sp>
        <p:nvSpPr>
          <p:cNvPr id="135" name="Google Shape;135;p6"/>
          <p:cNvSpPr txBox="1"/>
          <p:nvPr/>
        </p:nvSpPr>
        <p:spPr>
          <a:xfrm>
            <a:off x="304800" y="2819400"/>
            <a:ext cx="8534400" cy="30464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Quattrocento Sans"/>
              <a:buNone/>
            </a:pPr>
            <a:r>
              <a:rPr lang="en-US" sz="1600" b="0" i="0" u="none">
                <a:solidFill>
                  <a:schemeClr val="dk1"/>
                </a:solidFill>
                <a:latin typeface="Quattrocento Sans"/>
                <a:ea typeface="Quattrocento Sans"/>
                <a:cs typeface="Quattrocento Sans"/>
                <a:sym typeface="Quattrocento Sans"/>
              </a:rPr>
              <a:t>which gives us the allowed frequencies of oscillation of the field in the cavity. Field configurations given by Eq. 12 represent standing wave patterns in the cavity and are called modes of oscillation of the cavity. These are similar to the acoustic modes of vibration of an acoustic cavity and represent the only possible frequencies that can exist within the cavity.</a:t>
            </a:r>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a:solidFill>
                  <a:schemeClr val="dk1"/>
                </a:solidFill>
                <a:latin typeface="Quattrocento Sans"/>
                <a:ea typeface="Quattrocento Sans"/>
                <a:cs typeface="Quattrocento Sans"/>
                <a:sym typeface="Quattrocento Sans"/>
              </a:rPr>
              <a:t>Using Eq. (14) ,the number of modes per unit volume in a frequency interval from ν to ν+dν will be given by</a:t>
            </a:r>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a:solidFill>
                  <a:schemeClr val="dk1"/>
                </a:solidFill>
                <a:latin typeface="Quattrocento Sans"/>
                <a:ea typeface="Quattrocento Sans"/>
                <a:cs typeface="Quattrocento Sans"/>
                <a:sym typeface="Quattrocento Sans"/>
              </a:rPr>
              <a:t>Where n</a:t>
            </a:r>
            <a:r>
              <a:rPr lang="en-US" sz="1600" b="0" i="0" u="none" baseline="-25000">
                <a:solidFill>
                  <a:schemeClr val="dk1"/>
                </a:solidFill>
                <a:latin typeface="Quattrocento Sans"/>
                <a:ea typeface="Quattrocento Sans"/>
                <a:cs typeface="Quattrocento Sans"/>
                <a:sym typeface="Quattrocento Sans"/>
              </a:rPr>
              <a:t>0 </a:t>
            </a:r>
            <a:r>
              <a:rPr lang="en-US" sz="1600" b="0" i="0" u="none">
                <a:solidFill>
                  <a:schemeClr val="dk1"/>
                </a:solidFill>
                <a:latin typeface="Quattrocento Sans"/>
                <a:ea typeface="Quattrocento Sans"/>
                <a:cs typeface="Quattrocento Sans"/>
                <a:sym typeface="Quattrocento Sans"/>
              </a:rPr>
              <a:t>represents the refractive index of the medium filling the cavity. For a typical atomic system dν∼3×10</a:t>
            </a:r>
            <a:r>
              <a:rPr lang="en-US" sz="1600" b="0" i="0" u="none" baseline="30000">
                <a:solidFill>
                  <a:schemeClr val="dk1"/>
                </a:solidFill>
                <a:latin typeface="Quattrocento Sans"/>
                <a:ea typeface="Quattrocento Sans"/>
                <a:cs typeface="Quattrocento Sans"/>
                <a:sym typeface="Quattrocento Sans"/>
              </a:rPr>
              <a:t>9</a:t>
            </a:r>
            <a:r>
              <a:rPr lang="en-US" sz="1600" b="0" i="0" u="none">
                <a:solidFill>
                  <a:schemeClr val="dk1"/>
                </a:solidFill>
                <a:latin typeface="Quattrocento Sans"/>
                <a:ea typeface="Quattrocento Sans"/>
                <a:cs typeface="Quattrocento Sans"/>
                <a:sym typeface="Quattrocento Sans"/>
              </a:rPr>
              <a:t>Hz at ν=3×10</a:t>
            </a:r>
            <a:r>
              <a:rPr lang="en-US" sz="1600" b="0" i="0" u="none" baseline="30000">
                <a:solidFill>
                  <a:schemeClr val="dk1"/>
                </a:solidFill>
                <a:latin typeface="Quattrocento Sans"/>
                <a:ea typeface="Quattrocento Sans"/>
                <a:cs typeface="Quattrocento Sans"/>
                <a:sym typeface="Quattrocento Sans"/>
              </a:rPr>
              <a:t>14</a:t>
            </a:r>
            <a:r>
              <a:rPr lang="en-US" sz="1600" b="0" i="0" u="none">
                <a:solidFill>
                  <a:schemeClr val="dk1"/>
                </a:solidFill>
                <a:latin typeface="Quattrocento Sans"/>
                <a:ea typeface="Quattrocento Sans"/>
                <a:cs typeface="Quattrocento Sans"/>
                <a:sym typeface="Quattrocento Sans"/>
              </a:rPr>
              <a:t>Hz and the number of modes per unit volume would be (assuming n</a:t>
            </a:r>
            <a:r>
              <a:rPr lang="en-US" sz="1600" b="0" i="0" u="none" baseline="-25000">
                <a:solidFill>
                  <a:schemeClr val="dk1"/>
                </a:solidFill>
                <a:latin typeface="Quattrocento Sans"/>
                <a:ea typeface="Quattrocento Sans"/>
                <a:cs typeface="Quattrocento Sans"/>
                <a:sym typeface="Quattrocento Sans"/>
              </a:rPr>
              <a:t>0</a:t>
            </a:r>
            <a:r>
              <a:rPr lang="en-US" sz="1600" b="0" i="0" u="none">
                <a:solidFill>
                  <a:schemeClr val="dk1"/>
                </a:solidFill>
                <a:latin typeface="Quattrocento Sans"/>
                <a:ea typeface="Quattrocento Sans"/>
                <a:cs typeface="Quattrocento Sans"/>
                <a:sym typeface="Quattrocento Sans"/>
              </a:rPr>
              <a:t>=1)</a:t>
            </a:r>
            <a:endParaRPr/>
          </a:p>
        </p:txBody>
      </p:sp>
      <p:pic>
        <p:nvPicPr>
          <p:cNvPr id="136" name="Google Shape;136;p6"/>
          <p:cNvPicPr preferRelativeResize="0"/>
          <p:nvPr/>
        </p:nvPicPr>
        <p:blipFill rotWithShape="1">
          <a:blip r:embed="rId4">
            <a:alphaModFix/>
          </a:blip>
          <a:srcRect/>
          <a:stretch/>
        </p:blipFill>
        <p:spPr>
          <a:xfrm>
            <a:off x="3020484" y="4148667"/>
            <a:ext cx="2652712" cy="628650"/>
          </a:xfrm>
          <a:prstGeom prst="rect">
            <a:avLst/>
          </a:prstGeom>
          <a:noFill/>
          <a:ln>
            <a:noFill/>
          </a:ln>
        </p:spPr>
      </p:pic>
      <p:pic>
        <p:nvPicPr>
          <p:cNvPr id="137" name="Google Shape;137;p6"/>
          <p:cNvPicPr preferRelativeResize="0"/>
          <p:nvPr/>
        </p:nvPicPr>
        <p:blipFill rotWithShape="1">
          <a:blip r:embed="rId5">
            <a:alphaModFix/>
          </a:blip>
          <a:srcRect/>
          <a:stretch/>
        </p:blipFill>
        <p:spPr>
          <a:xfrm>
            <a:off x="1447800" y="5867400"/>
            <a:ext cx="599440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p:nvPr/>
        </p:nvSpPr>
        <p:spPr>
          <a:xfrm>
            <a:off x="381000" y="228600"/>
            <a:ext cx="8534400" cy="15696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600"/>
              <a:buFont typeface="Quattrocento Sans"/>
              <a:buNone/>
            </a:pPr>
            <a:r>
              <a:rPr lang="en-US" sz="1600" b="0" i="0" u="none" dirty="0">
                <a:solidFill>
                  <a:schemeClr val="dk1"/>
                </a:solidFill>
                <a:latin typeface="Quattrocento Sans"/>
                <a:ea typeface="Quattrocento Sans"/>
                <a:cs typeface="Quattrocento Sans"/>
                <a:sym typeface="Quattrocento Sans"/>
              </a:rPr>
              <a:t>Thus for cavities having typical volumes of 10 cm</a:t>
            </a:r>
            <a:r>
              <a:rPr lang="en-US" sz="1600" b="0" i="0" u="none" baseline="30000" dirty="0">
                <a:solidFill>
                  <a:schemeClr val="dk1"/>
                </a:solidFill>
                <a:latin typeface="Quattrocento Sans"/>
                <a:ea typeface="Quattrocento Sans"/>
                <a:cs typeface="Quattrocento Sans"/>
                <a:sym typeface="Quattrocento Sans"/>
              </a:rPr>
              <a:t>3</a:t>
            </a:r>
            <a:r>
              <a:rPr lang="en-US" sz="1600" b="0" i="0" u="none" dirty="0">
                <a:solidFill>
                  <a:schemeClr val="dk1"/>
                </a:solidFill>
                <a:latin typeface="Quattrocento Sans"/>
                <a:ea typeface="Quattrocento Sans"/>
                <a:cs typeface="Quattrocento Sans"/>
                <a:sym typeface="Quattrocento Sans"/>
              </a:rPr>
              <a:t>, the number of possible oscillating modes within the linewidth will be 2×10</a:t>
            </a:r>
            <a:r>
              <a:rPr lang="en-US" sz="1600" b="0" i="0" u="none" baseline="30000" dirty="0">
                <a:solidFill>
                  <a:schemeClr val="dk1"/>
                </a:solidFill>
                <a:latin typeface="Quattrocento Sans"/>
                <a:ea typeface="Quattrocento Sans"/>
                <a:cs typeface="Quattrocento Sans"/>
                <a:sym typeface="Quattrocento Sans"/>
              </a:rPr>
              <a:t>9 </a:t>
            </a:r>
            <a:r>
              <a:rPr lang="en-US" sz="1600" b="0" i="0" u="none" dirty="0">
                <a:solidFill>
                  <a:schemeClr val="dk1"/>
                </a:solidFill>
                <a:latin typeface="Quattrocento Sans"/>
                <a:ea typeface="Quattrocento Sans"/>
                <a:cs typeface="Quattrocento Sans"/>
                <a:sym typeface="Quattrocento Sans"/>
              </a:rPr>
              <a:t>which is very large. To achieve a very small number of possible oscillating modes within the linewidth of the atomic transition, the volume of the cavity has to be made very small.</a:t>
            </a:r>
            <a:endParaRPr dirty="0"/>
          </a:p>
        </p:txBody>
      </p:sp>
      <p:sp>
        <p:nvSpPr>
          <p:cNvPr id="143" name="Google Shape;143;p7"/>
          <p:cNvSpPr txBox="1"/>
          <p:nvPr/>
        </p:nvSpPr>
        <p:spPr>
          <a:xfrm>
            <a:off x="457200" y="1865312"/>
            <a:ext cx="8382000"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600"/>
              <a:buFont typeface="Quattrocento Sans"/>
              <a:buNone/>
            </a:pPr>
            <a:r>
              <a:rPr lang="en-US" sz="1600" b="0" i="0" u="none" dirty="0">
                <a:solidFill>
                  <a:schemeClr val="dk1"/>
                </a:solidFill>
                <a:latin typeface="Quattrocento Sans"/>
                <a:ea typeface="Quattrocento Sans"/>
                <a:cs typeface="Quattrocento Sans"/>
                <a:sym typeface="Quattrocento Sans"/>
              </a:rPr>
              <a:t>In the case of conventional lasers the volume of the cavity is large and thus the number of oscillating modes within the linewidth of the atomic transition is very large. Thus the emission would be far from monochromatic. </a:t>
            </a:r>
            <a:endParaRPr dirty="0"/>
          </a:p>
          <a:p>
            <a:pPr marL="0" marR="0" lvl="0" indent="0" algn="just" rtl="0">
              <a:lnSpc>
                <a:spcPct val="150000"/>
              </a:lnSpc>
              <a:spcBef>
                <a:spcPts val="0"/>
              </a:spcBef>
              <a:spcAft>
                <a:spcPts val="0"/>
              </a:spcAft>
              <a:buClr>
                <a:schemeClr val="dk1"/>
              </a:buClr>
              <a:buSzPts val="1600"/>
              <a:buFont typeface="Quattrocento Sans"/>
              <a:buNone/>
            </a:pPr>
            <a:r>
              <a:rPr lang="en-US" sz="1600" b="0" i="0" u="none" dirty="0">
                <a:solidFill>
                  <a:schemeClr val="dk1"/>
                </a:solidFill>
                <a:latin typeface="Quattrocento Sans"/>
                <a:ea typeface="Quattrocento Sans"/>
                <a:cs typeface="Quattrocento Sans"/>
                <a:sym typeface="Quattrocento Sans"/>
              </a:rPr>
              <a:t>If the dimensions of the cavity are chosen to be of the order of the wavelength, then the volume of the atomic system available for lasing becomes quite small and the power would be quite small. </a:t>
            </a:r>
            <a:endParaRPr dirty="0"/>
          </a:p>
          <a:p>
            <a:pPr marL="0" marR="0" lvl="0" indent="0" algn="just" rtl="0">
              <a:lnSpc>
                <a:spcPct val="150000"/>
              </a:lnSpc>
              <a:spcBef>
                <a:spcPts val="0"/>
              </a:spcBef>
              <a:spcAft>
                <a:spcPts val="0"/>
              </a:spcAft>
              <a:buClr>
                <a:schemeClr val="dk1"/>
              </a:buClr>
              <a:buSzPts val="1600"/>
              <a:buFont typeface="Quattrocento Sans"/>
              <a:buNone/>
            </a:pPr>
            <a:r>
              <a:rPr lang="en-US" sz="1600" b="1" i="0" u="none" dirty="0">
                <a:solidFill>
                  <a:schemeClr val="dk1"/>
                </a:solidFill>
                <a:latin typeface="Quattrocento Sans"/>
                <a:ea typeface="Quattrocento Sans"/>
                <a:cs typeface="Quattrocento Sans"/>
                <a:sym typeface="Quattrocento Sans"/>
              </a:rPr>
              <a:t>The problem of the extremely large number of oscillating modes can be over-come by using </a:t>
            </a:r>
            <a:r>
              <a:rPr lang="en-US" sz="1600" b="1" i="0" u="none" dirty="0">
                <a:solidFill>
                  <a:srgbClr val="FF0000"/>
                </a:solidFill>
                <a:latin typeface="Quattrocento Sans"/>
                <a:ea typeface="Quattrocento Sans"/>
                <a:cs typeface="Quattrocento Sans"/>
                <a:sym typeface="Quattrocento Sans"/>
              </a:rPr>
              <a:t>open cavities(as against closed cavities) </a:t>
            </a:r>
            <a:r>
              <a:rPr lang="en-US" sz="1600" b="1" i="0" u="none" dirty="0">
                <a:solidFill>
                  <a:schemeClr val="dk1"/>
                </a:solidFill>
                <a:latin typeface="Quattrocento Sans"/>
                <a:ea typeface="Quattrocento Sans"/>
                <a:cs typeface="Quattrocento Sans"/>
                <a:sym typeface="Quattrocento Sans"/>
              </a:rPr>
              <a:t>.</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p:nvPr/>
        </p:nvSpPr>
        <p:spPr>
          <a:xfrm>
            <a:off x="533400" y="457200"/>
            <a:ext cx="8382000" cy="30003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Quattrocento Sans"/>
              <a:buNone/>
            </a:pPr>
            <a:r>
              <a:rPr lang="en-US" sz="1800" b="0" i="0" u="none">
                <a:solidFill>
                  <a:schemeClr val="dk1"/>
                </a:solidFill>
                <a:latin typeface="Quattrocento Sans"/>
                <a:ea typeface="Quattrocento Sans"/>
                <a:cs typeface="Quattrocento Sans"/>
                <a:sym typeface="Quattrocento Sans"/>
              </a:rPr>
              <a:t>Since the resonator cavity is now open, all modes would be lossy. Thus even the modes that have plane wave components traveling almost along the z-direction will suffer losses. Since m and n specify the field patterns along the transverse directions x and y and q that along the longitudinal direction z, modes having different values of (m,n) are referred to as various transverse modes while modes differing in q-values are referred to as various longitudinal modes.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5bb0ace7ad_0_0"/>
          <p:cNvSpPr txBox="1"/>
          <p:nvPr/>
        </p:nvSpPr>
        <p:spPr>
          <a:xfrm>
            <a:off x="419100" y="381000"/>
            <a:ext cx="8382000" cy="1077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The oscillation frequencies of the various modes of the closed cavity are given by Eq. (14 </a:t>
            </a:r>
            <a:r>
              <a:rPr lang="en-US" sz="1600" i="1">
                <a:solidFill>
                  <a:schemeClr val="dk1"/>
                </a:solidFill>
                <a:latin typeface="Georgia"/>
                <a:ea typeface="Georgia"/>
                <a:cs typeface="Georgia"/>
                <a:sym typeface="Georgia"/>
              </a:rPr>
              <a:t>). </a:t>
            </a:r>
            <a:r>
              <a:rPr lang="en-US" sz="1600" b="0" i="1" u="none" strike="noStrike" cap="none">
                <a:solidFill>
                  <a:schemeClr val="dk1"/>
                </a:solidFill>
                <a:latin typeface="Georgia"/>
                <a:ea typeface="Georgia"/>
                <a:cs typeface="Georgia"/>
                <a:sym typeface="Georgia"/>
              </a:rPr>
              <a:t>In order to obtain an approximate value for the oscillation frequencies of the modes of an open cavity, we may again use Eq. (14) with the condition m,n&lt;&lt;q. Thus making a binomial expansion in Eq. (14) we obtain</a:t>
            </a:r>
            <a:endParaRPr/>
          </a:p>
        </p:txBody>
      </p:sp>
      <p:pic>
        <p:nvPicPr>
          <p:cNvPr id="154" name="Google Shape;154;g15bb0ace7ad_0_0"/>
          <p:cNvPicPr preferRelativeResize="0"/>
          <p:nvPr/>
        </p:nvPicPr>
        <p:blipFill rotWithShape="1">
          <a:blip r:embed="rId3">
            <a:alphaModFix/>
          </a:blip>
          <a:srcRect/>
          <a:stretch/>
        </p:blipFill>
        <p:spPr>
          <a:xfrm>
            <a:off x="2076450" y="1524000"/>
            <a:ext cx="3759202" cy="1527176"/>
          </a:xfrm>
          <a:prstGeom prst="rect">
            <a:avLst/>
          </a:prstGeom>
          <a:noFill/>
          <a:ln>
            <a:noFill/>
          </a:ln>
        </p:spPr>
      </p:pic>
      <p:sp>
        <p:nvSpPr>
          <p:cNvPr id="155" name="Google Shape;155;g15bb0ace7ad_0_0"/>
          <p:cNvSpPr txBox="1"/>
          <p:nvPr/>
        </p:nvSpPr>
        <p:spPr>
          <a:xfrm>
            <a:off x="457200" y="3048000"/>
            <a:ext cx="83820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The difference in frequency between two adjacent modes having same values of m and n and differing in q value by unity would be very nearly given by</a:t>
            </a:r>
            <a:endParaRPr/>
          </a:p>
        </p:txBody>
      </p:sp>
      <p:sp>
        <p:nvSpPr>
          <p:cNvPr id="156" name="Google Shape;156;g15bb0ace7ad_0_0"/>
          <p:cNvSpPr txBox="1"/>
          <p:nvPr/>
        </p:nvSpPr>
        <p:spPr>
          <a:xfrm>
            <a:off x="457200" y="4114800"/>
            <a:ext cx="83820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which corresponds to the longitudinal mode spacing. In addition if we completely neglect the terms containing m and n in Eq. (15) we will obtain</a:t>
            </a:r>
            <a:endParaRPr/>
          </a:p>
        </p:txBody>
      </p:sp>
      <p:pic>
        <p:nvPicPr>
          <p:cNvPr id="157" name="Google Shape;157;g15bb0ace7ad_0_0"/>
          <p:cNvPicPr preferRelativeResize="0"/>
          <p:nvPr/>
        </p:nvPicPr>
        <p:blipFill rotWithShape="1">
          <a:blip r:embed="rId4">
            <a:alphaModFix/>
          </a:blip>
          <a:srcRect/>
          <a:stretch/>
        </p:blipFill>
        <p:spPr>
          <a:xfrm>
            <a:off x="2971800" y="3505200"/>
            <a:ext cx="1946274" cy="649287"/>
          </a:xfrm>
          <a:prstGeom prst="rect">
            <a:avLst/>
          </a:prstGeom>
          <a:noFill/>
          <a:ln>
            <a:noFill/>
          </a:ln>
        </p:spPr>
      </p:pic>
      <p:pic>
        <p:nvPicPr>
          <p:cNvPr id="158" name="Google Shape;158;g15bb0ace7ad_0_0"/>
          <p:cNvPicPr preferRelativeResize="0"/>
          <p:nvPr/>
        </p:nvPicPr>
        <p:blipFill rotWithShape="1">
          <a:blip r:embed="rId5">
            <a:alphaModFix/>
          </a:blip>
          <a:srcRect/>
          <a:stretch/>
        </p:blipFill>
        <p:spPr>
          <a:xfrm>
            <a:off x="3048000" y="4608512"/>
            <a:ext cx="1928812" cy="649287"/>
          </a:xfrm>
          <a:prstGeom prst="rect">
            <a:avLst/>
          </a:prstGeom>
          <a:noFill/>
          <a:ln>
            <a:noFill/>
          </a:ln>
        </p:spPr>
      </p:pic>
      <p:sp>
        <p:nvSpPr>
          <p:cNvPr id="159" name="Google Shape;159;g15bb0ace7ad_0_0"/>
          <p:cNvSpPr txBox="1"/>
          <p:nvPr/>
        </p:nvSpPr>
        <p:spPr>
          <a:xfrm>
            <a:off x="381000" y="5334000"/>
            <a:ext cx="83058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The above equation is similar to the frequencies of oscillation of a stretched string of length 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1313</Words>
  <Application>Microsoft Office PowerPoint</Application>
  <PresentationFormat>On-screen Show (4:3)</PresentationFormat>
  <Paragraphs>47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Cambria Math</vt:lpstr>
      <vt:lpstr>Georgia</vt:lpstr>
      <vt:lpstr>Arial</vt:lpstr>
      <vt:lpstr>Calibri</vt:lpstr>
      <vt:lpstr>Quattrocento Sans</vt:lpstr>
      <vt:lpstr>Office Theme</vt:lpstr>
      <vt:lpstr>“Laser Technology and Applications”  16B1NPH533 Lecture 18 </vt:lpstr>
      <vt:lpstr>Lecture 18 Content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Technology and Applications”  16B1NPH533 Lecture 18 </dc:title>
  <dc:creator>Dhirendra</dc:creator>
  <cp:lastModifiedBy>Anshu Varsney</cp:lastModifiedBy>
  <cp:revision>4</cp:revision>
  <dcterms:created xsi:type="dcterms:W3CDTF">2020-08-19T08:00:44Z</dcterms:created>
  <dcterms:modified xsi:type="dcterms:W3CDTF">2023-09-25T04:27:35Z</dcterms:modified>
</cp:coreProperties>
</file>