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6" r:id="rId3"/>
    <p:sldId id="276" r:id="rId4"/>
    <p:sldId id="271" r:id="rId5"/>
    <p:sldId id="277" r:id="rId6"/>
    <p:sldId id="272" r:id="rId7"/>
    <p:sldId id="273" r:id="rId8"/>
    <p:sldId id="274" r:id="rId9"/>
    <p:sldId id="275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85125" autoAdjust="0"/>
  </p:normalViewPr>
  <p:slideViewPr>
    <p:cSldViewPr>
      <p:cViewPr varScale="1">
        <p:scale>
          <a:sx n="90" d="100"/>
          <a:sy n="90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E4AF39A3-947F-4D59-85AB-920C1416B326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C19EA62-A282-4025-8925-6BA2BC504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C37D05-88CD-4D6B-B937-C7F639E0EB8B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348BC-7ED4-4E62-8C20-63057CF131B9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0812C-58A8-4F75-A853-72DEBD607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1AF54-AFAD-42ED-B871-F6D51A928924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03724-EBB7-4F90-AE4B-3A3AAA8D4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4B65-DD91-4B35-AC3B-968E58D9A65E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68DB8-DACF-4E1E-9CB3-52B0B5BD6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5B170-9AA0-418E-B3C3-5C20895DD9C5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AC07-AA04-4BE4-8752-AF90E6B87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A70C8-4C0A-4B1F-B082-5199E879BAFA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FA6D0-9147-4CD2-AA9F-026E3DDF8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CA0A0-5A4B-4C89-9589-1B76CBD13F12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DB06-2E05-4106-9314-23FAE82CE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5BE32-8A04-4F50-ABE2-5D5667628178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0182D-1AD7-4E9F-985C-C0A6EFFE3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8C289-26F6-47B0-AFAD-5B1150B1C1F0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0F868-5CA2-492E-B203-C3D671232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7B9B0-B637-47BB-B6AA-675CBA6CD140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24F7F-8002-4CBE-ADAE-C009C24C7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53BA-CD7F-4582-888E-C1F16937BCB9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5508-C8AA-4819-AEDA-CF4E7AD2D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1F9C9-FE1C-4A1F-8E06-1D99394BE910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B1BFC-38C6-447B-907F-E39BDBD1A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A31202-0AE5-4102-9453-CCE5FF042402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C84A70-205A-43F8-B85C-2B09CB119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Laser technology, definition, applications, and challeng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0"/>
            <a:ext cx="79295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28688"/>
            <a:ext cx="8929688" cy="21431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solidFill>
                  <a:srgbClr val="FFFFCC"/>
                </a:solidFill>
                <a:latin typeface="Georgia" pitchFamily="18" charset="0"/>
              </a:rPr>
              <a:t>“Laser Technology and Applications”</a:t>
            </a:r>
            <a:br>
              <a:rPr lang="en-US" i="1" dirty="0">
                <a:solidFill>
                  <a:srgbClr val="FFFFCC"/>
                </a:solidFill>
                <a:latin typeface="Georgia" pitchFamily="18" charset="0"/>
              </a:rPr>
            </a:br>
            <a:br>
              <a:rPr lang="en-US" i="1" dirty="0">
                <a:solidFill>
                  <a:srgbClr val="FFFFCC"/>
                </a:solidFill>
                <a:latin typeface="Georgia" pitchFamily="18" charset="0"/>
              </a:rPr>
            </a:br>
            <a:r>
              <a:rPr lang="en-US" i="1" dirty="0">
                <a:solidFill>
                  <a:srgbClr val="FFFFCC"/>
                </a:solidFill>
                <a:latin typeface="Georgia" pitchFamily="18" charset="0"/>
              </a:rPr>
              <a:t>16B1NPH533</a:t>
            </a:r>
            <a:br>
              <a:rPr lang="en-US" i="1" dirty="0">
                <a:solidFill>
                  <a:srgbClr val="FFFFCC"/>
                </a:solidFill>
                <a:latin typeface="Georgia" pitchFamily="18" charset="0"/>
              </a:rPr>
            </a:br>
            <a:r>
              <a:rPr lang="en-US" i="1" dirty="0">
                <a:solidFill>
                  <a:srgbClr val="FFFFCC"/>
                </a:solidFill>
                <a:latin typeface="Georgia" pitchFamily="18" charset="0"/>
              </a:rPr>
              <a:t>Lecture 21-22</a:t>
            </a:r>
            <a:br>
              <a:rPr lang="en-US" dirty="0">
                <a:solidFill>
                  <a:srgbClr val="FFFFCC"/>
                </a:solidFill>
              </a:rPr>
            </a:br>
            <a:endParaRPr lang="en-US" dirty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1430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Georgia" pitchFamily="18" charset="0"/>
              </a:rPr>
              <a:t>Exhibit high diffraction losses leading to suppression of high-order transverse modes.</a:t>
            </a:r>
          </a:p>
          <a:p>
            <a:pPr lvl="2" algn="just"/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i="1" dirty="0">
                <a:latin typeface="Georgia" pitchFamily="18" charset="0"/>
              </a:rPr>
              <a:t>Even if the laser oscillates only in its fundamental transverse mode, there  exist a large number of  longitudinal modes.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8763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Selection of TEM and Single Longitudinal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0668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eorgia" pitchFamily="18" charset="0"/>
              </a:rPr>
              <a:t>A simple method of obtaining single longitudinal mode is by reducing cavity length</a:t>
            </a:r>
          </a:p>
          <a:p>
            <a:pPr algn="just"/>
            <a:endParaRPr lang="en-US" sz="2400" dirty="0">
              <a:latin typeface="Georgia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Georgia" pitchFamily="18" charset="0"/>
              </a:rPr>
              <a:t>However, in this method the output power is reduced.</a:t>
            </a:r>
          </a:p>
          <a:p>
            <a:pPr algn="just"/>
            <a:endParaRPr lang="en-US" sz="2400" dirty="0">
              <a:latin typeface="Georg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Georgia" pitchFamily="18" charset="0"/>
              </a:rPr>
              <a:t>Single axial mode oscillation may be achieved without reducing the cavity length, if a </a:t>
            </a:r>
            <a:r>
              <a:rPr lang="en-US" sz="2400" dirty="0" err="1">
                <a:latin typeface="Georgia" pitchFamily="18" charset="0"/>
              </a:rPr>
              <a:t>Fabry</a:t>
            </a:r>
            <a:r>
              <a:rPr lang="en-US" sz="2400" dirty="0">
                <a:latin typeface="Georgia" pitchFamily="18" charset="0"/>
              </a:rPr>
              <a:t>-Perot Etalon is placed in a titled position with in the cavity,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8763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Selection of TEM and Single Longitudinal Mode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0"/>
            <a:ext cx="648483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Georgia" pitchFamily="18" charset="0"/>
              </a:rPr>
              <a:t>Only one mode is sustained because it has more transmission through the etalon while other modes are reflected and attenuated.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5029200" cy="459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381000"/>
            <a:ext cx="8763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Selection of TEM and Single Longitudinal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763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Selection of TEM and Single Longitudinal Mode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096000" cy="56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990600"/>
            <a:ext cx="40100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www.met.reading.ac.uk/clouds/maxwell/etalon_z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2004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"/>
            <a:ext cx="7239000" cy="643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765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i="1" u="sng" dirty="0">
                <a:latin typeface="Georgia" pitchFamily="18" charset="0"/>
              </a:rPr>
              <a:t>Lecture 21-22</a:t>
            </a:r>
            <a:br>
              <a:rPr lang="en-US" sz="3600" b="1" i="1" u="sng" dirty="0">
                <a:latin typeface="Georgia" pitchFamily="18" charset="0"/>
              </a:rPr>
            </a:br>
            <a:r>
              <a:rPr lang="en-US" sz="3600" b="1" i="1" u="sng" dirty="0">
                <a:latin typeface="Georgia" pitchFamily="18" charset="0"/>
              </a:rPr>
              <a:t>Content Outlines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1176278"/>
            <a:ext cx="8229600" cy="28623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latin typeface="Georgia" pitchFamily="18" charset="0"/>
              </a:rPr>
              <a:t>Techniques to control laser output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i="1" dirty="0">
                <a:latin typeface="Georgia" pitchFamily="18" charset="0"/>
              </a:rPr>
              <a:t>Need to control beam output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i="1" dirty="0">
                <a:latin typeface="Georgia" pitchFamily="18" charset="0"/>
              </a:rPr>
              <a:t> Selecting Single Frequency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i="1" dirty="0">
                <a:latin typeface="Georgia" pitchFamily="18" charset="0"/>
              </a:rPr>
              <a:t> Selecting Single Mode</a:t>
            </a:r>
          </a:p>
          <a:p>
            <a:pPr lvl="1">
              <a:lnSpc>
                <a:spcPct val="150000"/>
              </a:lnSpc>
            </a:pPr>
            <a:endParaRPr lang="en-US" sz="2400" i="1" dirty="0">
              <a:latin typeface="Georg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6687" y="3394710"/>
            <a:ext cx="5167313" cy="338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609600" y="457200"/>
            <a:ext cx="8153400" cy="48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Georgia" pitchFamily="18" charset="0"/>
              </a:rPr>
              <a:t>Since conventional laser resonators have dimensions that are large compared to the optical wavelength 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itchFamily="18" charset="0"/>
              </a:rPr>
              <a:t>Hence the output may consist of various transverse and longitudinal modes leading to a greater divergence of the output beam as well as containing a number of oscillating frequencies. 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itchFamily="18" charset="0"/>
              </a:rPr>
              <a:t>In fact the power per unit frequency and solid angle interval is maximum when the laser oscillates in a single mode which is the fundamental mode. 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Georg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itchFamily="18" charset="0"/>
              </a:rPr>
              <a:t>In this section we will describe some techniques that are used to select a single transverse mode (well-defined transverse field pattern with minimal divergence) and a single longitudinal mode (small spectral width) of oscillation.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5240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>
                <a:latin typeface="Georgia" pitchFamily="18" charset="0"/>
              </a:rPr>
              <a:t>Laser Beams Modified either </a:t>
            </a:r>
          </a:p>
          <a:p>
            <a:pPr algn="just">
              <a:lnSpc>
                <a:spcPct val="150000"/>
              </a:lnSpc>
            </a:pPr>
            <a:endParaRPr lang="en-US" sz="2000" b="1" i="1" dirty="0">
              <a:latin typeface="Georg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 pitchFamily="18" charset="0"/>
              </a:rPr>
              <a:t>• Inside the resonant cavity by affecting the process of laser oscillations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Georgia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Georg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 pitchFamily="18" charset="0"/>
              </a:rPr>
              <a:t>• Outside cavity by passing through a device with variable transmission.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04800"/>
            <a:ext cx="8153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>
                <a:latin typeface="Georgia" pitchFamily="18" charset="0"/>
              </a:rPr>
              <a:t>Optical Devices </a:t>
            </a:r>
          </a:p>
          <a:p>
            <a:pPr algn="just">
              <a:lnSpc>
                <a:spcPct val="150000"/>
              </a:lnSpc>
            </a:pPr>
            <a:endParaRPr lang="en-US" sz="2000" b="1" i="1" dirty="0">
              <a:latin typeface="Georg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1" dirty="0">
                <a:latin typeface="Georgia" pitchFamily="18" charset="0"/>
              </a:rPr>
              <a:t>Passive devices: 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dirty="0">
                <a:latin typeface="Georgia" pitchFamily="18" charset="0"/>
              </a:rPr>
              <a:t> Prisms and gratings ; do same thing to light always. 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dirty="0">
                <a:latin typeface="Georgia" pitchFamily="18" charset="0"/>
              </a:rPr>
              <a:t>Employed for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dirty="0">
                <a:latin typeface="Georgia" pitchFamily="18" charset="0"/>
              </a:rPr>
              <a:t> • Selecting a narrow range of frequencies or </a:t>
            </a:r>
          </a:p>
          <a:p>
            <a:pPr algn="just"/>
            <a:r>
              <a:rPr lang="en-US" sz="2000" dirty="0">
                <a:latin typeface="Georgia" pitchFamily="18" charset="0"/>
              </a:rPr>
              <a:t> • Tune the laser to operate at different specific frequencies 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1" dirty="0">
                <a:latin typeface="Georgia" pitchFamily="18" charset="0"/>
              </a:rPr>
              <a:t>Active devices: 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dirty="0">
                <a:latin typeface="Georgia" pitchFamily="18" charset="0"/>
              </a:rPr>
              <a:t>Rotating mirrors or optical modulators; do different things to light at different times.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dirty="0">
                <a:latin typeface="Georgia" pitchFamily="18" charset="0"/>
              </a:rPr>
              <a:t> Employed to 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dirty="0">
                <a:latin typeface="Georgia" pitchFamily="18" charset="0"/>
              </a:rPr>
              <a:t>• Concentrate light energy into short time intervals - Pulses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41712"/>
            <a:ext cx="8001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latin typeface="Georgia" pitchFamily="18" charset="0"/>
              </a:rPr>
              <a:t> A. From a Set of Frequencies 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Georgia" pitchFamily="18" charset="0"/>
              </a:rPr>
              <a:t>Some lasers emit light at a set of frequencies 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Georgi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Georgia" pitchFamily="18" charset="0"/>
              </a:rPr>
              <a:t>Desirable that a laser oscillates only at a single frequency 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dirty="0">
                <a:latin typeface="Georgia" pitchFamily="18" charset="0"/>
              </a:rPr>
              <a:t>For example: </a:t>
            </a:r>
          </a:p>
          <a:p>
            <a:pPr algn="just"/>
            <a:r>
              <a:rPr lang="en-US" sz="2000" dirty="0">
                <a:latin typeface="Georgia" pitchFamily="18" charset="0"/>
              </a:rPr>
              <a:t>He-Ne laser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000" dirty="0">
                <a:latin typeface="Georgia" pitchFamily="18" charset="0"/>
              </a:rPr>
              <a:t> Three laser transitions: 3.39</a:t>
            </a:r>
            <a:r>
              <a:rPr lang="en-US" sz="2000" dirty="0">
                <a:latin typeface="Georgia" pitchFamily="18" charset="0"/>
                <a:sym typeface="Symbol"/>
              </a:rPr>
              <a:t></a:t>
            </a:r>
            <a:r>
              <a:rPr lang="en-US" sz="2000" dirty="0">
                <a:latin typeface="Georgia" pitchFamily="18" charset="0"/>
              </a:rPr>
              <a:t>m, 1.15 </a:t>
            </a:r>
            <a:r>
              <a:rPr lang="en-US" sz="2000" dirty="0">
                <a:latin typeface="Georgia" pitchFamily="18" charset="0"/>
                <a:sym typeface="Symbol"/>
              </a:rPr>
              <a:t></a:t>
            </a:r>
            <a:r>
              <a:rPr lang="en-US" sz="2000" dirty="0">
                <a:latin typeface="Georgia" pitchFamily="18" charset="0"/>
              </a:rPr>
              <a:t>m &amp; 0.63 </a:t>
            </a:r>
            <a:r>
              <a:rPr lang="en-US" sz="2000" dirty="0">
                <a:latin typeface="Georgia" pitchFamily="18" charset="0"/>
                <a:sym typeface="Symbol"/>
              </a:rPr>
              <a:t></a:t>
            </a:r>
            <a:r>
              <a:rPr lang="en-US" sz="2000" dirty="0">
                <a:latin typeface="Georgia" pitchFamily="18" charset="0"/>
              </a:rPr>
              <a:t>m.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000" dirty="0">
                <a:latin typeface="Georgia" pitchFamily="18" charset="0"/>
              </a:rPr>
              <a:t> For many practical applications, required is </a:t>
            </a:r>
            <a:r>
              <a:rPr lang="en-US" sz="2000" dirty="0">
                <a:latin typeface="Georgia" pitchFamily="18" charset="0"/>
                <a:sym typeface="Symbol"/>
              </a:rPr>
              <a:t> </a:t>
            </a:r>
            <a:r>
              <a:rPr lang="en-US" sz="2000" dirty="0">
                <a:latin typeface="Georgia" pitchFamily="18" charset="0"/>
              </a:rPr>
              <a:t>He-Ne laser that emits red light of 0.63 </a:t>
            </a:r>
            <a:r>
              <a:rPr lang="en-US" sz="2000" dirty="0">
                <a:latin typeface="Georgia" pitchFamily="18" charset="0"/>
                <a:sym typeface="Symbol"/>
              </a:rPr>
              <a:t></a:t>
            </a:r>
            <a:r>
              <a:rPr lang="en-US" sz="2000" dirty="0">
                <a:latin typeface="Georgia" pitchFamily="18" charset="0"/>
              </a:rPr>
              <a:t>m wavelength. 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  <a:latin typeface="Georgia" pitchFamily="18" charset="0"/>
              </a:rPr>
              <a:t>Simple method of obtaining the desired single frequency consists in suppressing the other possible oscillations.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Georgia" pitchFamily="18" charset="0"/>
            </a:endParaRPr>
          </a:p>
          <a:p>
            <a:pPr algn="just"/>
            <a:r>
              <a:rPr lang="en-US" sz="2000" dirty="0">
                <a:latin typeface="Georgia" pitchFamily="18" charset="0"/>
              </a:rPr>
              <a:t>In case of He-Ne Laser: 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Georgia" pitchFamily="18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2000" dirty="0">
                <a:latin typeface="Georgia" pitchFamily="18" charset="0"/>
              </a:rPr>
              <a:t>Mirrors are coated with materials having - High reflectivity at 0.63 </a:t>
            </a:r>
            <a:r>
              <a:rPr lang="en-US" sz="2000" dirty="0">
                <a:latin typeface="Georgia" pitchFamily="18" charset="0"/>
                <a:sym typeface="Symbol"/>
              </a:rPr>
              <a:t></a:t>
            </a:r>
            <a:r>
              <a:rPr lang="en-US" sz="2000" dirty="0">
                <a:latin typeface="Georgia" pitchFamily="18" charset="0"/>
              </a:rPr>
              <a:t>m - Low reflectivity for 3.39 </a:t>
            </a:r>
            <a:r>
              <a:rPr lang="en-US" sz="2000" dirty="0">
                <a:latin typeface="Georgia" pitchFamily="18" charset="0"/>
                <a:sym typeface="Symbol"/>
              </a:rPr>
              <a:t></a:t>
            </a:r>
            <a:r>
              <a:rPr lang="en-US" sz="2000" dirty="0">
                <a:latin typeface="Georgia" pitchFamily="18" charset="0"/>
              </a:rPr>
              <a:t>m and 1.15 </a:t>
            </a:r>
            <a:r>
              <a:rPr lang="en-US" sz="2000" dirty="0">
                <a:latin typeface="Georgia" pitchFamily="18" charset="0"/>
                <a:sym typeface="Symbol"/>
              </a:rPr>
              <a:t></a:t>
            </a:r>
            <a:r>
              <a:rPr lang="en-US" sz="2000" dirty="0">
                <a:latin typeface="Georgia" pitchFamily="18" charset="0"/>
              </a:rPr>
              <a:t>m wavelengths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89154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Selecting a Narrow Frequency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685800"/>
            <a:ext cx="84582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latin typeface="Georgia" pitchFamily="18" charset="0"/>
              </a:rPr>
              <a:t>B. From Wide range of Frequencies</a:t>
            </a:r>
          </a:p>
          <a:p>
            <a:pPr algn="just"/>
            <a:endParaRPr lang="en-US" dirty="0">
              <a:latin typeface="Georgi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Georgia" pitchFamily="18" charset="0"/>
              </a:rPr>
              <a:t> Some of the lasers have broad emission lines consisting of a wide range of frequencies. 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eorgia" pitchFamily="18" charset="0"/>
            </a:endParaRPr>
          </a:p>
          <a:p>
            <a:pPr algn="just"/>
            <a:r>
              <a:rPr lang="en-US" dirty="0">
                <a:latin typeface="Georgia" pitchFamily="18" charset="0"/>
              </a:rPr>
              <a:t>In such cases a single frequency can be selected using a prism or a diffraction grating, which is inserted in the resonant cavity. 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eorgi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Georgia" pitchFamily="18" charset="0"/>
              </a:rPr>
              <a:t>A prism disperses the incident laser beam into components of different frequencies.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eorgi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Georgia" pitchFamily="18" charset="0"/>
              </a:rPr>
              <a:t>For a given setting of the prism, only one of the frequencies retraces its path into the cavity and gets amplified while other frequencies are lost.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eorgia" pitchFamily="18" charset="0"/>
            </a:endParaRPr>
          </a:p>
          <a:p>
            <a:pPr algn="just"/>
            <a:r>
              <a:rPr lang="en-US" dirty="0">
                <a:latin typeface="Georgia" pitchFamily="18" charset="0"/>
              </a:rPr>
              <a:t>In case of diffraction grating, the component which satisfies the grating equation,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eorgia" pitchFamily="18" charset="0"/>
            </a:endParaRPr>
          </a:p>
          <a:p>
            <a:pPr algn="ctr"/>
            <a:r>
              <a:rPr lang="en-US" dirty="0">
                <a:latin typeface="Georgia" pitchFamily="18" charset="0"/>
                <a:sym typeface="Symbol"/>
              </a:rPr>
              <a:t>=2dsin</a:t>
            </a:r>
            <a:endParaRPr lang="en-US" dirty="0">
              <a:latin typeface="Georgia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eorgia" pitchFamily="18" charset="0"/>
            </a:endParaRPr>
          </a:p>
          <a:p>
            <a:pPr algn="just"/>
            <a:r>
              <a:rPr lang="en-US" dirty="0">
                <a:latin typeface="Georgia" pitchFamily="18" charset="0"/>
              </a:rPr>
              <a:t>reflected back into the cavity and the laser oscillates at wavelength </a:t>
            </a:r>
            <a:r>
              <a:rPr lang="en-US" dirty="0">
                <a:latin typeface="Georgia" pitchFamily="18" charset="0"/>
                <a:sym typeface="Symbol"/>
              </a:rPr>
              <a:t></a:t>
            </a:r>
            <a:r>
              <a:rPr lang="en-US" dirty="0">
                <a:latin typeface="Georgia" pitchFamily="18" charset="0"/>
              </a:rPr>
              <a:t>.</a:t>
            </a:r>
          </a:p>
          <a:p>
            <a:pPr algn="just"/>
            <a:endParaRPr lang="en-US" dirty="0"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89154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Selecting a Narrow Frequency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762000"/>
            <a:ext cx="6172200" cy="41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5638800"/>
            <a:ext cx="8153400" cy="87286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The laser can be tuned to different frequencies within the laser emission line by rotating the grating.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335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Georgia" pitchFamily="18" charset="0"/>
              </a:rPr>
              <a:t>Frequency Tuning using: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Georgia" pitchFamily="18" charset="0"/>
              </a:rPr>
              <a:t>a) Prism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Georgia" pitchFamily="18" charset="0"/>
              </a:rPr>
              <a:t>b) Diffraction grating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1430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Georgia" pitchFamily="18" charset="0"/>
              </a:rPr>
              <a:t> Out of the large number of transverse modes, it is often desired to select only the Fundamental Mode i.e. TEM00 </a:t>
            </a:r>
          </a:p>
          <a:p>
            <a:pPr algn="just"/>
            <a:endParaRPr lang="en-US" sz="2000" dirty="0">
              <a:latin typeface="Georgia" pitchFamily="18" charset="0"/>
            </a:endParaRPr>
          </a:p>
          <a:p>
            <a:pPr lvl="1" algn="just"/>
            <a:r>
              <a:rPr lang="en-US" sz="2000" dirty="0">
                <a:latin typeface="Georgia" pitchFamily="18" charset="0"/>
              </a:rPr>
              <a:t> Selected by keeping a Circular Aperture in the cavity</a:t>
            </a:r>
          </a:p>
          <a:p>
            <a:pPr lvl="1" algn="just"/>
            <a:r>
              <a:rPr lang="en-US" sz="2000" dirty="0">
                <a:latin typeface="Georgia" pitchFamily="18" charset="0"/>
              </a:rPr>
              <a:t> </a:t>
            </a:r>
          </a:p>
          <a:p>
            <a:pPr lvl="1" algn="just"/>
            <a:endParaRPr lang="en-US" sz="2000" dirty="0">
              <a:latin typeface="Georgia" pitchFamily="18" charset="0"/>
            </a:endParaRPr>
          </a:p>
          <a:p>
            <a:pPr lvl="1" algn="just"/>
            <a:endParaRPr lang="en-US" sz="2000" dirty="0">
              <a:latin typeface="Georgia" pitchFamily="18" charset="0"/>
            </a:endParaRPr>
          </a:p>
          <a:p>
            <a:pPr lvl="1" algn="just"/>
            <a:endParaRPr lang="en-US" sz="2000" dirty="0">
              <a:latin typeface="Georgia" pitchFamily="18" charset="0"/>
            </a:endParaRPr>
          </a:p>
          <a:p>
            <a:pPr lvl="1" algn="just"/>
            <a:endParaRPr lang="en-US" sz="2000" dirty="0">
              <a:latin typeface="Georgia" pitchFamily="18" charset="0"/>
            </a:endParaRPr>
          </a:p>
          <a:p>
            <a:pPr lvl="1" algn="just"/>
            <a:endParaRPr lang="en-US" sz="2000" dirty="0">
              <a:latin typeface="Georgia" pitchFamily="18" charset="0"/>
            </a:endParaRPr>
          </a:p>
          <a:p>
            <a:pPr lvl="1" algn="just"/>
            <a:r>
              <a:rPr lang="en-US" sz="2000" dirty="0">
                <a:latin typeface="Georgia" pitchFamily="18" charset="0"/>
              </a:rPr>
              <a:t> Also by using an Unstable Optical Resonator </a:t>
            </a:r>
          </a:p>
          <a:p>
            <a:pPr lvl="1" algn="just"/>
            <a:endParaRPr lang="en-US" sz="2000" dirty="0">
              <a:latin typeface="Georgia" pitchFamily="18" charset="0"/>
            </a:endParaRPr>
          </a:p>
          <a:p>
            <a:pPr lvl="2" algn="just"/>
            <a:r>
              <a:rPr lang="en-US" sz="2000" dirty="0">
                <a:latin typeface="Georgia" pitchFamily="18" charset="0"/>
              </a:rPr>
              <a:t>Example is a Con-focal Telescopic Resonator </a:t>
            </a:r>
          </a:p>
          <a:p>
            <a:pPr lvl="2" algn="just"/>
            <a:r>
              <a:rPr lang="en-US" sz="2000" dirty="0">
                <a:latin typeface="Georgia" pitchFamily="18" charset="0"/>
              </a:rPr>
              <a:t>Yield high coherent beams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8763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Selection of TEM and Single Longitudinal Mode</a:t>
            </a:r>
          </a:p>
        </p:txBody>
      </p:sp>
      <p:pic>
        <p:nvPicPr>
          <p:cNvPr id="4" name="Picture 4" descr="C:\Documents and Settings\Administrator\My Documents\00-TEACHING\lectures\class5\lasers\leot01-07-01n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8899" y="2514600"/>
            <a:ext cx="423360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5206" y="5269575"/>
            <a:ext cx="3318794" cy="158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719</Words>
  <Application>Microsoft Office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Symbol</vt:lpstr>
      <vt:lpstr>Wingdings</vt:lpstr>
      <vt:lpstr>Office Theme</vt:lpstr>
      <vt:lpstr>“Laser Technology and Applications”  16B1NPH533 Lecture 21-22 </vt:lpstr>
      <vt:lpstr>Lecture 21-22 Content 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Outlines</dc:title>
  <dc:creator>Dhirendra</dc:creator>
  <cp:lastModifiedBy>Anshu Varsney</cp:lastModifiedBy>
  <cp:revision>275</cp:revision>
  <dcterms:created xsi:type="dcterms:W3CDTF">2020-08-19T08:00:44Z</dcterms:created>
  <dcterms:modified xsi:type="dcterms:W3CDTF">2023-10-03T03:28:40Z</dcterms:modified>
</cp:coreProperties>
</file>