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0" r:id="rId2"/>
    <p:sldId id="256" r:id="rId3"/>
    <p:sldId id="272" r:id="rId4"/>
    <p:sldId id="274" r:id="rId5"/>
    <p:sldId id="271" r:id="rId6"/>
    <p:sldId id="277" r:id="rId7"/>
    <p:sldId id="278" r:id="rId8"/>
    <p:sldId id="279" r:id="rId9"/>
    <p:sldId id="280" r:id="rId10"/>
    <p:sldId id="283" r:id="rId11"/>
    <p:sldId id="284" r:id="rId12"/>
    <p:sldId id="285" r:id="rId13"/>
    <p:sldId id="286" r:id="rId14"/>
    <p:sldId id="288" r:id="rId15"/>
    <p:sldId id="289" r:id="rId16"/>
    <p:sldId id="290" r:id="rId17"/>
    <p:sldId id="291" r:id="rId18"/>
    <p:sldId id="292" r:id="rId19"/>
    <p:sldId id="293" r:id="rId20"/>
    <p:sldId id="294" r:id="rId21"/>
    <p:sldId id="295" r:id="rId22"/>
    <p:sldId id="296" r:id="rId2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7404" autoAdjust="0"/>
    <p:restoredTop sz="85125" autoAdjust="0"/>
  </p:normalViewPr>
  <p:slideViewPr>
    <p:cSldViewPr>
      <p:cViewPr>
        <p:scale>
          <a:sx n="75" d="100"/>
          <a:sy n="75" d="100"/>
        </p:scale>
        <p:origin x="-1152" y="1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E4AF39A3-947F-4D59-85AB-920C1416B326}" type="datetimeFigureOut">
              <a:rPr lang="en-US"/>
              <a:pPr>
                <a:defRPr/>
              </a:pPr>
              <a:t>09-Nov-21</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3C19EA62-A282-4025-8925-6BA2BC50486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p:spPr>
      </p:sp>
      <p:sp>
        <p:nvSpPr>
          <p:cNvPr id="153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51204" name="Slide Number Placeholder 3"/>
          <p:cNvSpPr>
            <a:spLocks noGrp="1"/>
          </p:cNvSpPr>
          <p:nvPr>
            <p:ph type="sldNum" sz="quarter" idx="5"/>
          </p:nvPr>
        </p:nvSpPr>
        <p:spPr/>
        <p:txBody>
          <a:bodyPr/>
          <a:lstStyle/>
          <a:p>
            <a:pPr>
              <a:defRPr/>
            </a:pPr>
            <a:fld id="{F2C37D05-88CD-4D6B-B937-C7F639E0EB8B}" type="slidenum">
              <a:rPr lang="pl-PL" smtClean="0"/>
              <a:pPr>
                <a:defRPr/>
              </a:pPr>
              <a:t>1</a:t>
            </a:fld>
            <a:endParaRPr lang="pl-PL"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79348BC-7ED4-4E62-8C20-63057CF131B9}" type="datetimeFigureOut">
              <a:rPr lang="en-US"/>
              <a:pPr>
                <a:defRPr/>
              </a:pPr>
              <a:t>09-Nov-21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70812C-58A8-4F75-A853-72DEBD607F5D}"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481AF54-AFAD-42ED-B871-F6D51A928924}" type="datetimeFigureOut">
              <a:rPr lang="en-US"/>
              <a:pPr>
                <a:defRPr/>
              </a:pPr>
              <a:t>09-Nov-21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303724-EBB7-4F90-AE4B-3A3AAA8D4F5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A64B65-DD91-4B35-AC3B-968E58D9A65E}" type="datetimeFigureOut">
              <a:rPr lang="en-US"/>
              <a:pPr>
                <a:defRPr/>
              </a:pPr>
              <a:t>09-Nov-21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368DB8-DACF-4E1E-9CB3-52B0B5BD6BF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EB5B170-9AA0-418E-B3C3-5C20895DD9C5}" type="datetimeFigureOut">
              <a:rPr lang="en-US"/>
              <a:pPr>
                <a:defRPr/>
              </a:pPr>
              <a:t>09-Nov-21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196AC07-AA04-4BE4-8752-AF90E6B873D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3CA70C8-4C0A-4B1F-B082-5199E879BAFA}" type="datetimeFigureOut">
              <a:rPr lang="en-US"/>
              <a:pPr>
                <a:defRPr/>
              </a:pPr>
              <a:t>09-Nov-21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3EFA6D0-9147-4CD2-AA9F-026E3DDF8F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D0ACA0A0-5A4B-4C89-9589-1B76CBD13F12}" type="datetimeFigureOut">
              <a:rPr lang="en-US"/>
              <a:pPr>
                <a:defRPr/>
              </a:pPr>
              <a:t>09-Nov-21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F3DB06-2E05-4106-9314-23FAE82CE9B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585BE32-8A04-4F50-ABE2-5D5667628178}" type="datetimeFigureOut">
              <a:rPr lang="en-US"/>
              <a:pPr>
                <a:defRPr/>
              </a:pPr>
              <a:t>09-Nov-21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340182D-1AD7-4E9F-985C-C0A6EFFE33AA}"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1A8C289-26F6-47B0-AFAD-5B1150B1C1F0}" type="datetimeFigureOut">
              <a:rPr lang="en-US"/>
              <a:pPr>
                <a:defRPr/>
              </a:pPr>
              <a:t>09-Nov-21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90F868-5CA2-492E-B203-C3D6712328AF}"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DA7B9B0-B637-47BB-B6AA-675CBA6CD140}" type="datetimeFigureOut">
              <a:rPr lang="en-US"/>
              <a:pPr>
                <a:defRPr/>
              </a:pPr>
              <a:t>09-Nov-21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A6124F7F-8002-4CBE-ADAE-C009C24C701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DDC53BA-CD7F-4582-888E-C1F16937BCB9}" type="datetimeFigureOut">
              <a:rPr lang="en-US"/>
              <a:pPr>
                <a:defRPr/>
              </a:pPr>
              <a:t>09-Nov-21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17D5508-C8AA-4819-AEDA-CF4E7AD2D04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081F9C9-FE1C-4A1F-8E06-1D99394BE910}" type="datetimeFigureOut">
              <a:rPr lang="en-US"/>
              <a:pPr>
                <a:defRPr/>
              </a:pPr>
              <a:t>09-Nov-21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61B1BFC-38C6-447B-907F-E39BDBD1ADE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5123"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A31202-0AE5-4102-9453-CCE5FF042402}" type="datetimeFigureOut">
              <a:rPr lang="en-US"/>
              <a:pPr>
                <a:defRPr/>
              </a:pPr>
              <a:t>09-Nov-21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9AC84A70-205A-43F8-B85C-2B09CB11922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7.bin"/><Relationship Id="rId5" Type="http://schemas.openxmlformats.org/officeDocument/2006/relationships/oleObject" Target="../embeddings/oleObject16.bin"/><Relationship Id="rId4" Type="http://schemas.openxmlformats.org/officeDocument/2006/relationships/oleObject" Target="../embeddings/oleObject15.bin"/></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7.bin"/><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11.bin"/><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6146" name="Picture 4" descr="Laser technology, definition, applications, and challenges ..."/>
          <p:cNvPicPr>
            <a:picLocks noChangeAspect="1" noChangeArrowheads="1"/>
          </p:cNvPicPr>
          <p:nvPr/>
        </p:nvPicPr>
        <p:blipFill>
          <a:blip r:embed="rId3"/>
          <a:srcRect/>
          <a:stretch>
            <a:fillRect/>
          </a:stretch>
        </p:blipFill>
        <p:spPr bwMode="auto">
          <a:xfrm>
            <a:off x="714375" y="0"/>
            <a:ext cx="7929563" cy="6858000"/>
          </a:xfrm>
          <a:prstGeom prst="rect">
            <a:avLst/>
          </a:prstGeom>
          <a:noFill/>
          <a:ln w="9525">
            <a:noFill/>
            <a:miter lim="800000"/>
            <a:headEnd/>
            <a:tailEnd/>
          </a:ln>
        </p:spPr>
      </p:pic>
      <p:sp>
        <p:nvSpPr>
          <p:cNvPr id="8194" name="Rectangle 2"/>
          <p:cNvSpPr>
            <a:spLocks noGrp="1" noChangeArrowheads="1"/>
          </p:cNvSpPr>
          <p:nvPr>
            <p:ph type="title"/>
          </p:nvPr>
        </p:nvSpPr>
        <p:spPr>
          <a:xfrm>
            <a:off x="0" y="928688"/>
            <a:ext cx="8929688" cy="2143125"/>
          </a:xfrm>
        </p:spPr>
        <p:txBody>
          <a:bodyPr rtlCol="0">
            <a:normAutofit fontScale="90000"/>
          </a:bodyPr>
          <a:lstStyle/>
          <a:p>
            <a:pPr eaLnBrk="1" fontAlgn="auto" hangingPunct="1">
              <a:spcAft>
                <a:spcPts val="0"/>
              </a:spcAft>
              <a:defRPr/>
            </a:pPr>
            <a:r>
              <a:rPr lang="en-US" i="1" dirty="0" smtClean="0">
                <a:solidFill>
                  <a:srgbClr val="FFFFCC"/>
                </a:solidFill>
                <a:latin typeface="Georgia" pitchFamily="18" charset="0"/>
              </a:rPr>
              <a:t>“Laser Technology and Applications”</a:t>
            </a:r>
            <a:br>
              <a:rPr lang="en-US" i="1" dirty="0" smtClean="0">
                <a:solidFill>
                  <a:srgbClr val="FFFFCC"/>
                </a:solidFill>
                <a:latin typeface="Georgia" pitchFamily="18" charset="0"/>
              </a:rPr>
            </a:br>
            <a:r>
              <a:rPr lang="en-US" i="1" dirty="0" smtClean="0">
                <a:solidFill>
                  <a:srgbClr val="FFFFCC"/>
                </a:solidFill>
                <a:latin typeface="Georgia" pitchFamily="18" charset="0"/>
              </a:rPr>
              <a:t/>
            </a:r>
            <a:br>
              <a:rPr lang="en-US" i="1" dirty="0" smtClean="0">
                <a:solidFill>
                  <a:srgbClr val="FFFFCC"/>
                </a:solidFill>
                <a:latin typeface="Georgia" pitchFamily="18" charset="0"/>
              </a:rPr>
            </a:br>
            <a:r>
              <a:rPr lang="en-US" i="1" dirty="0" smtClean="0">
                <a:solidFill>
                  <a:srgbClr val="FFFFCC"/>
                </a:solidFill>
                <a:latin typeface="Georgia" pitchFamily="18" charset="0"/>
              </a:rPr>
              <a:t>16B1NPH533</a:t>
            </a:r>
            <a:br>
              <a:rPr lang="en-US" i="1" dirty="0" smtClean="0">
                <a:solidFill>
                  <a:srgbClr val="FFFFCC"/>
                </a:solidFill>
                <a:latin typeface="Georgia" pitchFamily="18" charset="0"/>
              </a:rPr>
            </a:br>
            <a:r>
              <a:rPr lang="en-US" i="1" dirty="0" smtClean="0">
                <a:solidFill>
                  <a:srgbClr val="FFFFCC"/>
                </a:solidFill>
                <a:latin typeface="Georgia" pitchFamily="18" charset="0"/>
              </a:rPr>
              <a:t>Lecture </a:t>
            </a:r>
            <a:r>
              <a:rPr lang="en-US" i="1" dirty="0" smtClean="0">
                <a:solidFill>
                  <a:srgbClr val="FFFFCC"/>
                </a:solidFill>
                <a:latin typeface="Georgia" pitchFamily="18" charset="0"/>
              </a:rPr>
              <a:t>23-26</a:t>
            </a:r>
            <a:r>
              <a:rPr lang="en-US" dirty="0" smtClean="0">
                <a:solidFill>
                  <a:srgbClr val="FFFFCC"/>
                </a:solidFill>
              </a:rPr>
              <a:t/>
            </a:r>
            <a:br>
              <a:rPr lang="en-US" dirty="0" smtClean="0">
                <a:solidFill>
                  <a:srgbClr val="FFFFCC"/>
                </a:solidFill>
              </a:rPr>
            </a:br>
            <a:endParaRPr lang="en-US" dirty="0" smtClean="0">
              <a:solidFill>
                <a:srgbClr val="FFFFCC"/>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5334000" y="152400"/>
            <a:ext cx="3543300" cy="3895725"/>
          </a:xfrm>
          <a:prstGeom prst="rect">
            <a:avLst/>
          </a:prstGeom>
          <a:noFill/>
          <a:ln w="9525">
            <a:noFill/>
            <a:miter lim="800000"/>
            <a:headEnd/>
            <a:tailEnd/>
          </a:ln>
          <a:effectLst/>
        </p:spPr>
      </p:pic>
      <p:sp>
        <p:nvSpPr>
          <p:cNvPr id="6" name="Rectangle 5"/>
          <p:cNvSpPr/>
          <p:nvPr/>
        </p:nvSpPr>
        <p:spPr>
          <a:xfrm>
            <a:off x="152400" y="130076"/>
            <a:ext cx="5105400" cy="2031325"/>
          </a:xfrm>
          <a:prstGeom prst="rect">
            <a:avLst/>
          </a:prstGeom>
        </p:spPr>
        <p:txBody>
          <a:bodyPr wrap="square">
            <a:spAutoFit/>
          </a:bodyPr>
          <a:lstStyle/>
          <a:p>
            <a:pPr algn="just"/>
            <a:r>
              <a:rPr lang="en-US" dirty="0" smtClean="0">
                <a:latin typeface="Georgia" pitchFamily="18" charset="0"/>
              </a:rPr>
              <a:t>This energy utilization factor tends to unity  as n</a:t>
            </a:r>
            <a:r>
              <a:rPr lang="en-US" baseline="-25000" dirty="0" smtClean="0">
                <a:latin typeface="Georgia" pitchFamily="18" charset="0"/>
              </a:rPr>
              <a:t>0</a:t>
            </a:r>
            <a:r>
              <a:rPr lang="en-US" dirty="0" smtClean="0">
                <a:latin typeface="Georgia" pitchFamily="18" charset="0"/>
              </a:rPr>
              <a:t>/n</a:t>
            </a:r>
            <a:r>
              <a:rPr lang="en-US" baseline="-25000" dirty="0" smtClean="0">
                <a:latin typeface="Georgia" pitchFamily="18" charset="0"/>
              </a:rPr>
              <a:t>th</a:t>
            </a:r>
            <a:r>
              <a:rPr lang="en-US" dirty="0" smtClean="0">
                <a:latin typeface="Georgia" pitchFamily="18" charset="0"/>
              </a:rPr>
              <a:t> increases. </a:t>
            </a:r>
          </a:p>
          <a:p>
            <a:pPr algn="just"/>
            <a:r>
              <a:rPr lang="en-US" dirty="0" smtClean="0">
                <a:latin typeface="Georgia" pitchFamily="18" charset="0"/>
                <a:sym typeface="Symbol"/>
              </a:rPr>
              <a:t>the </a:t>
            </a:r>
            <a:r>
              <a:rPr lang="en-US" dirty="0" smtClean="0">
                <a:latin typeface="Georgia" pitchFamily="18" charset="0"/>
              </a:rPr>
              <a:t>higher the n</a:t>
            </a:r>
            <a:r>
              <a:rPr lang="en-US" baseline="-25000" dirty="0" smtClean="0">
                <a:latin typeface="Georgia" pitchFamily="18" charset="0"/>
              </a:rPr>
              <a:t>th</a:t>
            </a:r>
            <a:r>
              <a:rPr lang="en-US" dirty="0" smtClean="0">
                <a:latin typeface="Georgia" pitchFamily="18" charset="0"/>
              </a:rPr>
              <a:t> is (before the cavity Q is switched) the  more energy will be extracted from the cavity in the  form of a giant pulse. </a:t>
            </a:r>
          </a:p>
          <a:p>
            <a:pPr algn="just"/>
            <a:r>
              <a:rPr lang="en-US" dirty="0" smtClean="0">
                <a:latin typeface="Georgia" pitchFamily="18" charset="0"/>
              </a:rPr>
              <a:t>The instantaneous power output of the laser is  given by</a:t>
            </a:r>
          </a:p>
        </p:txBody>
      </p:sp>
      <p:graphicFrame>
        <p:nvGraphicFramePr>
          <p:cNvPr id="1029" name="Object 5"/>
          <p:cNvGraphicFramePr>
            <a:graphicFrameLocks noChangeAspect="1"/>
          </p:cNvGraphicFramePr>
          <p:nvPr/>
        </p:nvGraphicFramePr>
        <p:xfrm>
          <a:off x="457200" y="2286000"/>
          <a:ext cx="2581275" cy="1403350"/>
        </p:xfrm>
        <a:graphic>
          <a:graphicData uri="http://schemas.openxmlformats.org/presentationml/2006/ole">
            <p:oleObj spid="_x0000_s5122" name="Equation" r:id="rId4" imgW="1726920" imgH="939600" progId="Equation.3">
              <p:embed/>
            </p:oleObj>
          </a:graphicData>
        </a:graphic>
      </p:graphicFrame>
      <p:sp>
        <p:nvSpPr>
          <p:cNvPr id="9" name="Rectangle 8"/>
          <p:cNvSpPr/>
          <p:nvPr/>
        </p:nvSpPr>
        <p:spPr>
          <a:xfrm>
            <a:off x="228600" y="3810000"/>
            <a:ext cx="5486400" cy="2769989"/>
          </a:xfrm>
          <a:prstGeom prst="rect">
            <a:avLst/>
          </a:prstGeom>
          <a:ln w="19050">
            <a:noFill/>
          </a:ln>
        </p:spPr>
        <p:txBody>
          <a:bodyPr wrap="square">
            <a:spAutoFit/>
          </a:bodyPr>
          <a:lstStyle/>
          <a:p>
            <a:pPr algn="just"/>
            <a:r>
              <a:rPr lang="en-US" dirty="0" smtClean="0">
                <a:latin typeface="Georgia" pitchFamily="18" charset="0"/>
              </a:rPr>
              <a:t>To find the maximum power,</a:t>
            </a:r>
            <a:r>
              <a:rPr lang="en-US" dirty="0" smtClean="0"/>
              <a:t> </a:t>
            </a:r>
          </a:p>
          <a:p>
            <a:pPr algn="ctr"/>
            <a:r>
              <a:rPr lang="en-US" dirty="0" err="1" smtClean="0">
                <a:latin typeface="Georgia" pitchFamily="18" charset="0"/>
              </a:rPr>
              <a:t>dP</a:t>
            </a:r>
            <a:r>
              <a:rPr lang="en-US" dirty="0" smtClean="0">
                <a:latin typeface="Georgia" pitchFamily="18" charset="0"/>
              </a:rPr>
              <a:t>/</a:t>
            </a:r>
            <a:r>
              <a:rPr lang="en-US" dirty="0" err="1" smtClean="0">
                <a:latin typeface="Georgia" pitchFamily="18" charset="0"/>
              </a:rPr>
              <a:t>dn</a:t>
            </a:r>
            <a:r>
              <a:rPr lang="en-US" dirty="0" smtClean="0">
                <a:latin typeface="Georgia" pitchFamily="18" charset="0"/>
              </a:rPr>
              <a:t>=0</a:t>
            </a:r>
          </a:p>
          <a:p>
            <a:pPr algn="just"/>
            <a:r>
              <a:rPr lang="en-US" dirty="0" smtClean="0">
                <a:latin typeface="Georgia" pitchFamily="18" charset="0"/>
              </a:rPr>
              <a:t>and find that peak power occurs at n =n</a:t>
            </a:r>
            <a:r>
              <a:rPr lang="en-US" baseline="-25000" dirty="0" smtClean="0">
                <a:latin typeface="Georgia" pitchFamily="18" charset="0"/>
              </a:rPr>
              <a:t>th</a:t>
            </a:r>
            <a:r>
              <a:rPr lang="en-US" dirty="0" smtClean="0">
                <a:latin typeface="Georgia" pitchFamily="18" charset="0"/>
              </a:rPr>
              <a:t>. It means that peak power occurs at the beginning of the  pulse.</a:t>
            </a: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as n</a:t>
            </a:r>
            <a:r>
              <a:rPr lang="en-US" baseline="-25000" dirty="0" smtClean="0">
                <a:latin typeface="Georgia" pitchFamily="18" charset="0"/>
              </a:rPr>
              <a:t>o</a:t>
            </a:r>
            <a:r>
              <a:rPr lang="en-US" dirty="0" smtClean="0">
                <a:latin typeface="Georgia" pitchFamily="18" charset="0"/>
              </a:rPr>
              <a:t>&gt;&gt;n</a:t>
            </a:r>
            <a:r>
              <a:rPr lang="en-US" baseline="-25000" dirty="0" smtClean="0">
                <a:latin typeface="Georgia" pitchFamily="18" charset="0"/>
              </a:rPr>
              <a:t>th , </a:t>
            </a:r>
          </a:p>
          <a:p>
            <a:pPr algn="just"/>
            <a:endParaRPr lang="en-US" baseline="-25000" dirty="0" smtClean="0">
              <a:latin typeface="Georgia" pitchFamily="18" charset="0"/>
            </a:endParaRPr>
          </a:p>
          <a:p>
            <a:pPr algn="just"/>
            <a:endParaRPr lang="en-US" dirty="0" smtClean="0">
              <a:latin typeface="Georgia" pitchFamily="18" charset="0"/>
            </a:endParaRPr>
          </a:p>
        </p:txBody>
      </p:sp>
      <p:graphicFrame>
        <p:nvGraphicFramePr>
          <p:cNvPr id="1030" name="Object 6"/>
          <p:cNvGraphicFramePr>
            <a:graphicFrameLocks noChangeAspect="1"/>
          </p:cNvGraphicFramePr>
          <p:nvPr/>
        </p:nvGraphicFramePr>
        <p:xfrm>
          <a:off x="990600" y="5105400"/>
          <a:ext cx="2998787" cy="720725"/>
        </p:xfrm>
        <a:graphic>
          <a:graphicData uri="http://schemas.openxmlformats.org/presentationml/2006/ole">
            <p:oleObj spid="_x0000_s5123" name="Equation" r:id="rId5" imgW="2006280" imgH="482400" progId="Equation.3">
              <p:embed/>
            </p:oleObj>
          </a:graphicData>
        </a:graphic>
      </p:graphicFrame>
      <p:graphicFrame>
        <p:nvGraphicFramePr>
          <p:cNvPr id="1031" name="Object 7"/>
          <p:cNvGraphicFramePr>
            <a:graphicFrameLocks noChangeAspect="1"/>
          </p:cNvGraphicFramePr>
          <p:nvPr/>
        </p:nvGraphicFramePr>
        <p:xfrm>
          <a:off x="1905000" y="6019800"/>
          <a:ext cx="1214438" cy="644525"/>
        </p:xfrm>
        <a:graphic>
          <a:graphicData uri="http://schemas.openxmlformats.org/presentationml/2006/ole">
            <p:oleObj spid="_x0000_s5124" name="Equation" r:id="rId6" imgW="812520" imgH="431640" progId="Equation.3">
              <p:embed/>
            </p:oleObj>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457200" y="381000"/>
            <a:ext cx="5934075" cy="2266950"/>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2590800"/>
            <a:ext cx="7696200" cy="3829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47800" y="381000"/>
            <a:ext cx="4926349" cy="5078313"/>
          </a:xfrm>
          <a:prstGeom prst="rect">
            <a:avLst/>
          </a:prstGeom>
          <a:noFill/>
        </p:spPr>
        <p:txBody>
          <a:bodyPr wrap="none" rtlCol="0">
            <a:spAutoFit/>
          </a:bodyPr>
          <a:lstStyle/>
          <a:p>
            <a:pPr>
              <a:lnSpc>
                <a:spcPct val="150000"/>
              </a:lnSpc>
            </a:pPr>
            <a:r>
              <a:rPr lang="en-US" dirty="0" smtClean="0">
                <a:latin typeface="Georgia" pitchFamily="18" charset="0"/>
              </a:rPr>
              <a:t>In a given Ruby laser : 3- Level</a:t>
            </a:r>
          </a:p>
          <a:p>
            <a:pPr>
              <a:lnSpc>
                <a:spcPct val="150000"/>
              </a:lnSpc>
            </a:pPr>
            <a:r>
              <a:rPr lang="en-US" dirty="0" smtClean="0">
                <a:latin typeface="Georgia" pitchFamily="18" charset="0"/>
              </a:rPr>
              <a:t>Length of rod=10 cm ( same a length of cavity)</a:t>
            </a:r>
          </a:p>
          <a:p>
            <a:pPr>
              <a:lnSpc>
                <a:spcPct val="150000"/>
              </a:lnSpc>
            </a:pPr>
            <a:r>
              <a:rPr lang="en-US" dirty="0" smtClean="0">
                <a:latin typeface="Georgia" pitchFamily="18" charset="0"/>
              </a:rPr>
              <a:t>Area =10 cm</a:t>
            </a:r>
            <a:r>
              <a:rPr lang="en-US" baseline="30000" dirty="0" smtClean="0">
                <a:latin typeface="Georgia" pitchFamily="18" charset="0"/>
              </a:rPr>
              <a:t>2</a:t>
            </a:r>
          </a:p>
          <a:p>
            <a:pPr>
              <a:lnSpc>
                <a:spcPct val="150000"/>
              </a:lnSpc>
            </a:pPr>
            <a:r>
              <a:rPr lang="en-US" dirty="0" smtClean="0">
                <a:latin typeface="Georgia" pitchFamily="18" charset="0"/>
              </a:rPr>
              <a:t>R1=100% ; R2=70%</a:t>
            </a:r>
          </a:p>
          <a:p>
            <a:pPr>
              <a:lnSpc>
                <a:spcPct val="150000"/>
              </a:lnSpc>
            </a:pPr>
            <a:r>
              <a:rPr lang="en-US" dirty="0" smtClean="0">
                <a:latin typeface="Georgia" pitchFamily="18" charset="0"/>
              </a:rPr>
              <a:t>No. of Cr</a:t>
            </a:r>
            <a:r>
              <a:rPr lang="en-US" baseline="30000" dirty="0" smtClean="0">
                <a:latin typeface="Georgia" pitchFamily="18" charset="0"/>
              </a:rPr>
              <a:t>+3</a:t>
            </a:r>
            <a:r>
              <a:rPr lang="en-US" dirty="0" smtClean="0">
                <a:latin typeface="Georgia" pitchFamily="18" charset="0"/>
              </a:rPr>
              <a:t>=1.58 </a:t>
            </a:r>
            <a:r>
              <a:rPr lang="en-US" dirty="0" smtClean="0">
                <a:latin typeface="Georgia" pitchFamily="18" charset="0"/>
                <a:sym typeface="Symbol"/>
              </a:rPr>
              <a:t>10</a:t>
            </a:r>
            <a:r>
              <a:rPr lang="en-US" baseline="30000" dirty="0" smtClean="0">
                <a:latin typeface="Georgia" pitchFamily="18" charset="0"/>
                <a:sym typeface="Symbol"/>
              </a:rPr>
              <a:t>19</a:t>
            </a:r>
            <a:r>
              <a:rPr lang="en-US" dirty="0" smtClean="0">
                <a:latin typeface="Georgia" pitchFamily="18" charset="0"/>
                <a:sym typeface="Symbol"/>
              </a:rPr>
              <a:t> /cm</a:t>
            </a:r>
            <a:r>
              <a:rPr lang="en-US" baseline="30000" dirty="0" smtClean="0">
                <a:latin typeface="Georgia" pitchFamily="18" charset="0"/>
                <a:sym typeface="Symbol"/>
              </a:rPr>
              <a:t>3</a:t>
            </a:r>
          </a:p>
          <a:p>
            <a:pPr>
              <a:lnSpc>
                <a:spcPct val="150000"/>
              </a:lnSpc>
            </a:pPr>
            <a:r>
              <a:rPr lang="en-US" dirty="0" smtClean="0">
                <a:latin typeface="Georgia" pitchFamily="18" charset="0"/>
                <a:sym typeface="Symbol"/>
              </a:rPr>
              <a:t>Wavelength=694.3 nm</a:t>
            </a:r>
          </a:p>
          <a:p>
            <a:pPr>
              <a:lnSpc>
                <a:spcPct val="150000"/>
              </a:lnSpc>
            </a:pPr>
            <a:r>
              <a:rPr lang="en-US" dirty="0" smtClean="0">
                <a:latin typeface="Georgia" pitchFamily="18" charset="0"/>
                <a:sym typeface="Symbol"/>
              </a:rPr>
              <a:t>Refractive index=1.76</a:t>
            </a:r>
          </a:p>
          <a:p>
            <a:pPr>
              <a:lnSpc>
                <a:spcPct val="150000"/>
              </a:lnSpc>
            </a:pPr>
            <a:r>
              <a:rPr lang="en-US" dirty="0" smtClean="0">
                <a:latin typeface="Georgia" pitchFamily="18" charset="0"/>
                <a:sym typeface="Symbol"/>
              </a:rPr>
              <a:t>t</a:t>
            </a:r>
            <a:r>
              <a:rPr lang="en-US" baseline="-25000" dirty="0" smtClean="0">
                <a:latin typeface="Georgia" pitchFamily="18" charset="0"/>
                <a:sym typeface="Symbol"/>
              </a:rPr>
              <a:t>sp</a:t>
            </a:r>
            <a:r>
              <a:rPr lang="en-US" dirty="0" smtClean="0">
                <a:latin typeface="Georgia" pitchFamily="18" charset="0"/>
                <a:sym typeface="Symbol"/>
              </a:rPr>
              <a:t>=3 m sec</a:t>
            </a:r>
          </a:p>
          <a:p>
            <a:pPr>
              <a:lnSpc>
                <a:spcPct val="150000"/>
              </a:lnSpc>
            </a:pPr>
            <a:r>
              <a:rPr lang="en-US" dirty="0" smtClean="0">
                <a:latin typeface="Georgia" pitchFamily="18" charset="0"/>
              </a:rPr>
              <a:t>n</a:t>
            </a:r>
            <a:r>
              <a:rPr lang="en-US" baseline="-25000" dirty="0" smtClean="0">
                <a:latin typeface="Georgia" pitchFamily="18" charset="0"/>
              </a:rPr>
              <a:t>o</a:t>
            </a:r>
            <a:r>
              <a:rPr lang="en-US" dirty="0" smtClean="0">
                <a:latin typeface="Georgia" pitchFamily="18" charset="0"/>
              </a:rPr>
              <a:t>=4n</a:t>
            </a:r>
            <a:r>
              <a:rPr lang="en-US" baseline="-25000" dirty="0" smtClean="0">
                <a:latin typeface="Georgia" pitchFamily="18" charset="0"/>
              </a:rPr>
              <a:t>th</a:t>
            </a:r>
          </a:p>
          <a:p>
            <a:pPr>
              <a:lnSpc>
                <a:spcPct val="150000"/>
              </a:lnSpc>
            </a:pPr>
            <a:r>
              <a:rPr lang="en-US" dirty="0" smtClean="0">
                <a:latin typeface="Georgia" pitchFamily="18" charset="0"/>
              </a:rPr>
              <a:t>Calculate </a:t>
            </a:r>
            <a:r>
              <a:rPr lang="en-US" dirty="0" err="1" smtClean="0">
                <a:latin typeface="Georgia" pitchFamily="18" charset="0"/>
              </a:rPr>
              <a:t>P</a:t>
            </a:r>
            <a:r>
              <a:rPr lang="en-US" baseline="-25000" dirty="0" err="1" smtClean="0">
                <a:latin typeface="Georgia" pitchFamily="18" charset="0"/>
              </a:rPr>
              <a:t>peak</a:t>
            </a:r>
            <a:r>
              <a:rPr lang="en-US" dirty="0" smtClean="0">
                <a:latin typeface="Georgia" pitchFamily="18" charset="0"/>
              </a:rPr>
              <a:t>,</a:t>
            </a:r>
          </a:p>
          <a:p>
            <a:pPr>
              <a:lnSpc>
                <a:spcPct val="150000"/>
              </a:lnSpc>
            </a:pPr>
            <a:r>
              <a:rPr lang="en-US" dirty="0" smtClean="0">
                <a:latin typeface="Georgia" pitchFamily="18" charset="0"/>
              </a:rPr>
              <a:t> Energy released,</a:t>
            </a:r>
          </a:p>
          <a:p>
            <a:pPr>
              <a:lnSpc>
                <a:spcPct val="150000"/>
              </a:lnSpc>
            </a:pPr>
            <a:r>
              <a:rPr lang="en-US" dirty="0" smtClean="0">
                <a:latin typeface="Georgia" pitchFamily="18" charset="0"/>
              </a:rPr>
              <a:t>pulse duration.</a:t>
            </a:r>
            <a:endParaRPr lang="en-US" dirty="0">
              <a:latin typeface="Georgia"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304800"/>
            <a:ext cx="8382000" cy="4708981"/>
          </a:xfrm>
          <a:prstGeom prst="rect">
            <a:avLst/>
          </a:prstGeom>
        </p:spPr>
        <p:txBody>
          <a:bodyPr wrap="square">
            <a:spAutoFit/>
          </a:bodyPr>
          <a:lstStyle/>
          <a:p>
            <a:pPr algn="just">
              <a:lnSpc>
                <a:spcPct val="150000"/>
              </a:lnSpc>
            </a:pPr>
            <a:r>
              <a:rPr lang="en-US" sz="2000" i="1" dirty="0" smtClean="0">
                <a:solidFill>
                  <a:srgbClr val="FF0000"/>
                </a:solidFill>
                <a:latin typeface="Georgia" pitchFamily="18" charset="0"/>
              </a:rPr>
              <a:t>Calculate the maximum power output for a Q-Switched Ruby Laser </a:t>
            </a:r>
            <a:r>
              <a:rPr lang="en-US" sz="2000" i="1" dirty="0" smtClean="0">
                <a:latin typeface="Georgia" pitchFamily="18" charset="0"/>
              </a:rPr>
              <a:t>(</a:t>
            </a:r>
            <a:r>
              <a:rPr lang="en-US" sz="2000" i="1" dirty="0" smtClean="0">
                <a:latin typeface="Georgia" pitchFamily="18" charset="0"/>
                <a:sym typeface="Symbol"/>
              </a:rPr>
              <a:t>=694.3 nm)</a:t>
            </a:r>
            <a:endParaRPr lang="en-US" sz="2000" i="1" dirty="0" smtClean="0">
              <a:solidFill>
                <a:srgbClr val="FF0000"/>
              </a:solidFill>
              <a:latin typeface="Georgia" pitchFamily="18" charset="0"/>
            </a:endParaRPr>
          </a:p>
          <a:p>
            <a:pPr algn="just">
              <a:lnSpc>
                <a:spcPct val="150000"/>
              </a:lnSpc>
            </a:pPr>
            <a:r>
              <a:rPr lang="en-US" sz="2000" i="1" dirty="0" smtClean="0">
                <a:latin typeface="Georgia" pitchFamily="18" charset="0"/>
              </a:rPr>
              <a:t>Given that:</a:t>
            </a:r>
          </a:p>
          <a:p>
            <a:pPr algn="just">
              <a:lnSpc>
                <a:spcPct val="150000"/>
              </a:lnSpc>
            </a:pPr>
            <a:r>
              <a:rPr lang="en-US" sz="2000" i="1" dirty="0" smtClean="0">
                <a:latin typeface="Georgia" pitchFamily="18" charset="0"/>
              </a:rPr>
              <a:t>chromium concentration= 1.6 </a:t>
            </a:r>
            <a:r>
              <a:rPr lang="en-US" sz="2000" i="1" dirty="0" smtClean="0">
                <a:latin typeface="Georgia" pitchFamily="18" charset="0"/>
                <a:sym typeface="Symbol"/>
              </a:rPr>
              <a:t></a:t>
            </a:r>
            <a:r>
              <a:rPr lang="en-US" sz="2000" i="1" dirty="0" smtClean="0">
                <a:latin typeface="Georgia" pitchFamily="18" charset="0"/>
              </a:rPr>
              <a:t>10</a:t>
            </a:r>
            <a:r>
              <a:rPr lang="en-US" sz="2000" i="1" baseline="30000" dirty="0" smtClean="0">
                <a:latin typeface="Georgia" pitchFamily="18" charset="0"/>
              </a:rPr>
              <a:t>25</a:t>
            </a:r>
            <a:r>
              <a:rPr lang="en-US" sz="2000" i="1" dirty="0" smtClean="0">
                <a:latin typeface="Georgia" pitchFamily="18" charset="0"/>
              </a:rPr>
              <a:t> ions /m</a:t>
            </a:r>
            <a:r>
              <a:rPr lang="en-US" sz="2000" i="1" baseline="30000" dirty="0" smtClean="0">
                <a:latin typeface="Georgia" pitchFamily="18" charset="0"/>
              </a:rPr>
              <a:t>3</a:t>
            </a:r>
            <a:r>
              <a:rPr lang="en-US" sz="2000" i="1" dirty="0" smtClean="0">
                <a:latin typeface="Georgia" pitchFamily="18" charset="0"/>
              </a:rPr>
              <a:t> </a:t>
            </a:r>
          </a:p>
          <a:p>
            <a:pPr algn="just">
              <a:lnSpc>
                <a:spcPct val="150000"/>
              </a:lnSpc>
            </a:pPr>
            <a:r>
              <a:rPr lang="en-US" sz="2000" i="1" dirty="0" smtClean="0">
                <a:latin typeface="Georgia" pitchFamily="18" charset="0"/>
              </a:rPr>
              <a:t>ruby laser rod= 0.1 m, refractive index=1.75</a:t>
            </a:r>
          </a:p>
          <a:p>
            <a:pPr algn="just">
              <a:lnSpc>
                <a:spcPct val="150000"/>
              </a:lnSpc>
            </a:pPr>
            <a:r>
              <a:rPr lang="en-US" sz="2000" i="1" dirty="0" smtClean="0">
                <a:latin typeface="Georgia" pitchFamily="18" charset="0"/>
              </a:rPr>
              <a:t>cavity length = 0.4 m </a:t>
            </a:r>
          </a:p>
          <a:p>
            <a:pPr algn="just">
              <a:lnSpc>
                <a:spcPct val="150000"/>
              </a:lnSpc>
            </a:pPr>
            <a:r>
              <a:rPr lang="en-US" sz="2000" i="1" dirty="0" smtClean="0">
                <a:latin typeface="Georgia" pitchFamily="18" charset="0"/>
              </a:rPr>
              <a:t>R</a:t>
            </a:r>
            <a:r>
              <a:rPr lang="en-US" sz="2000" i="1" baseline="-25000" dirty="0" smtClean="0">
                <a:latin typeface="Georgia" pitchFamily="18" charset="0"/>
              </a:rPr>
              <a:t>1</a:t>
            </a:r>
            <a:r>
              <a:rPr lang="en-US" sz="2000" i="1" dirty="0" smtClean="0">
                <a:latin typeface="Georgia" pitchFamily="18" charset="0"/>
              </a:rPr>
              <a:t> = R</a:t>
            </a:r>
            <a:r>
              <a:rPr lang="en-US" sz="2000" i="1" baseline="-25000" dirty="0" smtClean="0">
                <a:latin typeface="Georgia" pitchFamily="18" charset="0"/>
              </a:rPr>
              <a:t>2  </a:t>
            </a:r>
            <a:r>
              <a:rPr lang="en-US" sz="2000" i="1" dirty="0" smtClean="0">
                <a:latin typeface="Georgia" pitchFamily="18" charset="0"/>
              </a:rPr>
              <a:t>=90%. </a:t>
            </a:r>
          </a:p>
          <a:p>
            <a:pPr algn="just">
              <a:lnSpc>
                <a:spcPct val="150000"/>
              </a:lnSpc>
            </a:pPr>
            <a:r>
              <a:rPr lang="en-US" sz="2000" i="1" dirty="0" smtClean="0">
                <a:latin typeface="Georgia" pitchFamily="18" charset="0"/>
              </a:rPr>
              <a:t>Assume that the radius of the multi-mode laser mode volume within the rod is approximately 1 mm and it is pumped to a factor of 6 times the threshold inversion density. </a:t>
            </a:r>
            <a:endParaRPr lang="en-US" sz="2000" i="1" dirty="0">
              <a:latin typeface="Georgia"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143000" y="838200"/>
            <a:ext cx="7239000" cy="2862322"/>
          </a:xfrm>
          <a:prstGeom prst="rect">
            <a:avLst/>
          </a:prstGeom>
          <a:solidFill>
            <a:schemeClr val="bg1"/>
          </a:solidFill>
          <a:ln w="9525">
            <a:noFill/>
            <a:miter lim="800000"/>
            <a:headEnd/>
            <a:tailEnd/>
          </a:ln>
        </p:spPr>
        <p:txBody>
          <a:bodyPr wrap="square">
            <a:spAutoFit/>
          </a:bodyPr>
          <a:lstStyle/>
          <a:p>
            <a:pPr lvl="1">
              <a:lnSpc>
                <a:spcPct val="150000"/>
              </a:lnSpc>
              <a:buFont typeface="Wingdings" pitchFamily="2" charset="2"/>
              <a:buChar char="q"/>
            </a:pPr>
            <a:r>
              <a:rPr lang="en-US" sz="2000" i="1" dirty="0" smtClean="0">
                <a:latin typeface="Georgia" pitchFamily="18" charset="0"/>
              </a:rPr>
              <a:t> 	 The Q-switch can take several forms.</a:t>
            </a:r>
          </a:p>
          <a:p>
            <a:pPr lvl="3">
              <a:lnSpc>
                <a:spcPct val="150000"/>
              </a:lnSpc>
              <a:buFont typeface="Wingdings" pitchFamily="2" charset="2"/>
              <a:buChar char="q"/>
            </a:pPr>
            <a:r>
              <a:rPr lang="en-US" sz="2000" i="1" dirty="0" smtClean="0">
                <a:latin typeface="Georgia" pitchFamily="18" charset="0"/>
              </a:rPr>
              <a:t>Mechanical devices: Rotating Mirror</a:t>
            </a:r>
          </a:p>
          <a:p>
            <a:pPr lvl="3">
              <a:lnSpc>
                <a:spcPct val="150000"/>
              </a:lnSpc>
              <a:buFont typeface="Wingdings" pitchFamily="2" charset="2"/>
              <a:buChar char="q"/>
            </a:pPr>
            <a:r>
              <a:rPr lang="en-US" sz="2000" i="1" dirty="0" smtClean="0">
                <a:latin typeface="Georgia" pitchFamily="18" charset="0"/>
              </a:rPr>
              <a:t>Electro Optic Modulator: KDP crystal, Lithium </a:t>
            </a:r>
            <a:r>
              <a:rPr lang="en-US" sz="2000" i="1" dirty="0" err="1" smtClean="0">
                <a:latin typeface="Georgia" pitchFamily="18" charset="0"/>
              </a:rPr>
              <a:t>Niobate</a:t>
            </a:r>
            <a:r>
              <a:rPr lang="en-US" sz="2000" i="1" dirty="0" smtClean="0">
                <a:latin typeface="Georgia" pitchFamily="18" charset="0"/>
              </a:rPr>
              <a:t> crystal</a:t>
            </a:r>
          </a:p>
          <a:p>
            <a:pPr lvl="3">
              <a:lnSpc>
                <a:spcPct val="150000"/>
              </a:lnSpc>
              <a:buFont typeface="Wingdings" pitchFamily="2" charset="2"/>
              <a:buChar char="q"/>
            </a:pPr>
            <a:r>
              <a:rPr lang="en-US" sz="2000" i="1" dirty="0" err="1" smtClean="0">
                <a:latin typeface="Georgia" pitchFamily="18" charset="0"/>
              </a:rPr>
              <a:t>Acousto</a:t>
            </a:r>
            <a:r>
              <a:rPr lang="en-US" sz="2000" i="1" dirty="0" smtClean="0">
                <a:latin typeface="Georgia" pitchFamily="18" charset="0"/>
              </a:rPr>
              <a:t> Optic Modulator: Phase grating</a:t>
            </a:r>
          </a:p>
          <a:p>
            <a:pPr lvl="3">
              <a:lnSpc>
                <a:spcPct val="150000"/>
              </a:lnSpc>
              <a:buFont typeface="Wingdings" pitchFamily="2" charset="2"/>
              <a:buChar char="q"/>
            </a:pPr>
            <a:r>
              <a:rPr lang="en-US" sz="2000" i="1" dirty="0" err="1" smtClean="0">
                <a:latin typeface="Georgia" pitchFamily="18" charset="0"/>
              </a:rPr>
              <a:t>Saturable</a:t>
            </a:r>
            <a:r>
              <a:rPr lang="en-US" sz="2000" i="1" dirty="0" smtClean="0">
                <a:latin typeface="Georgia" pitchFamily="18" charset="0"/>
              </a:rPr>
              <a:t> absorber: Dyes DODCI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1066799" y="2895600"/>
            <a:ext cx="7044389" cy="1905000"/>
          </a:xfrm>
          <a:prstGeom prst="rect">
            <a:avLst/>
          </a:prstGeom>
          <a:noFill/>
          <a:ln w="9525">
            <a:noFill/>
            <a:miter lim="800000"/>
            <a:headEnd/>
            <a:tailEnd/>
          </a:ln>
          <a:effectLst/>
        </p:spPr>
      </p:pic>
      <p:sp>
        <p:nvSpPr>
          <p:cNvPr id="5" name="Rectangle 4"/>
          <p:cNvSpPr/>
          <p:nvPr/>
        </p:nvSpPr>
        <p:spPr>
          <a:xfrm>
            <a:off x="152400" y="4495800"/>
            <a:ext cx="8534400" cy="2031325"/>
          </a:xfrm>
          <a:prstGeom prst="rect">
            <a:avLst/>
          </a:prstGeom>
        </p:spPr>
        <p:txBody>
          <a:bodyPr wrap="square">
            <a:spAutoFit/>
          </a:bodyPr>
          <a:lstStyle/>
          <a:p>
            <a:pPr algn="just">
              <a:buFont typeface="Wingdings" pitchFamily="2" charset="2"/>
              <a:buChar char="q"/>
            </a:pPr>
            <a:r>
              <a:rPr lang="en-US" dirty="0" smtClean="0">
                <a:latin typeface="Georgia" pitchFamily="18" charset="0"/>
              </a:rPr>
              <a:t>When the mirrors are not parallel, </a:t>
            </a:r>
          </a:p>
          <a:p>
            <a:pPr lvl="2" algn="just">
              <a:buFont typeface="Wingdings" pitchFamily="2" charset="2"/>
              <a:buChar char="q"/>
            </a:pPr>
            <a:r>
              <a:rPr lang="en-US" dirty="0" smtClean="0">
                <a:latin typeface="Georgia" pitchFamily="18" charset="0"/>
              </a:rPr>
              <a:t>the cavity  loss is very high and consequently cavity Q is very low. </a:t>
            </a:r>
          </a:p>
          <a:p>
            <a:pPr lvl="2" algn="just">
              <a:buFont typeface="Wingdings" pitchFamily="2" charset="2"/>
              <a:buChar char="q"/>
            </a:pPr>
            <a:endParaRPr lang="en-US" dirty="0" smtClean="0">
              <a:latin typeface="Georgia" pitchFamily="18" charset="0"/>
            </a:endParaRPr>
          </a:p>
          <a:p>
            <a:pPr algn="just">
              <a:buFont typeface="Wingdings" pitchFamily="2" charset="2"/>
              <a:buChar char="q"/>
            </a:pPr>
            <a:r>
              <a:rPr lang="en-US" dirty="0" smtClean="0">
                <a:latin typeface="Georgia" pitchFamily="18" charset="0"/>
              </a:rPr>
              <a:t>When the mirrors become parallel, the laser  oscillations build up and Q-switching occurs. </a:t>
            </a:r>
          </a:p>
          <a:p>
            <a:pPr lvl="2" algn="just">
              <a:buFont typeface="Wingdings" pitchFamily="2" charset="2"/>
              <a:buChar char="q"/>
            </a:pPr>
            <a:r>
              <a:rPr lang="en-US" dirty="0" smtClean="0">
                <a:latin typeface="Georgia" pitchFamily="18" charset="0"/>
              </a:rPr>
              <a:t>It causes the emission of a giant laser beam pulse.  </a:t>
            </a:r>
          </a:p>
          <a:p>
            <a:pPr algn="just"/>
            <a:endParaRPr lang="en-US" dirty="0" smtClean="0">
              <a:latin typeface="Georgia" pitchFamily="18" charset="0"/>
            </a:endParaRPr>
          </a:p>
        </p:txBody>
      </p:sp>
      <p:sp>
        <p:nvSpPr>
          <p:cNvPr id="7" name="Rectangle 6"/>
          <p:cNvSpPr/>
          <p:nvPr/>
        </p:nvSpPr>
        <p:spPr>
          <a:xfrm>
            <a:off x="152400" y="152400"/>
            <a:ext cx="8686800" cy="2811860"/>
          </a:xfrm>
          <a:prstGeom prst="rect">
            <a:avLst/>
          </a:prstGeom>
        </p:spPr>
        <p:txBody>
          <a:bodyPr wrap="square">
            <a:spAutoFit/>
          </a:bodyPr>
          <a:lstStyle/>
          <a:p>
            <a:pPr algn="just"/>
            <a:r>
              <a:rPr lang="en-US" b="1" i="1" u="sng" dirty="0" smtClean="0">
                <a:latin typeface="Georgia" pitchFamily="18" charset="0"/>
              </a:rPr>
              <a:t>ROTATING MIRRORS </a:t>
            </a:r>
          </a:p>
          <a:p>
            <a:pPr algn="just"/>
            <a:endParaRPr lang="en-US" b="1" i="1" u="sng" dirty="0" smtClean="0">
              <a:latin typeface="Georgia" pitchFamily="18" charset="0"/>
            </a:endParaRPr>
          </a:p>
          <a:p>
            <a:pPr algn="just">
              <a:buFont typeface="Wingdings" pitchFamily="2" charset="2"/>
              <a:buChar char="q"/>
            </a:pPr>
            <a:r>
              <a:rPr lang="en-US" dirty="0" smtClean="0">
                <a:latin typeface="Georgia" pitchFamily="18" charset="0"/>
              </a:rPr>
              <a:t>the first method used for Q-switching of a laser. </a:t>
            </a:r>
          </a:p>
          <a:p>
            <a:pPr algn="just">
              <a:buFont typeface="Wingdings" pitchFamily="2" charset="2"/>
              <a:buChar char="q"/>
            </a:pPr>
            <a:endParaRPr lang="en-US" dirty="0" smtClean="0">
              <a:latin typeface="Georgia" pitchFamily="18" charset="0"/>
            </a:endParaRPr>
          </a:p>
          <a:p>
            <a:pPr lvl="1" algn="just">
              <a:lnSpc>
                <a:spcPct val="150000"/>
              </a:lnSpc>
              <a:buFont typeface="Wingdings" pitchFamily="2" charset="2"/>
              <a:buChar char="v"/>
            </a:pPr>
            <a:r>
              <a:rPr lang="en-US" dirty="0" smtClean="0">
                <a:latin typeface="Georgia" pitchFamily="18" charset="0"/>
              </a:rPr>
              <a:t>a rapid rotation of one of the mirrors of the resonant cavity. </a:t>
            </a:r>
          </a:p>
          <a:p>
            <a:pPr lvl="1" algn="just">
              <a:lnSpc>
                <a:spcPct val="150000"/>
              </a:lnSpc>
              <a:buFont typeface="Wingdings" pitchFamily="2" charset="2"/>
              <a:buChar char="v"/>
            </a:pPr>
            <a:r>
              <a:rPr lang="en-US" dirty="0" smtClean="0">
                <a:latin typeface="Georgia" pitchFamily="18" charset="0"/>
              </a:rPr>
              <a:t>The rotating mirror would serve as the  rear mirror and an output mirror would be at the other end of the laser cavity. The mirrors come into  parallel position for a short interval in each rotation.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381000"/>
            <a:ext cx="8382000" cy="5016758"/>
          </a:xfrm>
          <a:prstGeom prst="rect">
            <a:avLst/>
          </a:prstGeom>
        </p:spPr>
        <p:txBody>
          <a:bodyPr wrap="square">
            <a:spAutoFit/>
          </a:bodyPr>
          <a:lstStyle/>
          <a:p>
            <a:pPr algn="just"/>
            <a:r>
              <a:rPr lang="en-US" sz="2000" dirty="0" smtClean="0">
                <a:latin typeface="Georgia" pitchFamily="18" charset="0"/>
              </a:rPr>
              <a:t>For a ruby laser with an upper laser level lifetime of 3 ms, the mirror would have to complete one  full turn in 3 </a:t>
            </a:r>
            <a:r>
              <a:rPr lang="en-US" sz="2000" dirty="0" err="1" smtClean="0">
                <a:latin typeface="Georgia" pitchFamily="18" charset="0"/>
              </a:rPr>
              <a:t>ms.</a:t>
            </a:r>
            <a:r>
              <a:rPr lang="en-US" sz="2000" dirty="0" smtClean="0">
                <a:latin typeface="Georgia" pitchFamily="18" charset="0"/>
              </a:rPr>
              <a:t> </a:t>
            </a:r>
          </a:p>
          <a:p>
            <a:pPr lvl="2" algn="just">
              <a:buFont typeface="Wingdings" pitchFamily="2" charset="2"/>
              <a:buChar char="Ø"/>
            </a:pPr>
            <a:r>
              <a:rPr lang="en-US" sz="2000" b="1" dirty="0" smtClean="0">
                <a:solidFill>
                  <a:srgbClr val="FF0000"/>
                </a:solidFill>
                <a:latin typeface="Georgia" pitchFamily="18" charset="0"/>
              </a:rPr>
              <a:t>It requires a rotation speed of 20,000 rpm which is very high. </a:t>
            </a:r>
          </a:p>
          <a:p>
            <a:pPr algn="just"/>
            <a:endParaRPr lang="en-US" sz="2000" dirty="0" smtClean="0">
              <a:latin typeface="Georgia" pitchFamily="18" charset="0"/>
            </a:endParaRPr>
          </a:p>
          <a:p>
            <a:pPr algn="just"/>
            <a:r>
              <a:rPr lang="en-US" sz="2000" i="1" dirty="0" smtClean="0">
                <a:latin typeface="Georgia" pitchFamily="18" charset="0"/>
              </a:rPr>
              <a:t>The required speed  can be brought down if we use a hexagonal-shaped mirror assembly on a rotating shaft, such that  for every 1/6 </a:t>
            </a:r>
            <a:r>
              <a:rPr lang="en-US" sz="2000" i="1" dirty="0" err="1" smtClean="0">
                <a:latin typeface="Georgia" pitchFamily="18" charset="0"/>
              </a:rPr>
              <a:t>th</a:t>
            </a:r>
            <a:r>
              <a:rPr lang="en-US" sz="2000" i="1" dirty="0" smtClean="0">
                <a:latin typeface="Georgia" pitchFamily="18" charset="0"/>
              </a:rPr>
              <a:t> of a rotation of the shaft, a mirror would be aligned with the laser cavity and output  mirror.</a:t>
            </a:r>
          </a:p>
          <a:p>
            <a:pPr algn="just"/>
            <a:endParaRPr lang="en-US" sz="2000" dirty="0" smtClean="0">
              <a:solidFill>
                <a:srgbClr val="FF0000"/>
              </a:solidFill>
              <a:latin typeface="Georgia" pitchFamily="18" charset="0"/>
            </a:endParaRPr>
          </a:p>
          <a:p>
            <a:pPr lvl="2" algn="just">
              <a:buFont typeface="Wingdings" pitchFamily="2" charset="2"/>
              <a:buChar char="Ø"/>
            </a:pPr>
            <a:r>
              <a:rPr lang="en-US" sz="2000" b="1" dirty="0" smtClean="0">
                <a:solidFill>
                  <a:srgbClr val="FF0000"/>
                </a:solidFill>
                <a:latin typeface="Georgia" pitchFamily="18" charset="0"/>
              </a:rPr>
              <a:t> In such a case, the shaft would have to rotate 1/6 </a:t>
            </a:r>
            <a:r>
              <a:rPr lang="en-US" sz="2000" b="1" dirty="0" err="1" smtClean="0">
                <a:solidFill>
                  <a:srgbClr val="FF0000"/>
                </a:solidFill>
                <a:latin typeface="Georgia" pitchFamily="18" charset="0"/>
              </a:rPr>
              <a:t>th</a:t>
            </a:r>
            <a:r>
              <a:rPr lang="en-US" sz="2000" b="1" dirty="0" smtClean="0">
                <a:solidFill>
                  <a:srgbClr val="FF0000"/>
                </a:solidFill>
                <a:latin typeface="Georgia" pitchFamily="18" charset="0"/>
              </a:rPr>
              <a:t> of a turn in 3 ms, requiring a shaft rotation  speed of 3,333 rpm. </a:t>
            </a:r>
          </a:p>
          <a:p>
            <a:pPr algn="just"/>
            <a:endParaRPr lang="en-US" sz="2000" dirty="0" smtClean="0">
              <a:latin typeface="Georgia" pitchFamily="18" charset="0"/>
            </a:endParaRPr>
          </a:p>
          <a:p>
            <a:pPr algn="just"/>
            <a:r>
              <a:rPr lang="en-US" sz="2000" dirty="0" smtClean="0">
                <a:latin typeface="Georgia" pitchFamily="18" charset="0"/>
              </a:rPr>
              <a:t>This method of Q-switching is cheap and reliable but </a:t>
            </a:r>
          </a:p>
          <a:p>
            <a:pPr algn="just"/>
            <a:r>
              <a:rPr lang="en-US" sz="2000" dirty="0" smtClean="0">
                <a:latin typeface="Georgia" pitchFamily="18" charset="0"/>
              </a:rPr>
              <a:t>is very slow. </a:t>
            </a:r>
          </a:p>
        </p:txBody>
      </p:sp>
      <p:pic>
        <p:nvPicPr>
          <p:cNvPr id="3074" name="Picture 2"/>
          <p:cNvPicPr>
            <a:picLocks noChangeAspect="1" noChangeArrowheads="1"/>
          </p:cNvPicPr>
          <p:nvPr/>
        </p:nvPicPr>
        <p:blipFill>
          <a:blip r:embed="rId2"/>
          <a:srcRect/>
          <a:stretch>
            <a:fillRect/>
          </a:stretch>
        </p:blipFill>
        <p:spPr bwMode="auto">
          <a:xfrm>
            <a:off x="448056" y="4648200"/>
            <a:ext cx="5952744" cy="6858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
            <a:ext cx="8686800" cy="2308324"/>
          </a:xfrm>
          <a:prstGeom prst="rect">
            <a:avLst/>
          </a:prstGeom>
        </p:spPr>
        <p:txBody>
          <a:bodyPr wrap="square">
            <a:spAutoFit/>
          </a:bodyPr>
          <a:lstStyle/>
          <a:p>
            <a:pPr algn="just"/>
            <a:r>
              <a:rPr lang="en-US" dirty="0" smtClean="0">
                <a:latin typeface="Georgia" pitchFamily="18" charset="0"/>
              </a:rPr>
              <a:t>ELECTRO-OPTIC SHUTTER </a:t>
            </a:r>
          </a:p>
          <a:p>
            <a:pPr algn="just"/>
            <a:endParaRPr lang="en-US" dirty="0" smtClean="0">
              <a:latin typeface="Georgia" pitchFamily="18" charset="0"/>
            </a:endParaRPr>
          </a:p>
          <a:p>
            <a:pPr algn="just">
              <a:buFont typeface="Wingdings" pitchFamily="2" charset="2"/>
              <a:buChar char="v"/>
            </a:pPr>
            <a:r>
              <a:rPr lang="en-US" dirty="0" smtClean="0">
                <a:latin typeface="Georgia" pitchFamily="18" charset="0"/>
              </a:rPr>
              <a:t>serve as a voltage-controlled gate </a:t>
            </a:r>
            <a:r>
              <a:rPr lang="en-US" dirty="0" smtClean="0">
                <a:latin typeface="Georgia" pitchFamily="18" charset="0"/>
                <a:sym typeface="Symbol"/>
              </a:rPr>
              <a:t></a:t>
            </a:r>
            <a:r>
              <a:rPr lang="en-US" dirty="0" smtClean="0">
                <a:latin typeface="Georgia" pitchFamily="18" charset="0"/>
              </a:rPr>
              <a:t>rapidly switches the  cavity from a high loss to a low loss condition. </a:t>
            </a:r>
          </a:p>
          <a:p>
            <a:pPr lvl="1" algn="just">
              <a:buFont typeface="Arial" pitchFamily="34" charset="0"/>
              <a:buChar char="•"/>
            </a:pPr>
            <a:r>
              <a:rPr lang="en-US" dirty="0" smtClean="0">
                <a:solidFill>
                  <a:srgbClr val="00B050"/>
                </a:solidFill>
                <a:latin typeface="Georgia" pitchFamily="18" charset="0"/>
              </a:rPr>
              <a:t>It consists of a crystal that becomes </a:t>
            </a:r>
            <a:r>
              <a:rPr lang="en-US" b="1" dirty="0" smtClean="0">
                <a:solidFill>
                  <a:srgbClr val="00B050"/>
                </a:solidFill>
                <a:latin typeface="Georgia" pitchFamily="18" charset="0"/>
              </a:rPr>
              <a:t>double refracting  (</a:t>
            </a:r>
            <a:r>
              <a:rPr lang="en-US" b="1" dirty="0" err="1" smtClean="0">
                <a:solidFill>
                  <a:srgbClr val="00B050"/>
                </a:solidFill>
                <a:latin typeface="Georgia" pitchFamily="18" charset="0"/>
              </a:rPr>
              <a:t>birefringent</a:t>
            </a:r>
            <a:r>
              <a:rPr lang="en-US" b="1" dirty="0" smtClean="0">
                <a:solidFill>
                  <a:srgbClr val="00B050"/>
                </a:solidFill>
                <a:latin typeface="Georgia" pitchFamily="18" charset="0"/>
              </a:rPr>
              <a:t>) </a:t>
            </a:r>
            <a:r>
              <a:rPr lang="en-US" dirty="0" smtClean="0">
                <a:solidFill>
                  <a:srgbClr val="00B050"/>
                </a:solidFill>
                <a:latin typeface="Georgia" pitchFamily="18" charset="0"/>
              </a:rPr>
              <a:t>when an electric field is applied across the crystal. </a:t>
            </a:r>
          </a:p>
          <a:p>
            <a:pPr lvl="1" algn="just">
              <a:buFont typeface="Arial" pitchFamily="34" charset="0"/>
              <a:buChar char="•"/>
            </a:pPr>
            <a:endParaRPr lang="en-US" dirty="0" smtClean="0">
              <a:solidFill>
                <a:srgbClr val="00B050"/>
              </a:solidFill>
              <a:latin typeface="Georgia" pitchFamily="18" charset="0"/>
            </a:endParaRPr>
          </a:p>
          <a:p>
            <a:pPr lvl="1" algn="just">
              <a:buFont typeface="Arial" pitchFamily="34" charset="0"/>
              <a:buChar char="•"/>
            </a:pPr>
            <a:r>
              <a:rPr lang="en-US" dirty="0" smtClean="0">
                <a:solidFill>
                  <a:srgbClr val="FF0000"/>
                </a:solidFill>
                <a:latin typeface="Georgia" pitchFamily="18" charset="0"/>
              </a:rPr>
              <a:t>Applied voltage transforms the Electro-Optic crystal into a quarter-wave plate</a:t>
            </a:r>
          </a:p>
        </p:txBody>
      </p:sp>
      <p:pic>
        <p:nvPicPr>
          <p:cNvPr id="24580" name="Picture 4"/>
          <p:cNvPicPr>
            <a:picLocks noChangeAspect="1" noChangeArrowheads="1"/>
          </p:cNvPicPr>
          <p:nvPr/>
        </p:nvPicPr>
        <p:blipFill>
          <a:blip r:embed="rId2"/>
          <a:srcRect/>
          <a:stretch>
            <a:fillRect/>
          </a:stretch>
        </p:blipFill>
        <p:spPr bwMode="auto">
          <a:xfrm>
            <a:off x="0" y="2590800"/>
            <a:ext cx="4686300" cy="3886200"/>
          </a:xfrm>
          <a:prstGeom prst="rect">
            <a:avLst/>
          </a:prstGeom>
          <a:noFill/>
          <a:ln w="9525">
            <a:noFill/>
            <a:miter lim="800000"/>
            <a:headEnd/>
            <a:tailEnd/>
          </a:ln>
          <a:effectLst/>
        </p:spPr>
      </p:pic>
      <p:sp>
        <p:nvSpPr>
          <p:cNvPr id="5" name="Rectangle 4"/>
          <p:cNvSpPr/>
          <p:nvPr/>
        </p:nvSpPr>
        <p:spPr>
          <a:xfrm>
            <a:off x="4800600" y="2438400"/>
            <a:ext cx="4267200" cy="4401205"/>
          </a:xfrm>
          <a:prstGeom prst="rect">
            <a:avLst/>
          </a:prstGeom>
        </p:spPr>
        <p:txBody>
          <a:bodyPr wrap="square">
            <a:spAutoFit/>
          </a:bodyPr>
          <a:lstStyle/>
          <a:p>
            <a:pPr algn="just">
              <a:lnSpc>
                <a:spcPct val="150000"/>
              </a:lnSpc>
            </a:pPr>
            <a:r>
              <a:rPr lang="en-US" sz="1600" dirty="0" smtClean="0">
                <a:latin typeface="Georgia" pitchFamily="18" charset="0"/>
              </a:rPr>
              <a:t>When the voltage is ON; </a:t>
            </a:r>
          </a:p>
          <a:p>
            <a:pPr algn="just">
              <a:lnSpc>
                <a:spcPct val="150000"/>
              </a:lnSpc>
            </a:pPr>
            <a:r>
              <a:rPr lang="en-US" sz="1600" dirty="0" smtClean="0">
                <a:latin typeface="Georgia" pitchFamily="18" charset="0"/>
              </a:rPr>
              <a:t>Crystal become double refracting</a:t>
            </a:r>
          </a:p>
          <a:p>
            <a:pPr lvl="1" algn="just">
              <a:buFont typeface="Wingdings" pitchFamily="2" charset="2"/>
              <a:buChar char="Ø"/>
            </a:pPr>
            <a:r>
              <a:rPr lang="en-US" sz="1600" dirty="0" smtClean="0">
                <a:latin typeface="Georgia" pitchFamily="18" charset="0"/>
              </a:rPr>
              <a:t>Light is not allowed to pass through the polarizer ; Q reduced to low value;</a:t>
            </a:r>
          </a:p>
          <a:p>
            <a:pPr lvl="1" algn="just">
              <a:buFont typeface="Wingdings" pitchFamily="2" charset="2"/>
              <a:buChar char="Ø"/>
            </a:pPr>
            <a:endParaRPr lang="en-US" sz="1600" dirty="0" smtClean="0">
              <a:latin typeface="Georgia" pitchFamily="18" charset="0"/>
            </a:endParaRPr>
          </a:p>
          <a:p>
            <a:pPr lvl="1" algn="just">
              <a:lnSpc>
                <a:spcPct val="150000"/>
              </a:lnSpc>
              <a:buFont typeface="Wingdings" pitchFamily="2" charset="2"/>
              <a:buChar char="Ø"/>
            </a:pPr>
            <a:r>
              <a:rPr lang="en-US" sz="1600" dirty="0" smtClean="0">
                <a:latin typeface="Georgia" pitchFamily="18" charset="0"/>
              </a:rPr>
              <a:t> Cavity switched off </a:t>
            </a:r>
          </a:p>
          <a:p>
            <a:pPr algn="just">
              <a:lnSpc>
                <a:spcPct val="150000"/>
              </a:lnSpc>
            </a:pPr>
            <a:endParaRPr lang="en-US" sz="1600" dirty="0" smtClean="0">
              <a:latin typeface="Georgia" pitchFamily="18" charset="0"/>
            </a:endParaRPr>
          </a:p>
          <a:p>
            <a:pPr algn="just">
              <a:lnSpc>
                <a:spcPct val="150000"/>
              </a:lnSpc>
            </a:pPr>
            <a:r>
              <a:rPr lang="en-US" sz="1600" dirty="0" smtClean="0">
                <a:latin typeface="Georgia" pitchFamily="18" charset="0"/>
              </a:rPr>
              <a:t>When the voltage is OFF;</a:t>
            </a:r>
          </a:p>
          <a:p>
            <a:pPr algn="just">
              <a:lnSpc>
                <a:spcPct val="150000"/>
              </a:lnSpc>
            </a:pPr>
            <a:r>
              <a:rPr lang="en-US" sz="1600" dirty="0" smtClean="0">
                <a:latin typeface="Georgia" pitchFamily="18" charset="0"/>
              </a:rPr>
              <a:t> Double refraction is absent </a:t>
            </a:r>
          </a:p>
          <a:p>
            <a:pPr lvl="1" algn="just">
              <a:buFont typeface="Wingdings" pitchFamily="2" charset="2"/>
              <a:buChar char="Ø"/>
            </a:pPr>
            <a:r>
              <a:rPr lang="en-US" sz="1600" dirty="0" smtClean="0">
                <a:latin typeface="Georgia" pitchFamily="18" charset="0"/>
              </a:rPr>
              <a:t>Light freely travels in both directions and return to laser rod to be further amplified-Q regains its high value ; </a:t>
            </a:r>
          </a:p>
          <a:p>
            <a:pPr lvl="1" algn="just">
              <a:buFont typeface="Wingdings" pitchFamily="2" charset="2"/>
              <a:buChar char="Ø"/>
            </a:pPr>
            <a:endParaRPr lang="en-US" sz="1600" dirty="0" smtClean="0">
              <a:latin typeface="Georgia" pitchFamily="18" charset="0"/>
            </a:endParaRPr>
          </a:p>
          <a:p>
            <a:pPr lvl="1" algn="just">
              <a:lnSpc>
                <a:spcPct val="150000"/>
              </a:lnSpc>
              <a:buFont typeface="Wingdings" pitchFamily="2" charset="2"/>
              <a:buChar char="Ø"/>
            </a:pPr>
            <a:r>
              <a:rPr lang="en-US" sz="1600" dirty="0" smtClean="0">
                <a:latin typeface="Georgia" pitchFamily="18" charset="0"/>
              </a:rPr>
              <a:t>Cavity is switched 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nodeType="clickEffect">
                                  <p:stCondLst>
                                    <p:cond delay="0"/>
                                  </p:stCondLst>
                                  <p:childTnLst>
                                    <p:set>
                                      <p:cBhvr>
                                        <p:cTn id="18" dur="1" fill="hold">
                                          <p:stCondLst>
                                            <p:cond delay="0"/>
                                          </p:stCondLst>
                                        </p:cTn>
                                        <p:tgtEl>
                                          <p:spTgt spid="24580"/>
                                        </p:tgtEl>
                                        <p:attrNameLst>
                                          <p:attrName>style.visibility</p:attrName>
                                        </p:attrNameLst>
                                      </p:cBhvr>
                                      <p:to>
                                        <p:strVal val="visible"/>
                                      </p:to>
                                    </p:set>
                                    <p:animEffect transition="in" filter="diamond(in)">
                                      <p:cBhvr>
                                        <p:cTn id="19" dur="2000"/>
                                        <p:tgtEl>
                                          <p:spTgt spid="2458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5">
                                            <p:txEl>
                                              <p:pRg st="7" end="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8600" y="533400"/>
            <a:ext cx="8534400" cy="2308324"/>
          </a:xfrm>
          <a:prstGeom prst="rect">
            <a:avLst/>
          </a:prstGeom>
        </p:spPr>
        <p:txBody>
          <a:bodyPr wrap="square">
            <a:spAutoFit/>
          </a:bodyPr>
          <a:lstStyle/>
          <a:p>
            <a:pPr algn="just"/>
            <a:r>
              <a:rPr lang="en-US" dirty="0" smtClean="0">
                <a:latin typeface="Georgia" pitchFamily="18" charset="0"/>
              </a:rPr>
              <a:t>Q-switching is synchronized with pumping mechanism such that the voltage applied to the crystal drops to zero at the time when the population inversion in the laser medium attain its peak value.</a:t>
            </a:r>
          </a:p>
          <a:p>
            <a:pPr algn="just"/>
            <a:endParaRPr lang="en-US" dirty="0" smtClean="0">
              <a:latin typeface="Georgia" pitchFamily="18" charset="0"/>
            </a:endParaRPr>
          </a:p>
          <a:p>
            <a:pPr algn="just"/>
            <a:r>
              <a:rPr lang="en-US" b="1" i="1" dirty="0" smtClean="0">
                <a:latin typeface="Georgia" pitchFamily="18" charset="0"/>
              </a:rPr>
              <a:t>Two types of Electro-Optic Shutters</a:t>
            </a:r>
          </a:p>
          <a:p>
            <a:pPr algn="just"/>
            <a:endParaRPr lang="en-US" dirty="0" smtClean="0">
              <a:latin typeface="Georgia" pitchFamily="18" charset="0"/>
            </a:endParaRPr>
          </a:p>
          <a:p>
            <a:pPr algn="just"/>
            <a:r>
              <a:rPr lang="en-US" dirty="0" smtClean="0">
                <a:latin typeface="Georgia" pitchFamily="18" charset="0"/>
              </a:rPr>
              <a:t>Kerr Cell</a:t>
            </a:r>
          </a:p>
          <a:p>
            <a:pPr algn="just"/>
            <a:r>
              <a:rPr lang="en-US" dirty="0" err="1" smtClean="0">
                <a:latin typeface="Georgia" pitchFamily="18" charset="0"/>
              </a:rPr>
              <a:t>Pockels</a:t>
            </a:r>
            <a:r>
              <a:rPr lang="en-US" dirty="0" smtClean="0">
                <a:latin typeface="Georgia" pitchFamily="18" charset="0"/>
              </a:rPr>
              <a:t> Cell(Preferred -need lower voltage to produce desired effect)</a:t>
            </a:r>
            <a:endParaRPr lang="en-US" dirty="0">
              <a:latin typeface="Georgia" pitchFamily="18" charset="0"/>
            </a:endParaRPr>
          </a:p>
        </p:txBody>
      </p:sp>
      <p:pic>
        <p:nvPicPr>
          <p:cNvPr id="2050" name="Picture 2"/>
          <p:cNvPicPr>
            <a:picLocks noChangeAspect="1" noChangeArrowheads="1"/>
          </p:cNvPicPr>
          <p:nvPr/>
        </p:nvPicPr>
        <p:blipFill>
          <a:blip r:embed="rId2"/>
          <a:srcRect/>
          <a:stretch>
            <a:fillRect/>
          </a:stretch>
        </p:blipFill>
        <p:spPr bwMode="auto">
          <a:xfrm>
            <a:off x="1523999" y="3200400"/>
            <a:ext cx="5839691" cy="2676525"/>
          </a:xfrm>
          <a:prstGeom prst="rect">
            <a:avLst/>
          </a:prstGeom>
          <a:noFill/>
          <a:ln w="9525">
            <a:noFill/>
            <a:miter lim="800000"/>
            <a:headEnd/>
            <a:tailEnd/>
          </a:ln>
          <a:effectLst/>
        </p:spPr>
      </p:pic>
      <p:pic>
        <p:nvPicPr>
          <p:cNvPr id="2" name="Picture 2"/>
          <p:cNvPicPr>
            <a:picLocks noChangeAspect="1" noChangeArrowheads="1"/>
          </p:cNvPicPr>
          <p:nvPr/>
        </p:nvPicPr>
        <p:blipFill>
          <a:blip r:embed="rId3"/>
          <a:srcRect/>
          <a:stretch>
            <a:fillRect/>
          </a:stretch>
        </p:blipFill>
        <p:spPr bwMode="auto">
          <a:xfrm>
            <a:off x="6172200" y="3200400"/>
            <a:ext cx="1790700" cy="6286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6172200" y="3810000"/>
            <a:ext cx="2181225" cy="53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lum bright="10000" contrast="10000"/>
          </a:blip>
          <a:srcRect/>
          <a:stretch>
            <a:fillRect/>
          </a:stretch>
        </p:blipFill>
        <p:spPr bwMode="auto">
          <a:xfrm>
            <a:off x="304799" y="354139"/>
            <a:ext cx="8458201" cy="55612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7772400" cy="765175"/>
          </a:xfrm>
        </p:spPr>
        <p:txBody>
          <a:bodyPr rtlCol="0">
            <a:normAutofit fontScale="90000"/>
          </a:bodyPr>
          <a:lstStyle/>
          <a:p>
            <a:pPr eaLnBrk="1" fontAlgn="auto" hangingPunct="1">
              <a:spcAft>
                <a:spcPts val="0"/>
              </a:spcAft>
              <a:defRPr/>
            </a:pPr>
            <a:r>
              <a:rPr lang="en-US" sz="3600" b="1" i="1" u="sng" dirty="0" smtClean="0">
                <a:latin typeface="Georgia" pitchFamily="18" charset="0"/>
              </a:rPr>
              <a:t>Lecture </a:t>
            </a:r>
            <a:r>
              <a:rPr lang="en-US" sz="3600" b="1" i="1" u="sng" dirty="0" smtClean="0">
                <a:latin typeface="Georgia" pitchFamily="18" charset="0"/>
              </a:rPr>
              <a:t>23-26</a:t>
            </a:r>
            <a:r>
              <a:rPr lang="en-US" sz="3600" b="1" i="1" u="sng" dirty="0" smtClean="0">
                <a:latin typeface="Georgia" pitchFamily="18" charset="0"/>
              </a:rPr>
              <a:t/>
            </a:r>
            <a:br>
              <a:rPr lang="en-US" sz="3600" b="1" i="1" u="sng" dirty="0" smtClean="0">
                <a:latin typeface="Georgia" pitchFamily="18" charset="0"/>
              </a:rPr>
            </a:br>
            <a:r>
              <a:rPr lang="en-US" sz="3600" b="1" i="1" u="sng" dirty="0" smtClean="0">
                <a:latin typeface="Georgia" pitchFamily="18" charset="0"/>
              </a:rPr>
              <a:t>Content Outlines</a:t>
            </a:r>
          </a:p>
        </p:txBody>
      </p:sp>
      <p:sp>
        <p:nvSpPr>
          <p:cNvPr id="4" name="Rectangle 3"/>
          <p:cNvSpPr>
            <a:spLocks noChangeArrowheads="1"/>
          </p:cNvSpPr>
          <p:nvPr/>
        </p:nvSpPr>
        <p:spPr bwMode="auto">
          <a:xfrm>
            <a:off x="609600" y="1176278"/>
            <a:ext cx="8229600" cy="3970318"/>
          </a:xfrm>
          <a:prstGeom prst="rect">
            <a:avLst/>
          </a:prstGeom>
          <a:solidFill>
            <a:schemeClr val="bg1"/>
          </a:solidFill>
          <a:ln w="9525">
            <a:noFill/>
            <a:miter lim="800000"/>
            <a:headEnd/>
            <a:tailEnd/>
          </a:ln>
        </p:spPr>
        <p:txBody>
          <a:bodyPr wrap="square">
            <a:spAutoFit/>
          </a:bodyPr>
          <a:lstStyle/>
          <a:p>
            <a:pPr>
              <a:lnSpc>
                <a:spcPct val="150000"/>
              </a:lnSpc>
              <a:buFont typeface="Wingdings" pitchFamily="2" charset="2"/>
              <a:buChar char="q"/>
            </a:pPr>
            <a:r>
              <a:rPr lang="en-US" sz="2400" b="1" i="1" dirty="0" smtClean="0">
                <a:latin typeface="Georgia" pitchFamily="18" charset="0"/>
              </a:rPr>
              <a:t>  </a:t>
            </a:r>
            <a:r>
              <a:rPr lang="en-US" sz="2000" i="1" dirty="0" smtClean="0">
                <a:latin typeface="Georgia" pitchFamily="18" charset="0"/>
              </a:rPr>
              <a:t>GENERATION OF HIGH POWER </a:t>
            </a:r>
            <a:r>
              <a:rPr lang="en-US" sz="2000" i="1" dirty="0" smtClean="0">
                <a:latin typeface="Georgia" pitchFamily="18" charset="0"/>
              </a:rPr>
              <a:t>PULSES : Q-Switching </a:t>
            </a:r>
            <a:endParaRPr lang="en-US" sz="2000" i="1" dirty="0" smtClean="0">
              <a:latin typeface="Georgia" pitchFamily="18" charset="0"/>
            </a:endParaRPr>
          </a:p>
          <a:p>
            <a:pPr lvl="1">
              <a:lnSpc>
                <a:spcPct val="150000"/>
              </a:lnSpc>
              <a:buFont typeface="Wingdings" pitchFamily="2" charset="2"/>
              <a:buChar char="q"/>
            </a:pPr>
            <a:r>
              <a:rPr lang="en-US" sz="2000" i="1" dirty="0" smtClean="0">
                <a:latin typeface="Georgia" pitchFamily="18" charset="0"/>
              </a:rPr>
              <a:t> 	 The Q-switching techniques</a:t>
            </a:r>
          </a:p>
          <a:p>
            <a:pPr lvl="3">
              <a:lnSpc>
                <a:spcPct val="150000"/>
              </a:lnSpc>
              <a:buFont typeface="Wingdings" pitchFamily="2" charset="2"/>
              <a:buChar char="q"/>
            </a:pPr>
            <a:r>
              <a:rPr lang="en-US" sz="2000" i="1" dirty="0" smtClean="0">
                <a:latin typeface="Georgia" pitchFamily="18" charset="0"/>
              </a:rPr>
              <a:t>Mechanical devices: Rotating Mirror</a:t>
            </a:r>
          </a:p>
          <a:p>
            <a:pPr lvl="3">
              <a:lnSpc>
                <a:spcPct val="150000"/>
              </a:lnSpc>
              <a:buFont typeface="Wingdings" pitchFamily="2" charset="2"/>
              <a:buChar char="q"/>
            </a:pPr>
            <a:r>
              <a:rPr lang="en-US" sz="2000" i="1" dirty="0" smtClean="0">
                <a:latin typeface="Georgia" pitchFamily="18" charset="0"/>
              </a:rPr>
              <a:t>Electro Optic Modulator: KDP crystal, Lithium </a:t>
            </a:r>
            <a:r>
              <a:rPr lang="en-US" sz="2000" i="1" dirty="0" err="1" smtClean="0">
                <a:latin typeface="Georgia" pitchFamily="18" charset="0"/>
              </a:rPr>
              <a:t>Niobate</a:t>
            </a:r>
            <a:r>
              <a:rPr lang="en-US" sz="2000" i="1" dirty="0" smtClean="0">
                <a:latin typeface="Georgia" pitchFamily="18" charset="0"/>
              </a:rPr>
              <a:t> crystal</a:t>
            </a:r>
          </a:p>
          <a:p>
            <a:pPr lvl="3">
              <a:lnSpc>
                <a:spcPct val="150000"/>
              </a:lnSpc>
              <a:buFont typeface="Wingdings" pitchFamily="2" charset="2"/>
              <a:buChar char="q"/>
            </a:pPr>
            <a:r>
              <a:rPr lang="en-US" sz="2000" i="1" dirty="0" err="1" smtClean="0">
                <a:latin typeface="Georgia" pitchFamily="18" charset="0"/>
              </a:rPr>
              <a:t>Acousto</a:t>
            </a:r>
            <a:r>
              <a:rPr lang="en-US" sz="2000" i="1" dirty="0" smtClean="0">
                <a:latin typeface="Georgia" pitchFamily="18" charset="0"/>
              </a:rPr>
              <a:t> Optic Modulator: Phase grating</a:t>
            </a:r>
          </a:p>
          <a:p>
            <a:pPr lvl="3">
              <a:lnSpc>
                <a:spcPct val="150000"/>
              </a:lnSpc>
              <a:buFont typeface="Wingdings" pitchFamily="2" charset="2"/>
              <a:buChar char="q"/>
            </a:pPr>
            <a:r>
              <a:rPr lang="en-US" sz="2000" i="1" dirty="0" smtClean="0">
                <a:latin typeface="Georgia" pitchFamily="18" charset="0"/>
              </a:rPr>
              <a:t>Saturable absorber: Dyes DODCI</a:t>
            </a:r>
          </a:p>
          <a:p>
            <a:pPr>
              <a:lnSpc>
                <a:spcPct val="150000"/>
              </a:lnSpc>
            </a:pPr>
            <a:endParaRPr lang="en-US" sz="2400" b="1" i="1" dirty="0" smtClean="0">
              <a:latin typeface="Georgia"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lum bright="10000" contrast="10000"/>
          </a:blip>
          <a:srcRect/>
          <a:stretch>
            <a:fillRect/>
          </a:stretch>
        </p:blipFill>
        <p:spPr bwMode="auto">
          <a:xfrm>
            <a:off x="838200" y="609600"/>
            <a:ext cx="7930991" cy="5590699"/>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1066800" y="6305550"/>
            <a:ext cx="4410075" cy="5524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lum bright="13000" contrast="18000"/>
          </a:blip>
          <a:srcRect/>
          <a:stretch>
            <a:fillRect/>
          </a:stretch>
        </p:blipFill>
        <p:spPr bwMode="auto">
          <a:xfrm>
            <a:off x="228600" y="228600"/>
            <a:ext cx="8534400" cy="61800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a:lum bright="13000" contrast="18000"/>
          </a:blip>
          <a:srcRect/>
          <a:stretch>
            <a:fillRect/>
          </a:stretch>
        </p:blipFill>
        <p:spPr bwMode="auto">
          <a:xfrm>
            <a:off x="533400" y="609600"/>
            <a:ext cx="7670147"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381000"/>
            <a:ext cx="8305800" cy="4939814"/>
          </a:xfrm>
          <a:prstGeom prst="rect">
            <a:avLst/>
          </a:prstGeom>
        </p:spPr>
        <p:txBody>
          <a:bodyPr wrap="square">
            <a:spAutoFit/>
          </a:bodyPr>
          <a:lstStyle/>
          <a:p>
            <a:r>
              <a:rPr lang="en-US" dirty="0" smtClean="0">
                <a:latin typeface="Georgia" pitchFamily="18" charset="0"/>
              </a:rPr>
              <a:t>GENERATION OF HIGH POWER PULSES </a:t>
            </a:r>
          </a:p>
          <a:p>
            <a:endParaRPr lang="en-US" dirty="0" smtClean="0">
              <a:latin typeface="Georgia" pitchFamily="18" charset="0"/>
            </a:endParaRPr>
          </a:p>
          <a:p>
            <a:pPr marL="342900" indent="-342900" algn="just"/>
            <a:r>
              <a:rPr lang="en-US" dirty="0" smtClean="0">
                <a:latin typeface="Georgia" pitchFamily="18" charset="0"/>
              </a:rPr>
              <a:t>	There are two standard techniques for the pulsed operation of a laser</a:t>
            </a:r>
          </a:p>
          <a:p>
            <a:pPr algn="just"/>
            <a:endParaRPr lang="en-US" dirty="0" smtClean="0">
              <a:latin typeface="Georgia" pitchFamily="18" charset="0"/>
            </a:endParaRPr>
          </a:p>
          <a:p>
            <a:pPr marL="342900" indent="-342900" algn="just">
              <a:lnSpc>
                <a:spcPct val="150000"/>
              </a:lnSpc>
              <a:buAutoNum type="arabicPeriod"/>
            </a:pPr>
            <a:r>
              <a:rPr lang="en-US" dirty="0" smtClean="0">
                <a:latin typeface="Georgia" pitchFamily="18" charset="0"/>
              </a:rPr>
              <a:t>Q-switching</a:t>
            </a:r>
          </a:p>
          <a:p>
            <a:pPr marL="342900" indent="-342900" algn="just">
              <a:lnSpc>
                <a:spcPct val="150000"/>
              </a:lnSpc>
            </a:pPr>
            <a:r>
              <a:rPr lang="en-US" dirty="0" smtClean="0">
                <a:latin typeface="Georgia" pitchFamily="18" charset="0"/>
              </a:rPr>
              <a:t>	 to generate pulses of high energy but nominal pulse widths in the nanosecond regime.</a:t>
            </a:r>
          </a:p>
          <a:p>
            <a:pPr marL="342900" indent="-342900" algn="just">
              <a:lnSpc>
                <a:spcPct val="150000"/>
              </a:lnSpc>
            </a:pPr>
            <a:endParaRPr lang="en-US" dirty="0" smtClean="0">
              <a:latin typeface="Georgia" pitchFamily="18" charset="0"/>
            </a:endParaRPr>
          </a:p>
          <a:p>
            <a:pPr marL="342900" indent="-342900" algn="just">
              <a:lnSpc>
                <a:spcPct val="150000"/>
              </a:lnSpc>
              <a:buAutoNum type="arabicPeriod" startAt="2"/>
            </a:pPr>
            <a:r>
              <a:rPr lang="en-US" dirty="0" smtClean="0">
                <a:latin typeface="Georgia" pitchFamily="18" charset="0"/>
              </a:rPr>
              <a:t>Mode locking </a:t>
            </a:r>
          </a:p>
          <a:p>
            <a:pPr marL="342900" indent="-342900" algn="just">
              <a:lnSpc>
                <a:spcPct val="150000"/>
              </a:lnSpc>
            </a:pPr>
            <a:r>
              <a:rPr lang="en-US" dirty="0" smtClean="0">
                <a:latin typeface="Georgia" pitchFamily="18" charset="0"/>
              </a:rPr>
              <a:t>	produces ultra short pulses with smaller energy content. It is possible to produce laser pulses in the femtosecond regime.. </a:t>
            </a:r>
          </a:p>
          <a:p>
            <a:pPr marL="342900" indent="-342900" algn="just">
              <a:lnSpc>
                <a:spcPct val="150000"/>
              </a:lnSpc>
            </a:pPr>
            <a:endParaRPr lang="en-US" dirty="0" smtClean="0">
              <a:latin typeface="Georgia" pitchFamily="18" charset="0"/>
            </a:endParaRPr>
          </a:p>
          <a:p>
            <a:pPr marL="342900" indent="-342900" algn="just">
              <a:lnSpc>
                <a:spcPct val="150000"/>
              </a:lnSpc>
            </a:pPr>
            <a:r>
              <a:rPr lang="en-US" dirty="0" smtClean="0">
                <a:latin typeface="Georgia" pitchFamily="18" charset="0"/>
              </a:rPr>
              <a:t>	</a:t>
            </a:r>
            <a:endParaRPr lang="en-US" dirty="0">
              <a:latin typeface="Georgia"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721578"/>
            <a:ext cx="5334000" cy="5755422"/>
          </a:xfrm>
          <a:prstGeom prst="rect">
            <a:avLst/>
          </a:prstGeom>
        </p:spPr>
        <p:txBody>
          <a:bodyPr wrap="square">
            <a:spAutoFit/>
          </a:bodyPr>
          <a:lstStyle/>
          <a:p>
            <a:pPr algn="just"/>
            <a:r>
              <a:rPr lang="en-US" sz="1600" dirty="0" smtClean="0">
                <a:latin typeface="Georgia" pitchFamily="18" charset="0"/>
              </a:rPr>
              <a:t>The laser can be prevented from  oscillating if, for example, the parallelism  of the resonator mirrors is disturbed so that stimulated emission cannot take place.  </a:t>
            </a:r>
          </a:p>
          <a:p>
            <a:pPr algn="just"/>
            <a:endParaRPr lang="en-US" sz="1600" dirty="0" smtClean="0">
              <a:latin typeface="Georgia" pitchFamily="18" charset="0"/>
            </a:endParaRPr>
          </a:p>
          <a:p>
            <a:pPr algn="just"/>
            <a:r>
              <a:rPr lang="en-US" sz="1600" dirty="0" smtClean="0">
                <a:latin typeface="Georgia" pitchFamily="18" charset="0"/>
              </a:rPr>
              <a:t>In the mean time the pumping process  can build up the population inversion  to a very high value in the medium.  </a:t>
            </a:r>
          </a:p>
          <a:p>
            <a:pPr algn="just"/>
            <a:r>
              <a:rPr lang="en-US" sz="1600" dirty="0" smtClean="0">
                <a:latin typeface="Georgia" pitchFamily="18" charset="0"/>
              </a:rPr>
              <a:t>In effect, the Q-factor of resonator is  spoiled and optical losses are increased  to a high value. </a:t>
            </a:r>
          </a:p>
          <a:p>
            <a:pPr algn="just"/>
            <a:endParaRPr lang="en-US" sz="1600" dirty="0" smtClean="0">
              <a:latin typeface="Georgia" pitchFamily="18" charset="0"/>
            </a:endParaRPr>
          </a:p>
          <a:p>
            <a:pPr algn="just"/>
            <a:r>
              <a:rPr lang="en-US" sz="1600" dirty="0" smtClean="0">
                <a:latin typeface="Georgia" pitchFamily="18" charset="0"/>
              </a:rPr>
              <a:t>If now the end mirror  is aligned suddenly, it reflects photons  into the laser medium. The feed back  of photons triggers a chain of stimulated  emissions and builds up rapidly a photon  avalanche. Thus, laser oscillations set in  suddenly and the cavity Q is increased  abruptly. </a:t>
            </a:r>
          </a:p>
          <a:p>
            <a:pPr algn="just"/>
            <a:endParaRPr lang="en-US" sz="1600" dirty="0" smtClean="0">
              <a:latin typeface="Georgia" pitchFamily="18" charset="0"/>
            </a:endParaRPr>
          </a:p>
          <a:p>
            <a:pPr algn="just"/>
            <a:r>
              <a:rPr lang="en-US" sz="1600" dirty="0" smtClean="0">
                <a:latin typeface="Georgia" pitchFamily="18" charset="0"/>
              </a:rPr>
              <a:t>All the energy stored in the  cavity is emitted in a single giant pulse  with peak power much higher than the  laser could produce otherwise. The pulse lasts for a short time and depopulates the upper energy level quickly and the lasing action stops.  This method of controlling the laser output power is called the Q-switching method. The pulse duration is of the order of 10 −7 to 10 −8 sec. </a:t>
            </a:r>
          </a:p>
        </p:txBody>
      </p:sp>
      <p:sp>
        <p:nvSpPr>
          <p:cNvPr id="4" name="Rectangle 3"/>
          <p:cNvSpPr/>
          <p:nvPr/>
        </p:nvSpPr>
        <p:spPr>
          <a:xfrm>
            <a:off x="228600" y="164068"/>
            <a:ext cx="8305800" cy="369332"/>
          </a:xfrm>
          <a:prstGeom prst="rect">
            <a:avLst/>
          </a:prstGeom>
        </p:spPr>
        <p:txBody>
          <a:bodyPr wrap="square">
            <a:spAutoFit/>
          </a:bodyPr>
          <a:lstStyle/>
          <a:p>
            <a:r>
              <a:rPr lang="en-US" b="1" i="1" dirty="0" smtClean="0">
                <a:latin typeface="Georgia" pitchFamily="18" charset="0"/>
              </a:rPr>
              <a:t>Q-switching</a:t>
            </a:r>
            <a:endParaRPr lang="en-US" b="1" i="1" dirty="0">
              <a:latin typeface="Georgia" pitchFamily="18" charset="0"/>
            </a:endParaRPr>
          </a:p>
        </p:txBody>
      </p:sp>
      <p:pic>
        <p:nvPicPr>
          <p:cNvPr id="2050" name="Picture 2"/>
          <p:cNvPicPr>
            <a:picLocks noChangeAspect="1" noChangeArrowheads="1"/>
          </p:cNvPicPr>
          <p:nvPr/>
        </p:nvPicPr>
        <p:blipFill>
          <a:blip r:embed="rId2"/>
          <a:srcRect/>
          <a:stretch>
            <a:fillRect/>
          </a:stretch>
        </p:blipFill>
        <p:spPr bwMode="auto">
          <a:xfrm>
            <a:off x="5448642" y="152400"/>
            <a:ext cx="3542958" cy="1133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5486400" y="1676400"/>
            <a:ext cx="3152775" cy="5153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lum bright="11000"/>
          </a:blip>
          <a:srcRect/>
          <a:stretch>
            <a:fillRect/>
          </a:stretch>
        </p:blipFill>
        <p:spPr bwMode="auto">
          <a:xfrm>
            <a:off x="5257800" y="0"/>
            <a:ext cx="4300170" cy="6858000"/>
          </a:xfrm>
          <a:prstGeom prst="rect">
            <a:avLst/>
          </a:prstGeom>
          <a:noFill/>
          <a:ln w="9525">
            <a:noFill/>
            <a:miter lim="800000"/>
            <a:headEnd/>
            <a:tailEnd/>
          </a:ln>
          <a:effectLst/>
        </p:spPr>
      </p:pic>
      <p:sp>
        <p:nvSpPr>
          <p:cNvPr id="4" name="Rectangle 3"/>
          <p:cNvSpPr/>
          <p:nvPr/>
        </p:nvSpPr>
        <p:spPr>
          <a:xfrm>
            <a:off x="152400" y="87868"/>
            <a:ext cx="4953000" cy="369332"/>
          </a:xfrm>
          <a:prstGeom prst="rect">
            <a:avLst/>
          </a:prstGeom>
        </p:spPr>
        <p:txBody>
          <a:bodyPr wrap="square">
            <a:spAutoFit/>
          </a:bodyPr>
          <a:lstStyle/>
          <a:p>
            <a:r>
              <a:rPr lang="en-US" b="1" i="1" dirty="0" smtClean="0">
                <a:latin typeface="Georgia" pitchFamily="18" charset="0"/>
              </a:rPr>
              <a:t>Evolution of a Q-switched laser pulse </a:t>
            </a:r>
            <a:endParaRPr lang="en-US" b="1" i="1" dirty="0">
              <a:latin typeface="Georgia" pitchFamily="18" charset="0"/>
            </a:endParaRPr>
          </a:p>
        </p:txBody>
      </p:sp>
      <p:sp>
        <p:nvSpPr>
          <p:cNvPr id="5" name="Rectangle 4"/>
          <p:cNvSpPr/>
          <p:nvPr/>
        </p:nvSpPr>
        <p:spPr>
          <a:xfrm>
            <a:off x="76200" y="457200"/>
            <a:ext cx="5257800" cy="6247864"/>
          </a:xfrm>
          <a:prstGeom prst="rect">
            <a:avLst/>
          </a:prstGeom>
        </p:spPr>
        <p:txBody>
          <a:bodyPr wrap="square">
            <a:spAutoFit/>
          </a:bodyPr>
          <a:lstStyle/>
          <a:p>
            <a:pPr algn="just"/>
            <a:r>
              <a:rPr lang="en-US" sz="1600" dirty="0" smtClean="0">
                <a:latin typeface="Georgia" pitchFamily="18" charset="0"/>
              </a:rPr>
              <a:t>To produce the necessary high inversion density required for Q-switching, four requirements must be satisfied. </a:t>
            </a:r>
          </a:p>
          <a:p>
            <a:pPr algn="just"/>
            <a:endParaRPr lang="en-US" sz="1600" dirty="0" smtClean="0">
              <a:latin typeface="Georgia" pitchFamily="18" charset="0"/>
            </a:endParaRPr>
          </a:p>
          <a:p>
            <a:pPr marL="342900" indent="-342900" algn="just">
              <a:buAutoNum type="arabicPeriod"/>
            </a:pPr>
            <a:r>
              <a:rPr lang="en-US" sz="1600" dirty="0" smtClean="0">
                <a:latin typeface="Georgia" pitchFamily="18" charset="0"/>
              </a:rPr>
              <a:t>The lifetime</a:t>
            </a:r>
            <a:r>
              <a:rPr lang="en-US" sz="1600" i="1" dirty="0" smtClean="0">
                <a:latin typeface="Georgia" pitchFamily="18" charset="0"/>
              </a:rPr>
              <a:t> </a:t>
            </a:r>
            <a:r>
              <a:rPr lang="en-US" sz="1600" i="1" dirty="0" smtClean="0">
                <a:latin typeface="Georgia" pitchFamily="18" charset="0"/>
                <a:sym typeface="Symbol"/>
              </a:rPr>
              <a:t></a:t>
            </a:r>
            <a:r>
              <a:rPr lang="en-US" sz="1600" i="1" baseline="-25000" dirty="0" smtClean="0">
                <a:latin typeface="Georgia" pitchFamily="18" charset="0"/>
                <a:sym typeface="Symbol"/>
              </a:rPr>
              <a:t>u</a:t>
            </a:r>
            <a:r>
              <a:rPr lang="en-US" sz="1600" i="1" dirty="0" smtClean="0">
                <a:latin typeface="Georgia" pitchFamily="18" charset="0"/>
              </a:rPr>
              <a:t> </a:t>
            </a:r>
            <a:r>
              <a:rPr lang="en-US" sz="1600" dirty="0" smtClean="0">
                <a:latin typeface="Georgia" pitchFamily="18" charset="0"/>
              </a:rPr>
              <a:t>of the upper laser level u must be longer than the cavity buildup time </a:t>
            </a:r>
            <a:r>
              <a:rPr lang="en-US" sz="1600" i="1" dirty="0" err="1" smtClean="0">
                <a:latin typeface="Georgia" pitchFamily="18" charset="0"/>
                <a:sym typeface="Symbol"/>
              </a:rPr>
              <a:t>t</a:t>
            </a:r>
            <a:r>
              <a:rPr lang="en-US" sz="1600" i="1" baseline="-25000" dirty="0" err="1" smtClean="0">
                <a:latin typeface="Georgia" pitchFamily="18" charset="0"/>
                <a:sym typeface="Symbol"/>
              </a:rPr>
              <a:t>s</a:t>
            </a:r>
            <a:r>
              <a:rPr lang="en-US" sz="1600" dirty="0" smtClean="0">
                <a:latin typeface="Georgia" pitchFamily="18" charset="0"/>
              </a:rPr>
              <a:t> , so that the upper level can store the extra energy pumped into it over the extended pumping time: </a:t>
            </a:r>
          </a:p>
          <a:p>
            <a:pPr marL="342900" indent="-342900" algn="ctr"/>
            <a:r>
              <a:rPr lang="en-US" sz="1600" i="1" dirty="0" smtClean="0">
                <a:latin typeface="Georgia" pitchFamily="18" charset="0"/>
                <a:sym typeface="Symbol"/>
              </a:rPr>
              <a:t></a:t>
            </a:r>
            <a:r>
              <a:rPr lang="en-US" sz="1600" i="1" baseline="-25000" dirty="0" smtClean="0">
                <a:latin typeface="Georgia" pitchFamily="18" charset="0"/>
                <a:sym typeface="Symbol"/>
              </a:rPr>
              <a:t>u</a:t>
            </a:r>
            <a:r>
              <a:rPr lang="en-US" sz="1600" i="1" dirty="0" smtClean="0">
                <a:latin typeface="Georgia" pitchFamily="18" charset="0"/>
              </a:rPr>
              <a:t> &gt;</a:t>
            </a:r>
            <a:r>
              <a:rPr lang="en-US" sz="1600" dirty="0" smtClean="0">
                <a:latin typeface="Georgia" pitchFamily="18" charset="0"/>
              </a:rPr>
              <a:t> </a:t>
            </a:r>
            <a:r>
              <a:rPr lang="en-US" sz="1600" i="1" dirty="0" err="1" smtClean="0">
                <a:latin typeface="Georgia" pitchFamily="18" charset="0"/>
                <a:sym typeface="Symbol"/>
              </a:rPr>
              <a:t>t</a:t>
            </a:r>
            <a:r>
              <a:rPr lang="en-US" sz="1600" i="1" baseline="-25000" dirty="0" err="1" smtClean="0">
                <a:latin typeface="Georgia" pitchFamily="18" charset="0"/>
                <a:sym typeface="Symbol"/>
              </a:rPr>
              <a:t>s</a:t>
            </a:r>
            <a:r>
              <a:rPr lang="en-US" sz="1600" dirty="0" smtClean="0">
                <a:latin typeface="Georgia" pitchFamily="18" charset="0"/>
              </a:rPr>
              <a:t> </a:t>
            </a:r>
          </a:p>
          <a:p>
            <a:pPr marL="342900" indent="-342900" algn="just">
              <a:buAutoNum type="arabicPeriod"/>
            </a:pPr>
            <a:endParaRPr lang="en-US" sz="1600" dirty="0" smtClean="0">
              <a:latin typeface="Georgia" pitchFamily="18" charset="0"/>
            </a:endParaRPr>
          </a:p>
          <a:p>
            <a:pPr marL="342900" indent="-342900" algn="just"/>
            <a:r>
              <a:rPr lang="en-US" sz="1600" dirty="0" smtClean="0">
                <a:latin typeface="Georgia" pitchFamily="18" charset="0"/>
              </a:rPr>
              <a:t>2.  The pumping flux duration </a:t>
            </a:r>
            <a:r>
              <a:rPr lang="en-US" sz="1600" i="1" dirty="0" err="1" smtClean="0">
                <a:latin typeface="Georgia" pitchFamily="18" charset="0"/>
              </a:rPr>
              <a:t>T</a:t>
            </a:r>
            <a:r>
              <a:rPr lang="en-US" sz="1600" i="1" baseline="-25000" dirty="0" err="1" smtClean="0">
                <a:latin typeface="Georgia" pitchFamily="18" charset="0"/>
              </a:rPr>
              <a:t>p</a:t>
            </a:r>
            <a:r>
              <a:rPr lang="en-US" sz="1600" dirty="0" smtClean="0">
                <a:latin typeface="Georgia" pitchFamily="18" charset="0"/>
              </a:rPr>
              <a:t> must be longer than the cavity buildup time, and preferably at least as long as the upper level lifetime </a:t>
            </a:r>
            <a:r>
              <a:rPr lang="en-US" sz="1600" i="1" dirty="0" smtClean="0">
                <a:latin typeface="Georgia" pitchFamily="18" charset="0"/>
                <a:sym typeface="Symbol"/>
              </a:rPr>
              <a:t></a:t>
            </a:r>
            <a:r>
              <a:rPr lang="en-US" sz="1600" i="1" baseline="-25000" dirty="0" smtClean="0">
                <a:latin typeface="Georgia" pitchFamily="18" charset="0"/>
                <a:sym typeface="Symbol"/>
              </a:rPr>
              <a:t>u </a:t>
            </a:r>
            <a:r>
              <a:rPr lang="en-US" sz="1600" dirty="0" smtClean="0">
                <a:latin typeface="Georgia" pitchFamily="18" charset="0"/>
              </a:rPr>
              <a:t>:</a:t>
            </a:r>
          </a:p>
          <a:p>
            <a:pPr marL="342900" indent="-342900" algn="ctr"/>
            <a:r>
              <a:rPr lang="en-US" sz="1600" dirty="0" smtClean="0">
                <a:latin typeface="Georgia" pitchFamily="18" charset="0"/>
              </a:rPr>
              <a:t> </a:t>
            </a:r>
            <a:r>
              <a:rPr lang="en-US" sz="1600" i="1" dirty="0" err="1" smtClean="0">
                <a:latin typeface="Georgia" pitchFamily="18" charset="0"/>
              </a:rPr>
              <a:t>T</a:t>
            </a:r>
            <a:r>
              <a:rPr lang="en-US" sz="1600" i="1" baseline="-25000" dirty="0" err="1" smtClean="0">
                <a:latin typeface="Georgia" pitchFamily="18" charset="0"/>
              </a:rPr>
              <a:t>p</a:t>
            </a:r>
            <a:r>
              <a:rPr lang="en-US" sz="1600" dirty="0" smtClean="0">
                <a:latin typeface="Georgia" pitchFamily="18" charset="0"/>
              </a:rPr>
              <a:t> </a:t>
            </a:r>
            <a:r>
              <a:rPr lang="en-US" sz="1600" dirty="0" smtClean="0">
                <a:latin typeface="Georgia" pitchFamily="18" charset="0"/>
                <a:sym typeface="Symbol"/>
              </a:rPr>
              <a:t></a:t>
            </a:r>
            <a:r>
              <a:rPr lang="en-US" sz="1600" i="1" dirty="0" smtClean="0">
                <a:latin typeface="Georgia" pitchFamily="18" charset="0"/>
                <a:sym typeface="Symbol"/>
              </a:rPr>
              <a:t></a:t>
            </a:r>
            <a:r>
              <a:rPr lang="en-US" sz="1600" i="1" baseline="-25000" dirty="0" smtClean="0">
                <a:latin typeface="Georgia" pitchFamily="18" charset="0"/>
                <a:sym typeface="Symbol"/>
              </a:rPr>
              <a:t>u</a:t>
            </a:r>
            <a:r>
              <a:rPr lang="en-US" sz="1600" dirty="0" smtClean="0">
                <a:latin typeface="Georgia" pitchFamily="18" charset="0"/>
              </a:rPr>
              <a:t> </a:t>
            </a:r>
          </a:p>
          <a:p>
            <a:pPr marL="342900" indent="-342900" algn="just">
              <a:buAutoNum type="arabicPeriod"/>
            </a:pPr>
            <a:endParaRPr lang="en-US" sz="1600" dirty="0" smtClean="0">
              <a:latin typeface="Georgia" pitchFamily="18" charset="0"/>
            </a:endParaRPr>
          </a:p>
          <a:p>
            <a:pPr marL="342900" indent="-342900" algn="just">
              <a:buAutoNum type="arabicPeriod" startAt="3"/>
            </a:pPr>
            <a:r>
              <a:rPr lang="en-US" sz="1600" dirty="0" smtClean="0">
                <a:latin typeface="Georgia" pitchFamily="18" charset="0"/>
              </a:rPr>
              <a:t>The initial cavity losses must be high enough during the pumping duration </a:t>
            </a:r>
            <a:r>
              <a:rPr lang="en-US" sz="1600" i="1" dirty="0" smtClean="0">
                <a:latin typeface="Georgia" pitchFamily="18" charset="0"/>
                <a:sym typeface="Symbol"/>
              </a:rPr>
              <a:t></a:t>
            </a:r>
            <a:r>
              <a:rPr lang="en-US" sz="1600" i="1" baseline="-25000" dirty="0" smtClean="0">
                <a:latin typeface="Georgia" pitchFamily="18" charset="0"/>
                <a:sym typeface="Symbol"/>
              </a:rPr>
              <a:t>u </a:t>
            </a:r>
            <a:r>
              <a:rPr lang="en-US" sz="1600" dirty="0" smtClean="0">
                <a:latin typeface="Georgia" pitchFamily="18" charset="0"/>
              </a:rPr>
              <a:t>to prevent beam growth and oscillation from occurring during that time: </a:t>
            </a:r>
          </a:p>
          <a:p>
            <a:pPr marL="342900" indent="-342900" algn="ctr"/>
            <a:r>
              <a:rPr lang="en-US" sz="1600" dirty="0" smtClean="0">
                <a:latin typeface="Georgia" pitchFamily="18" charset="0"/>
              </a:rPr>
              <a:t>[initial cavity losses] &gt; [amplifier gain].</a:t>
            </a:r>
          </a:p>
          <a:p>
            <a:pPr marL="342900" indent="-342900" algn="just">
              <a:buAutoNum type="arabicPeriod"/>
            </a:pPr>
            <a:endParaRPr lang="en-US" sz="1600" dirty="0" smtClean="0">
              <a:latin typeface="Georgia" pitchFamily="18" charset="0"/>
            </a:endParaRPr>
          </a:p>
          <a:p>
            <a:pPr marL="342900" indent="-342900" algn="just"/>
            <a:r>
              <a:rPr lang="en-US" sz="1600" dirty="0" smtClean="0">
                <a:latin typeface="Georgia" pitchFamily="18" charset="0"/>
              </a:rPr>
              <a:t>4. The cavity losses must be reduced almost instantaneously, by suddenly introducing a high-g cavity, so that the beam could then evolve and extract the extra energy that had previously built up in the upper laser level u of the gain medium. </a:t>
            </a:r>
            <a:endParaRPr lang="en-US" sz="1600" dirty="0">
              <a:latin typeface="Georgia"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229600" cy="6463308"/>
          </a:xfrm>
          <a:prstGeom prst="rect">
            <a:avLst/>
          </a:prstGeom>
        </p:spPr>
        <p:txBody>
          <a:bodyPr wrap="square">
            <a:spAutoFit/>
          </a:bodyPr>
          <a:lstStyle/>
          <a:p>
            <a:pPr algn="just"/>
            <a:r>
              <a:rPr lang="en-US" i="1" u="sng" dirty="0" smtClean="0">
                <a:solidFill>
                  <a:srgbClr val="FF0000"/>
                </a:solidFill>
                <a:latin typeface="Georgia" pitchFamily="18" charset="0"/>
              </a:rPr>
              <a:t>Basic Laser Cavity Rate Equations (Quick Revision) </a:t>
            </a:r>
          </a:p>
          <a:p>
            <a:pPr algn="just"/>
            <a:endParaRPr lang="en-US" dirty="0" smtClean="0">
              <a:latin typeface="Georgia" pitchFamily="18" charset="0"/>
            </a:endParaRPr>
          </a:p>
          <a:p>
            <a:pPr algn="just"/>
            <a:r>
              <a:rPr lang="en-US" dirty="0" smtClean="0">
                <a:latin typeface="Georgia" pitchFamily="18" charset="0"/>
              </a:rPr>
              <a:t>Our goal is to develop an expression for the instantaneous photon number </a:t>
            </a:r>
            <a:r>
              <a:rPr lang="en-US" dirty="0" smtClean="0">
                <a:latin typeface="Georgia" pitchFamily="18" charset="0"/>
                <a:sym typeface="Symbol"/>
              </a:rPr>
              <a:t></a:t>
            </a:r>
            <a:r>
              <a:rPr lang="en-US" dirty="0" smtClean="0">
                <a:latin typeface="Georgia" pitchFamily="18" charset="0"/>
              </a:rPr>
              <a:t> within a single laser cavity mode at any given time during the laser process. </a:t>
            </a:r>
          </a:p>
          <a:p>
            <a:pPr algn="just"/>
            <a:r>
              <a:rPr lang="en-US" dirty="0" smtClean="0">
                <a:latin typeface="Georgia" pitchFamily="18" charset="0"/>
              </a:rPr>
              <a:t>We assume that </a:t>
            </a:r>
            <a:r>
              <a:rPr lang="en-US" dirty="0" smtClean="0">
                <a:latin typeface="Georgia" pitchFamily="18" charset="0"/>
                <a:sym typeface="Symbol"/>
              </a:rPr>
              <a:t></a:t>
            </a:r>
            <a:r>
              <a:rPr lang="en-US" dirty="0" smtClean="0">
                <a:latin typeface="Georgia" pitchFamily="18" charset="0"/>
              </a:rPr>
              <a:t> is distributed uniformly throughout the laser cavity at any instant during the laser operation. Consider  the change in intensity per unit time within the amplifier:</a:t>
            </a:r>
          </a:p>
          <a:p>
            <a:pPr algn="just"/>
            <a:r>
              <a:rPr lang="en-US" dirty="0" smtClean="0">
                <a:latin typeface="Georgia" pitchFamily="18" charset="0"/>
              </a:rPr>
              <a:t>			assuming the distributed loss </a:t>
            </a:r>
            <a:r>
              <a:rPr lang="en-US" dirty="0" smtClean="0">
                <a:latin typeface="Georgia" pitchFamily="18" charset="0"/>
                <a:sym typeface="Symbol"/>
              </a:rPr>
              <a:t> </a:t>
            </a:r>
            <a:r>
              <a:rPr lang="en-US" dirty="0" smtClean="0">
                <a:latin typeface="Georgia" pitchFamily="18" charset="0"/>
              </a:rPr>
              <a:t>is small enough to </a:t>
            </a:r>
          </a:p>
          <a:p>
            <a:pPr algn="just"/>
            <a:r>
              <a:rPr lang="en-US" dirty="0" smtClean="0">
                <a:latin typeface="Georgia" pitchFamily="18" charset="0"/>
              </a:rPr>
              <a:t>			neglect, </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using the fact that only a fraction L/</a:t>
            </a:r>
            <a:r>
              <a:rPr lang="en-US" i="1" dirty="0" smtClean="0">
                <a:latin typeface="Georgia" pitchFamily="18" charset="0"/>
              </a:rPr>
              <a:t>l</a:t>
            </a:r>
            <a:r>
              <a:rPr lang="en-US" dirty="0" smtClean="0">
                <a:latin typeface="Georgia" pitchFamily="18" charset="0"/>
              </a:rPr>
              <a:t> of the photons are within the gain region and are therefore undergoing amplification at any given time. This suggests that the average intensity change in the cavity can be modified :</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Since </a:t>
            </a:r>
            <a:r>
              <a:rPr lang="en-US" dirty="0" smtClean="0">
                <a:latin typeface="Georgia" pitchFamily="18" charset="0"/>
                <a:sym typeface="Symbol"/>
              </a:rPr>
              <a:t> </a:t>
            </a:r>
            <a:r>
              <a:rPr lang="en-US" dirty="0" smtClean="0">
                <a:latin typeface="Georgia" pitchFamily="18" charset="0"/>
              </a:rPr>
              <a:t>is proportional to the intensity I and hence d</a:t>
            </a:r>
            <a:r>
              <a:rPr lang="en-US" dirty="0" smtClean="0">
                <a:latin typeface="Georgia" pitchFamily="18" charset="0"/>
                <a:sym typeface="Symbol"/>
              </a:rPr>
              <a:t></a:t>
            </a:r>
            <a:r>
              <a:rPr lang="en-US" dirty="0" smtClean="0">
                <a:latin typeface="Georgia" pitchFamily="18" charset="0"/>
              </a:rPr>
              <a:t>/</a:t>
            </a:r>
            <a:r>
              <a:rPr lang="en-US" dirty="0" err="1" smtClean="0">
                <a:latin typeface="Georgia" pitchFamily="18" charset="0"/>
              </a:rPr>
              <a:t>dt</a:t>
            </a:r>
            <a:r>
              <a:rPr lang="en-US" dirty="0" smtClean="0">
                <a:latin typeface="Georgia" pitchFamily="18" charset="0"/>
              </a:rPr>
              <a:t> is proportional to </a:t>
            </a:r>
          </a:p>
          <a:p>
            <a:pPr algn="just"/>
            <a:r>
              <a:rPr lang="en-US" dirty="0" smtClean="0">
                <a:latin typeface="Georgia" pitchFamily="18" charset="0"/>
              </a:rPr>
              <a:t>dl/</a:t>
            </a:r>
            <a:r>
              <a:rPr lang="en-US" dirty="0" err="1" smtClean="0">
                <a:latin typeface="Georgia" pitchFamily="18" charset="0"/>
              </a:rPr>
              <a:t>dt</a:t>
            </a:r>
            <a:r>
              <a:rPr lang="en-US" dirty="0" smtClean="0">
                <a:latin typeface="Georgia" pitchFamily="18" charset="0"/>
              </a:rPr>
              <a:t>, the rate of change of the number of the photons within the cavity due to the amplifier can now be expressed as</a:t>
            </a:r>
          </a:p>
          <a:p>
            <a:pPr algn="just"/>
            <a:r>
              <a:rPr lang="en-US" dirty="0" smtClean="0">
                <a:latin typeface="Georgia" pitchFamily="18" charset="0"/>
              </a:rPr>
              <a:t> </a:t>
            </a:r>
          </a:p>
          <a:p>
            <a:pPr algn="just"/>
            <a:endParaRPr lang="en-US" dirty="0">
              <a:latin typeface="Georgia" pitchFamily="18" charset="0"/>
            </a:endParaRPr>
          </a:p>
        </p:txBody>
      </p:sp>
      <p:graphicFrame>
        <p:nvGraphicFramePr>
          <p:cNvPr id="4" name="Object 3"/>
          <p:cNvGraphicFramePr>
            <a:graphicFrameLocks noChangeAspect="1"/>
          </p:cNvGraphicFramePr>
          <p:nvPr/>
        </p:nvGraphicFramePr>
        <p:xfrm>
          <a:off x="1600200" y="2286000"/>
          <a:ext cx="1096963" cy="596900"/>
        </p:xfrm>
        <a:graphic>
          <a:graphicData uri="http://schemas.openxmlformats.org/presentationml/2006/ole">
            <p:oleObj spid="_x0000_s1026" name="Equation" r:id="rId3" imgW="723600" imgH="393480" progId="Equation.3">
              <p:embed/>
            </p:oleObj>
          </a:graphicData>
        </a:graphic>
      </p:graphicFrame>
      <p:graphicFrame>
        <p:nvGraphicFramePr>
          <p:cNvPr id="3076" name="Object 4"/>
          <p:cNvGraphicFramePr>
            <a:graphicFrameLocks noChangeAspect="1"/>
          </p:cNvGraphicFramePr>
          <p:nvPr/>
        </p:nvGraphicFramePr>
        <p:xfrm>
          <a:off x="1524000" y="2895600"/>
          <a:ext cx="3582987" cy="649288"/>
        </p:xfrm>
        <a:graphic>
          <a:graphicData uri="http://schemas.openxmlformats.org/presentationml/2006/ole">
            <p:oleObj spid="_x0000_s1027" name="Equation" r:id="rId4" imgW="2311200" imgH="419040" progId="Equation.3">
              <p:embed/>
            </p:oleObj>
          </a:graphicData>
        </a:graphic>
      </p:graphicFrame>
      <p:graphicFrame>
        <p:nvGraphicFramePr>
          <p:cNvPr id="3077" name="Object 5"/>
          <p:cNvGraphicFramePr>
            <a:graphicFrameLocks noChangeAspect="1"/>
          </p:cNvGraphicFramePr>
          <p:nvPr/>
        </p:nvGraphicFramePr>
        <p:xfrm>
          <a:off x="3657600" y="4419600"/>
          <a:ext cx="1296988" cy="649288"/>
        </p:xfrm>
        <a:graphic>
          <a:graphicData uri="http://schemas.openxmlformats.org/presentationml/2006/ole">
            <p:oleObj spid="_x0000_s1028" name="Equation" r:id="rId5" imgW="863280" imgH="431640" progId="Equation.3">
              <p:embed/>
            </p:oleObj>
          </a:graphicData>
        </a:graphic>
      </p:graphicFrame>
      <p:graphicFrame>
        <p:nvGraphicFramePr>
          <p:cNvPr id="3078" name="Object 6"/>
          <p:cNvGraphicFramePr>
            <a:graphicFrameLocks noChangeAspect="1"/>
          </p:cNvGraphicFramePr>
          <p:nvPr/>
        </p:nvGraphicFramePr>
        <p:xfrm>
          <a:off x="4572000" y="5867400"/>
          <a:ext cx="1373188" cy="649288"/>
        </p:xfrm>
        <a:graphic>
          <a:graphicData uri="http://schemas.openxmlformats.org/presentationml/2006/ole">
            <p:oleObj spid="_x0000_s1029" name="Equation" r:id="rId6" imgW="914400" imgH="431640" progId="Equation.3">
              <p:embed/>
            </p:oleObj>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2133600"/>
            <a:ext cx="8077200" cy="3416320"/>
          </a:xfrm>
          <a:prstGeom prst="rect">
            <a:avLst/>
          </a:prstGeom>
        </p:spPr>
        <p:txBody>
          <a:bodyPr wrap="square">
            <a:spAutoFit/>
          </a:bodyPr>
          <a:lstStyle/>
          <a:p>
            <a:pPr algn="just"/>
            <a:r>
              <a:rPr lang="en-US" dirty="0" smtClean="0">
                <a:latin typeface="Georgia" pitchFamily="18" charset="0"/>
              </a:rPr>
              <a:t>where </a:t>
            </a:r>
            <a:r>
              <a:rPr lang="en-US" dirty="0" err="1" smtClean="0">
                <a:latin typeface="Georgia" pitchFamily="18" charset="0"/>
              </a:rPr>
              <a:t>tc</a:t>
            </a:r>
            <a:r>
              <a:rPr lang="en-US" dirty="0" smtClean="0">
                <a:latin typeface="Georgia" pitchFamily="18" charset="0"/>
              </a:rPr>
              <a:t> is the effective decay time of the optical cavity typically resulting from losses due to transmission of a portion of the light through the mirrors during each pass through the cavity.</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Let us now define a new time variable </a:t>
            </a:r>
            <a:r>
              <a:rPr lang="en-US" dirty="0" smtClean="0">
                <a:latin typeface="Georgia" pitchFamily="18" charset="0"/>
                <a:sym typeface="Symbol"/>
              </a:rPr>
              <a:t> </a:t>
            </a:r>
            <a:r>
              <a:rPr lang="en-US" dirty="0" smtClean="0">
                <a:latin typeface="Georgia" pitchFamily="18" charset="0"/>
              </a:rPr>
              <a:t>in units of the cavity decay time </a:t>
            </a:r>
            <a:r>
              <a:rPr lang="en-US" dirty="0" err="1" smtClean="0">
                <a:latin typeface="Georgia" pitchFamily="18" charset="0"/>
              </a:rPr>
              <a:t>tc</a:t>
            </a:r>
            <a:r>
              <a:rPr lang="en-US" dirty="0" smtClean="0">
                <a:latin typeface="Georgia" pitchFamily="18" charset="0"/>
              </a:rPr>
              <a:t>: </a:t>
            </a: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				</a:t>
            </a:r>
          </a:p>
        </p:txBody>
      </p:sp>
      <p:sp>
        <p:nvSpPr>
          <p:cNvPr id="2" name="Rectangle 1"/>
          <p:cNvSpPr/>
          <p:nvPr/>
        </p:nvSpPr>
        <p:spPr>
          <a:xfrm>
            <a:off x="304800" y="228600"/>
            <a:ext cx="8686800" cy="1200329"/>
          </a:xfrm>
          <a:prstGeom prst="rect">
            <a:avLst/>
          </a:prstGeom>
        </p:spPr>
        <p:txBody>
          <a:bodyPr wrap="square">
            <a:spAutoFit/>
          </a:bodyPr>
          <a:lstStyle/>
          <a:p>
            <a:pPr algn="just"/>
            <a:r>
              <a:rPr lang="en-US" dirty="0" smtClean="0">
                <a:latin typeface="Georgia" pitchFamily="18" charset="0"/>
              </a:rPr>
              <a:t>The above equation represents the increase in the number of photons per unit time within  the cavity. The decrease in the number of photons per unit time is given by φ/</a:t>
            </a:r>
            <a:r>
              <a:rPr lang="en-US" dirty="0" err="1" smtClean="0">
                <a:latin typeface="Georgia" pitchFamily="18" charset="0"/>
              </a:rPr>
              <a:t>tc</a:t>
            </a:r>
            <a:r>
              <a:rPr lang="en-US" dirty="0" smtClean="0">
                <a:latin typeface="Georgia" pitchFamily="18" charset="0"/>
              </a:rPr>
              <a:t> which is due to  incidental resonator losses and to the output coupling. Therefore, the total change in the number of  photons within the cavity is given by </a:t>
            </a:r>
          </a:p>
        </p:txBody>
      </p:sp>
      <p:graphicFrame>
        <p:nvGraphicFramePr>
          <p:cNvPr id="4098" name="Object 2"/>
          <p:cNvGraphicFramePr>
            <a:graphicFrameLocks noChangeAspect="1"/>
          </p:cNvGraphicFramePr>
          <p:nvPr/>
        </p:nvGraphicFramePr>
        <p:xfrm>
          <a:off x="2324100" y="1590675"/>
          <a:ext cx="1754188" cy="668338"/>
        </p:xfrm>
        <a:graphic>
          <a:graphicData uri="http://schemas.openxmlformats.org/presentationml/2006/ole">
            <p:oleObj spid="_x0000_s2050" name="Equation" r:id="rId3" imgW="1168200" imgH="444240" progId="Equation.3">
              <p:embed/>
            </p:oleObj>
          </a:graphicData>
        </a:graphic>
      </p:graphicFrame>
      <p:graphicFrame>
        <p:nvGraphicFramePr>
          <p:cNvPr id="4099" name="Object 3"/>
          <p:cNvGraphicFramePr>
            <a:graphicFrameLocks noChangeAspect="1"/>
          </p:cNvGraphicFramePr>
          <p:nvPr/>
        </p:nvGraphicFramePr>
        <p:xfrm>
          <a:off x="1600200" y="3124200"/>
          <a:ext cx="4457700" cy="1376363"/>
        </p:xfrm>
        <a:graphic>
          <a:graphicData uri="http://schemas.openxmlformats.org/presentationml/2006/ole">
            <p:oleObj spid="_x0000_s2051" name="Equation" r:id="rId4" imgW="2971800" imgH="914400" progId="Equation.3">
              <p:embed/>
            </p:oleObj>
          </a:graphicData>
        </a:graphic>
      </p:graphicFrame>
      <p:graphicFrame>
        <p:nvGraphicFramePr>
          <p:cNvPr id="4103" name="Object 7"/>
          <p:cNvGraphicFramePr>
            <a:graphicFrameLocks noChangeAspect="1"/>
          </p:cNvGraphicFramePr>
          <p:nvPr/>
        </p:nvGraphicFramePr>
        <p:xfrm>
          <a:off x="1524000" y="4719638"/>
          <a:ext cx="3489325" cy="1452562"/>
        </p:xfrm>
        <a:graphic>
          <a:graphicData uri="http://schemas.openxmlformats.org/presentationml/2006/ole">
            <p:oleObj spid="_x0000_s2052" name="Equation" r:id="rId5" imgW="2323800" imgH="965160" progId="Equation.3">
              <p:embed/>
            </p:oleObj>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4247317"/>
          </a:xfrm>
          <a:prstGeom prst="rect">
            <a:avLst/>
          </a:prstGeom>
        </p:spPr>
        <p:txBody>
          <a:bodyPr wrap="square">
            <a:spAutoFit/>
          </a:bodyPr>
          <a:lstStyle/>
          <a:p>
            <a:pPr algn="just"/>
            <a:r>
              <a:rPr lang="en-US" dirty="0" smtClean="0">
                <a:latin typeface="Georgia" pitchFamily="18" charset="0"/>
              </a:rPr>
              <a:t>Since there is no  change in photon number in the cavity with time for a laser operating under steady state conditions, </a:t>
            </a: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As γ is proportional to the inversion n,</a:t>
            </a:r>
          </a:p>
          <a:p>
            <a:pPr algn="just"/>
            <a:endParaRPr lang="en-US" dirty="0" smtClean="0">
              <a:latin typeface="Georgia" pitchFamily="18" charset="0"/>
            </a:endParaRPr>
          </a:p>
          <a:p>
            <a:pPr algn="just"/>
            <a:r>
              <a:rPr lang="en-US" dirty="0" smtClean="0">
                <a:latin typeface="Georgia" pitchFamily="18" charset="0"/>
              </a:rPr>
              <a:t>				</a:t>
            </a:r>
            <a:r>
              <a:rPr lang="en-US" sz="1100" i="1" dirty="0" smtClean="0">
                <a:latin typeface="Georgia" pitchFamily="18" charset="0"/>
              </a:rPr>
              <a:t>one out of two principal equation in the evolution of the Q-switched pulse. </a:t>
            </a:r>
            <a:endParaRPr lang="en-US" sz="1300" i="1"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where n</a:t>
            </a:r>
            <a:r>
              <a:rPr lang="en-US" baseline="-25000" dirty="0" smtClean="0">
                <a:latin typeface="Georgia" pitchFamily="18" charset="0"/>
              </a:rPr>
              <a:t>th</a:t>
            </a:r>
            <a:r>
              <a:rPr lang="en-US" dirty="0" smtClean="0">
                <a:latin typeface="Georgia" pitchFamily="18" charset="0"/>
              </a:rPr>
              <a:t> =(N2 −N1 ).V is the threshold inversion. </a:t>
            </a:r>
          </a:p>
          <a:p>
            <a:pPr algn="just"/>
            <a:endParaRPr lang="en-US" dirty="0" smtClean="0">
              <a:latin typeface="Georgia" pitchFamily="18" charset="0"/>
            </a:endParaRPr>
          </a:p>
          <a:p>
            <a:pPr algn="just"/>
            <a:r>
              <a:rPr lang="en-US" dirty="0" smtClean="0">
                <a:latin typeface="Georgia" pitchFamily="18" charset="0"/>
              </a:rPr>
              <a:t>Every time a photon is emitted in the stimulated emission process, n changes by a factor of 2.  Since in each transition, an atom leaves upper level and goes to the lower level, the total inversion  decreases by 2. As the rate at which population difference is changing must be exactly equal to the  rate at which photons are increasing, </a:t>
            </a:r>
          </a:p>
        </p:txBody>
      </p:sp>
      <p:graphicFrame>
        <p:nvGraphicFramePr>
          <p:cNvPr id="5122" name="Object 2"/>
          <p:cNvGraphicFramePr>
            <a:graphicFrameLocks noChangeAspect="1"/>
          </p:cNvGraphicFramePr>
          <p:nvPr/>
        </p:nvGraphicFramePr>
        <p:xfrm>
          <a:off x="2362200" y="838200"/>
          <a:ext cx="1811338" cy="592137"/>
        </p:xfrm>
        <a:graphic>
          <a:graphicData uri="http://schemas.openxmlformats.org/presentationml/2006/ole">
            <p:oleObj spid="_x0000_s3074" name="Equation" r:id="rId3" imgW="1206360" imgH="393480" progId="Equation.3">
              <p:embed/>
            </p:oleObj>
          </a:graphicData>
        </a:graphic>
      </p:graphicFrame>
      <p:graphicFrame>
        <p:nvGraphicFramePr>
          <p:cNvPr id="5123" name="Object 3"/>
          <p:cNvGraphicFramePr>
            <a:graphicFrameLocks noChangeAspect="1"/>
          </p:cNvGraphicFramePr>
          <p:nvPr/>
        </p:nvGraphicFramePr>
        <p:xfrm>
          <a:off x="2133600" y="1676400"/>
          <a:ext cx="1677988" cy="765175"/>
        </p:xfrm>
        <a:graphic>
          <a:graphicData uri="http://schemas.openxmlformats.org/presentationml/2006/ole">
            <p:oleObj spid="_x0000_s3075" name="Equation" r:id="rId4" imgW="1117440" imgH="507960" progId="Equation.3">
              <p:embed/>
            </p:oleObj>
          </a:graphicData>
        </a:graphic>
      </p:graphicFrame>
      <p:graphicFrame>
        <p:nvGraphicFramePr>
          <p:cNvPr id="5125" name="Object 5"/>
          <p:cNvGraphicFramePr>
            <a:graphicFrameLocks noChangeAspect="1"/>
          </p:cNvGraphicFramePr>
          <p:nvPr/>
        </p:nvGraphicFramePr>
        <p:xfrm>
          <a:off x="1371600" y="5116512"/>
          <a:ext cx="6122988" cy="1741488"/>
        </p:xfrm>
        <a:graphic>
          <a:graphicData uri="http://schemas.openxmlformats.org/presentationml/2006/ole">
            <p:oleObj spid="_x0000_s3076" name="Equation" r:id="rId5" imgW="4076640" imgH="1155600" progId="Equation.3">
              <p:embed/>
            </p:oleObj>
          </a:graphicData>
        </a:graphic>
      </p:graphicFrame>
      <p:sp>
        <p:nvSpPr>
          <p:cNvPr id="6" name="Rectangle 5"/>
          <p:cNvSpPr/>
          <p:nvPr/>
        </p:nvSpPr>
        <p:spPr>
          <a:xfrm>
            <a:off x="3505200" y="4615190"/>
            <a:ext cx="4572000" cy="261610"/>
          </a:xfrm>
          <a:prstGeom prst="rect">
            <a:avLst/>
          </a:prstGeom>
        </p:spPr>
        <p:txBody>
          <a:bodyPr>
            <a:spAutoFit/>
          </a:bodyPr>
          <a:lstStyle/>
          <a:p>
            <a:r>
              <a:rPr lang="en-US" sz="1100" dirty="0" smtClean="0">
                <a:latin typeface="Georgia" pitchFamily="18" charset="0"/>
              </a:rPr>
              <a:t>second principal equation in the evolution of the Q-switched pulse. </a:t>
            </a:r>
            <a:endParaRPr lang="en-US" sz="1100" dirty="0"/>
          </a:p>
        </p:txBody>
      </p:sp>
      <p:graphicFrame>
        <p:nvGraphicFramePr>
          <p:cNvPr id="5126" name="Object 6"/>
          <p:cNvGraphicFramePr>
            <a:graphicFrameLocks noChangeAspect="1"/>
          </p:cNvGraphicFramePr>
          <p:nvPr/>
        </p:nvGraphicFramePr>
        <p:xfrm>
          <a:off x="1905000" y="4343400"/>
          <a:ext cx="1258888" cy="650875"/>
        </p:xfrm>
        <a:graphic>
          <a:graphicData uri="http://schemas.openxmlformats.org/presentationml/2006/ole">
            <p:oleObj spid="_x0000_s3077" name="Equation" r:id="rId6" imgW="838080" imgH="431640" progId="Equation.3">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3"/>
          <a:srcRect/>
          <a:stretch>
            <a:fillRect/>
          </a:stretch>
        </p:blipFill>
        <p:spPr bwMode="auto">
          <a:xfrm>
            <a:off x="5181600" y="609600"/>
            <a:ext cx="3714750" cy="3295650"/>
          </a:xfrm>
          <a:prstGeom prst="rect">
            <a:avLst/>
          </a:prstGeom>
          <a:noFill/>
          <a:ln w="9525">
            <a:noFill/>
            <a:miter lim="800000"/>
            <a:headEnd/>
            <a:tailEnd/>
          </a:ln>
          <a:effectLst/>
        </p:spPr>
      </p:pic>
      <p:sp>
        <p:nvSpPr>
          <p:cNvPr id="3" name="Rectangle 2"/>
          <p:cNvSpPr/>
          <p:nvPr/>
        </p:nvSpPr>
        <p:spPr>
          <a:xfrm>
            <a:off x="304800" y="228600"/>
            <a:ext cx="4572000" cy="6186309"/>
          </a:xfrm>
          <a:prstGeom prst="rect">
            <a:avLst/>
          </a:prstGeom>
        </p:spPr>
        <p:txBody>
          <a:bodyPr>
            <a:spAutoFit/>
          </a:bodyPr>
          <a:lstStyle/>
          <a:p>
            <a:pPr algn="just"/>
            <a:r>
              <a:rPr lang="en-US" dirty="0" smtClean="0">
                <a:latin typeface="Georgia" pitchFamily="18" charset="0"/>
              </a:rPr>
              <a:t>If  we assume that there are n</a:t>
            </a:r>
            <a:r>
              <a:rPr lang="en-US" baseline="-25000" dirty="0" smtClean="0">
                <a:latin typeface="Georgia" pitchFamily="18" charset="0"/>
              </a:rPr>
              <a:t>o</a:t>
            </a:r>
            <a:r>
              <a:rPr lang="en-US" dirty="0" smtClean="0">
                <a:latin typeface="Georgia" pitchFamily="18" charset="0"/>
              </a:rPr>
              <a:t> photons initially in the  cavity, </a:t>
            </a:r>
            <a:r>
              <a:rPr lang="en-US" dirty="0" smtClean="0">
                <a:latin typeface="Georgia" pitchFamily="18" charset="0"/>
                <a:sym typeface="Symbol"/>
              </a:rPr>
              <a:t></a:t>
            </a:r>
            <a:r>
              <a:rPr lang="en-US" baseline="-25000" dirty="0" smtClean="0">
                <a:latin typeface="Georgia" pitchFamily="18" charset="0"/>
              </a:rPr>
              <a:t>0</a:t>
            </a:r>
            <a:r>
              <a:rPr lang="en-US" dirty="0" smtClean="0">
                <a:latin typeface="Georgia" pitchFamily="18" charset="0"/>
              </a:rPr>
              <a:t> ≅0. </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For a time t &gt;&gt; </a:t>
            </a:r>
            <a:r>
              <a:rPr lang="en-US" dirty="0" err="1" smtClean="0">
                <a:latin typeface="Georgia" pitchFamily="18" charset="0"/>
              </a:rPr>
              <a:t>t</a:t>
            </a:r>
            <a:r>
              <a:rPr lang="en-US" baseline="-25000" dirty="0" err="1" smtClean="0">
                <a:latin typeface="Georgia" pitchFamily="18" charset="0"/>
              </a:rPr>
              <a:t>c</a:t>
            </a:r>
            <a:r>
              <a:rPr lang="en-US" dirty="0" smtClean="0">
                <a:latin typeface="Georgia" pitchFamily="18" charset="0"/>
              </a:rPr>
              <a:t> , there will also be no photons in the cavity.</a:t>
            </a:r>
          </a:p>
          <a:p>
            <a:pPr algn="just"/>
            <a:r>
              <a:rPr lang="en-US" dirty="0" smtClean="0">
                <a:latin typeface="Georgia" pitchFamily="18" charset="0"/>
                <a:sym typeface="Symbol"/>
              </a:rPr>
              <a:t>=0 at </a:t>
            </a:r>
            <a:r>
              <a:rPr lang="en-US" dirty="0" smtClean="0">
                <a:latin typeface="Georgia" pitchFamily="18" charset="0"/>
              </a:rPr>
              <a:t>t &gt;&gt; </a:t>
            </a:r>
            <a:r>
              <a:rPr lang="en-US" dirty="0" err="1" smtClean="0">
                <a:latin typeface="Georgia" pitchFamily="18" charset="0"/>
              </a:rPr>
              <a:t>t</a:t>
            </a:r>
            <a:r>
              <a:rPr lang="en-US" baseline="-25000" dirty="0" err="1" smtClean="0">
                <a:latin typeface="Georgia" pitchFamily="18" charset="0"/>
              </a:rPr>
              <a:t>c</a:t>
            </a:r>
            <a:r>
              <a:rPr lang="en-US" dirty="0" smtClean="0">
                <a:latin typeface="Georgia" pitchFamily="18" charset="0"/>
              </a:rPr>
              <a:t> </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where </a:t>
            </a:r>
            <a:r>
              <a:rPr lang="en-US" dirty="0" err="1" smtClean="0">
                <a:latin typeface="Georgia" pitchFamily="18" charset="0"/>
              </a:rPr>
              <a:t>n</a:t>
            </a:r>
            <a:r>
              <a:rPr lang="en-US" baseline="-25000" dirty="0" err="1" smtClean="0">
                <a:latin typeface="Georgia" pitchFamily="18" charset="0"/>
              </a:rPr>
              <a:t>f</a:t>
            </a:r>
            <a:r>
              <a:rPr lang="en-US" dirty="0" smtClean="0">
                <a:latin typeface="Georgia" pitchFamily="18" charset="0"/>
              </a:rPr>
              <a:t> is the final value of the population inversion. </a:t>
            </a: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endParaRPr lang="en-US" dirty="0" smtClean="0">
              <a:latin typeface="Georgia" pitchFamily="18" charset="0"/>
            </a:endParaRPr>
          </a:p>
          <a:p>
            <a:pPr algn="just"/>
            <a:r>
              <a:rPr lang="en-US" dirty="0" smtClean="0">
                <a:latin typeface="Georgia" pitchFamily="18" charset="0"/>
              </a:rPr>
              <a:t>The ratio (n</a:t>
            </a:r>
            <a:r>
              <a:rPr lang="en-US" baseline="-25000" dirty="0" smtClean="0">
                <a:latin typeface="Georgia" pitchFamily="18" charset="0"/>
              </a:rPr>
              <a:t>0</a:t>
            </a:r>
            <a:r>
              <a:rPr lang="en-US" dirty="0" smtClean="0">
                <a:latin typeface="Georgia" pitchFamily="18" charset="0"/>
              </a:rPr>
              <a:t>−n</a:t>
            </a:r>
            <a:r>
              <a:rPr lang="en-US" baseline="-25000" dirty="0" smtClean="0">
                <a:latin typeface="Georgia" pitchFamily="18" charset="0"/>
              </a:rPr>
              <a:t>f</a:t>
            </a:r>
            <a:r>
              <a:rPr lang="en-US" dirty="0" smtClean="0">
                <a:latin typeface="Georgia" pitchFamily="18" charset="0"/>
              </a:rPr>
              <a:t> )/ n</a:t>
            </a:r>
            <a:r>
              <a:rPr lang="en-US" baseline="-25000" dirty="0" smtClean="0">
                <a:latin typeface="Georgia" pitchFamily="18" charset="0"/>
              </a:rPr>
              <a:t>0 </a:t>
            </a:r>
            <a:r>
              <a:rPr lang="en-US" dirty="0" smtClean="0">
                <a:latin typeface="Georgia" pitchFamily="18" charset="0"/>
              </a:rPr>
              <a:t> is the fraction of energy  stored in the population that gets converted to a laser  pulse. </a:t>
            </a:r>
          </a:p>
          <a:p>
            <a:pPr algn="just"/>
            <a:endParaRPr lang="en-US" dirty="0" smtClean="0">
              <a:latin typeface="Georgia" pitchFamily="18" charset="0"/>
            </a:endParaRPr>
          </a:p>
          <a:p>
            <a:pPr algn="just"/>
            <a:endParaRPr lang="en-US" dirty="0" smtClean="0">
              <a:latin typeface="Georgia" pitchFamily="18" charset="0"/>
            </a:endParaRPr>
          </a:p>
        </p:txBody>
      </p:sp>
      <p:graphicFrame>
        <p:nvGraphicFramePr>
          <p:cNvPr id="6146" name="Object 2"/>
          <p:cNvGraphicFramePr>
            <a:graphicFrameLocks noChangeAspect="1"/>
          </p:cNvGraphicFramePr>
          <p:nvPr/>
        </p:nvGraphicFramePr>
        <p:xfrm>
          <a:off x="1219200" y="914400"/>
          <a:ext cx="2449513" cy="720725"/>
        </p:xfrm>
        <a:graphic>
          <a:graphicData uri="http://schemas.openxmlformats.org/presentationml/2006/ole">
            <p:oleObj spid="_x0000_s4098" name="Equation" r:id="rId4" imgW="1638000" imgH="482400" progId="Equation.3">
              <p:embed/>
            </p:oleObj>
          </a:graphicData>
        </a:graphic>
      </p:graphicFrame>
      <p:graphicFrame>
        <p:nvGraphicFramePr>
          <p:cNvPr id="6148" name="Object 4"/>
          <p:cNvGraphicFramePr>
            <a:graphicFrameLocks noChangeAspect="1"/>
          </p:cNvGraphicFramePr>
          <p:nvPr/>
        </p:nvGraphicFramePr>
        <p:xfrm>
          <a:off x="1560513" y="2533650"/>
          <a:ext cx="1462087" cy="682625"/>
        </p:xfrm>
        <a:graphic>
          <a:graphicData uri="http://schemas.openxmlformats.org/presentationml/2006/ole">
            <p:oleObj spid="_x0000_s4099" name="Equation" r:id="rId5" imgW="977760" imgH="457200" progId="Equation.3">
              <p:embed/>
            </p:oleObj>
          </a:graphicData>
        </a:graphic>
      </p:graphicFrame>
      <p:graphicFrame>
        <p:nvGraphicFramePr>
          <p:cNvPr id="6149" name="Object 5"/>
          <p:cNvGraphicFramePr>
            <a:graphicFrameLocks noChangeAspect="1"/>
          </p:cNvGraphicFramePr>
          <p:nvPr/>
        </p:nvGraphicFramePr>
        <p:xfrm>
          <a:off x="1371600" y="3867150"/>
          <a:ext cx="1766888" cy="720725"/>
        </p:xfrm>
        <a:graphic>
          <a:graphicData uri="http://schemas.openxmlformats.org/presentationml/2006/ole">
            <p:oleObj spid="_x0000_s4100" name="Equation" r:id="rId6" imgW="1180800" imgH="482400" progId="Equation.3">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2456</TotalTime>
  <Words>1335</Words>
  <Application>Microsoft Office PowerPoint</Application>
  <PresentationFormat>On-screen Show (4:3)</PresentationFormat>
  <Paragraphs>171</Paragraphs>
  <Slides>22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4" baseType="lpstr">
      <vt:lpstr>Office Theme</vt:lpstr>
      <vt:lpstr>Equation</vt:lpstr>
      <vt:lpstr>“Laser Technology and Applications”  16B1NPH533 Lecture 23-26 </vt:lpstr>
      <vt:lpstr>Lecture 23-26 Content Outlines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 Outlines</dc:title>
  <dc:creator>Dhirendra</dc:creator>
  <cp:lastModifiedBy>Dhirendra</cp:lastModifiedBy>
  <cp:revision>291</cp:revision>
  <dcterms:created xsi:type="dcterms:W3CDTF">2020-08-19T08:00:44Z</dcterms:created>
  <dcterms:modified xsi:type="dcterms:W3CDTF">2021-11-09T11:37:26Z</dcterms:modified>
</cp:coreProperties>
</file>