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8Zgdaqsscu5Xdvfyjgjb3vCpA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9" name="Google Shape;15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4" name="Google Shape;164;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9" name="Google Shape;16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74" name="Google Shape;17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1" name="Google Shape;11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0" name="Google Shape;12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5" name="Google Shape;125;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6" name="Google Shape;136;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3" name="Google Shape;143;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4" name="Google Shape;154;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
        <p:cNvGrpSpPr/>
        <p:nvPr/>
      </p:nvGrpSpPr>
      <p:grpSpPr>
        <a:xfrm>
          <a:off x="0" y="0"/>
          <a:ext cx="0" cy="0"/>
          <a:chOff x="0" y="0"/>
          <a:chExt cx="0" cy="0"/>
        </a:xfrm>
      </p:grpSpPr>
      <p:pic>
        <p:nvPicPr>
          <p:cNvPr id="89" name="Google Shape;89;p1" descr="Laser technology, definition, applications, and challenges ..."/>
          <p:cNvPicPr preferRelativeResize="0"/>
          <p:nvPr/>
        </p:nvPicPr>
        <p:blipFill rotWithShape="1">
          <a:blip r:embed="rId3">
            <a:alphaModFix/>
          </a:blip>
          <a:srcRect/>
          <a:stretch/>
        </p:blipFill>
        <p:spPr>
          <a:xfrm>
            <a:off x="714375" y="0"/>
            <a:ext cx="7929563" cy="6858000"/>
          </a:xfrm>
          <a:prstGeom prst="rect">
            <a:avLst/>
          </a:prstGeom>
          <a:noFill/>
          <a:ln>
            <a:noFill/>
          </a:ln>
        </p:spPr>
      </p:pic>
      <p:sp>
        <p:nvSpPr>
          <p:cNvPr id="90" name="Google Shape;90;p1"/>
          <p:cNvSpPr txBox="1">
            <a:spLocks noGrp="1"/>
          </p:cNvSpPr>
          <p:nvPr>
            <p:ph type="title"/>
          </p:nvPr>
        </p:nvSpPr>
        <p:spPr>
          <a:xfrm>
            <a:off x="0" y="928688"/>
            <a:ext cx="8929688" cy="21431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i="1">
                <a:solidFill>
                  <a:srgbClr val="FFFFCC"/>
                </a:solidFill>
                <a:latin typeface="Georgia"/>
                <a:ea typeface="Georgia"/>
                <a:cs typeface="Georgia"/>
                <a:sym typeface="Georgia"/>
              </a:rPr>
              <a:t>“Laser Technology and Applications”</a:t>
            </a:r>
            <a:br>
              <a:rPr lang="en-US" i="1">
                <a:solidFill>
                  <a:srgbClr val="FFFFCC"/>
                </a:solidFill>
                <a:latin typeface="Georgia"/>
                <a:ea typeface="Georgia"/>
                <a:cs typeface="Georgia"/>
                <a:sym typeface="Georgia"/>
              </a:rPr>
            </a:br>
            <a:br>
              <a:rPr lang="en-US" i="1">
                <a:solidFill>
                  <a:srgbClr val="FFFFCC"/>
                </a:solidFill>
                <a:latin typeface="Georgia"/>
                <a:ea typeface="Georgia"/>
                <a:cs typeface="Georgia"/>
                <a:sym typeface="Georgia"/>
              </a:rPr>
            </a:br>
            <a:r>
              <a:rPr lang="en-US" i="1">
                <a:solidFill>
                  <a:srgbClr val="FFFFCC"/>
                </a:solidFill>
                <a:latin typeface="Georgia"/>
                <a:ea typeface="Georgia"/>
                <a:cs typeface="Georgia"/>
                <a:sym typeface="Georgia"/>
              </a:rPr>
              <a:t>16B1NPH533</a:t>
            </a:r>
            <a:br>
              <a:rPr lang="en-US" i="1">
                <a:solidFill>
                  <a:srgbClr val="FFFFCC"/>
                </a:solidFill>
                <a:latin typeface="Georgia"/>
                <a:ea typeface="Georgia"/>
                <a:cs typeface="Georgia"/>
                <a:sym typeface="Georgia"/>
              </a:rPr>
            </a:br>
            <a:r>
              <a:rPr lang="en-US" i="1">
                <a:solidFill>
                  <a:srgbClr val="FFFFCC"/>
                </a:solidFill>
                <a:latin typeface="Georgia"/>
                <a:ea typeface="Georgia"/>
                <a:cs typeface="Georgia"/>
                <a:sym typeface="Georgia"/>
              </a:rPr>
              <a:t>Lecture 27-28</a:t>
            </a:r>
            <a:br>
              <a:rPr lang="en-US">
                <a:solidFill>
                  <a:srgbClr val="FFFFCC"/>
                </a:solidFill>
              </a:rPr>
            </a:br>
            <a:endParaRPr>
              <a:solidFill>
                <a:srgbClr val="FFFF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1"/>
          <p:cNvPicPr preferRelativeResize="0"/>
          <p:nvPr/>
        </p:nvPicPr>
        <p:blipFill rotWithShape="1">
          <a:blip r:embed="rId3">
            <a:alphaModFix/>
          </a:blip>
          <a:srcRect/>
          <a:stretch/>
        </p:blipFill>
        <p:spPr>
          <a:xfrm>
            <a:off x="140970" y="457200"/>
            <a:ext cx="8926830" cy="594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2"/>
          <p:cNvPicPr preferRelativeResize="0"/>
          <p:nvPr/>
        </p:nvPicPr>
        <p:blipFill rotWithShape="1">
          <a:blip r:embed="rId3">
            <a:alphaModFix/>
          </a:blip>
          <a:srcRect/>
          <a:stretch/>
        </p:blipFill>
        <p:spPr>
          <a:xfrm>
            <a:off x="76200" y="304800"/>
            <a:ext cx="9029700" cy="65265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3"/>
          <p:cNvPicPr preferRelativeResize="0"/>
          <p:nvPr/>
        </p:nvPicPr>
        <p:blipFill rotWithShape="1">
          <a:blip r:embed="rId3">
            <a:alphaModFix/>
          </a:blip>
          <a:srcRect/>
          <a:stretch/>
        </p:blipFill>
        <p:spPr>
          <a:xfrm>
            <a:off x="118110" y="87630"/>
            <a:ext cx="8949690" cy="66179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4"/>
          <p:cNvPicPr preferRelativeResize="0"/>
          <p:nvPr/>
        </p:nvPicPr>
        <p:blipFill rotWithShape="1">
          <a:blip r:embed="rId3">
            <a:alphaModFix/>
          </a:blip>
          <a:srcRect/>
          <a:stretch/>
        </p:blipFill>
        <p:spPr>
          <a:xfrm>
            <a:off x="0" y="228600"/>
            <a:ext cx="9018270" cy="6389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457200" y="304800"/>
            <a:ext cx="7772400" cy="76517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600" b="1" i="1" u="sng">
                <a:latin typeface="Georgia"/>
                <a:ea typeface="Georgia"/>
                <a:cs typeface="Georgia"/>
                <a:sym typeface="Georgia"/>
              </a:rPr>
              <a:t>Lecture 27-28</a:t>
            </a:r>
            <a:br>
              <a:rPr lang="en-US" sz="3600" b="1" i="1" u="sng">
                <a:latin typeface="Georgia"/>
                <a:ea typeface="Georgia"/>
                <a:cs typeface="Georgia"/>
                <a:sym typeface="Georgia"/>
              </a:rPr>
            </a:br>
            <a:r>
              <a:rPr lang="en-US" sz="3600" b="1" i="1" u="sng">
                <a:latin typeface="Georgia"/>
                <a:ea typeface="Georgia"/>
                <a:cs typeface="Georgia"/>
                <a:sym typeface="Georgia"/>
              </a:rPr>
              <a:t>Content Outlines</a:t>
            </a:r>
            <a:endParaRPr/>
          </a:p>
        </p:txBody>
      </p:sp>
      <p:sp>
        <p:nvSpPr>
          <p:cNvPr id="96" name="Google Shape;96;p2"/>
          <p:cNvSpPr/>
          <p:nvPr/>
        </p:nvSpPr>
        <p:spPr>
          <a:xfrm>
            <a:off x="76200" y="1176278"/>
            <a:ext cx="8229600" cy="175432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i="1" u="none" strike="noStrike" cap="none">
                <a:solidFill>
                  <a:schemeClr val="dk1"/>
                </a:solidFill>
                <a:latin typeface="Georgia"/>
                <a:ea typeface="Georgia"/>
                <a:cs typeface="Georgia"/>
                <a:sym typeface="Georgia"/>
              </a:rPr>
              <a:t>  GENERATION OF HIGH POWER PULSES</a:t>
            </a:r>
            <a:endParaRPr/>
          </a:p>
          <a:p>
            <a:pPr marL="0" marR="0" lvl="0" indent="0" algn="l" rtl="0">
              <a:lnSpc>
                <a:spcPct val="150000"/>
              </a:lnSpc>
              <a:spcBef>
                <a:spcPts val="0"/>
              </a:spcBef>
              <a:spcAft>
                <a:spcPts val="0"/>
              </a:spcAft>
              <a:buNone/>
            </a:pPr>
            <a:r>
              <a:rPr lang="en-US" sz="2400" b="1" i="1" u="none" strike="noStrike" cap="none">
                <a:solidFill>
                  <a:schemeClr val="dk1"/>
                </a:solidFill>
                <a:latin typeface="Georgia"/>
                <a:ea typeface="Georgia"/>
                <a:cs typeface="Georgia"/>
                <a:sym typeface="Georgia"/>
              </a:rPr>
              <a:t>		Mode Locking –Theory and techniques</a:t>
            </a:r>
            <a:endParaRPr sz="2400" b="1" i="1" u="none" strike="noStrike" cap="none">
              <a:solidFill>
                <a:schemeClr val="dk1"/>
              </a:solidFill>
              <a:latin typeface="Georgia"/>
              <a:ea typeface="Georgia"/>
              <a:cs typeface="Georgia"/>
              <a:sym typeface="Georgia"/>
            </a:endParaRPr>
          </a:p>
          <a:p>
            <a:pPr marL="0" marR="0" lvl="0" indent="0" algn="l" rtl="0">
              <a:lnSpc>
                <a:spcPct val="150000"/>
              </a:lnSpc>
              <a:spcBef>
                <a:spcPts val="0"/>
              </a:spcBef>
              <a:spcAft>
                <a:spcPts val="0"/>
              </a:spcAft>
              <a:buNone/>
            </a:pPr>
            <a:endParaRPr sz="2400" b="1" i="1" u="none" strike="noStrike" cap="non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76200" y="0"/>
            <a:ext cx="24449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u="none" strike="noStrike" cap="none">
                <a:solidFill>
                  <a:schemeClr val="dk1"/>
                </a:solidFill>
                <a:latin typeface="Georgia"/>
                <a:ea typeface="Georgia"/>
                <a:cs typeface="Georgia"/>
                <a:sym typeface="Georgia"/>
              </a:rPr>
              <a:t>Mode Locking</a:t>
            </a:r>
            <a:endParaRPr sz="2400" b="1" i="1">
              <a:solidFill>
                <a:schemeClr val="dk1"/>
              </a:solidFill>
              <a:latin typeface="Georgia"/>
              <a:ea typeface="Georgia"/>
              <a:cs typeface="Georgia"/>
              <a:sym typeface="Georgia"/>
            </a:endParaRPr>
          </a:p>
        </p:txBody>
      </p:sp>
      <p:sp>
        <p:nvSpPr>
          <p:cNvPr id="102" name="Google Shape;102;p3"/>
          <p:cNvSpPr/>
          <p:nvPr/>
        </p:nvSpPr>
        <p:spPr>
          <a:xfrm>
            <a:off x="76200" y="381000"/>
            <a:ext cx="90678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i="1">
                <a:solidFill>
                  <a:schemeClr val="dk1"/>
                </a:solidFill>
                <a:latin typeface="Georgia"/>
                <a:ea typeface="Georgia"/>
                <a:cs typeface="Georgia"/>
                <a:sym typeface="Georgia"/>
              </a:rPr>
              <a:t>When modes of electromagnetic waves of different frequencies but with random phases are added, they produce a randomly distributed, average output of both the electric field and the intensity in the time domain. </a:t>
            </a:r>
            <a:endParaRPr sz="1600" i="1">
              <a:solidFill>
                <a:schemeClr val="dk1"/>
              </a:solidFill>
              <a:latin typeface="Georgia"/>
              <a:ea typeface="Georgia"/>
              <a:cs typeface="Georgia"/>
              <a:sym typeface="Georgia"/>
            </a:endParaRPr>
          </a:p>
        </p:txBody>
      </p:sp>
      <p:pic>
        <p:nvPicPr>
          <p:cNvPr id="103" name="Google Shape;103;p3"/>
          <p:cNvPicPr preferRelativeResize="0"/>
          <p:nvPr/>
        </p:nvPicPr>
        <p:blipFill rotWithShape="1">
          <a:blip r:embed="rId3">
            <a:alphaModFix/>
          </a:blip>
          <a:srcRect/>
          <a:stretch/>
        </p:blipFill>
        <p:spPr>
          <a:xfrm>
            <a:off x="152400" y="1204913"/>
            <a:ext cx="5207000" cy="4814887"/>
          </a:xfrm>
          <a:prstGeom prst="rect">
            <a:avLst/>
          </a:prstGeom>
          <a:noFill/>
          <a:ln>
            <a:noFill/>
          </a:ln>
        </p:spPr>
      </p:pic>
      <p:sp>
        <p:nvSpPr>
          <p:cNvPr id="104" name="Google Shape;104;p3"/>
          <p:cNvSpPr/>
          <p:nvPr/>
        </p:nvSpPr>
        <p:spPr>
          <a:xfrm>
            <a:off x="0" y="3730823"/>
            <a:ext cx="8077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chemeClr val="dk1"/>
                </a:solidFill>
                <a:latin typeface="Georgia"/>
                <a:ea typeface="Georgia"/>
                <a:cs typeface="Georgia"/>
                <a:sym typeface="Georgia"/>
              </a:rPr>
              <a:t>the difference in angular frequency between the modes is given as </a:t>
            </a:r>
            <a:endParaRPr sz="1600" i="1">
              <a:solidFill>
                <a:schemeClr val="dk1"/>
              </a:solidFill>
              <a:latin typeface="Georgia"/>
              <a:ea typeface="Georgia"/>
              <a:cs typeface="Georgia"/>
              <a:sym typeface="Georgia"/>
            </a:endParaRPr>
          </a:p>
        </p:txBody>
      </p:sp>
      <p:sp>
        <p:nvSpPr>
          <p:cNvPr id="105" name="Google Shape;105;p3"/>
          <p:cNvSpPr/>
          <p:nvPr/>
        </p:nvSpPr>
        <p:spPr>
          <a:xfrm>
            <a:off x="0" y="1752600"/>
            <a:ext cx="487680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i="1">
                <a:solidFill>
                  <a:schemeClr val="dk1"/>
                </a:solidFill>
                <a:latin typeface="Georgia"/>
                <a:ea typeface="Georgia"/>
                <a:cs typeface="Georgia"/>
                <a:sym typeface="Georgia"/>
              </a:rPr>
              <a:t>where ω</a:t>
            </a:r>
            <a:r>
              <a:rPr lang="en-US" sz="1600" i="1" baseline="-25000">
                <a:solidFill>
                  <a:schemeClr val="dk1"/>
                </a:solidFill>
                <a:latin typeface="Georgia"/>
                <a:ea typeface="Georgia"/>
                <a:cs typeface="Georgia"/>
                <a:sym typeface="Georgia"/>
              </a:rPr>
              <a:t>n</a:t>
            </a:r>
            <a:r>
              <a:rPr lang="en-US" sz="1600" i="1">
                <a:solidFill>
                  <a:schemeClr val="dk1"/>
                </a:solidFill>
                <a:latin typeface="Georgia"/>
                <a:ea typeface="Georgia"/>
                <a:cs typeface="Georgia"/>
                <a:sym typeface="Georgia"/>
              </a:rPr>
              <a:t> is the frequency and φ</a:t>
            </a:r>
            <a:r>
              <a:rPr lang="en-US" sz="1600" i="1" baseline="-25000">
                <a:solidFill>
                  <a:schemeClr val="dk1"/>
                </a:solidFill>
                <a:latin typeface="Georgia"/>
                <a:ea typeface="Georgia"/>
                <a:cs typeface="Georgia"/>
                <a:sym typeface="Georgia"/>
              </a:rPr>
              <a:t>n</a:t>
            </a:r>
            <a:r>
              <a:rPr lang="en-US" sz="1600" i="1">
                <a:solidFill>
                  <a:schemeClr val="dk1"/>
                </a:solidFill>
                <a:latin typeface="Georgia"/>
                <a:ea typeface="Georgia"/>
                <a:cs typeface="Georgia"/>
                <a:sym typeface="Georgia"/>
              </a:rPr>
              <a:t> is the phase of that mode. Assume that there are N modes of equal amplitude oscillating simultaneously in the cavity. The combined total amplitude of all of the modes can then be expressed as </a:t>
            </a:r>
            <a:endParaRPr sz="1600" i="1">
              <a:solidFill>
                <a:schemeClr val="dk1"/>
              </a:solidFill>
              <a:latin typeface="Georgia"/>
              <a:ea typeface="Georgia"/>
              <a:cs typeface="Georgia"/>
              <a:sym typeface="Georgia"/>
            </a:endParaRPr>
          </a:p>
        </p:txBody>
      </p:sp>
      <p:sp>
        <p:nvSpPr>
          <p:cNvPr id="106" name="Google Shape;106;p3"/>
          <p:cNvSpPr/>
          <p:nvPr/>
        </p:nvSpPr>
        <p:spPr>
          <a:xfrm>
            <a:off x="0" y="4648200"/>
            <a:ext cx="9144000"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Georgia"/>
                <a:ea typeface="Georgia"/>
                <a:cs typeface="Georgia"/>
                <a:sym typeface="Georgia"/>
              </a:rPr>
              <a:t>Because these modes are oscillating in a random fashion, the total intensity is given by the absolute square of the total amplitude: </a:t>
            </a:r>
            <a:endParaRPr sz="1600">
              <a:solidFill>
                <a:schemeClr val="dk1"/>
              </a:solidFill>
              <a:latin typeface="Georgia"/>
              <a:ea typeface="Georgia"/>
              <a:cs typeface="Georgia"/>
              <a:sym typeface="Georgia"/>
            </a:endParaRPr>
          </a:p>
        </p:txBody>
      </p:sp>
      <p:sp>
        <p:nvSpPr>
          <p:cNvPr id="107" name="Google Shape;107;p3"/>
          <p:cNvSpPr/>
          <p:nvPr/>
        </p:nvSpPr>
        <p:spPr>
          <a:xfrm>
            <a:off x="0" y="5950803"/>
            <a:ext cx="91440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Georgia"/>
                <a:ea typeface="Georgia"/>
                <a:cs typeface="Georgia"/>
                <a:sym typeface="Georgia"/>
              </a:rPr>
              <a:t>Thus, the intensity is equal to N times the intensity of the individual modes, which is not an unexpected result. This value can occasionally vary if a few modes randomly phase together, but for large TV it does not vary significantly from the average value. </a:t>
            </a:r>
            <a:endParaRPr sz="1600">
              <a:solidFill>
                <a:schemeClr val="dk1"/>
              </a:solidFill>
              <a:latin typeface="Georgia"/>
              <a:ea typeface="Georgia"/>
              <a:cs typeface="Georgia"/>
              <a:sym typeface="Georgia"/>
            </a:endParaRPr>
          </a:p>
        </p:txBody>
      </p:sp>
      <p:pic>
        <p:nvPicPr>
          <p:cNvPr id="108" name="Google Shape;108;p3"/>
          <p:cNvPicPr preferRelativeResize="0"/>
          <p:nvPr/>
        </p:nvPicPr>
        <p:blipFill rotWithShape="1">
          <a:blip r:embed="rId4">
            <a:alphaModFix/>
          </a:blip>
          <a:srcRect/>
          <a:stretch/>
        </p:blipFill>
        <p:spPr>
          <a:xfrm>
            <a:off x="4927315" y="1143000"/>
            <a:ext cx="421668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p:nvPr/>
        </p:nvSpPr>
        <p:spPr>
          <a:xfrm>
            <a:off x="76200" y="76200"/>
            <a:ext cx="8839200"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Georgia"/>
                <a:ea typeface="Georgia"/>
                <a:cs typeface="Georgia"/>
                <a:sym typeface="Georgia"/>
              </a:rPr>
              <a:t>When the frequencies (modes) are added in phase - in other words, when all of their phases are zero at the same spatial location ,they combine to produce a total field amplitude and intensity output that has a characteristic repetitive pulsed nature. Hence, achieving such phasing or mode-locking has become a powerful method for generating ultrashort pulses. </a:t>
            </a:r>
            <a:endParaRPr sz="1600">
              <a:solidFill>
                <a:schemeClr val="dk1"/>
              </a:solidFill>
              <a:latin typeface="Georgia"/>
              <a:ea typeface="Georgia"/>
              <a:cs typeface="Georgia"/>
              <a:sym typeface="Georgia"/>
            </a:endParaRPr>
          </a:p>
        </p:txBody>
      </p:sp>
      <p:pic>
        <p:nvPicPr>
          <p:cNvPr id="114" name="Google Shape;114;p4"/>
          <p:cNvPicPr preferRelativeResize="0"/>
          <p:nvPr/>
        </p:nvPicPr>
        <p:blipFill rotWithShape="1">
          <a:blip r:embed="rId3">
            <a:alphaModFix/>
          </a:blip>
          <a:srcRect/>
          <a:stretch/>
        </p:blipFill>
        <p:spPr>
          <a:xfrm>
            <a:off x="76200" y="2130375"/>
            <a:ext cx="5252720" cy="3581400"/>
          </a:xfrm>
          <a:prstGeom prst="rect">
            <a:avLst/>
          </a:prstGeom>
          <a:noFill/>
          <a:ln>
            <a:noFill/>
          </a:ln>
        </p:spPr>
      </p:pic>
      <p:sp>
        <p:nvSpPr>
          <p:cNvPr id="115" name="Google Shape;115;p4"/>
          <p:cNvSpPr/>
          <p:nvPr/>
        </p:nvSpPr>
        <p:spPr>
          <a:xfrm>
            <a:off x="0" y="1226403"/>
            <a:ext cx="88392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Georgia"/>
                <a:ea typeface="Georgia"/>
                <a:cs typeface="Georgia"/>
                <a:sym typeface="Georgia"/>
              </a:rPr>
              <a:t>Let us now examine what would happen if we could make all the modes oscillate in phase; in other words, we lock all of the modes together. Not surprisingly, this technique is known as mode-locking. This effect can be expressed as </a:t>
            </a:r>
            <a:endParaRPr/>
          </a:p>
        </p:txBody>
      </p:sp>
      <p:pic>
        <p:nvPicPr>
          <p:cNvPr id="116" name="Google Shape;116;p4"/>
          <p:cNvPicPr preferRelativeResize="0"/>
          <p:nvPr/>
        </p:nvPicPr>
        <p:blipFill rotWithShape="1">
          <a:blip r:embed="rId4">
            <a:alphaModFix/>
          </a:blip>
          <a:srcRect/>
          <a:stretch/>
        </p:blipFill>
        <p:spPr>
          <a:xfrm>
            <a:off x="4800600" y="4724400"/>
            <a:ext cx="4245204" cy="2133600"/>
          </a:xfrm>
          <a:prstGeom prst="rect">
            <a:avLst/>
          </a:prstGeom>
          <a:noFill/>
          <a:ln>
            <a:noFill/>
          </a:ln>
        </p:spPr>
      </p:pic>
      <p:sp>
        <p:nvSpPr>
          <p:cNvPr id="117" name="Google Shape;117;p4"/>
          <p:cNvSpPr txBox="1"/>
          <p:nvPr/>
        </p:nvSpPr>
        <p:spPr>
          <a:xfrm>
            <a:off x="2280500" y="4131325"/>
            <a:ext cx="22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30B1CB65-540E-003C-8DFC-E35848C4A913}"/>
              </a:ext>
            </a:extLst>
          </p:cNvPr>
          <p:cNvSpPr txBox="1"/>
          <p:nvPr/>
        </p:nvSpPr>
        <p:spPr>
          <a:xfrm>
            <a:off x="2280500" y="4131325"/>
            <a:ext cx="2093717" cy="338554"/>
          </a:xfrm>
          <a:prstGeom prst="rect">
            <a:avLst/>
          </a:prstGeom>
          <a:solidFill>
            <a:schemeClr val="bg1"/>
          </a:solidFill>
        </p:spPr>
        <p:txBody>
          <a:bodyPr wrap="square" rtlCol="0">
            <a:spAutoFit/>
          </a:bodyPr>
          <a:lstStyle/>
          <a:p>
            <a:r>
              <a:rPr lang="en-IN" sz="1600" dirty="0">
                <a:sym typeface="Symbol" panose="05050102010706020507" pitchFamily="18" charset="2"/>
              </a:rPr>
              <a:t> </a:t>
            </a:r>
            <a:r>
              <a:rPr lang="en-IN" sz="1600" baseline="-25000" dirty="0">
                <a:sym typeface="Symbol" panose="05050102010706020507" pitchFamily="18" charset="2"/>
              </a:rPr>
              <a:t>n</a:t>
            </a:r>
            <a:r>
              <a:rPr lang="en-IN" sz="1600" dirty="0">
                <a:sym typeface="Symbol" panose="05050102010706020507" pitchFamily="18" charset="2"/>
              </a:rPr>
              <a:t>=  - n </a:t>
            </a:r>
            <a:endParaRPr lang="en-IN" sz="1600" dirty="0"/>
          </a:p>
        </p:txBody>
      </p:sp>
      <p:sp>
        <p:nvSpPr>
          <p:cNvPr id="3" name="TextBox 2">
            <a:extLst>
              <a:ext uri="{FF2B5EF4-FFF2-40B4-BE49-F238E27FC236}">
                <a16:creationId xmlns:a16="http://schemas.microsoft.com/office/drawing/2014/main" id="{484092F7-147A-2477-5F46-1261CF9E5977}"/>
              </a:ext>
            </a:extLst>
          </p:cNvPr>
          <p:cNvSpPr txBox="1"/>
          <p:nvPr/>
        </p:nvSpPr>
        <p:spPr>
          <a:xfrm>
            <a:off x="3765976" y="5111749"/>
            <a:ext cx="926673" cy="215444"/>
          </a:xfrm>
          <a:prstGeom prst="rect">
            <a:avLst/>
          </a:prstGeom>
          <a:solidFill>
            <a:schemeClr val="bg1"/>
          </a:solidFill>
        </p:spPr>
        <p:txBody>
          <a:bodyPr wrap="square" rtlCol="0">
            <a:spAutoFit/>
          </a:bodyPr>
          <a:lstStyle/>
          <a:p>
            <a:r>
              <a:rPr lang="en-IN" sz="800" dirty="0" err="1">
                <a:sym typeface="Symbol" panose="05050102010706020507" pitchFamily="18" charset="2"/>
              </a:rPr>
              <a:t>i</a:t>
            </a:r>
            <a:r>
              <a:rPr lang="en-IN" sz="800" dirty="0">
                <a:sym typeface="Symbol" panose="05050102010706020507" pitchFamily="18" charset="2"/>
              </a:rPr>
              <a:t>( - n )t</a:t>
            </a:r>
            <a:endParaRPr lang="en-IN"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838200" y="152400"/>
            <a:ext cx="6629400" cy="6288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p:nvPr/>
        </p:nvSpPr>
        <p:spPr>
          <a:xfrm>
            <a:off x="228600" y="152400"/>
            <a:ext cx="8915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eorgia"/>
                <a:ea typeface="Georgia"/>
                <a:cs typeface="Georgia"/>
                <a:sym typeface="Georgia"/>
              </a:rPr>
              <a:t>Solving for t and taking the difference between two successive maxima at t</a:t>
            </a:r>
            <a:r>
              <a:rPr lang="en-US" sz="1600" baseline="-25000">
                <a:solidFill>
                  <a:schemeClr val="dk1"/>
                </a:solidFill>
                <a:latin typeface="Georgia"/>
                <a:ea typeface="Georgia"/>
                <a:cs typeface="Georgia"/>
                <a:sym typeface="Georgia"/>
              </a:rPr>
              <a:t>n+1</a:t>
            </a:r>
            <a:r>
              <a:rPr lang="en-US" sz="1600">
                <a:solidFill>
                  <a:schemeClr val="dk1"/>
                </a:solidFill>
                <a:latin typeface="Georgia"/>
                <a:ea typeface="Georgia"/>
                <a:cs typeface="Georgia"/>
                <a:sym typeface="Georgia"/>
              </a:rPr>
              <a:t> and </a:t>
            </a:r>
            <a:endParaRPr/>
          </a:p>
          <a:p>
            <a:pPr marL="0" marR="0" lvl="0" indent="0" algn="l" rtl="0">
              <a:spcBef>
                <a:spcPts val="0"/>
              </a:spcBef>
              <a:spcAft>
                <a:spcPts val="0"/>
              </a:spcAft>
              <a:buNone/>
            </a:pPr>
            <a:r>
              <a:rPr lang="en-US" sz="1600">
                <a:solidFill>
                  <a:schemeClr val="dk1"/>
                </a:solidFill>
                <a:latin typeface="Georgia"/>
                <a:ea typeface="Georgia"/>
                <a:cs typeface="Georgia"/>
                <a:sym typeface="Georgia"/>
              </a:rPr>
              <a:t>t</a:t>
            </a:r>
            <a:r>
              <a:rPr lang="en-US" sz="1600" baseline="-25000">
                <a:solidFill>
                  <a:schemeClr val="dk1"/>
                </a:solidFill>
                <a:latin typeface="Georgia"/>
                <a:ea typeface="Georgia"/>
                <a:cs typeface="Georgia"/>
                <a:sym typeface="Georgia"/>
              </a:rPr>
              <a:t>n</a:t>
            </a:r>
            <a:r>
              <a:rPr lang="en-US" sz="1600">
                <a:solidFill>
                  <a:schemeClr val="dk1"/>
                </a:solidFill>
                <a:latin typeface="Georgia"/>
                <a:ea typeface="Georgia"/>
                <a:cs typeface="Georgia"/>
                <a:sym typeface="Georgia"/>
              </a:rPr>
              <a:t>, we have pulses at intervals Δt of </a:t>
            </a:r>
            <a:endParaRPr sz="1600">
              <a:solidFill>
                <a:schemeClr val="dk1"/>
              </a:solidFill>
              <a:latin typeface="Georgia"/>
              <a:ea typeface="Georgia"/>
              <a:cs typeface="Georgia"/>
              <a:sym typeface="Georgia"/>
            </a:endParaRPr>
          </a:p>
        </p:txBody>
      </p:sp>
      <p:sp>
        <p:nvSpPr>
          <p:cNvPr id="128" name="Google Shape;128;p6"/>
          <p:cNvSpPr/>
          <p:nvPr/>
        </p:nvSpPr>
        <p:spPr>
          <a:xfrm>
            <a:off x="304800" y="2057400"/>
            <a:ext cx="838200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Georgia"/>
                <a:ea typeface="Georgia"/>
                <a:cs typeface="Georgia"/>
                <a:sym typeface="Georgia"/>
              </a:rPr>
              <a:t>which is just the time it takes a pulse to make one round trip through the cavity. The maximum value for I(t) can be determined by evaluating the function at any of the specific values since the maximum is the same for all of those values. We will therefore choose to evaluate it at ωt/2 =0 (the simplest case) by taking the limit for I(t) as ωt/2 approaches zero: </a:t>
            </a:r>
            <a:endParaRPr/>
          </a:p>
        </p:txBody>
      </p:sp>
      <p:pic>
        <p:nvPicPr>
          <p:cNvPr id="129" name="Google Shape;129;p6"/>
          <p:cNvPicPr preferRelativeResize="0"/>
          <p:nvPr/>
        </p:nvPicPr>
        <p:blipFill rotWithShape="1">
          <a:blip r:embed="rId3">
            <a:alphaModFix/>
          </a:blip>
          <a:srcRect/>
          <a:stretch/>
        </p:blipFill>
        <p:spPr>
          <a:xfrm>
            <a:off x="1371600" y="3352800"/>
            <a:ext cx="3929380" cy="1295400"/>
          </a:xfrm>
          <a:prstGeom prst="rect">
            <a:avLst/>
          </a:prstGeom>
          <a:noFill/>
          <a:ln>
            <a:noFill/>
          </a:ln>
        </p:spPr>
      </p:pic>
      <p:sp>
        <p:nvSpPr>
          <p:cNvPr id="130" name="Google Shape;130;p6"/>
          <p:cNvSpPr/>
          <p:nvPr/>
        </p:nvSpPr>
        <p:spPr>
          <a:xfrm>
            <a:off x="381000" y="4724400"/>
            <a:ext cx="8077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eorgia"/>
                <a:ea typeface="Georgia"/>
                <a:cs typeface="Georgia"/>
                <a:sym typeface="Georgia"/>
              </a:rPr>
              <a:t>The maximum value I(t)</a:t>
            </a:r>
            <a:r>
              <a:rPr lang="en-US" sz="1600" baseline="-25000">
                <a:solidFill>
                  <a:schemeClr val="dk1"/>
                </a:solidFill>
                <a:latin typeface="Georgia"/>
                <a:ea typeface="Georgia"/>
                <a:cs typeface="Georgia"/>
                <a:sym typeface="Georgia"/>
              </a:rPr>
              <a:t>max</a:t>
            </a:r>
            <a:r>
              <a:rPr lang="en-US" sz="1600">
                <a:solidFill>
                  <a:schemeClr val="dk1"/>
                </a:solidFill>
                <a:latin typeface="Georgia"/>
                <a:ea typeface="Georgia"/>
                <a:cs typeface="Georgia"/>
                <a:sym typeface="Georgia"/>
              </a:rPr>
              <a:t> is therefore given by </a:t>
            </a:r>
            <a:endParaRPr/>
          </a:p>
        </p:txBody>
      </p:sp>
      <p:pic>
        <p:nvPicPr>
          <p:cNvPr id="131" name="Google Shape;131;p6"/>
          <p:cNvPicPr preferRelativeResize="0"/>
          <p:nvPr/>
        </p:nvPicPr>
        <p:blipFill rotWithShape="1">
          <a:blip r:embed="rId4">
            <a:alphaModFix/>
          </a:blip>
          <a:srcRect/>
          <a:stretch/>
        </p:blipFill>
        <p:spPr>
          <a:xfrm>
            <a:off x="2286000" y="5105400"/>
            <a:ext cx="1910443" cy="457200"/>
          </a:xfrm>
          <a:prstGeom prst="rect">
            <a:avLst/>
          </a:prstGeom>
          <a:noFill/>
          <a:ln>
            <a:noFill/>
          </a:ln>
        </p:spPr>
      </p:pic>
      <p:sp>
        <p:nvSpPr>
          <p:cNvPr id="132" name="Google Shape;132;p6"/>
          <p:cNvSpPr/>
          <p:nvPr/>
        </p:nvSpPr>
        <p:spPr>
          <a:xfrm>
            <a:off x="381000" y="5791200"/>
            <a:ext cx="83058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eorgia"/>
                <a:ea typeface="Georgia"/>
                <a:cs typeface="Georgia"/>
                <a:sym typeface="Georgia"/>
              </a:rPr>
              <a:t>Hence I(t)</a:t>
            </a:r>
            <a:r>
              <a:rPr lang="en-US" sz="1600" baseline="-25000">
                <a:solidFill>
                  <a:schemeClr val="dk1"/>
                </a:solidFill>
                <a:latin typeface="Georgia"/>
                <a:ea typeface="Georgia"/>
                <a:cs typeface="Georgia"/>
                <a:sym typeface="Georgia"/>
              </a:rPr>
              <a:t>max</a:t>
            </a:r>
            <a:r>
              <a:rPr lang="en-US" sz="1600">
                <a:solidFill>
                  <a:schemeClr val="dk1"/>
                </a:solidFill>
                <a:latin typeface="Georgia"/>
                <a:ea typeface="Georgia"/>
                <a:cs typeface="Georgia"/>
                <a:sym typeface="Georgia"/>
              </a:rPr>
              <a:t> is increased by a factor of N when the modes are in phase. </a:t>
            </a:r>
            <a:endParaRPr/>
          </a:p>
        </p:txBody>
      </p:sp>
      <p:pic>
        <p:nvPicPr>
          <p:cNvPr id="133" name="Google Shape;133;p6"/>
          <p:cNvPicPr preferRelativeResize="0"/>
          <p:nvPr/>
        </p:nvPicPr>
        <p:blipFill rotWithShape="1">
          <a:blip r:embed="rId5">
            <a:alphaModFix/>
          </a:blip>
          <a:srcRect/>
          <a:stretch/>
        </p:blipFill>
        <p:spPr>
          <a:xfrm>
            <a:off x="1524000" y="838200"/>
            <a:ext cx="3043238" cy="10779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7"/>
          <p:cNvPicPr preferRelativeResize="0"/>
          <p:nvPr/>
        </p:nvPicPr>
        <p:blipFill rotWithShape="1">
          <a:blip r:embed="rId3">
            <a:alphaModFix/>
          </a:blip>
          <a:srcRect/>
          <a:stretch/>
        </p:blipFill>
        <p:spPr>
          <a:xfrm>
            <a:off x="5257800" y="228600"/>
            <a:ext cx="3886200" cy="4489988"/>
          </a:xfrm>
          <a:prstGeom prst="rect">
            <a:avLst/>
          </a:prstGeom>
          <a:noFill/>
          <a:ln>
            <a:noFill/>
          </a:ln>
        </p:spPr>
      </p:pic>
      <p:sp>
        <p:nvSpPr>
          <p:cNvPr id="139" name="Google Shape;139;p7"/>
          <p:cNvSpPr/>
          <p:nvPr/>
        </p:nvSpPr>
        <p:spPr>
          <a:xfrm>
            <a:off x="152400" y="228600"/>
            <a:ext cx="5410200" cy="40318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dirty="0">
                <a:solidFill>
                  <a:schemeClr val="dk1"/>
                </a:solidFill>
                <a:latin typeface="Georgia"/>
                <a:ea typeface="Georgia"/>
                <a:cs typeface="Georgia"/>
                <a:sym typeface="Georgia"/>
              </a:rPr>
              <a:t>As shown in Figure, the pulses described are separated in time by </a:t>
            </a:r>
            <a:r>
              <a:rPr lang="en-US" sz="1600" dirty="0" err="1">
                <a:solidFill>
                  <a:schemeClr val="dk1"/>
                </a:solidFill>
                <a:latin typeface="Georgia"/>
                <a:ea typeface="Georgia"/>
                <a:cs typeface="Georgia"/>
                <a:sym typeface="Georgia"/>
              </a:rPr>
              <a:t>Δt</a:t>
            </a:r>
            <a:r>
              <a:rPr lang="en-US" sz="1600" baseline="-25000" dirty="0" err="1">
                <a:solidFill>
                  <a:schemeClr val="dk1"/>
                </a:solidFill>
                <a:latin typeface="Georgia"/>
                <a:ea typeface="Georgia"/>
                <a:cs typeface="Georgia"/>
                <a:sym typeface="Georgia"/>
              </a:rPr>
              <a:t>sep</a:t>
            </a:r>
            <a:r>
              <a:rPr lang="en-US" sz="1600" dirty="0">
                <a:solidFill>
                  <a:schemeClr val="dk1"/>
                </a:solidFill>
                <a:latin typeface="Georgia"/>
                <a:ea typeface="Georgia"/>
                <a:cs typeface="Georgia"/>
                <a:sym typeface="Georgia"/>
              </a:rPr>
              <a:t>= 2μl/c ,and they have a pulse width FWHM) of </a:t>
            </a:r>
            <a:r>
              <a:rPr lang="en-US" sz="1600" dirty="0" err="1">
                <a:solidFill>
                  <a:schemeClr val="dk1"/>
                </a:solidFill>
                <a:latin typeface="Georgia"/>
                <a:ea typeface="Georgia"/>
                <a:cs typeface="Georgia"/>
                <a:sym typeface="Georgia"/>
              </a:rPr>
              <a:t>Δt</a:t>
            </a:r>
            <a:r>
              <a:rPr lang="en-US" sz="1600" baseline="-25000" dirty="0" err="1">
                <a:solidFill>
                  <a:schemeClr val="dk1"/>
                </a:solidFill>
                <a:latin typeface="Georgia"/>
                <a:ea typeface="Georgia"/>
                <a:cs typeface="Georgia"/>
                <a:sym typeface="Georgia"/>
              </a:rPr>
              <a:t>p</a:t>
            </a:r>
            <a:r>
              <a:rPr lang="en-US" sz="1600" dirty="0">
                <a:solidFill>
                  <a:schemeClr val="dk1"/>
                </a:solidFill>
                <a:latin typeface="Georgia"/>
                <a:ea typeface="Georgia"/>
                <a:cs typeface="Georgia"/>
                <a:sym typeface="Georgia"/>
              </a:rPr>
              <a:t> =2μl/Nc .</a:t>
            </a:r>
            <a:endParaRPr dirty="0"/>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r>
              <a:rPr lang="en-US" sz="1600" dirty="0">
                <a:solidFill>
                  <a:schemeClr val="dk1"/>
                </a:solidFill>
                <a:latin typeface="Georgia"/>
                <a:ea typeface="Georgia"/>
                <a:cs typeface="Georgia"/>
                <a:sym typeface="Georgia"/>
              </a:rPr>
              <a:t>As </a:t>
            </a:r>
            <a:r>
              <a:rPr lang="en-US" sz="1600" dirty="0" err="1">
                <a:solidFill>
                  <a:schemeClr val="dk1"/>
                </a:solidFill>
                <a:latin typeface="Georgia"/>
                <a:ea typeface="Georgia"/>
                <a:cs typeface="Georgia"/>
                <a:sym typeface="Georgia"/>
              </a:rPr>
              <a:t>μl</a:t>
            </a:r>
            <a:r>
              <a:rPr lang="en-US" sz="1600" dirty="0">
                <a:solidFill>
                  <a:schemeClr val="dk1"/>
                </a:solidFill>
                <a:latin typeface="Georgia"/>
                <a:ea typeface="Georgia"/>
                <a:cs typeface="Georgia"/>
                <a:sym typeface="Georgia"/>
              </a:rPr>
              <a:t>/c = n/</a:t>
            </a:r>
            <a:r>
              <a:rPr lang="en-US" sz="1600" dirty="0" err="1">
                <a:solidFill>
                  <a:schemeClr val="dk1"/>
                </a:solidFill>
                <a:latin typeface="Georgia"/>
                <a:ea typeface="Georgia"/>
                <a:cs typeface="Georgia"/>
                <a:sym typeface="Georgia"/>
              </a:rPr>
              <a:t>Δω</a:t>
            </a:r>
            <a:r>
              <a:rPr lang="en-US" sz="1600" dirty="0">
                <a:solidFill>
                  <a:schemeClr val="dk1"/>
                </a:solidFill>
                <a:latin typeface="Georgia"/>
                <a:ea typeface="Georgia"/>
                <a:cs typeface="Georgia"/>
                <a:sym typeface="Georgia"/>
              </a:rPr>
              <a:t> and hence the expression for the pulse width as </a:t>
            </a:r>
            <a:endParaRPr dirty="0"/>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endParaRPr sz="1600" dirty="0">
              <a:solidFill>
                <a:schemeClr val="dk1"/>
              </a:solidFill>
              <a:latin typeface="Georgia"/>
              <a:ea typeface="Georgia"/>
              <a:cs typeface="Georgia"/>
              <a:sym typeface="Georgia"/>
            </a:endParaRPr>
          </a:p>
          <a:p>
            <a:pPr marL="0" marR="0" lvl="0" indent="0" algn="just" rtl="0">
              <a:spcBef>
                <a:spcPts val="0"/>
              </a:spcBef>
              <a:spcAft>
                <a:spcPts val="0"/>
              </a:spcAft>
              <a:buNone/>
            </a:pPr>
            <a:r>
              <a:rPr lang="en-US" sz="1600" dirty="0">
                <a:solidFill>
                  <a:schemeClr val="dk1"/>
                </a:solidFill>
                <a:latin typeface="Georgia"/>
                <a:ea typeface="Georgia"/>
                <a:cs typeface="Georgia"/>
                <a:sym typeface="Georgia"/>
              </a:rPr>
              <a:t>We can see that the predicted pulse width of each mode-locked pulse can be as short as the reciprocal of the  N and width of the emission line, which is just </a:t>
            </a:r>
            <a:r>
              <a:rPr lang="en-US" sz="1600" dirty="0" err="1">
                <a:solidFill>
                  <a:schemeClr val="dk1"/>
                </a:solidFill>
                <a:latin typeface="Georgia"/>
                <a:ea typeface="Georgia"/>
                <a:cs typeface="Georgia"/>
                <a:sym typeface="Georgia"/>
              </a:rPr>
              <a:t>NΔν</a:t>
            </a:r>
            <a:r>
              <a:rPr lang="en-US" sz="1600" dirty="0">
                <a:solidFill>
                  <a:schemeClr val="dk1"/>
                </a:solidFill>
                <a:latin typeface="Georgia"/>
                <a:ea typeface="Georgia"/>
                <a:cs typeface="Georgia"/>
                <a:sym typeface="Georgia"/>
              </a:rPr>
              <a:t>. </a:t>
            </a:r>
            <a:endParaRPr dirty="0"/>
          </a:p>
          <a:p>
            <a:pPr marL="0" marR="0" lvl="0" indent="0" algn="just" rtl="0">
              <a:spcBef>
                <a:spcPts val="0"/>
              </a:spcBef>
              <a:spcAft>
                <a:spcPts val="0"/>
              </a:spcAft>
              <a:buNone/>
            </a:pPr>
            <a:r>
              <a:rPr lang="en-US" sz="1600" dirty="0">
                <a:solidFill>
                  <a:schemeClr val="dk1"/>
                </a:solidFill>
                <a:latin typeface="Georgia"/>
                <a:ea typeface="Georgia"/>
                <a:cs typeface="Georgia"/>
                <a:sym typeface="Georgia"/>
              </a:rPr>
              <a:t>When such a pulse width is achieved experimentally it is referred to as a bandwidth limited pulse. </a:t>
            </a:r>
            <a:endParaRPr sz="1600" dirty="0">
              <a:solidFill>
                <a:schemeClr val="dk1"/>
              </a:solidFill>
              <a:latin typeface="Georgia"/>
              <a:ea typeface="Georgia"/>
              <a:cs typeface="Georgia"/>
              <a:sym typeface="Georgia"/>
            </a:endParaRPr>
          </a:p>
        </p:txBody>
      </p:sp>
      <p:pic>
        <p:nvPicPr>
          <p:cNvPr id="140" name="Google Shape;140;p7"/>
          <p:cNvPicPr preferRelativeResize="0"/>
          <p:nvPr/>
        </p:nvPicPr>
        <p:blipFill rotWithShape="1">
          <a:blip r:embed="rId4">
            <a:alphaModFix/>
          </a:blip>
          <a:srcRect/>
          <a:stretch/>
        </p:blipFill>
        <p:spPr>
          <a:xfrm>
            <a:off x="609600" y="2057400"/>
            <a:ext cx="4027055"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p:nvPr/>
        </p:nvSpPr>
        <p:spPr>
          <a:xfrm>
            <a:off x="152400" y="228600"/>
            <a:ext cx="8763000" cy="1815841"/>
          </a:xfrm>
          <a:prstGeom prst="rect">
            <a:avLst/>
          </a:prstGeom>
          <a:solidFill>
            <a:srgbClr val="002060"/>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dirty="0">
                <a:solidFill>
                  <a:schemeClr val="lt1"/>
                </a:solidFill>
                <a:latin typeface="Georgia"/>
                <a:ea typeface="Georgia"/>
                <a:cs typeface="Georgia"/>
                <a:sym typeface="Georgia"/>
              </a:rPr>
              <a:t>Compute the mode-locked pulse width </a:t>
            </a:r>
            <a:r>
              <a:rPr lang="en-US" sz="1600" dirty="0" err="1">
                <a:solidFill>
                  <a:schemeClr val="lt1"/>
                </a:solidFill>
                <a:latin typeface="Georgia"/>
                <a:ea typeface="Georgia"/>
                <a:cs typeface="Georgia"/>
                <a:sym typeface="Georgia"/>
              </a:rPr>
              <a:t>Δt</a:t>
            </a:r>
            <a:r>
              <a:rPr lang="en-US" sz="1600" baseline="-25000" dirty="0" err="1">
                <a:solidFill>
                  <a:schemeClr val="lt1"/>
                </a:solidFill>
                <a:latin typeface="Georgia"/>
                <a:ea typeface="Georgia"/>
                <a:cs typeface="Georgia"/>
                <a:sym typeface="Georgia"/>
              </a:rPr>
              <a:t>p</a:t>
            </a:r>
            <a:r>
              <a:rPr lang="en-US" sz="1600" dirty="0">
                <a:solidFill>
                  <a:schemeClr val="lt1"/>
                </a:solidFill>
                <a:latin typeface="Georgia"/>
                <a:ea typeface="Georgia"/>
                <a:cs typeface="Georgia"/>
                <a:sym typeface="Georgia"/>
              </a:rPr>
              <a:t> and the separation between pulses </a:t>
            </a:r>
            <a:r>
              <a:rPr lang="en-US" sz="1600" dirty="0" err="1">
                <a:solidFill>
                  <a:schemeClr val="lt1"/>
                </a:solidFill>
                <a:latin typeface="Georgia"/>
                <a:ea typeface="Georgia"/>
                <a:cs typeface="Georgia"/>
                <a:sym typeface="Georgia"/>
              </a:rPr>
              <a:t>Δt</a:t>
            </a:r>
            <a:r>
              <a:rPr lang="en-US" sz="1600" baseline="-25000" dirty="0" err="1">
                <a:solidFill>
                  <a:schemeClr val="lt1"/>
                </a:solidFill>
                <a:latin typeface="Georgia"/>
                <a:ea typeface="Georgia"/>
                <a:cs typeface="Georgia"/>
                <a:sym typeface="Georgia"/>
              </a:rPr>
              <a:t>sep</a:t>
            </a:r>
            <a:r>
              <a:rPr lang="en-US" sz="1600" dirty="0">
                <a:solidFill>
                  <a:schemeClr val="lt1"/>
                </a:solidFill>
                <a:latin typeface="Georgia"/>
                <a:ea typeface="Georgia"/>
                <a:cs typeface="Georgia"/>
                <a:sym typeface="Georgia"/>
              </a:rPr>
              <a:t> for the following mode-locked lasers. </a:t>
            </a:r>
            <a:endParaRPr dirty="0"/>
          </a:p>
          <a:p>
            <a:pPr marL="342900" marR="0" lvl="0" indent="-342900" algn="just" rtl="0">
              <a:spcBef>
                <a:spcPts val="0"/>
              </a:spcBef>
              <a:spcAft>
                <a:spcPts val="0"/>
              </a:spcAft>
              <a:buClr>
                <a:schemeClr val="lt1"/>
              </a:buClr>
              <a:buSzPts val="1600"/>
              <a:buFont typeface="Georgia"/>
              <a:buAutoNum type="alphaLcParenBoth"/>
            </a:pPr>
            <a:r>
              <a:rPr lang="en-US" sz="1600" dirty="0">
                <a:solidFill>
                  <a:schemeClr val="lt1"/>
                </a:solidFill>
                <a:latin typeface="Georgia"/>
                <a:sym typeface="Georgia"/>
              </a:rPr>
              <a:t>A helium-neon laser operating at 632.8 nm with a mirror cavity spacing of  l= 0.5 m. </a:t>
            </a:r>
            <a:r>
              <a:rPr lang="en-IN" sz="1600" dirty="0">
                <a:solidFill>
                  <a:schemeClr val="lt1"/>
                </a:solidFill>
                <a:latin typeface="Georgia"/>
              </a:rPr>
              <a:t>FWHM of the laser is 1.5 GHz  </a:t>
            </a:r>
            <a:endParaRPr sz="1600" dirty="0">
              <a:solidFill>
                <a:schemeClr val="lt1"/>
              </a:solidFill>
              <a:latin typeface="Georgia"/>
            </a:endParaRPr>
          </a:p>
          <a:p>
            <a:pPr marL="342900" marR="0" lvl="0" indent="-342900" algn="just" rtl="0">
              <a:spcBef>
                <a:spcPts val="0"/>
              </a:spcBef>
              <a:spcAft>
                <a:spcPts val="0"/>
              </a:spcAft>
              <a:buClr>
                <a:schemeClr val="lt1"/>
              </a:buClr>
              <a:buSzPts val="1600"/>
              <a:buFont typeface="Georgia"/>
              <a:buAutoNum type="alphaLcParenBoth"/>
            </a:pPr>
            <a:r>
              <a:rPr lang="en-US" sz="1600" dirty="0">
                <a:solidFill>
                  <a:schemeClr val="lt1"/>
                </a:solidFill>
                <a:latin typeface="Georgia"/>
                <a:ea typeface="Georgia"/>
                <a:cs typeface="Georgia"/>
                <a:sym typeface="Georgia"/>
              </a:rPr>
              <a:t>A Rh6G dye laser operating over its entire gain bandwidth (570-640 nm) with the cavity mirrors separated by 2 m. The index of refraction of a laser dye in  typical solvent is approximately 1.4. </a:t>
            </a:r>
            <a:endParaRPr sz="1600" dirty="0">
              <a:solidFill>
                <a:schemeClr val="lt1"/>
              </a:solidFill>
              <a:latin typeface="Georgia"/>
              <a:ea typeface="Georgia"/>
              <a:cs typeface="Georgia"/>
              <a:sym typeface="Georgia"/>
            </a:endParaRPr>
          </a:p>
        </p:txBody>
      </p:sp>
      <p:pic>
        <p:nvPicPr>
          <p:cNvPr id="146" name="Google Shape;146;p8"/>
          <p:cNvPicPr preferRelativeResize="0"/>
          <p:nvPr/>
        </p:nvPicPr>
        <p:blipFill rotWithShape="1">
          <a:blip r:embed="rId3">
            <a:alphaModFix/>
          </a:blip>
          <a:srcRect/>
          <a:stretch/>
        </p:blipFill>
        <p:spPr>
          <a:xfrm>
            <a:off x="304800" y="2057400"/>
            <a:ext cx="4141788" cy="39639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0"/>
          <p:cNvPicPr preferRelativeResize="0"/>
          <p:nvPr/>
        </p:nvPicPr>
        <p:blipFill rotWithShape="1">
          <a:blip r:embed="rId3">
            <a:alphaModFix/>
          </a:blip>
          <a:srcRect/>
          <a:stretch/>
        </p:blipFill>
        <p:spPr>
          <a:xfrm>
            <a:off x="91440" y="609600"/>
            <a:ext cx="9052560" cy="568071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650</Words>
  <Application>Microsoft Office PowerPoint</Application>
  <PresentationFormat>On-screen Show (4:3)</PresentationFormat>
  <Paragraphs>33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Georgia</vt:lpstr>
      <vt:lpstr>Office Theme</vt:lpstr>
      <vt:lpstr>“Laser Technology and Applications”  16B1NPH533 Lecture 27-28 </vt:lpstr>
      <vt:lpstr>Lecture 27-28 Content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Technology and Applications”  16B1NPH533 Lecture 27-28 </dc:title>
  <dc:creator>Dhirendra</dc:creator>
  <cp:lastModifiedBy>user</cp:lastModifiedBy>
  <cp:revision>3</cp:revision>
  <dcterms:created xsi:type="dcterms:W3CDTF">2020-08-19T08:00:44Z</dcterms:created>
  <dcterms:modified xsi:type="dcterms:W3CDTF">2022-11-11T05:22:32Z</dcterms:modified>
</cp:coreProperties>
</file>