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5" r:id="rId2"/>
    <p:sldId id="276" r:id="rId3"/>
    <p:sldId id="286" r:id="rId4"/>
    <p:sldId id="281" r:id="rId5"/>
    <p:sldId id="283" r:id="rId6"/>
    <p:sldId id="284" r:id="rId7"/>
    <p:sldId id="285" r:id="rId8"/>
    <p:sldId id="288" r:id="rId9"/>
    <p:sldId id="289" r:id="rId10"/>
    <p:sldId id="290" r:id="rId11"/>
    <p:sldId id="291" r:id="rId12"/>
    <p:sldId id="292" r:id="rId13"/>
    <p:sldId id="293" r:id="rId14"/>
    <p:sldId id="294" r:id="rId15"/>
    <p:sldId id="295" r:id="rId16"/>
    <p:sldId id="303" r:id="rId17"/>
    <p:sldId id="304" r:id="rId18"/>
    <p:sldId id="305" r:id="rId19"/>
    <p:sldId id="306" r:id="rId20"/>
    <p:sldId id="296" r:id="rId21"/>
    <p:sldId id="299" r:id="rId22"/>
    <p:sldId id="300" r:id="rId23"/>
    <p:sldId id="301" r:id="rId24"/>
    <p:sldId id="302" r:id="rId2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04" autoAdjust="0"/>
    <p:restoredTop sz="85125" autoAdjust="0"/>
  </p:normalViewPr>
  <p:slideViewPr>
    <p:cSldViewPr>
      <p:cViewPr>
        <p:scale>
          <a:sx n="66" d="100"/>
          <a:sy n="66" d="100"/>
        </p:scale>
        <p:origin x="1212"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E4AF39A3-947F-4D59-85AB-920C1416B326}" type="datetimeFigureOut">
              <a:rPr lang="en-US"/>
              <a:pPr>
                <a:defRPr/>
              </a:pPr>
              <a:t>11/7/2023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3C19EA62-A282-4025-8925-6BA2BC50486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51204" name="Slide Number Placeholder 3"/>
          <p:cNvSpPr>
            <a:spLocks noGrp="1"/>
          </p:cNvSpPr>
          <p:nvPr>
            <p:ph type="sldNum" sz="quarter" idx="5"/>
          </p:nvPr>
        </p:nvSpPr>
        <p:spPr/>
        <p:txBody>
          <a:bodyPr/>
          <a:lstStyle/>
          <a:p>
            <a:pPr>
              <a:defRPr/>
            </a:pPr>
            <a:fld id="{F2C37D05-88CD-4D6B-B937-C7F639E0EB8B}" type="slidenum">
              <a:rPr lang="pl-PL" smtClean="0"/>
              <a:pPr>
                <a:defRPr/>
              </a:pPr>
              <a:t>1</a:t>
            </a:fld>
            <a:endParaRPr lang="pl-P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79348BC-7ED4-4E62-8C20-63057CF131B9}" type="datetimeFigureOut">
              <a:rPr lang="en-US"/>
              <a:pPr>
                <a:defRPr/>
              </a:pPr>
              <a:t>11/7/2023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970812C-58A8-4F75-A853-72DEBD607F5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481AF54-AFAD-42ED-B871-F6D51A928924}" type="datetimeFigureOut">
              <a:rPr lang="en-US"/>
              <a:pPr>
                <a:defRPr/>
              </a:pPr>
              <a:t>11/7/2023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E303724-EBB7-4F90-AE4B-3A3AAA8D4F5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FA64B65-DD91-4B35-AC3B-968E58D9A65E}" type="datetimeFigureOut">
              <a:rPr lang="en-US"/>
              <a:pPr>
                <a:defRPr/>
              </a:pPr>
              <a:t>11/7/2023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368DB8-DACF-4E1E-9CB3-52B0B5BD6BF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EB5B170-9AA0-418E-B3C3-5C20895DD9C5}" type="datetimeFigureOut">
              <a:rPr lang="en-US"/>
              <a:pPr>
                <a:defRPr/>
              </a:pPr>
              <a:t>11/7/2023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196AC07-AA04-4BE4-8752-AF90E6B873D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3CA70C8-4C0A-4B1F-B082-5199E879BAFA}" type="datetimeFigureOut">
              <a:rPr lang="en-US"/>
              <a:pPr>
                <a:defRPr/>
              </a:pPr>
              <a:t>11/7/2023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3EFA6D0-9147-4CD2-AA9F-026E3DDF8F2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0ACA0A0-5A4B-4C89-9589-1B76CBD13F12}" type="datetimeFigureOut">
              <a:rPr lang="en-US"/>
              <a:pPr>
                <a:defRPr/>
              </a:pPr>
              <a:t>11/7/2023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8F3DB06-2E05-4106-9314-23FAE82CE9B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585BE32-8A04-4F50-ABE2-5D5667628178}" type="datetimeFigureOut">
              <a:rPr lang="en-US"/>
              <a:pPr>
                <a:defRPr/>
              </a:pPr>
              <a:t>11/7/2023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340182D-1AD7-4E9F-985C-C0A6EFFE33A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41A8C289-26F6-47B0-AFAD-5B1150B1C1F0}" type="datetimeFigureOut">
              <a:rPr lang="en-US"/>
              <a:pPr>
                <a:defRPr/>
              </a:pPr>
              <a:t>11/7/2023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C90F868-5CA2-492E-B203-C3D6712328A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DA7B9B0-B637-47BB-B6AA-675CBA6CD140}" type="datetimeFigureOut">
              <a:rPr lang="en-US"/>
              <a:pPr>
                <a:defRPr/>
              </a:pPr>
              <a:t>11/7/2023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6124F7F-8002-4CBE-ADAE-C009C24C701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DDC53BA-CD7F-4582-888E-C1F16937BCB9}" type="datetimeFigureOut">
              <a:rPr lang="en-US"/>
              <a:pPr>
                <a:defRPr/>
              </a:pPr>
              <a:t>11/7/2023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17D5508-C8AA-4819-AEDA-CF4E7AD2D04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081F9C9-FE1C-4A1F-8E06-1D99394BE910}" type="datetimeFigureOut">
              <a:rPr lang="en-US"/>
              <a:pPr>
                <a:defRPr/>
              </a:pPr>
              <a:t>11/7/2023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1B1BFC-38C6-447B-907F-E39BDBD1ADE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9A31202-0AE5-4102-9453-CCE5FF042402}" type="datetimeFigureOut">
              <a:rPr lang="en-US"/>
              <a:pPr>
                <a:defRPr/>
              </a:pPr>
              <a:t>11/7/2023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AC84A70-205A-43F8-B85C-2B09CB11922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31.wmf"/><Relationship Id="rId3" Type="http://schemas.openxmlformats.org/officeDocument/2006/relationships/image" Target="../media/image32.png"/><Relationship Id="rId7" Type="http://schemas.openxmlformats.org/officeDocument/2006/relationships/image" Target="../media/image28.w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29.wmf"/></Relationships>
</file>

<file path=ppt/slides/_rels/slide22.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4.wmf"/><Relationship Id="rId5" Type="http://schemas.openxmlformats.org/officeDocument/2006/relationships/oleObject" Target="../embeddings/oleObject8.bin"/><Relationship Id="rId4" Type="http://schemas.openxmlformats.org/officeDocument/2006/relationships/image" Target="../media/image33.wmf"/></Relationships>
</file>

<file path=ppt/slides/_rels/slide23.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7.wmf"/><Relationship Id="rId5" Type="http://schemas.openxmlformats.org/officeDocument/2006/relationships/oleObject" Target="../embeddings/oleObject11.bin"/><Relationship Id="rId4" Type="http://schemas.openxmlformats.org/officeDocument/2006/relationships/image" Target="../media/image3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9.w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146" name="Picture 4" descr="Laser technology, definition, applications, and challenges ..."/>
          <p:cNvPicPr>
            <a:picLocks noChangeAspect="1" noChangeArrowheads="1"/>
          </p:cNvPicPr>
          <p:nvPr/>
        </p:nvPicPr>
        <p:blipFill>
          <a:blip r:embed="rId3"/>
          <a:srcRect/>
          <a:stretch>
            <a:fillRect/>
          </a:stretch>
        </p:blipFill>
        <p:spPr bwMode="auto">
          <a:xfrm>
            <a:off x="714375" y="0"/>
            <a:ext cx="7929563" cy="6858000"/>
          </a:xfrm>
          <a:prstGeom prst="rect">
            <a:avLst/>
          </a:prstGeom>
          <a:noFill/>
          <a:ln w="9525">
            <a:noFill/>
            <a:miter lim="800000"/>
            <a:headEnd/>
            <a:tailEnd/>
          </a:ln>
        </p:spPr>
      </p:pic>
      <p:sp>
        <p:nvSpPr>
          <p:cNvPr id="8194" name="Rectangle 2"/>
          <p:cNvSpPr>
            <a:spLocks noGrp="1" noChangeArrowheads="1"/>
          </p:cNvSpPr>
          <p:nvPr>
            <p:ph type="title"/>
          </p:nvPr>
        </p:nvSpPr>
        <p:spPr>
          <a:xfrm>
            <a:off x="0" y="928688"/>
            <a:ext cx="8929688" cy="2143125"/>
          </a:xfrm>
        </p:spPr>
        <p:txBody>
          <a:bodyPr rtlCol="0">
            <a:normAutofit fontScale="90000"/>
          </a:bodyPr>
          <a:lstStyle/>
          <a:p>
            <a:pPr eaLnBrk="1" fontAlgn="auto" hangingPunct="1">
              <a:spcAft>
                <a:spcPts val="0"/>
              </a:spcAft>
              <a:defRPr/>
            </a:pPr>
            <a:r>
              <a:rPr lang="en-US" i="1" dirty="0">
                <a:solidFill>
                  <a:srgbClr val="FFFFCC"/>
                </a:solidFill>
                <a:latin typeface="Georgia" pitchFamily="18" charset="0"/>
              </a:rPr>
              <a:t>“Laser Technology and Applications”</a:t>
            </a:r>
            <a:br>
              <a:rPr lang="en-US" i="1" dirty="0">
                <a:solidFill>
                  <a:srgbClr val="FFFFCC"/>
                </a:solidFill>
                <a:latin typeface="Georgia" pitchFamily="18" charset="0"/>
              </a:rPr>
            </a:br>
            <a:br>
              <a:rPr lang="en-US" i="1" dirty="0">
                <a:solidFill>
                  <a:srgbClr val="FFFFCC"/>
                </a:solidFill>
                <a:latin typeface="Georgia" pitchFamily="18" charset="0"/>
              </a:rPr>
            </a:br>
            <a:r>
              <a:rPr lang="en-US" i="1" dirty="0">
                <a:solidFill>
                  <a:srgbClr val="FFFFCC"/>
                </a:solidFill>
                <a:latin typeface="Georgia" pitchFamily="18" charset="0"/>
              </a:rPr>
              <a:t>16B1NPH533</a:t>
            </a:r>
            <a:br>
              <a:rPr lang="en-US" i="1" dirty="0">
                <a:solidFill>
                  <a:srgbClr val="FFFFCC"/>
                </a:solidFill>
                <a:latin typeface="Georgia" pitchFamily="18" charset="0"/>
              </a:rPr>
            </a:br>
            <a:r>
              <a:rPr lang="en-US" i="1" dirty="0">
                <a:solidFill>
                  <a:srgbClr val="FFFFCC"/>
                </a:solidFill>
                <a:latin typeface="Georgia" pitchFamily="18" charset="0"/>
              </a:rPr>
              <a:t>Lecture 29-31</a:t>
            </a:r>
            <a:br>
              <a:rPr lang="en-US" dirty="0">
                <a:solidFill>
                  <a:srgbClr val="FFFFCC"/>
                </a:solidFill>
              </a:rPr>
            </a:br>
            <a:endParaRPr lang="en-US" dirty="0">
              <a:solidFill>
                <a:srgbClr val="FFFF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33400" y="609600"/>
            <a:ext cx="6705600" cy="5818478"/>
          </a:xfrm>
          <a:prstGeom prst="rect">
            <a:avLst/>
          </a:prstGeom>
          <a:noFill/>
          <a:ln w="9525">
            <a:noFill/>
            <a:miter lim="800000"/>
            <a:headEnd/>
            <a:tailEnd/>
          </a:ln>
          <a:effectLst/>
        </p:spPr>
      </p:pic>
      <p:sp>
        <p:nvSpPr>
          <p:cNvPr id="5" name="Rectangle 4"/>
          <p:cNvSpPr/>
          <p:nvPr/>
        </p:nvSpPr>
        <p:spPr>
          <a:xfrm>
            <a:off x="304800" y="228600"/>
            <a:ext cx="2953053" cy="338554"/>
          </a:xfrm>
          <a:prstGeom prst="rect">
            <a:avLst/>
          </a:prstGeom>
        </p:spPr>
        <p:txBody>
          <a:bodyPr wrap="none">
            <a:spAutoFit/>
          </a:bodyPr>
          <a:lstStyle/>
          <a:p>
            <a:r>
              <a:rPr lang="en-US" sz="1600" i="1" dirty="0">
                <a:latin typeface="Georgia" pitchFamily="18" charset="0"/>
              </a:rPr>
              <a:t>Table of ray transfer matrices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00125" y="842963"/>
            <a:ext cx="7143750" cy="51720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81000"/>
            <a:ext cx="5311069" cy="369332"/>
          </a:xfrm>
          <a:prstGeom prst="rect">
            <a:avLst/>
          </a:prstGeom>
        </p:spPr>
        <p:txBody>
          <a:bodyPr wrap="none">
            <a:spAutoFit/>
          </a:bodyPr>
          <a:lstStyle/>
          <a:p>
            <a:r>
              <a:rPr lang="en-US" b="1" i="1" dirty="0">
                <a:latin typeface="Georgia" pitchFamily="18" charset="0"/>
              </a:rPr>
              <a:t>Matrices of Cascaded Optical Components </a:t>
            </a:r>
          </a:p>
        </p:txBody>
      </p:sp>
      <p:pic>
        <p:nvPicPr>
          <p:cNvPr id="20483" name="Picture 3"/>
          <p:cNvPicPr>
            <a:picLocks noChangeAspect="1" noChangeArrowheads="1"/>
          </p:cNvPicPr>
          <p:nvPr/>
        </p:nvPicPr>
        <p:blipFill>
          <a:blip r:embed="rId2"/>
          <a:srcRect/>
          <a:stretch>
            <a:fillRect/>
          </a:stretch>
        </p:blipFill>
        <p:spPr bwMode="auto">
          <a:xfrm>
            <a:off x="228600" y="914400"/>
            <a:ext cx="8534400" cy="1134768"/>
          </a:xfrm>
          <a:prstGeom prst="rect">
            <a:avLst/>
          </a:prstGeom>
          <a:noFill/>
          <a:ln w="9525">
            <a:noFill/>
            <a:miter lim="800000"/>
            <a:headEnd/>
            <a:tailEnd/>
          </a:ln>
          <a:effectLst/>
        </p:spPr>
      </p:pic>
      <p:sp>
        <p:nvSpPr>
          <p:cNvPr id="7" name="Rectangle 6"/>
          <p:cNvSpPr/>
          <p:nvPr/>
        </p:nvSpPr>
        <p:spPr>
          <a:xfrm>
            <a:off x="457200" y="2438400"/>
            <a:ext cx="8229600" cy="646331"/>
          </a:xfrm>
          <a:prstGeom prst="rect">
            <a:avLst/>
          </a:prstGeom>
        </p:spPr>
        <p:txBody>
          <a:bodyPr wrap="square">
            <a:spAutoFit/>
          </a:bodyPr>
          <a:lstStyle/>
          <a:p>
            <a:pPr algn="just"/>
            <a:r>
              <a:rPr lang="en-US" dirty="0">
                <a:latin typeface="Georgia" pitchFamily="18" charset="0"/>
              </a:rPr>
              <a:t>A cascade of N optical components or systems whose ray-transfer matrices are </a:t>
            </a:r>
          </a:p>
          <a:p>
            <a:pPr algn="just"/>
            <a:r>
              <a:rPr lang="en-US" dirty="0">
                <a:latin typeface="Georgia" pitchFamily="18" charset="0"/>
              </a:rPr>
              <a:t>M</a:t>
            </a:r>
            <a:r>
              <a:rPr lang="en-US" baseline="-25000" dirty="0">
                <a:latin typeface="Georgia" pitchFamily="18" charset="0"/>
              </a:rPr>
              <a:t>1</a:t>
            </a:r>
            <a:r>
              <a:rPr lang="en-US" dirty="0">
                <a:latin typeface="Georgia" pitchFamily="18" charset="0"/>
              </a:rPr>
              <a:t> , M</a:t>
            </a:r>
            <a:r>
              <a:rPr lang="en-US" baseline="-25000" dirty="0">
                <a:latin typeface="Georgia" pitchFamily="18" charset="0"/>
              </a:rPr>
              <a:t>2</a:t>
            </a:r>
            <a:r>
              <a:rPr lang="en-US" dirty="0">
                <a:latin typeface="Georgia" pitchFamily="18" charset="0"/>
              </a:rPr>
              <a:t> , . . . , M</a:t>
            </a:r>
            <a:r>
              <a:rPr lang="en-US" baseline="-25000" dirty="0">
                <a:latin typeface="Georgia" pitchFamily="18" charset="0"/>
              </a:rPr>
              <a:t>N</a:t>
            </a:r>
            <a:r>
              <a:rPr lang="en-US" dirty="0">
                <a:latin typeface="Georgia" pitchFamily="18" charset="0"/>
              </a:rPr>
              <a:t> is equivalent to a single optical system of ray-transfer matrix </a:t>
            </a:r>
          </a:p>
        </p:txBody>
      </p:sp>
      <p:pic>
        <p:nvPicPr>
          <p:cNvPr id="20484" name="Picture 4"/>
          <p:cNvPicPr>
            <a:picLocks noChangeAspect="1" noChangeArrowheads="1"/>
          </p:cNvPicPr>
          <p:nvPr/>
        </p:nvPicPr>
        <p:blipFill>
          <a:blip r:embed="rId3"/>
          <a:srcRect/>
          <a:stretch>
            <a:fillRect/>
          </a:stretch>
        </p:blipFill>
        <p:spPr bwMode="auto">
          <a:xfrm>
            <a:off x="838200" y="3657600"/>
            <a:ext cx="2895600" cy="2684662"/>
          </a:xfrm>
          <a:prstGeom prst="rect">
            <a:avLst/>
          </a:prstGeom>
          <a:noFill/>
          <a:ln w="9525">
            <a:noFill/>
            <a:miter lim="800000"/>
            <a:headEnd/>
            <a:tailEnd/>
          </a:ln>
          <a:effectLst/>
        </p:spPr>
      </p:pic>
      <p:pic>
        <p:nvPicPr>
          <p:cNvPr id="20485" name="Picture 5"/>
          <p:cNvPicPr>
            <a:picLocks noChangeAspect="1" noChangeArrowheads="1"/>
          </p:cNvPicPr>
          <p:nvPr/>
        </p:nvPicPr>
        <p:blipFill>
          <a:blip r:embed="rId4"/>
          <a:srcRect/>
          <a:stretch>
            <a:fillRect/>
          </a:stretch>
        </p:blipFill>
        <p:spPr bwMode="auto">
          <a:xfrm>
            <a:off x="4083996" y="3810000"/>
            <a:ext cx="4513634" cy="2438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2953053" cy="338554"/>
          </a:xfrm>
          <a:prstGeom prst="rect">
            <a:avLst/>
          </a:prstGeom>
        </p:spPr>
        <p:txBody>
          <a:bodyPr wrap="none">
            <a:spAutoFit/>
          </a:bodyPr>
          <a:lstStyle/>
          <a:p>
            <a:r>
              <a:rPr lang="en-US" sz="1600" i="1" dirty="0">
                <a:latin typeface="Georgia" pitchFamily="18" charset="0"/>
              </a:rPr>
              <a:t>Table of ray transfer matrices</a:t>
            </a:r>
          </a:p>
        </p:txBody>
      </p:sp>
      <p:pic>
        <p:nvPicPr>
          <p:cNvPr id="2050" name="Picture 2"/>
          <p:cNvPicPr>
            <a:picLocks noChangeAspect="1" noChangeArrowheads="1"/>
          </p:cNvPicPr>
          <p:nvPr/>
        </p:nvPicPr>
        <p:blipFill>
          <a:blip r:embed="rId2"/>
          <a:srcRect/>
          <a:stretch>
            <a:fillRect/>
          </a:stretch>
        </p:blipFill>
        <p:spPr bwMode="auto">
          <a:xfrm>
            <a:off x="152400" y="685800"/>
            <a:ext cx="8891677" cy="2362200"/>
          </a:xfrm>
          <a:prstGeom prst="rect">
            <a:avLst/>
          </a:prstGeom>
          <a:noFill/>
          <a:ln w="9525">
            <a:solidFill>
              <a:schemeClr val="tx1"/>
            </a:solid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srcRect/>
          <a:stretch>
            <a:fillRect/>
          </a:stretch>
        </p:blipFill>
        <p:spPr bwMode="auto">
          <a:xfrm>
            <a:off x="990600" y="457200"/>
            <a:ext cx="7058025" cy="25336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 y="152400"/>
            <a:ext cx="9013119" cy="6400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07D3DE-1A53-434A-8035-A9DF474363ED}"/>
              </a:ext>
            </a:extLst>
          </p:cNvPr>
          <p:cNvSpPr/>
          <p:nvPr/>
        </p:nvSpPr>
        <p:spPr>
          <a:xfrm>
            <a:off x="571499" y="3429000"/>
            <a:ext cx="8001000" cy="3347840"/>
          </a:xfrm>
          <a:prstGeom prst="rect">
            <a:avLst/>
          </a:prstGeom>
        </p:spPr>
        <p:txBody>
          <a:bodyPr wrap="square">
            <a:spAutoFit/>
          </a:bodyPr>
          <a:lstStyle/>
          <a:p>
            <a:pPr algn="just">
              <a:lnSpc>
                <a:spcPct val="150000"/>
              </a:lnSpc>
            </a:pPr>
            <a:r>
              <a:rPr lang="en-US" sz="2400" dirty="0"/>
              <a:t>Case I: D = 0. In this case, </a:t>
            </a:r>
            <a:r>
              <a:rPr lang="en-US" sz="2400" dirty="0">
                <a:sym typeface="Symbol" panose="05050102010706020507" pitchFamily="18" charset="2"/>
              </a:rPr>
              <a:t></a:t>
            </a:r>
            <a:r>
              <a:rPr lang="en-US" sz="2400" baseline="-25000" dirty="0">
                <a:sym typeface="Symbol" panose="05050102010706020507" pitchFamily="18" charset="2"/>
              </a:rPr>
              <a:t>f</a:t>
            </a:r>
            <a:r>
              <a:rPr lang="en-US" sz="2400" dirty="0"/>
              <a:t> = </a:t>
            </a:r>
            <a:r>
              <a:rPr lang="en-US" sz="2400" dirty="0" err="1"/>
              <a:t>Cy</a:t>
            </a:r>
            <a:r>
              <a:rPr lang="en-US" sz="2400" baseline="-25000" dirty="0" err="1"/>
              <a:t>o</a:t>
            </a:r>
            <a:r>
              <a:rPr lang="en-US" sz="2400" dirty="0"/>
              <a:t>, independent of </a:t>
            </a:r>
            <a:r>
              <a:rPr lang="en-US" sz="2400" dirty="0" err="1">
                <a:latin typeface="Symbol" panose="05050102010706020507" pitchFamily="18" charset="2"/>
              </a:rPr>
              <a:t>a</a:t>
            </a:r>
            <a:r>
              <a:rPr lang="en-US" sz="2400" baseline="-25000" dirty="0" err="1"/>
              <a:t>o</a:t>
            </a:r>
            <a:r>
              <a:rPr lang="en-US" sz="2400" dirty="0"/>
              <a:t>. Since </a:t>
            </a:r>
            <a:r>
              <a:rPr lang="en-US" sz="2400" dirty="0" err="1"/>
              <a:t>y</a:t>
            </a:r>
            <a:r>
              <a:rPr lang="en-US" sz="2400" baseline="-25000" dirty="0" err="1"/>
              <a:t>o</a:t>
            </a:r>
            <a:r>
              <a:rPr lang="en-US" sz="2400" dirty="0"/>
              <a:t> is fixed, this means that all rays leaving a point in the input plane will have the same angle </a:t>
            </a:r>
            <a:r>
              <a:rPr lang="en-US" sz="2400" dirty="0" err="1">
                <a:latin typeface="Symbol" panose="05050102010706020507" pitchFamily="18" charset="2"/>
              </a:rPr>
              <a:t>a</a:t>
            </a:r>
            <a:r>
              <a:rPr lang="en-US" sz="2400" baseline="-25000" dirty="0" err="1"/>
              <a:t>f</a:t>
            </a:r>
            <a:r>
              <a:rPr lang="en-US" sz="2400" dirty="0"/>
              <a:t> at the output plane, independent of their angles at input. The input plane thus coincides with the first focal plane of the optical system.</a:t>
            </a:r>
            <a:endParaRPr lang="en-IN" sz="2400" dirty="0"/>
          </a:p>
        </p:txBody>
      </p:sp>
      <p:pic>
        <p:nvPicPr>
          <p:cNvPr id="5" name="Picture 4">
            <a:extLst>
              <a:ext uri="{FF2B5EF4-FFF2-40B4-BE49-F238E27FC236}">
                <a16:creationId xmlns:a16="http://schemas.microsoft.com/office/drawing/2014/main" id="{BABA235C-282D-4C92-AD11-CCA3A8B9F78D}"/>
              </a:ext>
            </a:extLst>
          </p:cNvPr>
          <p:cNvPicPr>
            <a:picLocks noChangeAspect="1"/>
          </p:cNvPicPr>
          <p:nvPr/>
        </p:nvPicPr>
        <p:blipFill>
          <a:blip r:embed="rId2"/>
          <a:stretch>
            <a:fillRect/>
          </a:stretch>
        </p:blipFill>
        <p:spPr>
          <a:xfrm>
            <a:off x="4135147" y="838200"/>
            <a:ext cx="4450929" cy="2662040"/>
          </a:xfrm>
          <a:prstGeom prst="rect">
            <a:avLst/>
          </a:prstGeom>
        </p:spPr>
      </p:pic>
      <p:sp>
        <p:nvSpPr>
          <p:cNvPr id="6" name="TextBox 5">
            <a:extLst>
              <a:ext uri="{FF2B5EF4-FFF2-40B4-BE49-F238E27FC236}">
                <a16:creationId xmlns:a16="http://schemas.microsoft.com/office/drawing/2014/main" id="{13951BDB-55DB-4463-9757-195FE28BB759}"/>
              </a:ext>
            </a:extLst>
          </p:cNvPr>
          <p:cNvSpPr txBox="1"/>
          <p:nvPr/>
        </p:nvSpPr>
        <p:spPr>
          <a:xfrm>
            <a:off x="1530140" y="304800"/>
            <a:ext cx="6083717" cy="461665"/>
          </a:xfrm>
          <a:prstGeom prst="rect">
            <a:avLst/>
          </a:prstGeom>
          <a:noFill/>
        </p:spPr>
        <p:txBody>
          <a:bodyPr wrap="none" rtlCol="0">
            <a:spAutoFit/>
          </a:bodyPr>
          <a:lstStyle/>
          <a:p>
            <a:r>
              <a:rPr lang="en-IN" sz="2400" b="1" dirty="0"/>
              <a:t>Significance of System Matrix Elements </a:t>
            </a:r>
          </a:p>
        </p:txBody>
      </p:sp>
      <p:pic>
        <p:nvPicPr>
          <p:cNvPr id="7" name="Picture 6">
            <a:extLst>
              <a:ext uri="{FF2B5EF4-FFF2-40B4-BE49-F238E27FC236}">
                <a16:creationId xmlns:a16="http://schemas.microsoft.com/office/drawing/2014/main" id="{5F797231-9390-4C6D-9A85-D7D9D413A4E8}"/>
              </a:ext>
            </a:extLst>
          </p:cNvPr>
          <p:cNvPicPr>
            <a:picLocks noChangeAspect="1"/>
          </p:cNvPicPr>
          <p:nvPr/>
        </p:nvPicPr>
        <p:blipFill>
          <a:blip r:embed="rId3"/>
          <a:stretch>
            <a:fillRect/>
          </a:stretch>
        </p:blipFill>
        <p:spPr>
          <a:xfrm>
            <a:off x="184731" y="1219200"/>
            <a:ext cx="3880623" cy="1371600"/>
          </a:xfrm>
          <a:prstGeom prst="rect">
            <a:avLst/>
          </a:prstGeom>
        </p:spPr>
      </p:pic>
    </p:spTree>
    <p:extLst>
      <p:ext uri="{BB962C8B-B14F-4D97-AF65-F5344CB8AC3E}">
        <p14:creationId xmlns:p14="http://schemas.microsoft.com/office/powerpoint/2010/main" val="1683794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76DC41-7FDB-43CE-8168-FA4FB960A995}"/>
              </a:ext>
            </a:extLst>
          </p:cNvPr>
          <p:cNvSpPr/>
          <p:nvPr/>
        </p:nvSpPr>
        <p:spPr>
          <a:xfrm>
            <a:off x="1031934" y="4114800"/>
            <a:ext cx="6781800" cy="2308324"/>
          </a:xfrm>
          <a:prstGeom prst="rect">
            <a:avLst/>
          </a:prstGeom>
        </p:spPr>
        <p:txBody>
          <a:bodyPr wrap="square">
            <a:spAutoFit/>
          </a:bodyPr>
          <a:lstStyle/>
          <a:p>
            <a:pPr algn="just"/>
            <a:r>
              <a:rPr lang="en-IN" sz="2400" dirty="0"/>
              <a:t>Case II:  A = 0, </a:t>
            </a:r>
            <a:r>
              <a:rPr lang="en-IN" sz="2400" dirty="0" err="1"/>
              <a:t>y</a:t>
            </a:r>
            <a:r>
              <a:rPr lang="en-IN" sz="2400" baseline="-25000" dirty="0" err="1"/>
              <a:t>f</a:t>
            </a:r>
            <a:r>
              <a:rPr lang="en-IN" sz="2400" dirty="0"/>
              <a:t>= B</a:t>
            </a:r>
            <a:r>
              <a:rPr lang="en-IN" sz="2400" dirty="0">
                <a:latin typeface="Symbol" panose="05050102010706020507" pitchFamily="18" charset="2"/>
              </a:rPr>
              <a:t>a</a:t>
            </a:r>
            <a:r>
              <a:rPr lang="en-IN" sz="2400" baseline="-25000" dirty="0"/>
              <a:t>o</a:t>
            </a:r>
            <a:r>
              <a:rPr lang="en-IN" sz="2400" dirty="0"/>
              <a:t> implies that </a:t>
            </a:r>
            <a:r>
              <a:rPr lang="en-IN" sz="2400" dirty="0" err="1"/>
              <a:t>y</a:t>
            </a:r>
            <a:r>
              <a:rPr lang="en-IN" sz="2400" baseline="-25000" dirty="0" err="1"/>
              <a:t>f</a:t>
            </a:r>
            <a:r>
              <a:rPr lang="en-IN" sz="2400" dirty="0"/>
              <a:t>, is independent of </a:t>
            </a:r>
            <a:r>
              <a:rPr lang="en-IN" sz="2400" dirty="0" err="1"/>
              <a:t>y</a:t>
            </a:r>
            <a:r>
              <a:rPr lang="en-IN" sz="2400" baseline="-25000" dirty="0" err="1"/>
              <a:t>o</a:t>
            </a:r>
            <a:r>
              <a:rPr lang="en-IN" sz="2400" dirty="0"/>
              <a:t>, so that all rays departing the input plane at the same angle, regardless of altitude, arrive at the same altitude </a:t>
            </a:r>
            <a:r>
              <a:rPr lang="en-IN" sz="2400" dirty="0" err="1"/>
              <a:t>y</a:t>
            </a:r>
            <a:r>
              <a:rPr lang="en-IN" sz="2400" baseline="-25000" dirty="0" err="1"/>
              <a:t>f</a:t>
            </a:r>
            <a:r>
              <a:rPr lang="en-IN" sz="2400" dirty="0"/>
              <a:t> at the output plane. The output plane thus functions as the second focal plane.</a:t>
            </a:r>
          </a:p>
        </p:txBody>
      </p:sp>
      <p:pic>
        <p:nvPicPr>
          <p:cNvPr id="3" name="Picture 2">
            <a:extLst>
              <a:ext uri="{FF2B5EF4-FFF2-40B4-BE49-F238E27FC236}">
                <a16:creationId xmlns:a16="http://schemas.microsoft.com/office/drawing/2014/main" id="{D38307A9-6D69-40D7-B7F6-AD3225FCDB80}"/>
              </a:ext>
            </a:extLst>
          </p:cNvPr>
          <p:cNvPicPr>
            <a:picLocks noChangeAspect="1"/>
          </p:cNvPicPr>
          <p:nvPr/>
        </p:nvPicPr>
        <p:blipFill>
          <a:blip r:embed="rId2"/>
          <a:stretch>
            <a:fillRect/>
          </a:stretch>
        </p:blipFill>
        <p:spPr>
          <a:xfrm>
            <a:off x="4191000" y="992832"/>
            <a:ext cx="4645831" cy="2895600"/>
          </a:xfrm>
          <a:prstGeom prst="rect">
            <a:avLst/>
          </a:prstGeom>
        </p:spPr>
      </p:pic>
      <p:sp>
        <p:nvSpPr>
          <p:cNvPr id="6" name="TextBox 5">
            <a:extLst>
              <a:ext uri="{FF2B5EF4-FFF2-40B4-BE49-F238E27FC236}">
                <a16:creationId xmlns:a16="http://schemas.microsoft.com/office/drawing/2014/main" id="{A3F2F686-1386-46B1-BA79-7FAE5F86E79D}"/>
              </a:ext>
            </a:extLst>
          </p:cNvPr>
          <p:cNvSpPr txBox="1"/>
          <p:nvPr/>
        </p:nvSpPr>
        <p:spPr>
          <a:xfrm>
            <a:off x="1530140" y="304800"/>
            <a:ext cx="6083717" cy="461665"/>
          </a:xfrm>
          <a:prstGeom prst="rect">
            <a:avLst/>
          </a:prstGeom>
          <a:noFill/>
        </p:spPr>
        <p:txBody>
          <a:bodyPr wrap="none" rtlCol="0">
            <a:spAutoFit/>
          </a:bodyPr>
          <a:lstStyle/>
          <a:p>
            <a:r>
              <a:rPr lang="en-IN" sz="2400" b="1" dirty="0"/>
              <a:t>Significance of System Matrix Elements </a:t>
            </a:r>
          </a:p>
        </p:txBody>
      </p:sp>
      <p:pic>
        <p:nvPicPr>
          <p:cNvPr id="7" name="Picture 6">
            <a:extLst>
              <a:ext uri="{FF2B5EF4-FFF2-40B4-BE49-F238E27FC236}">
                <a16:creationId xmlns:a16="http://schemas.microsoft.com/office/drawing/2014/main" id="{A5FB37EE-FCF0-40FF-A683-D831612CC243}"/>
              </a:ext>
            </a:extLst>
          </p:cNvPr>
          <p:cNvPicPr>
            <a:picLocks noChangeAspect="1"/>
          </p:cNvPicPr>
          <p:nvPr/>
        </p:nvPicPr>
        <p:blipFill>
          <a:blip r:embed="rId3"/>
          <a:stretch>
            <a:fillRect/>
          </a:stretch>
        </p:blipFill>
        <p:spPr>
          <a:xfrm>
            <a:off x="307169" y="1600200"/>
            <a:ext cx="3751758" cy="1326053"/>
          </a:xfrm>
          <a:prstGeom prst="rect">
            <a:avLst/>
          </a:prstGeom>
        </p:spPr>
      </p:pic>
    </p:spTree>
    <p:extLst>
      <p:ext uri="{BB962C8B-B14F-4D97-AF65-F5344CB8AC3E}">
        <p14:creationId xmlns:p14="http://schemas.microsoft.com/office/powerpoint/2010/main" val="293820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09AC01-0611-48BD-B021-293958574370}"/>
              </a:ext>
            </a:extLst>
          </p:cNvPr>
          <p:cNvSpPr/>
          <p:nvPr/>
        </p:nvSpPr>
        <p:spPr>
          <a:xfrm>
            <a:off x="609600" y="3505200"/>
            <a:ext cx="7924800" cy="2677656"/>
          </a:xfrm>
          <a:prstGeom prst="rect">
            <a:avLst/>
          </a:prstGeom>
        </p:spPr>
        <p:txBody>
          <a:bodyPr wrap="square">
            <a:spAutoFit/>
          </a:bodyPr>
          <a:lstStyle/>
          <a:p>
            <a:pPr algn="just"/>
            <a:r>
              <a:rPr lang="en-IN" sz="2400" dirty="0"/>
              <a:t>Case III:  B = 0. Then </a:t>
            </a:r>
            <a:r>
              <a:rPr lang="en-IN" sz="2400" dirty="0" err="1"/>
              <a:t>y</a:t>
            </a:r>
            <a:r>
              <a:rPr lang="en-IN" sz="2400" baseline="-25000" dirty="0" err="1"/>
              <a:t>f</a:t>
            </a:r>
            <a:r>
              <a:rPr lang="en-IN" sz="2400" dirty="0"/>
              <a:t> = </a:t>
            </a:r>
            <a:r>
              <a:rPr lang="en-IN" sz="2400" dirty="0">
                <a:latin typeface="Symbol" panose="05050102010706020507" pitchFamily="18" charset="2"/>
                <a:sym typeface="Symbol" panose="05050102010706020507" pitchFamily="18" charset="2"/>
              </a:rPr>
              <a:t>A</a:t>
            </a:r>
            <a:r>
              <a:rPr lang="en-IN" sz="2400" dirty="0"/>
              <a:t>y</a:t>
            </a:r>
            <a:r>
              <a:rPr lang="en-IN" sz="2400" baseline="-25000" dirty="0"/>
              <a:t>o</a:t>
            </a:r>
            <a:r>
              <a:rPr lang="en-IN" sz="2400" dirty="0"/>
              <a:t>, independent of </a:t>
            </a:r>
            <a:r>
              <a:rPr lang="en-IN" sz="2400" dirty="0" err="1">
                <a:latin typeface="Symbol" panose="05050102010706020507" pitchFamily="18" charset="2"/>
              </a:rPr>
              <a:t>a</a:t>
            </a:r>
            <a:r>
              <a:rPr lang="en-IN" sz="2400" baseline="-25000" dirty="0" err="1"/>
              <a:t>o</a:t>
            </a:r>
            <a:r>
              <a:rPr lang="en-IN" sz="2400" dirty="0"/>
              <a:t>. Thus, all rays from a point at height </a:t>
            </a:r>
            <a:r>
              <a:rPr lang="en-IN" sz="2400" dirty="0" err="1"/>
              <a:t>y</a:t>
            </a:r>
            <a:r>
              <a:rPr lang="en-IN" sz="2400" baseline="-25000" dirty="0" err="1"/>
              <a:t>o</a:t>
            </a:r>
            <a:r>
              <a:rPr lang="en-IN" sz="2400" dirty="0"/>
              <a:t> in the input plane arrive at the same point of height </a:t>
            </a:r>
            <a:r>
              <a:rPr lang="en-IN" sz="2400" dirty="0" err="1"/>
              <a:t>y</a:t>
            </a:r>
            <a:r>
              <a:rPr lang="en-IN" sz="2400" baseline="-25000" dirty="0" err="1"/>
              <a:t>f</a:t>
            </a:r>
            <a:r>
              <a:rPr lang="en-IN" sz="2400" dirty="0"/>
              <a:t> in the output plane. The points are then related as object and image points and the input and output planes correspond to </a:t>
            </a:r>
            <a:r>
              <a:rPr lang="en-US" sz="2400" dirty="0"/>
              <a:t>conjugate planes for the optical system. Furthermore, since A =</a:t>
            </a:r>
            <a:r>
              <a:rPr lang="en-US" sz="2400" dirty="0" err="1"/>
              <a:t>y</a:t>
            </a:r>
            <a:r>
              <a:rPr lang="en-US" sz="2400" baseline="-25000" dirty="0" err="1"/>
              <a:t>f</a:t>
            </a:r>
            <a:r>
              <a:rPr lang="en-US" sz="2400" dirty="0"/>
              <a:t>/</a:t>
            </a:r>
            <a:r>
              <a:rPr lang="en-US" sz="2400" dirty="0" err="1"/>
              <a:t>y</a:t>
            </a:r>
            <a:r>
              <a:rPr lang="en-US" sz="2400" baseline="-25000" dirty="0" err="1"/>
              <a:t>o</a:t>
            </a:r>
            <a:r>
              <a:rPr lang="en-US" sz="2400" dirty="0"/>
              <a:t> ,the matrix element A represents the linear magnification.</a:t>
            </a:r>
            <a:endParaRPr lang="en-IN" sz="2400" dirty="0"/>
          </a:p>
        </p:txBody>
      </p:sp>
      <p:pic>
        <p:nvPicPr>
          <p:cNvPr id="5" name="Picture 4">
            <a:extLst>
              <a:ext uri="{FF2B5EF4-FFF2-40B4-BE49-F238E27FC236}">
                <a16:creationId xmlns:a16="http://schemas.microsoft.com/office/drawing/2014/main" id="{0C08FDC9-D8BC-4B85-896C-C758C4575E39}"/>
              </a:ext>
            </a:extLst>
          </p:cNvPr>
          <p:cNvPicPr>
            <a:picLocks noChangeAspect="1"/>
          </p:cNvPicPr>
          <p:nvPr/>
        </p:nvPicPr>
        <p:blipFill>
          <a:blip r:embed="rId2"/>
          <a:stretch>
            <a:fillRect/>
          </a:stretch>
        </p:blipFill>
        <p:spPr>
          <a:xfrm>
            <a:off x="4114800" y="662310"/>
            <a:ext cx="4918451" cy="2842890"/>
          </a:xfrm>
          <a:prstGeom prst="rect">
            <a:avLst/>
          </a:prstGeom>
        </p:spPr>
      </p:pic>
      <p:sp>
        <p:nvSpPr>
          <p:cNvPr id="6" name="TextBox 5">
            <a:extLst>
              <a:ext uri="{FF2B5EF4-FFF2-40B4-BE49-F238E27FC236}">
                <a16:creationId xmlns:a16="http://schemas.microsoft.com/office/drawing/2014/main" id="{F30C3F3C-AB0D-429B-AA3F-492BF324AB0C}"/>
              </a:ext>
            </a:extLst>
          </p:cNvPr>
          <p:cNvSpPr txBox="1"/>
          <p:nvPr/>
        </p:nvSpPr>
        <p:spPr>
          <a:xfrm>
            <a:off x="1530140" y="304800"/>
            <a:ext cx="6083717" cy="461665"/>
          </a:xfrm>
          <a:prstGeom prst="rect">
            <a:avLst/>
          </a:prstGeom>
          <a:noFill/>
        </p:spPr>
        <p:txBody>
          <a:bodyPr wrap="none" rtlCol="0">
            <a:spAutoFit/>
          </a:bodyPr>
          <a:lstStyle/>
          <a:p>
            <a:r>
              <a:rPr lang="en-IN" sz="2400" b="1" dirty="0"/>
              <a:t>Significance of System Matrix Elements </a:t>
            </a:r>
          </a:p>
        </p:txBody>
      </p:sp>
      <p:pic>
        <p:nvPicPr>
          <p:cNvPr id="7" name="Picture 6">
            <a:extLst>
              <a:ext uri="{FF2B5EF4-FFF2-40B4-BE49-F238E27FC236}">
                <a16:creationId xmlns:a16="http://schemas.microsoft.com/office/drawing/2014/main" id="{DB5B51EB-9DD3-4150-82BE-F7FCFC8CC79B}"/>
              </a:ext>
            </a:extLst>
          </p:cNvPr>
          <p:cNvPicPr>
            <a:picLocks noChangeAspect="1"/>
          </p:cNvPicPr>
          <p:nvPr/>
        </p:nvPicPr>
        <p:blipFill>
          <a:blip r:embed="rId3"/>
          <a:stretch>
            <a:fillRect/>
          </a:stretch>
        </p:blipFill>
        <p:spPr>
          <a:xfrm>
            <a:off x="304800" y="1295400"/>
            <a:ext cx="3464746" cy="1224609"/>
          </a:xfrm>
          <a:prstGeom prst="rect">
            <a:avLst/>
          </a:prstGeom>
        </p:spPr>
      </p:pic>
    </p:spTree>
    <p:extLst>
      <p:ext uri="{BB962C8B-B14F-4D97-AF65-F5344CB8AC3E}">
        <p14:creationId xmlns:p14="http://schemas.microsoft.com/office/powerpoint/2010/main" val="577713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773994B-8E93-496A-B8D0-DA657F97A96F}"/>
              </a:ext>
            </a:extLst>
          </p:cNvPr>
          <p:cNvSpPr/>
          <p:nvPr/>
        </p:nvSpPr>
        <p:spPr>
          <a:xfrm>
            <a:off x="380998" y="3839888"/>
            <a:ext cx="8610602" cy="3046988"/>
          </a:xfrm>
          <a:prstGeom prst="rect">
            <a:avLst/>
          </a:prstGeom>
        </p:spPr>
        <p:txBody>
          <a:bodyPr wrap="square">
            <a:spAutoFit/>
          </a:bodyPr>
          <a:lstStyle/>
          <a:p>
            <a:pPr algn="just"/>
            <a:r>
              <a:rPr lang="en-IN" sz="2400" dirty="0"/>
              <a:t>Case IV: C = 0. Now </a:t>
            </a:r>
            <a:r>
              <a:rPr lang="en-IN" sz="2400" dirty="0" err="1">
                <a:latin typeface="Symbol" panose="05050102010706020507" pitchFamily="18" charset="2"/>
              </a:rPr>
              <a:t>a</a:t>
            </a:r>
            <a:r>
              <a:rPr lang="en-IN" sz="2400" baseline="-25000" dirty="0" err="1"/>
              <a:t>f</a:t>
            </a:r>
            <a:r>
              <a:rPr lang="en-IN" sz="2400" dirty="0"/>
              <a:t>= D</a:t>
            </a:r>
            <a:r>
              <a:rPr lang="en-IN" sz="2400" dirty="0">
                <a:latin typeface="Symbol" panose="05050102010706020507" pitchFamily="18" charset="2"/>
              </a:rPr>
              <a:t>a</a:t>
            </a:r>
            <a:r>
              <a:rPr lang="en-IN" sz="2400" baseline="-25000" dirty="0"/>
              <a:t>o</a:t>
            </a:r>
            <a:r>
              <a:rPr lang="en-IN" sz="2400" dirty="0"/>
              <a:t>, independent of </a:t>
            </a:r>
            <a:r>
              <a:rPr lang="en-IN" sz="2400" dirty="0" err="1"/>
              <a:t>y</a:t>
            </a:r>
            <a:r>
              <a:rPr lang="en-IN" sz="2400" baseline="-25000" dirty="0" err="1"/>
              <a:t>o</a:t>
            </a:r>
            <a:r>
              <a:rPr lang="en-IN" sz="2400" dirty="0"/>
              <a:t>. This case is analogous to case 3, with directions replacing ray heights. Input rays, all of one direction, now produce parallel output rays in some other direction. Moreover, </a:t>
            </a:r>
            <a:r>
              <a:rPr lang="en-IN" sz="2400" dirty="0" err="1">
                <a:latin typeface="Symbol" panose="05050102010706020507" pitchFamily="18" charset="2"/>
              </a:rPr>
              <a:t>a</a:t>
            </a:r>
            <a:r>
              <a:rPr lang="en-IN" sz="2400" baseline="-25000" dirty="0" err="1"/>
              <a:t>f</a:t>
            </a:r>
            <a:r>
              <a:rPr lang="en-IN" sz="2400" dirty="0"/>
              <a:t>/</a:t>
            </a:r>
            <a:r>
              <a:rPr lang="en-IN" sz="2400" dirty="0" err="1">
                <a:latin typeface="Symbol" panose="05050102010706020507" pitchFamily="18" charset="2"/>
              </a:rPr>
              <a:t>a</a:t>
            </a:r>
            <a:r>
              <a:rPr lang="en-IN" sz="2400" baseline="-25000" dirty="0" err="1"/>
              <a:t>o</a:t>
            </a:r>
            <a:r>
              <a:rPr lang="en-IN" sz="2400" dirty="0"/>
              <a:t> is the angular magnification. A system for which C = 0 is sometimes called a "telescopic system," because a telescope admits parallel rays into its objective and outputs parallel rays for viewing from its eyepiece.</a:t>
            </a:r>
          </a:p>
        </p:txBody>
      </p:sp>
      <p:pic>
        <p:nvPicPr>
          <p:cNvPr id="6" name="Picture 5">
            <a:extLst>
              <a:ext uri="{FF2B5EF4-FFF2-40B4-BE49-F238E27FC236}">
                <a16:creationId xmlns:a16="http://schemas.microsoft.com/office/drawing/2014/main" id="{B224D26D-BAE3-4D20-B1D8-83EABF45691E}"/>
              </a:ext>
            </a:extLst>
          </p:cNvPr>
          <p:cNvPicPr>
            <a:picLocks noChangeAspect="1"/>
          </p:cNvPicPr>
          <p:nvPr/>
        </p:nvPicPr>
        <p:blipFill>
          <a:blip r:embed="rId2"/>
          <a:stretch>
            <a:fillRect/>
          </a:stretch>
        </p:blipFill>
        <p:spPr>
          <a:xfrm>
            <a:off x="4375905" y="662255"/>
            <a:ext cx="4745636" cy="3177633"/>
          </a:xfrm>
          <a:prstGeom prst="rect">
            <a:avLst/>
          </a:prstGeom>
        </p:spPr>
      </p:pic>
      <p:sp>
        <p:nvSpPr>
          <p:cNvPr id="7" name="TextBox 6">
            <a:extLst>
              <a:ext uri="{FF2B5EF4-FFF2-40B4-BE49-F238E27FC236}">
                <a16:creationId xmlns:a16="http://schemas.microsoft.com/office/drawing/2014/main" id="{60CA8A9A-A84F-46F1-AA10-4EAF00ABF34F}"/>
              </a:ext>
            </a:extLst>
          </p:cNvPr>
          <p:cNvSpPr txBox="1"/>
          <p:nvPr/>
        </p:nvSpPr>
        <p:spPr>
          <a:xfrm>
            <a:off x="1530140" y="304800"/>
            <a:ext cx="6083717" cy="461665"/>
          </a:xfrm>
          <a:prstGeom prst="rect">
            <a:avLst/>
          </a:prstGeom>
          <a:noFill/>
        </p:spPr>
        <p:txBody>
          <a:bodyPr wrap="none" rtlCol="0">
            <a:spAutoFit/>
          </a:bodyPr>
          <a:lstStyle/>
          <a:p>
            <a:r>
              <a:rPr lang="en-IN" sz="2400" b="1" dirty="0"/>
              <a:t>Significance of System Matrix Elements </a:t>
            </a:r>
          </a:p>
        </p:txBody>
      </p:sp>
      <p:pic>
        <p:nvPicPr>
          <p:cNvPr id="8" name="Picture 7">
            <a:extLst>
              <a:ext uri="{FF2B5EF4-FFF2-40B4-BE49-F238E27FC236}">
                <a16:creationId xmlns:a16="http://schemas.microsoft.com/office/drawing/2014/main" id="{7B602951-CA6E-4758-A58C-1D07C617FCF2}"/>
              </a:ext>
            </a:extLst>
          </p:cNvPr>
          <p:cNvPicPr>
            <a:picLocks noChangeAspect="1"/>
          </p:cNvPicPr>
          <p:nvPr/>
        </p:nvPicPr>
        <p:blipFill>
          <a:blip r:embed="rId3"/>
          <a:stretch>
            <a:fillRect/>
          </a:stretch>
        </p:blipFill>
        <p:spPr>
          <a:xfrm>
            <a:off x="609599" y="1463388"/>
            <a:ext cx="3836521" cy="1356012"/>
          </a:xfrm>
          <a:prstGeom prst="rect">
            <a:avLst/>
          </a:prstGeom>
        </p:spPr>
      </p:pic>
    </p:spTree>
    <p:extLst>
      <p:ext uri="{BB962C8B-B14F-4D97-AF65-F5344CB8AC3E}">
        <p14:creationId xmlns:p14="http://schemas.microsoft.com/office/powerpoint/2010/main" val="2597250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772400" cy="765175"/>
          </a:xfrm>
        </p:spPr>
        <p:txBody>
          <a:bodyPr rtlCol="0">
            <a:normAutofit fontScale="90000"/>
          </a:bodyPr>
          <a:lstStyle/>
          <a:p>
            <a:pPr eaLnBrk="1" fontAlgn="auto" hangingPunct="1">
              <a:spcAft>
                <a:spcPts val="0"/>
              </a:spcAft>
              <a:defRPr/>
            </a:pPr>
            <a:r>
              <a:rPr lang="en-US" sz="3600" b="1" i="1" u="sng">
                <a:latin typeface="Georgia" pitchFamily="18" charset="0"/>
              </a:rPr>
              <a:t>Lecture 29</a:t>
            </a:r>
            <a:br>
              <a:rPr lang="en-US" sz="3600" b="1" i="1" u="sng" dirty="0">
                <a:latin typeface="Georgia" pitchFamily="18" charset="0"/>
              </a:rPr>
            </a:br>
            <a:r>
              <a:rPr lang="en-US" sz="3600" b="1" i="1" u="sng" dirty="0">
                <a:latin typeface="Georgia" pitchFamily="18" charset="0"/>
              </a:rPr>
              <a:t>Content Outlines</a:t>
            </a:r>
          </a:p>
        </p:txBody>
      </p:sp>
      <p:sp>
        <p:nvSpPr>
          <p:cNvPr id="5" name="Rectangle 4"/>
          <p:cNvSpPr>
            <a:spLocks noChangeArrowheads="1"/>
          </p:cNvSpPr>
          <p:nvPr/>
        </p:nvSpPr>
        <p:spPr bwMode="auto">
          <a:xfrm>
            <a:off x="152400" y="1143000"/>
            <a:ext cx="8229600" cy="2123658"/>
          </a:xfrm>
          <a:prstGeom prst="rect">
            <a:avLst/>
          </a:prstGeom>
          <a:solidFill>
            <a:schemeClr val="bg1"/>
          </a:solidFill>
          <a:ln w="9525">
            <a:noFill/>
            <a:miter lim="800000"/>
            <a:headEnd/>
            <a:tailEnd/>
          </a:ln>
        </p:spPr>
        <p:txBody>
          <a:bodyPr wrap="square">
            <a:spAutoFit/>
          </a:bodyPr>
          <a:lstStyle/>
          <a:p>
            <a:pPr>
              <a:lnSpc>
                <a:spcPct val="150000"/>
              </a:lnSpc>
            </a:pPr>
            <a:r>
              <a:rPr lang="en-US" sz="2400" b="1" i="1" dirty="0">
                <a:latin typeface="Georgia" pitchFamily="18" charset="0"/>
              </a:rPr>
              <a:t>  STABLE CURVED MIRROR CAVITIES</a:t>
            </a:r>
          </a:p>
          <a:p>
            <a:pPr lvl="2">
              <a:lnSpc>
                <a:spcPct val="150000"/>
              </a:lnSpc>
            </a:pPr>
            <a:r>
              <a:rPr lang="en-US" sz="2400" i="1" dirty="0">
                <a:latin typeface="Georgia" pitchFamily="18" charset="0"/>
              </a:rPr>
              <a:t>Curved Mirror Cavity</a:t>
            </a:r>
          </a:p>
          <a:p>
            <a:pPr lvl="2">
              <a:lnSpc>
                <a:spcPct val="150000"/>
              </a:lnSpc>
            </a:pPr>
            <a:r>
              <a:rPr lang="en-US" sz="2400" i="1" dirty="0">
                <a:latin typeface="Georgia" pitchFamily="18" charset="0"/>
              </a:rPr>
              <a:t>	- ABCD Matrix: </a:t>
            </a:r>
            <a:r>
              <a:rPr lang="en-US" sz="1600" i="1" dirty="0">
                <a:latin typeface="Georgia" pitchFamily="18" charset="0"/>
              </a:rPr>
              <a:t>brief summary of matrix approach to light ray optics</a:t>
            </a:r>
          </a:p>
        </p:txBody>
      </p:sp>
      <p:sp>
        <p:nvSpPr>
          <p:cNvPr id="6" name="Rectangle 5"/>
          <p:cNvSpPr/>
          <p:nvPr/>
        </p:nvSpPr>
        <p:spPr>
          <a:xfrm>
            <a:off x="457200" y="5105400"/>
            <a:ext cx="8382000" cy="1200329"/>
          </a:xfrm>
          <a:prstGeom prst="rect">
            <a:avLst/>
          </a:prstGeom>
        </p:spPr>
        <p:txBody>
          <a:bodyPr wrap="square">
            <a:spAutoFit/>
          </a:bodyPr>
          <a:lstStyle/>
          <a:p>
            <a:pPr marL="0" lvl="2" algn="just">
              <a:lnSpc>
                <a:spcPct val="150000"/>
              </a:lnSpc>
            </a:pPr>
            <a:r>
              <a:rPr lang="en-US" sz="1600" i="1" dirty="0">
                <a:latin typeface="Georgia" pitchFamily="18" charset="0"/>
              </a:rPr>
              <a:t>In the next few lectures stability of the cavities will be determined by doing an analysis using ABCD matrices considering which laser cavities would allow a laser beam to operate on a steady-state basis with a uniform stable power  output.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8763000" cy="1200329"/>
          </a:xfrm>
          <a:prstGeom prst="rect">
            <a:avLst/>
          </a:prstGeom>
        </p:spPr>
        <p:txBody>
          <a:bodyPr wrap="square">
            <a:spAutoFit/>
          </a:bodyPr>
          <a:lstStyle/>
          <a:p>
            <a:pPr algn="just"/>
            <a:r>
              <a:rPr lang="en-US" b="1" i="1" dirty="0">
                <a:latin typeface="Georgia" pitchFamily="18" charset="0"/>
              </a:rPr>
              <a:t>Prerequisite Exercise: </a:t>
            </a:r>
            <a:r>
              <a:rPr lang="en-US" dirty="0">
                <a:latin typeface="Georgia" pitchFamily="18" charset="0"/>
              </a:rPr>
              <a:t>An Optical Resonator. Paraxial rays are reflected repeatedly between two spherical mirrors of radii R 1 and R 2 separated by a distance d. Regarding this as a periodic system whose unit system is a single round trip between the mirrors, determine the condition of stability for the ray trajectory. </a:t>
            </a:r>
          </a:p>
        </p:txBody>
      </p:sp>
      <p:pic>
        <p:nvPicPr>
          <p:cNvPr id="1026" name="Picture 2"/>
          <p:cNvPicPr>
            <a:picLocks noChangeAspect="1" noChangeArrowheads="1"/>
          </p:cNvPicPr>
          <p:nvPr/>
        </p:nvPicPr>
        <p:blipFill>
          <a:blip r:embed="rId2"/>
          <a:srcRect/>
          <a:stretch>
            <a:fillRect/>
          </a:stretch>
        </p:blipFill>
        <p:spPr bwMode="auto">
          <a:xfrm>
            <a:off x="1524000" y="1981200"/>
            <a:ext cx="4762500" cy="35242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64068"/>
            <a:ext cx="5131533" cy="369332"/>
          </a:xfrm>
          <a:prstGeom prst="rect">
            <a:avLst/>
          </a:prstGeom>
        </p:spPr>
        <p:txBody>
          <a:bodyPr wrap="none">
            <a:spAutoFit/>
          </a:bodyPr>
          <a:lstStyle/>
          <a:p>
            <a:r>
              <a:rPr lang="en-US" b="1" i="1" dirty="0">
                <a:latin typeface="Georgia" pitchFamily="18" charset="0"/>
              </a:rPr>
              <a:t>Difference Equation for the Ray Position </a:t>
            </a:r>
          </a:p>
        </p:txBody>
      </p:sp>
      <p:sp>
        <p:nvSpPr>
          <p:cNvPr id="3" name="Rectangle 2"/>
          <p:cNvSpPr/>
          <p:nvPr/>
        </p:nvSpPr>
        <p:spPr>
          <a:xfrm>
            <a:off x="152400" y="609600"/>
            <a:ext cx="8839200" cy="1754326"/>
          </a:xfrm>
          <a:prstGeom prst="rect">
            <a:avLst/>
          </a:prstGeom>
        </p:spPr>
        <p:txBody>
          <a:bodyPr wrap="square">
            <a:spAutoFit/>
          </a:bodyPr>
          <a:lstStyle/>
          <a:p>
            <a:pPr algn="just"/>
            <a:r>
              <a:rPr lang="en-US" dirty="0">
                <a:latin typeface="Georgia" pitchFamily="18" charset="0"/>
              </a:rPr>
              <a:t>A periodic system is composed of a cascade of identical unit systems (stages), each with a ray-transfer matrix  (A, B, C, D) .</a:t>
            </a:r>
          </a:p>
          <a:p>
            <a:pPr algn="just"/>
            <a:r>
              <a:rPr lang="en-US" dirty="0">
                <a:latin typeface="Georgia" pitchFamily="18" charset="0"/>
              </a:rPr>
              <a:t>A ray enters the system with initial position </a:t>
            </a:r>
            <a:r>
              <a:rPr lang="en-US" dirty="0" err="1">
                <a:latin typeface="Georgia" pitchFamily="18" charset="0"/>
              </a:rPr>
              <a:t>y</a:t>
            </a:r>
            <a:r>
              <a:rPr lang="en-US" baseline="-25000" dirty="0" err="1">
                <a:latin typeface="Georgia" pitchFamily="18" charset="0"/>
              </a:rPr>
              <a:t>o</a:t>
            </a:r>
            <a:r>
              <a:rPr lang="en-US" dirty="0">
                <a:latin typeface="Georgia" pitchFamily="18" charset="0"/>
              </a:rPr>
              <a:t> and slope </a:t>
            </a:r>
            <a:r>
              <a:rPr lang="en-US" dirty="0">
                <a:latin typeface="Georgia" pitchFamily="18" charset="0"/>
                <a:sym typeface="Symbol"/>
              </a:rPr>
              <a:t></a:t>
            </a:r>
            <a:r>
              <a:rPr lang="en-US" baseline="-25000" dirty="0">
                <a:latin typeface="Georgia" pitchFamily="18" charset="0"/>
              </a:rPr>
              <a:t>o</a:t>
            </a:r>
            <a:r>
              <a:rPr lang="en-US" dirty="0">
                <a:latin typeface="Georgia" pitchFamily="18" charset="0"/>
              </a:rPr>
              <a:t>. To determine the position  </a:t>
            </a:r>
            <a:r>
              <a:rPr lang="en-US" dirty="0" err="1">
                <a:latin typeface="Georgia" pitchFamily="18" charset="0"/>
              </a:rPr>
              <a:t>y</a:t>
            </a:r>
            <a:r>
              <a:rPr lang="en-US" baseline="-25000" dirty="0" err="1">
                <a:latin typeface="Georgia" pitchFamily="18" charset="0"/>
              </a:rPr>
              <a:t>m</a:t>
            </a:r>
            <a:r>
              <a:rPr lang="en-US" dirty="0">
                <a:latin typeface="Georgia" pitchFamily="18" charset="0"/>
              </a:rPr>
              <a:t> and slope </a:t>
            </a:r>
            <a:r>
              <a:rPr lang="en-US" dirty="0">
                <a:latin typeface="Georgia" pitchFamily="18" charset="0"/>
                <a:sym typeface="Symbol"/>
              </a:rPr>
              <a:t></a:t>
            </a:r>
            <a:r>
              <a:rPr lang="en-US" baseline="-25000" dirty="0">
                <a:latin typeface="Georgia" pitchFamily="18" charset="0"/>
                <a:sym typeface="Symbol"/>
              </a:rPr>
              <a:t>m</a:t>
            </a:r>
            <a:r>
              <a:rPr lang="en-US" dirty="0">
                <a:latin typeface="Georgia" pitchFamily="18" charset="0"/>
              </a:rPr>
              <a:t>  of the ray at the exit of the </a:t>
            </a:r>
            <a:r>
              <a:rPr lang="en-US" dirty="0" err="1">
                <a:latin typeface="Georgia" pitchFamily="18" charset="0"/>
              </a:rPr>
              <a:t>m</a:t>
            </a:r>
            <a:r>
              <a:rPr lang="en-US" baseline="30000" dirty="0" err="1">
                <a:latin typeface="Georgia" pitchFamily="18" charset="0"/>
              </a:rPr>
              <a:t>th</a:t>
            </a:r>
            <a:r>
              <a:rPr lang="en-US" dirty="0">
                <a:latin typeface="Georgia" pitchFamily="18" charset="0"/>
              </a:rPr>
              <a:t> stage, we apply the ABCD matrix m times, </a:t>
            </a:r>
          </a:p>
          <a:p>
            <a:pPr algn="just"/>
            <a:endParaRPr lang="en-US" dirty="0">
              <a:latin typeface="Georgia" pitchFamily="18" charset="0"/>
            </a:endParaRPr>
          </a:p>
        </p:txBody>
      </p:sp>
      <p:pic>
        <p:nvPicPr>
          <p:cNvPr id="1026" name="Picture 2"/>
          <p:cNvPicPr>
            <a:picLocks noChangeAspect="1" noChangeArrowheads="1"/>
          </p:cNvPicPr>
          <p:nvPr/>
        </p:nvPicPr>
        <p:blipFill>
          <a:blip r:embed="rId3">
            <a:lum bright="-5000" contrast="13000"/>
          </a:blip>
          <a:srcRect/>
          <a:stretch>
            <a:fillRect/>
          </a:stretch>
        </p:blipFill>
        <p:spPr bwMode="auto">
          <a:xfrm>
            <a:off x="3657600" y="2133600"/>
            <a:ext cx="5223224" cy="948976"/>
          </a:xfrm>
          <a:prstGeom prst="rect">
            <a:avLst/>
          </a:prstGeom>
          <a:noFill/>
          <a:ln w="9525">
            <a:noFill/>
            <a:miter lim="800000"/>
            <a:headEnd/>
            <a:tailEnd/>
          </a:ln>
          <a:effectLst/>
        </p:spPr>
      </p:pic>
      <p:graphicFrame>
        <p:nvGraphicFramePr>
          <p:cNvPr id="5" name="Object 4"/>
          <p:cNvGraphicFramePr>
            <a:graphicFrameLocks noChangeAspect="1"/>
          </p:cNvGraphicFramePr>
          <p:nvPr/>
        </p:nvGraphicFramePr>
        <p:xfrm>
          <a:off x="304800" y="2209800"/>
          <a:ext cx="2403475" cy="890588"/>
        </p:xfrm>
        <a:graphic>
          <a:graphicData uri="http://schemas.openxmlformats.org/presentationml/2006/ole">
            <mc:AlternateContent xmlns:mc="http://schemas.openxmlformats.org/markup-compatibility/2006">
              <mc:Choice xmlns:v="urn:schemas-microsoft-com:vml" Requires="v">
                <p:oleObj spid="_x0000_s18464" name="Equation" r:id="rId4" imgW="1371600" imgH="507960" progId="Equation.3">
                  <p:embed/>
                </p:oleObj>
              </mc:Choice>
              <mc:Fallback>
                <p:oleObj name="Equation" r:id="rId4" imgW="1371600" imgH="5079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209800"/>
                        <a:ext cx="2403475" cy="890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304800" y="3124200"/>
            <a:ext cx="3541354" cy="369332"/>
          </a:xfrm>
          <a:prstGeom prst="rect">
            <a:avLst/>
          </a:prstGeom>
        </p:spPr>
        <p:txBody>
          <a:bodyPr wrap="none">
            <a:spAutoFit/>
          </a:bodyPr>
          <a:lstStyle/>
          <a:p>
            <a:r>
              <a:rPr lang="en-US" dirty="0">
                <a:latin typeface="Georgia" pitchFamily="18" charset="0"/>
              </a:rPr>
              <a:t>Or apply the relations iteratively </a:t>
            </a:r>
          </a:p>
        </p:txBody>
      </p:sp>
      <p:graphicFrame>
        <p:nvGraphicFramePr>
          <p:cNvPr id="1028" name="Object 4"/>
          <p:cNvGraphicFramePr>
            <a:graphicFrameLocks noChangeAspect="1"/>
          </p:cNvGraphicFramePr>
          <p:nvPr/>
        </p:nvGraphicFramePr>
        <p:xfrm>
          <a:off x="381000" y="3505200"/>
          <a:ext cx="1936750" cy="801688"/>
        </p:xfrm>
        <a:graphic>
          <a:graphicData uri="http://schemas.openxmlformats.org/presentationml/2006/ole">
            <mc:AlternateContent xmlns:mc="http://schemas.openxmlformats.org/markup-compatibility/2006">
              <mc:Choice xmlns:v="urn:schemas-microsoft-com:vml" Requires="v">
                <p:oleObj spid="_x0000_s18465" name="Equation" r:id="rId6" imgW="1104840" imgH="457200" progId="Equation.3">
                  <p:embed/>
                </p:oleObj>
              </mc:Choice>
              <mc:Fallback>
                <p:oleObj name="Equation" r:id="rId6" imgW="1104840" imgH="4572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3505200"/>
                        <a:ext cx="1936750" cy="801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381000" y="4419600"/>
          <a:ext cx="2138363" cy="1423987"/>
        </p:xfrm>
        <a:graphic>
          <a:graphicData uri="http://schemas.openxmlformats.org/presentationml/2006/ole">
            <mc:AlternateContent xmlns:mc="http://schemas.openxmlformats.org/markup-compatibility/2006">
              <mc:Choice xmlns:v="urn:schemas-microsoft-com:vml" Requires="v">
                <p:oleObj spid="_x0000_s18466" name="Equation" r:id="rId8" imgW="1218960" imgH="812520" progId="Equation.3">
                  <p:embed/>
                </p:oleObj>
              </mc:Choice>
              <mc:Fallback>
                <p:oleObj name="Equation" r:id="rId8" imgW="1218960" imgH="81252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4419600"/>
                        <a:ext cx="2138363" cy="1423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6"/>
          <p:cNvGraphicFramePr>
            <a:graphicFrameLocks noChangeAspect="1"/>
          </p:cNvGraphicFramePr>
          <p:nvPr/>
        </p:nvGraphicFramePr>
        <p:xfrm>
          <a:off x="4740275" y="3352800"/>
          <a:ext cx="2651125" cy="1114425"/>
        </p:xfrm>
        <a:graphic>
          <a:graphicData uri="http://schemas.openxmlformats.org/presentationml/2006/ole">
            <mc:AlternateContent xmlns:mc="http://schemas.openxmlformats.org/markup-compatibility/2006">
              <mc:Choice xmlns:v="urn:schemas-microsoft-com:vml" Requires="v">
                <p:oleObj spid="_x0000_s18467" name="Equation" r:id="rId10" imgW="1511280" imgH="634680" progId="Equation.3">
                  <p:embed/>
                </p:oleObj>
              </mc:Choice>
              <mc:Fallback>
                <p:oleObj name="Equation" r:id="rId10" imgW="1511280" imgH="63468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40275" y="3352800"/>
                        <a:ext cx="2651125"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1" name="Object 7"/>
          <p:cNvGraphicFramePr>
            <a:graphicFrameLocks noChangeAspect="1"/>
          </p:cNvGraphicFramePr>
          <p:nvPr/>
        </p:nvGraphicFramePr>
        <p:xfrm>
          <a:off x="393700" y="5900738"/>
          <a:ext cx="5048250" cy="804862"/>
        </p:xfrm>
        <a:graphic>
          <a:graphicData uri="http://schemas.openxmlformats.org/presentationml/2006/ole">
            <mc:AlternateContent xmlns:mc="http://schemas.openxmlformats.org/markup-compatibility/2006">
              <mc:Choice xmlns:v="urn:schemas-microsoft-com:vml" Requires="v">
                <p:oleObj spid="_x0000_s18468" name="Equation" r:id="rId12" imgW="2869920" imgH="457200" progId="Equation.3">
                  <p:embed/>
                </p:oleObj>
              </mc:Choice>
              <mc:Fallback>
                <p:oleObj name="Equation" r:id="rId12" imgW="2869920" imgH="45720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700" y="5900738"/>
                        <a:ext cx="5048250" cy="804862"/>
                      </a:xfrm>
                      <a:prstGeom prst="rect">
                        <a:avLst/>
                      </a:prstGeom>
                      <a:solidFill>
                        <a:srgbClr val="FFFF99"/>
                      </a:solidFill>
                      <a:ln w="9525">
                        <a:solidFill>
                          <a:schemeClr val="tx1"/>
                        </a:solidFill>
                        <a:miter lim="800000"/>
                        <a:headEnd/>
                        <a:tailEnd/>
                      </a:ln>
                    </p:spPr>
                  </p:pic>
                </p:oleObj>
              </mc:Fallback>
            </mc:AlternateContent>
          </a:graphicData>
        </a:graphic>
      </p:graphicFrame>
      <p:sp>
        <p:nvSpPr>
          <p:cNvPr id="12" name="Rectangle 11"/>
          <p:cNvSpPr/>
          <p:nvPr/>
        </p:nvSpPr>
        <p:spPr>
          <a:xfrm>
            <a:off x="4572000" y="4572000"/>
            <a:ext cx="4572000" cy="369332"/>
          </a:xfrm>
          <a:prstGeom prst="rect">
            <a:avLst/>
          </a:prstGeom>
        </p:spPr>
        <p:txBody>
          <a:bodyPr>
            <a:spAutoFit/>
          </a:bodyPr>
          <a:lstStyle/>
          <a:p>
            <a:r>
              <a:rPr lang="en-US" dirty="0">
                <a:latin typeface="Georgia" pitchFamily="18" charset="0"/>
              </a:rPr>
              <a:t>and </a:t>
            </a:r>
            <a:r>
              <a:rPr lang="en-US" dirty="0" err="1">
                <a:latin typeface="Georgia" pitchFamily="18" charset="0"/>
              </a:rPr>
              <a:t>det</a:t>
            </a:r>
            <a:r>
              <a:rPr lang="en-US" dirty="0">
                <a:latin typeface="Georgia" pitchFamily="18" charset="0"/>
              </a:rPr>
              <a:t> [</a:t>
            </a:r>
            <a:r>
              <a:rPr lang="en-US" b="1" dirty="0">
                <a:latin typeface="Georgia" pitchFamily="18" charset="0"/>
              </a:rPr>
              <a:t>M</a:t>
            </a:r>
            <a:r>
              <a:rPr lang="en-US" dirty="0">
                <a:latin typeface="Georgia" pitchFamily="18" charset="0"/>
              </a:rPr>
              <a:t>] is the determinant of </a:t>
            </a:r>
            <a:r>
              <a:rPr lang="en-US" b="1" dirty="0">
                <a:latin typeface="Georgia" pitchFamily="18" charset="0"/>
              </a:rPr>
              <a:t>M</a:t>
            </a:r>
            <a:r>
              <a:rPr lang="en-US" dirty="0">
                <a:latin typeface="Georgia" pitchFamily="18"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28600"/>
            <a:ext cx="7239000" cy="4401205"/>
          </a:xfrm>
          <a:prstGeom prst="rect">
            <a:avLst/>
          </a:prstGeom>
        </p:spPr>
        <p:txBody>
          <a:bodyPr wrap="square">
            <a:spAutoFit/>
          </a:bodyPr>
          <a:lstStyle/>
          <a:p>
            <a:pPr algn="just"/>
            <a:r>
              <a:rPr lang="en-US" sz="2000" dirty="0">
                <a:latin typeface="Georgia" pitchFamily="18" charset="0"/>
              </a:rPr>
              <a:t>As with linear differential equations, a solution satisfying a linear difference equation and the initial conditions is a unique solution. We use a trial solution of the geometric form </a:t>
            </a:r>
          </a:p>
          <a:p>
            <a:pPr algn="just"/>
            <a:endParaRPr lang="en-US" sz="2000" dirty="0">
              <a:latin typeface="Georgia" pitchFamily="18" charset="0"/>
            </a:endParaRPr>
          </a:p>
          <a:p>
            <a:pPr algn="just"/>
            <a:endParaRPr lang="en-US" sz="2000" dirty="0">
              <a:latin typeface="Georgia" pitchFamily="18" charset="0"/>
            </a:endParaRPr>
          </a:p>
          <a:p>
            <a:pPr algn="just"/>
            <a:endParaRPr lang="en-US" sz="2000" dirty="0">
              <a:latin typeface="Georgia" pitchFamily="18" charset="0"/>
            </a:endParaRPr>
          </a:p>
          <a:p>
            <a:pPr algn="just"/>
            <a:endParaRPr lang="en-US" sz="2000" dirty="0">
              <a:latin typeface="Georgia" pitchFamily="18" charset="0"/>
            </a:endParaRPr>
          </a:p>
          <a:p>
            <a:pPr algn="just"/>
            <a:r>
              <a:rPr lang="en-US" sz="2000" dirty="0">
                <a:latin typeface="Georgia" pitchFamily="18" charset="0"/>
              </a:rPr>
              <a:t>where </a:t>
            </a:r>
            <a:r>
              <a:rPr lang="en-US" sz="2000" i="1" dirty="0">
                <a:latin typeface="Georgia" pitchFamily="18" charset="0"/>
              </a:rPr>
              <a:t>h</a:t>
            </a:r>
            <a:r>
              <a:rPr lang="en-US" sz="2000" dirty="0">
                <a:latin typeface="Georgia" pitchFamily="18" charset="0"/>
              </a:rPr>
              <a:t> is a constant. Substituting in recurrence relation for ray position shows that the trial solution is suitable provided that </a:t>
            </a:r>
            <a:r>
              <a:rPr lang="en-US" sz="2000" i="1" dirty="0">
                <a:latin typeface="Georgia" pitchFamily="18" charset="0"/>
              </a:rPr>
              <a:t>h</a:t>
            </a:r>
            <a:r>
              <a:rPr lang="en-US" sz="2000" dirty="0">
                <a:latin typeface="Georgia" pitchFamily="18" charset="0"/>
              </a:rPr>
              <a:t> satisfies the quadratic algebraic equation </a:t>
            </a:r>
          </a:p>
          <a:p>
            <a:pPr algn="just"/>
            <a:r>
              <a:rPr lang="en-US" sz="2000" dirty="0">
                <a:latin typeface="Georgia" pitchFamily="18" charset="0"/>
              </a:rPr>
              <a:t>				     </a:t>
            </a:r>
          </a:p>
          <a:p>
            <a:pPr algn="just"/>
            <a:endParaRPr lang="en-US" sz="2000" dirty="0">
              <a:latin typeface="Georgia" pitchFamily="18" charset="0"/>
            </a:endParaRPr>
          </a:p>
          <a:p>
            <a:pPr algn="just"/>
            <a:endParaRPr lang="en-US" sz="2000" dirty="0">
              <a:latin typeface="Georgia" pitchFamily="18" charset="0"/>
            </a:endParaRPr>
          </a:p>
          <a:p>
            <a:pPr algn="just"/>
            <a:r>
              <a:rPr lang="en-US" sz="2000" dirty="0">
                <a:latin typeface="Georgia" pitchFamily="18" charset="0"/>
              </a:rPr>
              <a:t>   from which , </a:t>
            </a:r>
          </a:p>
        </p:txBody>
      </p:sp>
      <p:graphicFrame>
        <p:nvGraphicFramePr>
          <p:cNvPr id="3" name="Object 2"/>
          <p:cNvGraphicFramePr>
            <a:graphicFrameLocks noChangeAspect="1"/>
          </p:cNvGraphicFramePr>
          <p:nvPr/>
        </p:nvGraphicFramePr>
        <p:xfrm>
          <a:off x="3276600" y="1676400"/>
          <a:ext cx="1228725" cy="449263"/>
        </p:xfrm>
        <a:graphic>
          <a:graphicData uri="http://schemas.openxmlformats.org/presentationml/2006/ole">
            <mc:AlternateContent xmlns:mc="http://schemas.openxmlformats.org/markup-compatibility/2006">
              <mc:Choice xmlns:v="urn:schemas-microsoft-com:vml" Requires="v">
                <p:oleObj spid="_x0000_s19476" name="Equation" r:id="rId3" imgW="660240" imgH="241200" progId="Equation.3">
                  <p:embed/>
                </p:oleObj>
              </mc:Choice>
              <mc:Fallback>
                <p:oleObj name="Equation" r:id="rId3" imgW="66024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676400"/>
                        <a:ext cx="1228725"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2895600" y="3505200"/>
          <a:ext cx="2057400" cy="379413"/>
        </p:xfrm>
        <a:graphic>
          <a:graphicData uri="http://schemas.openxmlformats.org/presentationml/2006/ole">
            <mc:AlternateContent xmlns:mc="http://schemas.openxmlformats.org/markup-compatibility/2006">
              <mc:Choice xmlns:v="urn:schemas-microsoft-com:vml" Requires="v">
                <p:oleObj spid="_x0000_s19477" name="Equation" r:id="rId5" imgW="1104840" imgH="203040" progId="Equation.3">
                  <p:embed/>
                </p:oleObj>
              </mc:Choice>
              <mc:Fallback>
                <p:oleObj name="Equation" r:id="rId5" imgW="110484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3505200"/>
                        <a:ext cx="205740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5"/>
          <p:cNvGraphicFramePr>
            <a:graphicFrameLocks noChangeAspect="1"/>
          </p:cNvGraphicFramePr>
          <p:nvPr/>
        </p:nvGraphicFramePr>
        <p:xfrm>
          <a:off x="2743200" y="4800600"/>
          <a:ext cx="2128837" cy="498475"/>
        </p:xfrm>
        <a:graphic>
          <a:graphicData uri="http://schemas.openxmlformats.org/presentationml/2006/ole">
            <mc:AlternateContent xmlns:mc="http://schemas.openxmlformats.org/markup-compatibility/2006">
              <mc:Choice xmlns:v="urn:schemas-microsoft-com:vml" Requires="v">
                <p:oleObj spid="_x0000_s19478" name="Equation" r:id="rId7" imgW="1143000" imgH="266400" progId="Equation.3">
                  <p:embed/>
                </p:oleObj>
              </mc:Choice>
              <mc:Fallback>
                <p:oleObj name="Equation" r:id="rId7" imgW="1143000" imgH="2664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4800600"/>
                        <a:ext cx="2128837"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4" name="Object 6"/>
          <p:cNvGraphicFramePr>
            <a:graphicFrameLocks noChangeAspect="1"/>
          </p:cNvGraphicFramePr>
          <p:nvPr/>
        </p:nvGraphicFramePr>
        <p:xfrm>
          <a:off x="457200" y="762000"/>
          <a:ext cx="8023225" cy="1343025"/>
        </p:xfrm>
        <a:graphic>
          <a:graphicData uri="http://schemas.openxmlformats.org/presentationml/2006/ole">
            <mc:AlternateContent xmlns:mc="http://schemas.openxmlformats.org/markup-compatibility/2006">
              <mc:Choice xmlns:v="urn:schemas-microsoft-com:vml" Requires="v">
                <p:oleObj spid="_x0000_s20500" name="Equation" r:id="rId3" imgW="4559040" imgH="761760" progId="Equation.3">
                  <p:embed/>
                </p:oleObj>
              </mc:Choice>
              <mc:Fallback>
                <p:oleObj name="Equation" r:id="rId3" imgW="4559040" imgH="7617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762000"/>
                        <a:ext cx="8023225" cy="134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685800" y="2561272"/>
            <a:ext cx="7086600" cy="2585323"/>
          </a:xfrm>
          <a:prstGeom prst="rect">
            <a:avLst/>
          </a:prstGeom>
        </p:spPr>
        <p:txBody>
          <a:bodyPr wrap="square">
            <a:spAutoFit/>
          </a:bodyPr>
          <a:lstStyle/>
          <a:p>
            <a:pPr algn="just"/>
            <a:r>
              <a:rPr lang="en-US" dirty="0">
                <a:latin typeface="Georgia" pitchFamily="18" charset="0"/>
              </a:rPr>
              <a:t>The sum of the two exponential functions can be written as a harmonic (circular) function, so that</a:t>
            </a:r>
          </a:p>
          <a:p>
            <a:pPr algn="just"/>
            <a:endParaRPr lang="en-US" dirty="0">
              <a:latin typeface="Georgia" pitchFamily="18" charset="0"/>
            </a:endParaRPr>
          </a:p>
          <a:p>
            <a:pPr algn="just"/>
            <a:endParaRPr lang="en-US" dirty="0">
              <a:latin typeface="Georgia" pitchFamily="18" charset="0"/>
            </a:endParaRPr>
          </a:p>
          <a:p>
            <a:pPr algn="just"/>
            <a:endParaRPr lang="en-US" dirty="0">
              <a:latin typeface="Georgia" pitchFamily="18" charset="0"/>
            </a:endParaRPr>
          </a:p>
          <a:p>
            <a:pPr algn="just"/>
            <a:endParaRPr lang="en-US" dirty="0">
              <a:latin typeface="Georgia" pitchFamily="18" charset="0"/>
            </a:endParaRPr>
          </a:p>
          <a:p>
            <a:pPr algn="just"/>
            <a:r>
              <a:rPr lang="en-US" dirty="0">
                <a:latin typeface="Georgia" pitchFamily="18" charset="0"/>
              </a:rPr>
              <a:t>F=</a:t>
            </a:r>
            <a:r>
              <a:rPr lang="en-US" dirty="0" err="1">
                <a:latin typeface="Georgia" pitchFamily="18" charset="0"/>
              </a:rPr>
              <a:t>det</a:t>
            </a:r>
            <a:r>
              <a:rPr lang="en-US" dirty="0">
                <a:latin typeface="Georgia" pitchFamily="18" charset="0"/>
              </a:rPr>
              <a:t>[</a:t>
            </a:r>
            <a:r>
              <a:rPr lang="en-US" b="1" dirty="0">
                <a:latin typeface="Georgia" pitchFamily="18" charset="0"/>
              </a:rPr>
              <a:t>M</a:t>
            </a:r>
            <a:r>
              <a:rPr lang="en-US" dirty="0">
                <a:latin typeface="Georgia" pitchFamily="18" charset="0"/>
              </a:rPr>
              <a:t>], for any unit system </a:t>
            </a:r>
            <a:r>
              <a:rPr lang="en-US" dirty="0" err="1">
                <a:latin typeface="Georgia" pitchFamily="18" charset="0"/>
              </a:rPr>
              <a:t>det</a:t>
            </a:r>
            <a:r>
              <a:rPr lang="en-US" dirty="0">
                <a:latin typeface="Georgia" pitchFamily="18" charset="0"/>
              </a:rPr>
              <a:t>[</a:t>
            </a:r>
            <a:r>
              <a:rPr lang="en-US" b="1" dirty="0">
                <a:latin typeface="Georgia" pitchFamily="18" charset="0"/>
              </a:rPr>
              <a:t>M</a:t>
            </a:r>
            <a:r>
              <a:rPr lang="en-US" dirty="0">
                <a:latin typeface="Georgia" pitchFamily="18" charset="0"/>
              </a:rPr>
              <a:t>]=n</a:t>
            </a:r>
            <a:r>
              <a:rPr lang="en-US" baseline="-25000" dirty="0">
                <a:latin typeface="Georgia" pitchFamily="18" charset="0"/>
              </a:rPr>
              <a:t>1</a:t>
            </a:r>
            <a:r>
              <a:rPr lang="en-US" dirty="0">
                <a:latin typeface="Georgia" pitchFamily="18" charset="0"/>
              </a:rPr>
              <a:t>/n</a:t>
            </a:r>
            <a:r>
              <a:rPr lang="en-US" baseline="-25000" dirty="0">
                <a:latin typeface="Georgia" pitchFamily="18" charset="0"/>
              </a:rPr>
              <a:t>2</a:t>
            </a:r>
            <a:r>
              <a:rPr lang="en-US" dirty="0">
                <a:latin typeface="Georgia" pitchFamily="18" charset="0"/>
              </a:rPr>
              <a:t> if the initial and the final medium are same then n</a:t>
            </a:r>
            <a:r>
              <a:rPr lang="en-US" baseline="-25000" dirty="0">
                <a:latin typeface="Georgia" pitchFamily="18" charset="0"/>
              </a:rPr>
              <a:t>1</a:t>
            </a:r>
            <a:r>
              <a:rPr lang="en-US" dirty="0">
                <a:latin typeface="Georgia" pitchFamily="18" charset="0"/>
              </a:rPr>
              <a:t>=n</a:t>
            </a:r>
            <a:r>
              <a:rPr lang="en-US" baseline="-25000" dirty="0">
                <a:latin typeface="Georgia" pitchFamily="18" charset="0"/>
              </a:rPr>
              <a:t>2 </a:t>
            </a:r>
            <a:r>
              <a:rPr lang="en-US" dirty="0">
                <a:latin typeface="Georgia" pitchFamily="18" charset="0"/>
              </a:rPr>
              <a:t>and hence F=1 even for cascaded system. </a:t>
            </a:r>
            <a:endParaRPr lang="en-US" baseline="-25000" dirty="0">
              <a:latin typeface="Georgia" pitchFamily="18" charset="0"/>
            </a:endParaRPr>
          </a:p>
        </p:txBody>
      </p:sp>
      <p:graphicFrame>
        <p:nvGraphicFramePr>
          <p:cNvPr id="2055" name="Object 7"/>
          <p:cNvGraphicFramePr>
            <a:graphicFrameLocks noChangeAspect="1"/>
          </p:cNvGraphicFramePr>
          <p:nvPr/>
        </p:nvGraphicFramePr>
        <p:xfrm>
          <a:off x="2819400" y="3505200"/>
          <a:ext cx="2838450" cy="425450"/>
        </p:xfrm>
        <a:graphic>
          <a:graphicData uri="http://schemas.openxmlformats.org/presentationml/2006/ole">
            <mc:AlternateContent xmlns:mc="http://schemas.openxmlformats.org/markup-compatibility/2006">
              <mc:Choice xmlns:v="urn:schemas-microsoft-com:vml" Requires="v">
                <p:oleObj spid="_x0000_s20501" name="Equation" r:id="rId5" imgW="1612800" imgH="241200" progId="Equation.3">
                  <p:embed/>
                </p:oleObj>
              </mc:Choice>
              <mc:Fallback>
                <p:oleObj name="Equation" r:id="rId5" imgW="1612800" imgH="241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505200"/>
                        <a:ext cx="283845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6" name="Object 8"/>
          <p:cNvGraphicFramePr>
            <a:graphicFrameLocks noChangeAspect="1"/>
          </p:cNvGraphicFramePr>
          <p:nvPr/>
        </p:nvGraphicFramePr>
        <p:xfrm>
          <a:off x="1905000" y="5410200"/>
          <a:ext cx="4803775" cy="762000"/>
        </p:xfrm>
        <a:graphic>
          <a:graphicData uri="http://schemas.openxmlformats.org/presentationml/2006/ole">
            <mc:AlternateContent xmlns:mc="http://schemas.openxmlformats.org/markup-compatibility/2006">
              <mc:Choice xmlns:v="urn:schemas-microsoft-com:vml" Requires="v">
                <p:oleObj spid="_x0000_s20502" name="Equation" r:id="rId7" imgW="2730240" imgH="431640" progId="Equation.3">
                  <p:embed/>
                </p:oleObj>
              </mc:Choice>
              <mc:Fallback>
                <p:oleObj name="Equation" r:id="rId7" imgW="2730240" imgH="431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5410200"/>
                        <a:ext cx="4803775" cy="762000"/>
                      </a:xfrm>
                      <a:prstGeom prst="rect">
                        <a:avLst/>
                      </a:prstGeom>
                      <a:solidFill>
                        <a:srgbClr val="FFFF99"/>
                      </a:solidFill>
                      <a:ln w="9525">
                        <a:solidFill>
                          <a:schemeClr val="tx1"/>
                        </a:solidFill>
                        <a:miter lim="800000"/>
                        <a:headEnd/>
                        <a:tailEnd/>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04800"/>
            <a:ext cx="7924800" cy="3139321"/>
          </a:xfrm>
          <a:prstGeom prst="rect">
            <a:avLst/>
          </a:prstGeom>
        </p:spPr>
        <p:txBody>
          <a:bodyPr wrap="square">
            <a:spAutoFit/>
          </a:bodyPr>
          <a:lstStyle/>
          <a:p>
            <a:pPr algn="just"/>
            <a:r>
              <a:rPr lang="en-US" b="1" dirty="0">
                <a:latin typeface="Georgia" pitchFamily="18" charset="0"/>
              </a:rPr>
              <a:t>Condition for a Harmonic Trajectory </a:t>
            </a:r>
          </a:p>
          <a:p>
            <a:pPr algn="just"/>
            <a:endParaRPr lang="en-US" b="1" dirty="0">
              <a:latin typeface="Georgia" pitchFamily="18" charset="0"/>
            </a:endParaRPr>
          </a:p>
          <a:p>
            <a:pPr algn="just"/>
            <a:r>
              <a:rPr lang="en-US" dirty="0">
                <a:latin typeface="Georgia" pitchFamily="18" charset="0"/>
              </a:rPr>
              <a:t>For </a:t>
            </a:r>
            <a:r>
              <a:rPr lang="en-US" dirty="0" err="1">
                <a:latin typeface="Georgia" pitchFamily="18" charset="0"/>
              </a:rPr>
              <a:t>y</a:t>
            </a:r>
            <a:r>
              <a:rPr lang="en-US" baseline="-25000" dirty="0" err="1">
                <a:latin typeface="Georgia" pitchFamily="18" charset="0"/>
              </a:rPr>
              <a:t>m</a:t>
            </a:r>
            <a:r>
              <a:rPr lang="en-US" dirty="0">
                <a:latin typeface="Georgia" pitchFamily="18" charset="0"/>
              </a:rPr>
              <a:t> to be a harmonic (instead of hyperbolic) function, '</a:t>
            </a:r>
            <a:r>
              <a:rPr lang="en-US" dirty="0">
                <a:latin typeface="Georgia" pitchFamily="18" charset="0"/>
                <a:sym typeface="Symbol"/>
              </a:rPr>
              <a:t>=</a:t>
            </a:r>
            <a:r>
              <a:rPr lang="en-US" dirty="0">
                <a:latin typeface="Georgia" pitchFamily="18" charset="0"/>
              </a:rPr>
              <a:t>cos</a:t>
            </a:r>
            <a:r>
              <a:rPr lang="en-US" baseline="30000" dirty="0">
                <a:latin typeface="Georgia" pitchFamily="18" charset="0"/>
              </a:rPr>
              <a:t>-1</a:t>
            </a:r>
            <a:r>
              <a:rPr lang="en-US" dirty="0">
                <a:latin typeface="Georgia" pitchFamily="18" charset="0"/>
              </a:rPr>
              <a:t> </a:t>
            </a:r>
            <a:r>
              <a:rPr lang="en-US" i="1" dirty="0">
                <a:latin typeface="Georgia" pitchFamily="18" charset="0"/>
              </a:rPr>
              <a:t>b</a:t>
            </a:r>
            <a:r>
              <a:rPr lang="en-US" dirty="0">
                <a:latin typeface="Georgia" pitchFamily="18" charset="0"/>
              </a:rPr>
              <a:t> must be real. This requires that </a:t>
            </a:r>
          </a:p>
          <a:p>
            <a:pPr algn="just"/>
            <a:endParaRPr lang="en-US" dirty="0">
              <a:latin typeface="Georgia" pitchFamily="18" charset="0"/>
            </a:endParaRPr>
          </a:p>
          <a:p>
            <a:pPr algn="just"/>
            <a:endParaRPr lang="en-US" dirty="0">
              <a:latin typeface="Georgia" pitchFamily="18" charset="0"/>
            </a:endParaRPr>
          </a:p>
          <a:p>
            <a:pPr algn="just"/>
            <a:endParaRPr lang="en-US" dirty="0">
              <a:latin typeface="Georgia" pitchFamily="18" charset="0"/>
            </a:endParaRPr>
          </a:p>
          <a:p>
            <a:pPr algn="just"/>
            <a:endParaRPr lang="en-US" dirty="0">
              <a:latin typeface="Georgia" pitchFamily="18" charset="0"/>
            </a:endParaRPr>
          </a:p>
          <a:p>
            <a:pPr algn="just"/>
            <a:r>
              <a:rPr lang="en-US" dirty="0">
                <a:latin typeface="Georgia" pitchFamily="18" charset="0"/>
              </a:rPr>
              <a:t>The bound |b| </a:t>
            </a:r>
            <a:r>
              <a:rPr lang="en-US" dirty="0">
                <a:latin typeface="Georgia" pitchFamily="18" charset="0"/>
                <a:sym typeface="Symbol"/>
              </a:rPr>
              <a:t></a:t>
            </a:r>
            <a:r>
              <a:rPr lang="en-US" dirty="0">
                <a:latin typeface="Georgia" pitchFamily="18" charset="0"/>
              </a:rPr>
              <a:t> 1 therefore provides a condition of stability (</a:t>
            </a:r>
            <a:r>
              <a:rPr lang="en-US" dirty="0" err="1">
                <a:latin typeface="Georgia" pitchFamily="18" charset="0"/>
              </a:rPr>
              <a:t>boundedness</a:t>
            </a:r>
            <a:r>
              <a:rPr lang="en-US" dirty="0">
                <a:latin typeface="Georgia" pitchFamily="18" charset="0"/>
              </a:rPr>
              <a:t>) of the ray trajectory. </a:t>
            </a:r>
          </a:p>
          <a:p>
            <a:pPr algn="just"/>
            <a:endParaRPr lang="en-US" dirty="0">
              <a:latin typeface="Georgia" pitchFamily="18" charset="0"/>
            </a:endParaRPr>
          </a:p>
        </p:txBody>
      </p:sp>
      <p:sp>
        <p:nvSpPr>
          <p:cNvPr id="5" name="Rectangle 4"/>
          <p:cNvSpPr/>
          <p:nvPr/>
        </p:nvSpPr>
        <p:spPr>
          <a:xfrm>
            <a:off x="457200" y="3524071"/>
            <a:ext cx="8153400" cy="1200329"/>
          </a:xfrm>
          <a:prstGeom prst="rect">
            <a:avLst/>
          </a:prstGeom>
        </p:spPr>
        <p:txBody>
          <a:bodyPr wrap="square">
            <a:spAutoFit/>
          </a:bodyPr>
          <a:lstStyle/>
          <a:p>
            <a:pPr algn="just"/>
            <a:r>
              <a:rPr lang="en-US" dirty="0">
                <a:latin typeface="Georgia" pitchFamily="18" charset="0"/>
              </a:rPr>
              <a:t>Since </a:t>
            </a:r>
            <a:r>
              <a:rPr lang="en-US" dirty="0" err="1">
                <a:latin typeface="Georgia" pitchFamily="18" charset="0"/>
              </a:rPr>
              <a:t>y</a:t>
            </a:r>
            <a:r>
              <a:rPr lang="en-US" baseline="-25000" dirty="0" err="1">
                <a:latin typeface="Georgia" pitchFamily="18" charset="0"/>
              </a:rPr>
              <a:t>m</a:t>
            </a:r>
            <a:r>
              <a:rPr lang="en-US" dirty="0">
                <a:latin typeface="Georgia" pitchFamily="18" charset="0"/>
              </a:rPr>
              <a:t> and </a:t>
            </a:r>
            <a:r>
              <a:rPr lang="en-US" dirty="0" err="1">
                <a:latin typeface="Georgia" pitchFamily="18" charset="0"/>
              </a:rPr>
              <a:t>y</a:t>
            </a:r>
            <a:r>
              <a:rPr lang="en-US" baseline="-25000" dirty="0" err="1">
                <a:latin typeface="Georgia" pitchFamily="18" charset="0"/>
              </a:rPr>
              <a:t>m</a:t>
            </a:r>
            <a:r>
              <a:rPr lang="en-US" baseline="-25000" dirty="0">
                <a:latin typeface="Georgia" pitchFamily="18" charset="0"/>
              </a:rPr>
              <a:t> +1</a:t>
            </a:r>
            <a:r>
              <a:rPr lang="en-US" dirty="0">
                <a:latin typeface="Georgia" pitchFamily="18" charset="0"/>
              </a:rPr>
              <a:t> are both harmonic functions, so too is the ray angle. Thus, </a:t>
            </a:r>
            <a:r>
              <a:rPr lang="en-US" dirty="0">
                <a:latin typeface="Georgia" pitchFamily="18" charset="0"/>
                <a:sym typeface="Symbol"/>
              </a:rPr>
              <a:t></a:t>
            </a:r>
            <a:r>
              <a:rPr lang="en-US" baseline="-25000" dirty="0">
                <a:latin typeface="Georgia" pitchFamily="18" charset="0"/>
              </a:rPr>
              <a:t>m</a:t>
            </a:r>
            <a:r>
              <a:rPr lang="en-US" dirty="0">
                <a:latin typeface="Georgia" pitchFamily="18" charset="0"/>
              </a:rPr>
              <a:t>=</a:t>
            </a:r>
            <a:r>
              <a:rPr lang="en-US" dirty="0">
                <a:latin typeface="Georgia" pitchFamily="18" charset="0"/>
                <a:sym typeface="Symbol"/>
              </a:rPr>
              <a:t></a:t>
            </a:r>
            <a:r>
              <a:rPr lang="en-US" baseline="-25000" dirty="0" err="1">
                <a:latin typeface="Georgia" pitchFamily="18" charset="0"/>
              </a:rPr>
              <a:t>max</a:t>
            </a:r>
            <a:r>
              <a:rPr lang="en-US" dirty="0" err="1">
                <a:latin typeface="Georgia" pitchFamily="18" charset="0"/>
              </a:rPr>
              <a:t>sin</a:t>
            </a:r>
            <a:r>
              <a:rPr lang="en-US" dirty="0">
                <a:latin typeface="Georgia" pitchFamily="18" charset="0"/>
              </a:rPr>
              <a:t>(m</a:t>
            </a:r>
            <a:r>
              <a:rPr lang="en-US" dirty="0">
                <a:latin typeface="Georgia" pitchFamily="18" charset="0"/>
                <a:sym typeface="Symbol"/>
              </a:rPr>
              <a:t>+ </a:t>
            </a:r>
            <a:r>
              <a:rPr lang="en-US" baseline="-25000" dirty="0">
                <a:latin typeface="Georgia" pitchFamily="18" charset="0"/>
                <a:sym typeface="Symbol"/>
              </a:rPr>
              <a:t>1</a:t>
            </a:r>
            <a:r>
              <a:rPr lang="en-US" dirty="0">
                <a:latin typeface="Georgia" pitchFamily="18" charset="0"/>
                <a:sym typeface="Symbol"/>
              </a:rPr>
              <a:t>)</a:t>
            </a:r>
            <a:r>
              <a:rPr lang="en-US" dirty="0">
                <a:latin typeface="Georgia" pitchFamily="18" charset="0"/>
              </a:rPr>
              <a:t>, where the constants </a:t>
            </a:r>
            <a:r>
              <a:rPr lang="en-US" dirty="0">
                <a:latin typeface="Georgia" pitchFamily="18" charset="0"/>
                <a:sym typeface="Symbol"/>
              </a:rPr>
              <a:t></a:t>
            </a:r>
            <a:r>
              <a:rPr lang="en-US" baseline="-25000" dirty="0">
                <a:latin typeface="Georgia" pitchFamily="18" charset="0"/>
              </a:rPr>
              <a:t>max</a:t>
            </a:r>
            <a:r>
              <a:rPr lang="en-US" dirty="0">
                <a:latin typeface="Georgia" pitchFamily="18" charset="0"/>
              </a:rPr>
              <a:t> and </a:t>
            </a:r>
            <a:r>
              <a:rPr lang="en-US" dirty="0">
                <a:latin typeface="Georgia" pitchFamily="18" charset="0"/>
                <a:sym typeface="Symbol"/>
              </a:rPr>
              <a:t></a:t>
            </a:r>
            <a:r>
              <a:rPr lang="en-US" baseline="-25000" dirty="0">
                <a:latin typeface="Georgia" pitchFamily="18" charset="0"/>
                <a:sym typeface="Symbol"/>
              </a:rPr>
              <a:t>1</a:t>
            </a:r>
            <a:r>
              <a:rPr lang="en-US" dirty="0">
                <a:latin typeface="Georgia" pitchFamily="18" charset="0"/>
              </a:rPr>
              <a:t> are determined by the initial conditions. The maximum angle </a:t>
            </a:r>
            <a:r>
              <a:rPr lang="en-US" dirty="0">
                <a:latin typeface="Georgia" pitchFamily="18" charset="0"/>
                <a:sym typeface="Symbol"/>
              </a:rPr>
              <a:t></a:t>
            </a:r>
            <a:r>
              <a:rPr lang="en-US" baseline="-25000" dirty="0">
                <a:latin typeface="Georgia" pitchFamily="18" charset="0"/>
                <a:sym typeface="Symbol"/>
              </a:rPr>
              <a:t>max </a:t>
            </a:r>
            <a:r>
              <a:rPr lang="en-US" dirty="0">
                <a:latin typeface="Georgia" pitchFamily="18" charset="0"/>
              </a:rPr>
              <a:t>must be sufficiently small so that the paraxial approximation, which underlies this analysis, is applicable. </a:t>
            </a:r>
          </a:p>
        </p:txBody>
      </p:sp>
      <p:graphicFrame>
        <p:nvGraphicFramePr>
          <p:cNvPr id="6" name="Object 5"/>
          <p:cNvGraphicFramePr>
            <a:graphicFrameLocks noChangeAspect="1"/>
          </p:cNvGraphicFramePr>
          <p:nvPr/>
        </p:nvGraphicFramePr>
        <p:xfrm>
          <a:off x="1981200" y="1752600"/>
          <a:ext cx="5375275" cy="685800"/>
        </p:xfrm>
        <a:graphic>
          <a:graphicData uri="http://schemas.openxmlformats.org/presentationml/2006/ole">
            <mc:AlternateContent xmlns:mc="http://schemas.openxmlformats.org/markup-compatibility/2006">
              <mc:Choice xmlns:v="urn:schemas-microsoft-com:vml" Requires="v">
                <p:oleObj spid="_x0000_s21512" name="Equation" r:id="rId3" imgW="3085920" imgH="393480" progId="Equation.3">
                  <p:embed/>
                </p:oleObj>
              </mc:Choice>
              <mc:Fallback>
                <p:oleObj name="Equation" r:id="rId3" imgW="308592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752600"/>
                        <a:ext cx="5375275"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3"/>
          <a:srcRect/>
          <a:stretch>
            <a:fillRect/>
          </a:stretch>
        </p:blipFill>
        <p:spPr bwMode="auto">
          <a:xfrm>
            <a:off x="609600" y="228600"/>
            <a:ext cx="7850842" cy="2362200"/>
          </a:xfrm>
          <a:prstGeom prst="rect">
            <a:avLst/>
          </a:prstGeom>
          <a:noFill/>
          <a:ln w="9525">
            <a:noFill/>
            <a:miter lim="800000"/>
            <a:headEnd/>
            <a:tailEnd/>
          </a:ln>
          <a:effectLst/>
        </p:spPr>
      </p:pic>
      <p:sp>
        <p:nvSpPr>
          <p:cNvPr id="2" name="Rectangle 1"/>
          <p:cNvSpPr/>
          <p:nvPr/>
        </p:nvSpPr>
        <p:spPr>
          <a:xfrm>
            <a:off x="533400" y="0"/>
            <a:ext cx="8153400" cy="3600986"/>
          </a:xfrm>
          <a:prstGeom prst="rect">
            <a:avLst/>
          </a:prstGeom>
        </p:spPr>
        <p:txBody>
          <a:bodyPr wrap="square">
            <a:spAutoFit/>
          </a:bodyPr>
          <a:lstStyle/>
          <a:p>
            <a:pPr algn="just"/>
            <a:r>
              <a:rPr lang="en-US" sz="2400" b="1" i="1" dirty="0">
                <a:solidFill>
                  <a:srgbClr val="FF0000"/>
                </a:solidFill>
                <a:latin typeface="Georgia" pitchFamily="18" charset="0"/>
              </a:rPr>
              <a:t>Light Ray Optics</a:t>
            </a:r>
          </a:p>
          <a:p>
            <a:pPr algn="just"/>
            <a:endParaRPr lang="en-US" sz="2400" b="1" i="1" dirty="0">
              <a:solidFill>
                <a:srgbClr val="FF0000"/>
              </a:solidFill>
              <a:latin typeface="Georgia" pitchFamily="18" charset="0"/>
            </a:endParaRPr>
          </a:p>
          <a:p>
            <a:pPr algn="just"/>
            <a:endParaRPr lang="en-US" sz="2400" b="1" i="1" dirty="0">
              <a:solidFill>
                <a:srgbClr val="FF0000"/>
              </a:solidFill>
              <a:latin typeface="Georgia" pitchFamily="18" charset="0"/>
            </a:endParaRPr>
          </a:p>
          <a:p>
            <a:pPr algn="just"/>
            <a:endParaRPr lang="en-US" sz="2400" b="1" i="1" dirty="0">
              <a:solidFill>
                <a:srgbClr val="FF0000"/>
              </a:solidFill>
              <a:latin typeface="Georgia" pitchFamily="18" charset="0"/>
            </a:endParaRPr>
          </a:p>
          <a:p>
            <a:pPr algn="just"/>
            <a:endParaRPr lang="en-US" sz="2400" b="1" i="1" dirty="0">
              <a:solidFill>
                <a:srgbClr val="FF0000"/>
              </a:solidFill>
              <a:latin typeface="Georgia" pitchFamily="18" charset="0"/>
            </a:endParaRPr>
          </a:p>
          <a:p>
            <a:pPr algn="just"/>
            <a:endParaRPr lang="en-US" dirty="0">
              <a:latin typeface="Georgia" pitchFamily="18" charset="0"/>
            </a:endParaRPr>
          </a:p>
          <a:p>
            <a:pPr algn="just"/>
            <a:endParaRPr lang="en-US" dirty="0">
              <a:latin typeface="Georgia" pitchFamily="18" charset="0"/>
            </a:endParaRPr>
          </a:p>
          <a:p>
            <a:pPr algn="just"/>
            <a:endParaRPr lang="en-US" dirty="0">
              <a:latin typeface="Georgia" pitchFamily="18" charset="0"/>
            </a:endParaRPr>
          </a:p>
          <a:p>
            <a:pPr algn="just"/>
            <a:r>
              <a:rPr lang="en-US" dirty="0">
                <a:latin typeface="Georgia" pitchFamily="18" charset="0"/>
              </a:rPr>
              <a:t>Each optical system will have an axis, and all light rays will be assumed to propagate at small angles to it (Paraxial approximation)optical axis. We define all rays relative to the relevant optical axis</a:t>
            </a:r>
          </a:p>
        </p:txBody>
      </p:sp>
      <p:sp>
        <p:nvSpPr>
          <p:cNvPr id="4" name="Rectangle 3"/>
          <p:cNvSpPr/>
          <p:nvPr/>
        </p:nvSpPr>
        <p:spPr>
          <a:xfrm>
            <a:off x="533400" y="3733800"/>
            <a:ext cx="7391400" cy="2677656"/>
          </a:xfrm>
          <a:prstGeom prst="rect">
            <a:avLst/>
          </a:prstGeom>
        </p:spPr>
        <p:txBody>
          <a:bodyPr wrap="square">
            <a:spAutoFit/>
          </a:bodyPr>
          <a:lstStyle/>
          <a:p>
            <a:pPr algn="just"/>
            <a:r>
              <a:rPr lang="en-US" sz="2400" b="1" i="1" dirty="0">
                <a:solidFill>
                  <a:srgbClr val="FF0000"/>
                </a:solidFill>
                <a:latin typeface="Georgia" pitchFamily="18" charset="0"/>
              </a:rPr>
              <a:t>Ray Vector</a:t>
            </a:r>
          </a:p>
          <a:p>
            <a:r>
              <a:rPr lang="en-US" dirty="0">
                <a:latin typeface="Georgia" pitchFamily="18" charset="0"/>
              </a:rPr>
              <a:t>A light ray can be defined by two</a:t>
            </a:r>
          </a:p>
          <a:p>
            <a:r>
              <a:rPr lang="en-US" dirty="0">
                <a:latin typeface="Georgia" pitchFamily="18" charset="0"/>
              </a:rPr>
              <a:t>co-ordinates:</a:t>
            </a:r>
          </a:p>
          <a:p>
            <a:r>
              <a:rPr lang="en-US" dirty="0">
                <a:latin typeface="Georgia" pitchFamily="18" charset="0"/>
              </a:rPr>
              <a:t>Position : x and slope:</a:t>
            </a:r>
            <a:r>
              <a:rPr lang="en-US" dirty="0">
                <a:latin typeface="Georgia" pitchFamily="18" charset="0"/>
                <a:sym typeface="Symbol"/>
              </a:rPr>
              <a:t></a:t>
            </a:r>
            <a:endParaRPr lang="en-US" dirty="0">
              <a:latin typeface="Georgia" pitchFamily="18" charset="0"/>
            </a:endParaRPr>
          </a:p>
          <a:p>
            <a:endParaRPr lang="en-US" dirty="0">
              <a:latin typeface="Georgia" pitchFamily="18" charset="0"/>
            </a:endParaRPr>
          </a:p>
          <a:p>
            <a:endParaRPr lang="en-US" dirty="0">
              <a:latin typeface="Georgia" pitchFamily="18" charset="0"/>
            </a:endParaRPr>
          </a:p>
          <a:p>
            <a:pPr algn="just"/>
            <a:r>
              <a:rPr lang="en-US" dirty="0">
                <a:latin typeface="Georgia" pitchFamily="18" charset="0"/>
              </a:rPr>
              <a:t>These parameters define a </a:t>
            </a:r>
            <a:r>
              <a:rPr lang="en-US" b="1" i="1" dirty="0">
                <a:solidFill>
                  <a:srgbClr val="FF0000"/>
                </a:solidFill>
                <a:latin typeface="Georgia" pitchFamily="18" charset="0"/>
              </a:rPr>
              <a:t>ray vector</a:t>
            </a:r>
            <a:r>
              <a:rPr lang="en-US" dirty="0">
                <a:latin typeface="Georgia" pitchFamily="18" charset="0"/>
              </a:rPr>
              <a:t>, </a:t>
            </a:r>
          </a:p>
          <a:p>
            <a:pPr algn="just"/>
            <a:r>
              <a:rPr lang="en-US" dirty="0">
                <a:latin typeface="Georgia" pitchFamily="18" charset="0"/>
              </a:rPr>
              <a:t>which will change with distance as the</a:t>
            </a:r>
          </a:p>
          <a:p>
            <a:pPr algn="just"/>
            <a:r>
              <a:rPr lang="en-US" dirty="0">
                <a:latin typeface="Georgia" pitchFamily="18" charset="0"/>
              </a:rPr>
              <a:t>ray propagates through the optics.</a:t>
            </a:r>
          </a:p>
        </p:txBody>
      </p:sp>
      <p:pic>
        <p:nvPicPr>
          <p:cNvPr id="1029" name="Picture 5"/>
          <p:cNvPicPr>
            <a:picLocks noChangeAspect="1" noChangeArrowheads="1"/>
          </p:cNvPicPr>
          <p:nvPr/>
        </p:nvPicPr>
        <p:blipFill>
          <a:blip r:embed="rId4"/>
          <a:srcRect/>
          <a:stretch>
            <a:fillRect/>
          </a:stretch>
        </p:blipFill>
        <p:spPr bwMode="auto">
          <a:xfrm>
            <a:off x="5057775" y="3657600"/>
            <a:ext cx="4010025" cy="1847850"/>
          </a:xfrm>
          <a:prstGeom prst="rect">
            <a:avLst/>
          </a:prstGeom>
          <a:noFill/>
          <a:ln w="9525">
            <a:noFill/>
            <a:miter lim="800000"/>
            <a:headEnd/>
            <a:tailEnd/>
          </a:ln>
          <a:effectLst/>
        </p:spPr>
      </p:pic>
      <p:graphicFrame>
        <p:nvGraphicFramePr>
          <p:cNvPr id="9" name="Object 8"/>
          <p:cNvGraphicFramePr>
            <a:graphicFrameLocks noChangeAspect="1"/>
          </p:cNvGraphicFramePr>
          <p:nvPr/>
        </p:nvGraphicFramePr>
        <p:xfrm>
          <a:off x="4876800" y="5486400"/>
          <a:ext cx="685800" cy="1175657"/>
        </p:xfrm>
        <a:graphic>
          <a:graphicData uri="http://schemas.openxmlformats.org/presentationml/2006/ole">
            <mc:AlternateContent xmlns:mc="http://schemas.openxmlformats.org/markup-compatibility/2006">
              <mc:Choice xmlns:v="urn:schemas-microsoft-com:vml" Requires="v">
                <p:oleObj spid="_x0000_s1032" name="Equation" r:id="rId5" imgW="266400" imgH="457200" progId="Equation.3">
                  <p:embed/>
                </p:oleObj>
              </mc:Choice>
              <mc:Fallback>
                <p:oleObj name="Equation" r:id="rId5" imgW="266400" imgH="4572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5486400"/>
                        <a:ext cx="685800" cy="11756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a:srcRect/>
          <a:stretch>
            <a:fillRect/>
          </a:stretch>
        </p:blipFill>
        <p:spPr bwMode="auto">
          <a:xfrm>
            <a:off x="1233488" y="866775"/>
            <a:ext cx="6677025" cy="51244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srcRect/>
          <a:stretch>
            <a:fillRect/>
          </a:stretch>
        </p:blipFill>
        <p:spPr bwMode="auto">
          <a:xfrm>
            <a:off x="1219200" y="766763"/>
            <a:ext cx="6705600" cy="53244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srcRect/>
          <a:stretch>
            <a:fillRect/>
          </a:stretch>
        </p:blipFill>
        <p:spPr bwMode="auto">
          <a:xfrm>
            <a:off x="1428750" y="766763"/>
            <a:ext cx="6286500" cy="53244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848600" y="5791200"/>
            <a:ext cx="533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a:srcRect/>
          <a:stretch>
            <a:fillRect/>
          </a:stretch>
        </p:blipFill>
        <p:spPr bwMode="auto">
          <a:xfrm>
            <a:off x="933450" y="633413"/>
            <a:ext cx="7277100" cy="55911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52400" y="1143000"/>
            <a:ext cx="8610600" cy="2215991"/>
          </a:xfrm>
          <a:prstGeom prst="rect">
            <a:avLst/>
          </a:prstGeom>
          <a:solidFill>
            <a:schemeClr val="bg1"/>
          </a:solidFill>
          <a:ln w="9525">
            <a:noFill/>
            <a:miter lim="800000"/>
            <a:headEnd/>
            <a:tailEnd/>
          </a:ln>
        </p:spPr>
        <p:txBody>
          <a:bodyPr wrap="square">
            <a:spAutoFit/>
          </a:bodyPr>
          <a:lstStyle/>
          <a:p>
            <a:pPr>
              <a:lnSpc>
                <a:spcPct val="150000"/>
              </a:lnSpc>
            </a:pPr>
            <a:r>
              <a:rPr lang="en-US" sz="2400" b="1" i="1" dirty="0">
                <a:latin typeface="Georgia" pitchFamily="18" charset="0"/>
              </a:rPr>
              <a:t>  STABLE CURVED MIRROR CAVITIES</a:t>
            </a:r>
          </a:p>
          <a:p>
            <a:pPr lvl="2">
              <a:lnSpc>
                <a:spcPct val="150000"/>
              </a:lnSpc>
            </a:pPr>
            <a:r>
              <a:rPr lang="en-US" sz="2400" i="1" dirty="0">
                <a:latin typeface="Georgia" pitchFamily="18" charset="0"/>
              </a:rPr>
              <a:t>- ABCD Matrix </a:t>
            </a:r>
          </a:p>
          <a:p>
            <a:pPr lvl="2">
              <a:lnSpc>
                <a:spcPct val="150000"/>
              </a:lnSpc>
            </a:pPr>
            <a:r>
              <a:rPr lang="en-US" sz="2400" i="1" dirty="0">
                <a:latin typeface="Georgia" pitchFamily="18" charset="0"/>
              </a:rPr>
              <a:t>		</a:t>
            </a:r>
            <a:r>
              <a:rPr lang="en-US" sz="2000" b="1" i="1" dirty="0">
                <a:latin typeface="Georgia" pitchFamily="18" charset="0"/>
              </a:rPr>
              <a:t>Matrices of Simple Optical Components</a:t>
            </a:r>
          </a:p>
          <a:p>
            <a:pPr lvl="6">
              <a:lnSpc>
                <a:spcPct val="150000"/>
              </a:lnSpc>
            </a:pPr>
            <a:r>
              <a:rPr lang="en-US" sz="2000" b="1" i="1" dirty="0">
                <a:latin typeface="Georgia" pitchFamily="18" charset="0"/>
              </a:rPr>
              <a:t>Difference Equation for the Ray Position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685800"/>
            <a:ext cx="2762295" cy="369332"/>
          </a:xfrm>
          <a:prstGeom prst="rect">
            <a:avLst/>
          </a:prstGeom>
        </p:spPr>
        <p:txBody>
          <a:bodyPr wrap="none">
            <a:spAutoFit/>
          </a:bodyPr>
          <a:lstStyle/>
          <a:p>
            <a:r>
              <a:rPr lang="en-US" i="1" dirty="0">
                <a:latin typeface="Georgia" pitchFamily="18" charset="0"/>
              </a:rPr>
              <a:t>Free-Space Propagation </a:t>
            </a:r>
          </a:p>
        </p:txBody>
      </p:sp>
      <p:pic>
        <p:nvPicPr>
          <p:cNvPr id="18434" name="Picture 2"/>
          <p:cNvPicPr>
            <a:picLocks noChangeAspect="1" noChangeArrowheads="1"/>
          </p:cNvPicPr>
          <p:nvPr/>
        </p:nvPicPr>
        <p:blipFill>
          <a:blip r:embed="rId2"/>
          <a:srcRect/>
          <a:stretch>
            <a:fillRect/>
          </a:stretch>
        </p:blipFill>
        <p:spPr bwMode="auto">
          <a:xfrm>
            <a:off x="685800" y="1066799"/>
            <a:ext cx="2438400" cy="1985913"/>
          </a:xfrm>
          <a:prstGeom prst="rect">
            <a:avLst/>
          </a:prstGeom>
          <a:noFill/>
          <a:ln w="9525">
            <a:noFill/>
            <a:miter lim="800000"/>
            <a:headEnd/>
            <a:tailEnd/>
          </a:ln>
          <a:effectLst/>
        </p:spPr>
      </p:pic>
      <p:sp>
        <p:nvSpPr>
          <p:cNvPr id="7" name="Rectangle 6"/>
          <p:cNvSpPr/>
          <p:nvPr/>
        </p:nvSpPr>
        <p:spPr>
          <a:xfrm>
            <a:off x="457200" y="3581400"/>
            <a:ext cx="3659976" cy="369332"/>
          </a:xfrm>
          <a:prstGeom prst="rect">
            <a:avLst/>
          </a:prstGeom>
        </p:spPr>
        <p:txBody>
          <a:bodyPr wrap="none">
            <a:spAutoFit/>
          </a:bodyPr>
          <a:lstStyle/>
          <a:p>
            <a:r>
              <a:rPr lang="en-US" i="1" dirty="0">
                <a:latin typeface="Georgia" pitchFamily="18" charset="0"/>
              </a:rPr>
              <a:t>Refraction at a Planar Boundary </a:t>
            </a:r>
          </a:p>
        </p:txBody>
      </p:sp>
      <p:pic>
        <p:nvPicPr>
          <p:cNvPr id="18435" name="Picture 3"/>
          <p:cNvPicPr>
            <a:picLocks noChangeAspect="1" noChangeArrowheads="1"/>
          </p:cNvPicPr>
          <p:nvPr/>
        </p:nvPicPr>
        <p:blipFill>
          <a:blip r:embed="rId3"/>
          <a:srcRect/>
          <a:stretch>
            <a:fillRect/>
          </a:stretch>
        </p:blipFill>
        <p:spPr bwMode="auto">
          <a:xfrm>
            <a:off x="609600" y="4038600"/>
            <a:ext cx="2095500" cy="2133600"/>
          </a:xfrm>
          <a:prstGeom prst="rect">
            <a:avLst/>
          </a:prstGeom>
          <a:noFill/>
          <a:ln w="9525">
            <a:noFill/>
            <a:miter lim="800000"/>
            <a:headEnd/>
            <a:tailEnd/>
          </a:ln>
          <a:effectLst/>
        </p:spPr>
      </p:pic>
      <p:sp>
        <p:nvSpPr>
          <p:cNvPr id="8" name="Rectangle 7"/>
          <p:cNvSpPr/>
          <p:nvPr/>
        </p:nvSpPr>
        <p:spPr>
          <a:xfrm>
            <a:off x="4989325" y="762000"/>
            <a:ext cx="3926075" cy="369332"/>
          </a:xfrm>
          <a:prstGeom prst="rect">
            <a:avLst/>
          </a:prstGeom>
        </p:spPr>
        <p:txBody>
          <a:bodyPr wrap="none">
            <a:spAutoFit/>
          </a:bodyPr>
          <a:lstStyle/>
          <a:p>
            <a:r>
              <a:rPr lang="en-US" i="1" dirty="0">
                <a:latin typeface="Georgia" pitchFamily="18" charset="0"/>
              </a:rPr>
              <a:t>Refraction at a Spherical Boundary </a:t>
            </a:r>
          </a:p>
        </p:txBody>
      </p:sp>
      <p:pic>
        <p:nvPicPr>
          <p:cNvPr id="9" name="Picture 2"/>
          <p:cNvPicPr>
            <a:picLocks noChangeAspect="1" noChangeArrowheads="1"/>
          </p:cNvPicPr>
          <p:nvPr/>
        </p:nvPicPr>
        <p:blipFill>
          <a:blip r:embed="rId4"/>
          <a:srcRect/>
          <a:stretch>
            <a:fillRect/>
          </a:stretch>
        </p:blipFill>
        <p:spPr bwMode="auto">
          <a:xfrm>
            <a:off x="5294125" y="1295400"/>
            <a:ext cx="3200400" cy="2133600"/>
          </a:xfrm>
          <a:prstGeom prst="rect">
            <a:avLst/>
          </a:prstGeom>
          <a:noFill/>
          <a:ln w="9525">
            <a:noFill/>
            <a:miter lim="800000"/>
            <a:headEnd/>
            <a:tailEnd/>
          </a:ln>
          <a:effectLst/>
        </p:spPr>
      </p:pic>
      <p:sp>
        <p:nvSpPr>
          <p:cNvPr id="10" name="Rectangle 9"/>
          <p:cNvSpPr/>
          <p:nvPr/>
        </p:nvSpPr>
        <p:spPr>
          <a:xfrm>
            <a:off x="5217925" y="3581400"/>
            <a:ext cx="3575018" cy="369332"/>
          </a:xfrm>
          <a:prstGeom prst="rect">
            <a:avLst/>
          </a:prstGeom>
        </p:spPr>
        <p:txBody>
          <a:bodyPr wrap="none">
            <a:spAutoFit/>
          </a:bodyPr>
          <a:lstStyle/>
          <a:p>
            <a:r>
              <a:rPr lang="en-US" i="1" dirty="0">
                <a:latin typeface="Georgia" pitchFamily="18" charset="0"/>
              </a:rPr>
              <a:t>Reflection from a Planar Mirror </a:t>
            </a:r>
          </a:p>
        </p:txBody>
      </p:sp>
      <p:pic>
        <p:nvPicPr>
          <p:cNvPr id="11" name="Picture 3"/>
          <p:cNvPicPr>
            <a:picLocks noChangeAspect="1" noChangeArrowheads="1"/>
          </p:cNvPicPr>
          <p:nvPr/>
        </p:nvPicPr>
        <p:blipFill>
          <a:blip r:embed="rId5"/>
          <a:srcRect/>
          <a:stretch>
            <a:fillRect/>
          </a:stretch>
        </p:blipFill>
        <p:spPr bwMode="auto">
          <a:xfrm>
            <a:off x="5522725" y="4114800"/>
            <a:ext cx="2914880" cy="1905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3407</TotalTime>
  <Words>973</Words>
  <Application>Microsoft Office PowerPoint</Application>
  <PresentationFormat>On-screen Show (4:3)</PresentationFormat>
  <Paragraphs>77</Paragraphs>
  <Slides>24</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Arial</vt:lpstr>
      <vt:lpstr>Calibri</vt:lpstr>
      <vt:lpstr>Georgia</vt:lpstr>
      <vt:lpstr>Symbol</vt:lpstr>
      <vt:lpstr>Office Theme</vt:lpstr>
      <vt:lpstr>Equation</vt:lpstr>
      <vt:lpstr>“Laser Technology and Applications”  16B1NPH533 Lecture 29-31 </vt:lpstr>
      <vt:lpstr>Lecture 29 Content Outlines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Outlines</dc:title>
  <dc:creator>Dhirendra</dc:creator>
  <cp:lastModifiedBy>HP 830 G5</cp:lastModifiedBy>
  <cp:revision>380</cp:revision>
  <dcterms:created xsi:type="dcterms:W3CDTF">2020-08-19T08:00:44Z</dcterms:created>
  <dcterms:modified xsi:type="dcterms:W3CDTF">2023-11-07T01:32:41Z</dcterms:modified>
</cp:coreProperties>
</file>