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4" roundtripDataSignature="AMtx7mgSaOVAV0+/V6oVNs5Y+errqlwr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1" name="Google Shape;10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9" name="Google Shape;10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9" name="Google Shape;11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2" name="Google Shape;132;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8" name="Google Shape;13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6" name="Google Shape;146;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8"/>
          <p:cNvSpPr/>
          <p:nvPr>
            <p:ph idx="2" type="pic"/>
          </p:nvPr>
        </p:nvSpPr>
        <p:spPr>
          <a:xfrm>
            <a:off x="1792288" y="612775"/>
            <a:ext cx="5486400" cy="4114800"/>
          </a:xfrm>
          <a:prstGeom prst="rect">
            <a:avLst/>
          </a:prstGeom>
          <a:noFill/>
          <a:ln>
            <a:noFill/>
          </a:ln>
        </p:spPr>
      </p:sp>
      <p:sp>
        <p:nvSpPr>
          <p:cNvPr id="68" name="Google Shape;68;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2.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pic>
        <p:nvPicPr>
          <p:cNvPr descr="Laser technology, definition, applications, and challenges ..." id="89" name="Google Shape;89;p1"/>
          <p:cNvPicPr preferRelativeResize="0"/>
          <p:nvPr/>
        </p:nvPicPr>
        <p:blipFill rotWithShape="1">
          <a:blip r:embed="rId3">
            <a:alphaModFix/>
          </a:blip>
          <a:srcRect b="0" l="0" r="0" t="0"/>
          <a:stretch/>
        </p:blipFill>
        <p:spPr>
          <a:xfrm>
            <a:off x="714375" y="0"/>
            <a:ext cx="7929563" cy="6858000"/>
          </a:xfrm>
          <a:prstGeom prst="rect">
            <a:avLst/>
          </a:prstGeom>
          <a:noFill/>
          <a:ln>
            <a:noFill/>
          </a:ln>
        </p:spPr>
      </p:pic>
      <p:sp>
        <p:nvSpPr>
          <p:cNvPr id="90" name="Google Shape;90;p1"/>
          <p:cNvSpPr txBox="1"/>
          <p:nvPr>
            <p:ph type="title"/>
          </p:nvPr>
        </p:nvSpPr>
        <p:spPr>
          <a:xfrm>
            <a:off x="0" y="928688"/>
            <a:ext cx="8929688" cy="2143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i="1" lang="en-US">
                <a:solidFill>
                  <a:srgbClr val="FFFFCC"/>
                </a:solidFill>
                <a:latin typeface="Georgia"/>
                <a:ea typeface="Georgia"/>
                <a:cs typeface="Georgia"/>
                <a:sym typeface="Georgia"/>
              </a:rPr>
              <a:t>“Laser Technology and Applications”</a:t>
            </a:r>
            <a:br>
              <a:rPr i="1" lang="en-US">
                <a:solidFill>
                  <a:srgbClr val="FFFFCC"/>
                </a:solidFill>
                <a:latin typeface="Georgia"/>
                <a:ea typeface="Georgia"/>
                <a:cs typeface="Georgia"/>
                <a:sym typeface="Georgia"/>
              </a:rPr>
            </a:br>
            <a:br>
              <a:rPr i="1" lang="en-US">
                <a:solidFill>
                  <a:srgbClr val="FFFFCC"/>
                </a:solidFill>
                <a:latin typeface="Georgia"/>
                <a:ea typeface="Georgia"/>
                <a:cs typeface="Georgia"/>
                <a:sym typeface="Georgia"/>
              </a:rPr>
            </a:br>
            <a:r>
              <a:rPr i="1" lang="en-US">
                <a:solidFill>
                  <a:srgbClr val="FFFFCC"/>
                </a:solidFill>
                <a:latin typeface="Georgia"/>
                <a:ea typeface="Georgia"/>
                <a:cs typeface="Georgia"/>
                <a:sym typeface="Georgia"/>
              </a:rPr>
              <a:t>16B1NPH533</a:t>
            </a:r>
            <a:br>
              <a:rPr i="1" lang="en-US">
                <a:solidFill>
                  <a:srgbClr val="FFFFCC"/>
                </a:solidFill>
                <a:latin typeface="Georgia"/>
                <a:ea typeface="Georgia"/>
                <a:cs typeface="Georgia"/>
                <a:sym typeface="Georgia"/>
              </a:rPr>
            </a:br>
            <a:r>
              <a:rPr i="1" lang="en-US">
                <a:solidFill>
                  <a:srgbClr val="FFFFCC"/>
                </a:solidFill>
                <a:latin typeface="Georgia"/>
                <a:ea typeface="Georgia"/>
                <a:cs typeface="Georgia"/>
                <a:sym typeface="Georgia"/>
              </a:rPr>
              <a:t>Lecture 32</a:t>
            </a:r>
            <a:br>
              <a:rPr lang="en-US">
                <a:solidFill>
                  <a:srgbClr val="FFFFCC"/>
                </a:solidFill>
              </a:rPr>
            </a:br>
            <a:endParaRPr>
              <a:solidFill>
                <a:srgbClr val="FFFF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457200" y="304800"/>
            <a:ext cx="7772400" cy="7651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i="1" lang="en-US" sz="3600" u="sng">
                <a:latin typeface="Georgia"/>
                <a:ea typeface="Georgia"/>
                <a:cs typeface="Georgia"/>
                <a:sym typeface="Georgia"/>
              </a:rPr>
              <a:t>Lecture 32</a:t>
            </a:r>
            <a:br>
              <a:rPr b="1" i="1" lang="en-US" sz="3600" u="sng">
                <a:latin typeface="Georgia"/>
                <a:ea typeface="Georgia"/>
                <a:cs typeface="Georgia"/>
                <a:sym typeface="Georgia"/>
              </a:rPr>
            </a:br>
            <a:r>
              <a:rPr b="1" i="1" lang="en-US" sz="3600" u="sng">
                <a:latin typeface="Georgia"/>
                <a:ea typeface="Georgia"/>
                <a:cs typeface="Georgia"/>
                <a:sym typeface="Georgia"/>
              </a:rPr>
              <a:t>Content Outlines</a:t>
            </a:r>
            <a:endParaRPr/>
          </a:p>
        </p:txBody>
      </p:sp>
      <p:sp>
        <p:nvSpPr>
          <p:cNvPr id="96" name="Google Shape;96;p2"/>
          <p:cNvSpPr/>
          <p:nvPr/>
        </p:nvSpPr>
        <p:spPr>
          <a:xfrm>
            <a:off x="152400" y="1143000"/>
            <a:ext cx="82296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2400" u="none" cap="none" strike="noStrike">
                <a:solidFill>
                  <a:schemeClr val="dk1"/>
                </a:solidFill>
                <a:latin typeface="Georgia"/>
                <a:ea typeface="Georgia"/>
                <a:cs typeface="Georgia"/>
                <a:sym typeface="Georgia"/>
              </a:rPr>
              <a:t>  ABCD Matrix: </a:t>
            </a:r>
            <a:r>
              <a:rPr b="0" i="1" lang="en-US" sz="2400" u="none" cap="none" strike="noStrike">
                <a:solidFill>
                  <a:schemeClr val="dk1"/>
                </a:solidFill>
                <a:latin typeface="Georgia"/>
                <a:ea typeface="Georgia"/>
                <a:cs typeface="Georgia"/>
                <a:sym typeface="Georgia"/>
              </a:rPr>
              <a:t>Ray Confinement 		</a:t>
            </a:r>
            <a:r>
              <a:rPr b="0" i="1" lang="en-US" sz="2000" u="none" cap="none" strike="noStrike">
                <a:solidFill>
                  <a:schemeClr val="dk1"/>
                </a:solidFill>
                <a:latin typeface="Georgia"/>
                <a:ea typeface="Georgia"/>
                <a:cs typeface="Georgia"/>
                <a:sym typeface="Georgia"/>
              </a:rPr>
              <a:t> </a:t>
            </a:r>
            <a:endParaRPr b="0" i="1" sz="1600" u="none" cap="none" strike="noStrike">
              <a:solidFill>
                <a:schemeClr val="dk1"/>
              </a:solidFill>
              <a:latin typeface="Georgia"/>
              <a:ea typeface="Georgia"/>
              <a:cs typeface="Georgia"/>
              <a:sym typeface="Georgia"/>
            </a:endParaRPr>
          </a:p>
        </p:txBody>
      </p:sp>
      <p:pic>
        <p:nvPicPr>
          <p:cNvPr id="97" name="Google Shape;97;p2"/>
          <p:cNvPicPr preferRelativeResize="0"/>
          <p:nvPr/>
        </p:nvPicPr>
        <p:blipFill rotWithShape="1">
          <a:blip r:embed="rId3">
            <a:alphaModFix/>
          </a:blip>
          <a:srcRect b="0" l="0" r="0" t="0"/>
          <a:stretch/>
        </p:blipFill>
        <p:spPr>
          <a:xfrm>
            <a:off x="3960175" y="2215725"/>
            <a:ext cx="4762500" cy="3781425"/>
          </a:xfrm>
          <a:prstGeom prst="rect">
            <a:avLst/>
          </a:prstGeom>
          <a:noFill/>
          <a:ln>
            <a:noFill/>
          </a:ln>
        </p:spPr>
      </p:pic>
      <p:pic>
        <p:nvPicPr>
          <p:cNvPr id="98" name="Google Shape;98;p2"/>
          <p:cNvPicPr preferRelativeResize="0"/>
          <p:nvPr/>
        </p:nvPicPr>
        <p:blipFill>
          <a:blip r:embed="rId4">
            <a:alphaModFix/>
          </a:blip>
          <a:stretch>
            <a:fillRect/>
          </a:stretch>
        </p:blipFill>
        <p:spPr>
          <a:xfrm>
            <a:off x="302200" y="3020950"/>
            <a:ext cx="4038600" cy="273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304800" y="3303925"/>
            <a:ext cx="4282651" cy="3400425"/>
          </a:xfrm>
          <a:prstGeom prst="rect">
            <a:avLst/>
          </a:prstGeom>
          <a:noFill/>
          <a:ln>
            <a:noFill/>
          </a:ln>
        </p:spPr>
      </p:pic>
      <p:pic>
        <p:nvPicPr>
          <p:cNvPr id="104" name="Google Shape;104;p3"/>
          <p:cNvPicPr preferRelativeResize="0"/>
          <p:nvPr/>
        </p:nvPicPr>
        <p:blipFill rotWithShape="1">
          <a:blip r:embed="rId4">
            <a:alphaModFix/>
          </a:blip>
          <a:srcRect b="0" l="0" r="0" t="0"/>
          <a:stretch/>
        </p:blipFill>
        <p:spPr>
          <a:xfrm>
            <a:off x="47625" y="152400"/>
            <a:ext cx="8943975" cy="1666875"/>
          </a:xfrm>
          <a:prstGeom prst="rect">
            <a:avLst/>
          </a:prstGeom>
          <a:noFill/>
          <a:ln>
            <a:noFill/>
          </a:ln>
        </p:spPr>
      </p:pic>
      <p:sp>
        <p:nvSpPr>
          <p:cNvPr id="105" name="Google Shape;105;p3"/>
          <p:cNvSpPr/>
          <p:nvPr/>
        </p:nvSpPr>
        <p:spPr>
          <a:xfrm>
            <a:off x="4876800" y="3380125"/>
            <a:ext cx="4038600"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Georgia"/>
                <a:ea typeface="Georgia"/>
                <a:cs typeface="Georgia"/>
                <a:sym typeface="Georgia"/>
              </a:rPr>
              <a:t>The position and inclination of a ray after m round trips are represented by y</a:t>
            </a:r>
            <a:r>
              <a:rPr b="0" baseline="-25000" i="0" lang="en-US" sz="2000" u="none" cap="none" strike="noStrike">
                <a:solidFill>
                  <a:schemeClr val="dk1"/>
                </a:solidFill>
                <a:latin typeface="Georgia"/>
                <a:ea typeface="Georgia"/>
                <a:cs typeface="Georgia"/>
                <a:sym typeface="Georgia"/>
              </a:rPr>
              <a:t>m</a:t>
            </a:r>
            <a:r>
              <a:rPr b="0" i="0" lang="en-US" sz="2000" u="none" cap="none" strike="noStrike">
                <a:solidFill>
                  <a:schemeClr val="dk1"/>
                </a:solidFill>
                <a:latin typeface="Georgia"/>
                <a:ea typeface="Georgia"/>
                <a:cs typeface="Georgia"/>
                <a:sym typeface="Georgia"/>
              </a:rPr>
              <a:t> and θ</a:t>
            </a:r>
            <a:r>
              <a:rPr b="0" baseline="-25000" i="0" lang="en-US" sz="2000" u="none" cap="none" strike="noStrike">
                <a:solidFill>
                  <a:schemeClr val="dk1"/>
                </a:solidFill>
                <a:latin typeface="Georgia"/>
                <a:ea typeface="Georgia"/>
                <a:cs typeface="Georgia"/>
                <a:sym typeface="Georgia"/>
              </a:rPr>
              <a:t>m</a:t>
            </a:r>
            <a:r>
              <a:rPr b="0" i="0" lang="en-US" sz="2000" u="none" cap="none" strike="noStrike">
                <a:solidFill>
                  <a:schemeClr val="dk1"/>
                </a:solidFill>
                <a:latin typeface="Georgia"/>
                <a:ea typeface="Georgia"/>
                <a:cs typeface="Georgia"/>
                <a:sym typeface="Georgia"/>
              </a:rPr>
              <a:t> respectively, where m = 0, 1, 2, ... In this diagram, θ</a:t>
            </a:r>
            <a:r>
              <a:rPr b="0" baseline="-25000" i="0" lang="en-US" sz="2000" u="none" cap="none" strike="noStrike">
                <a:solidFill>
                  <a:schemeClr val="dk1"/>
                </a:solidFill>
                <a:latin typeface="Georgia"/>
                <a:ea typeface="Georgia"/>
                <a:cs typeface="Georgia"/>
                <a:sym typeface="Georgia"/>
              </a:rPr>
              <a:t>m </a:t>
            </a:r>
            <a:r>
              <a:rPr b="0" i="0" lang="en-US" sz="2000" u="none" cap="none" strike="noStrike">
                <a:solidFill>
                  <a:schemeClr val="dk1"/>
                </a:solidFill>
                <a:latin typeface="Georgia"/>
                <a:ea typeface="Georgia"/>
                <a:cs typeface="Georgia"/>
                <a:sym typeface="Georgia"/>
              </a:rPr>
              <a:t>&lt; 0 since the ray is directed downward. Angles are exaggerated for the purposes of illustration; all rays are paraxial so that sin θ ≈ tan θ ≈θ and the propagation distance of all rays between the mirrors is d. </a:t>
            </a:r>
            <a:endParaRPr b="0" i="0" sz="2000" u="none" cap="none" strike="noStrike">
              <a:solidFill>
                <a:schemeClr val="dk1"/>
              </a:solidFill>
              <a:latin typeface="Georgia"/>
              <a:ea typeface="Georgia"/>
              <a:cs typeface="Georgia"/>
              <a:sym typeface="Georgia"/>
            </a:endParaRPr>
          </a:p>
        </p:txBody>
      </p:sp>
      <p:sp>
        <p:nvSpPr>
          <p:cNvPr id="106" name="Google Shape;106;p3"/>
          <p:cNvSpPr/>
          <p:nvPr/>
        </p:nvSpPr>
        <p:spPr>
          <a:xfrm>
            <a:off x="381000" y="1828800"/>
            <a:ext cx="8763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Georgia"/>
                <a:ea typeface="Georgia"/>
                <a:cs typeface="Georgia"/>
                <a:sym typeface="Georgia"/>
              </a:rPr>
              <a:t>(a) Light rays perpendicular to the mirrors reflect back and forth without escaping. (b) Rays that are only slightly inclined eventually escape. Rays also escape if the mirrors are not perfectly parallel.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0" r="0" t="0"/>
          <a:stretch/>
        </p:blipFill>
        <p:spPr>
          <a:xfrm>
            <a:off x="5464970" y="2209800"/>
            <a:ext cx="3536156" cy="2286000"/>
          </a:xfrm>
          <a:prstGeom prst="rect">
            <a:avLst/>
          </a:prstGeom>
          <a:noFill/>
          <a:ln>
            <a:noFill/>
          </a:ln>
        </p:spPr>
      </p:pic>
      <p:sp>
        <p:nvSpPr>
          <p:cNvPr id="112" name="Google Shape;112;p4"/>
          <p:cNvSpPr/>
          <p:nvPr/>
        </p:nvSpPr>
        <p:spPr>
          <a:xfrm>
            <a:off x="457200" y="1752600"/>
            <a:ext cx="8382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Georgia"/>
                <a:ea typeface="Georgia"/>
                <a:cs typeface="Georgia"/>
                <a:sym typeface="Georgia"/>
              </a:rPr>
              <a:t>This cascade of ray-transfer matrices represents, from right to left :</a:t>
            </a:r>
            <a:endParaRPr/>
          </a:p>
          <a:p>
            <a:pPr indent="-342900" lvl="0" marL="342900" marR="0" rtl="0" algn="just">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Propagation a distance d through free space. </a:t>
            </a:r>
            <a:endParaRPr/>
          </a:p>
          <a:p>
            <a:pPr indent="-342900" lvl="0" marL="342900" marR="0" rtl="0" algn="just">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Reflection from a mirror of radius R</a:t>
            </a:r>
            <a:r>
              <a:rPr baseline="-25000" lang="en-US" sz="1800">
                <a:solidFill>
                  <a:schemeClr val="dk1"/>
                </a:solidFill>
                <a:latin typeface="Georgia"/>
                <a:ea typeface="Georgia"/>
                <a:cs typeface="Georgia"/>
                <a:sym typeface="Georgia"/>
              </a:rPr>
              <a:t>2.</a:t>
            </a:r>
            <a:endParaRPr/>
          </a:p>
          <a:p>
            <a:pPr indent="-342900" lvl="0" marL="342900" marR="0" rtl="0" algn="just">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Propagation a distance d through free space. </a:t>
            </a:r>
            <a:endParaRPr/>
          </a:p>
          <a:p>
            <a:pPr indent="-342900" lvl="0" marL="342900" marR="0" rtl="0" algn="just">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Reflection from a mirror of radius R</a:t>
            </a:r>
            <a:r>
              <a:rPr baseline="-25000" lang="en-US" sz="1800">
                <a:solidFill>
                  <a:schemeClr val="dk1"/>
                </a:solidFill>
                <a:latin typeface="Georgia"/>
                <a:ea typeface="Georgia"/>
                <a:cs typeface="Georgia"/>
                <a:sym typeface="Georgia"/>
              </a:rPr>
              <a:t>1</a:t>
            </a:r>
            <a:r>
              <a:rPr lang="en-US" sz="1800">
                <a:solidFill>
                  <a:schemeClr val="dk1"/>
                </a:solidFill>
                <a:latin typeface="Georgia"/>
                <a:ea typeface="Georgia"/>
                <a:cs typeface="Georgia"/>
                <a:sym typeface="Georgia"/>
              </a:rPr>
              <a:t> .</a:t>
            </a:r>
            <a:endParaRPr sz="1800">
              <a:solidFill>
                <a:schemeClr val="dk1"/>
              </a:solidFill>
              <a:latin typeface="Georgia"/>
              <a:ea typeface="Georgia"/>
              <a:cs typeface="Georgia"/>
              <a:sym typeface="Georgia"/>
            </a:endParaRPr>
          </a:p>
        </p:txBody>
      </p:sp>
      <p:pic>
        <p:nvPicPr>
          <p:cNvPr id="113" name="Google Shape;113;p4"/>
          <p:cNvPicPr preferRelativeResize="0"/>
          <p:nvPr/>
        </p:nvPicPr>
        <p:blipFill rotWithShape="1">
          <a:blip r:embed="rId4">
            <a:alphaModFix/>
          </a:blip>
          <a:srcRect b="0" l="0" r="0" t="0"/>
          <a:stretch/>
        </p:blipFill>
        <p:spPr>
          <a:xfrm>
            <a:off x="762000" y="4953000"/>
            <a:ext cx="5582557" cy="1295400"/>
          </a:xfrm>
          <a:prstGeom prst="rect">
            <a:avLst/>
          </a:prstGeom>
          <a:noFill/>
          <a:ln>
            <a:noFill/>
          </a:ln>
        </p:spPr>
      </p:pic>
      <p:sp>
        <p:nvSpPr>
          <p:cNvPr id="114" name="Google Shape;114;p4"/>
          <p:cNvSpPr/>
          <p:nvPr/>
        </p:nvSpPr>
        <p:spPr>
          <a:xfrm>
            <a:off x="457200" y="3581400"/>
            <a:ext cx="5029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Beginning at the bottom-left with y</a:t>
            </a:r>
            <a:r>
              <a:rPr baseline="-25000" lang="en-US" sz="1800">
                <a:solidFill>
                  <a:schemeClr val="dk1"/>
                </a:solidFill>
                <a:latin typeface="Georgia"/>
                <a:ea typeface="Georgia"/>
                <a:cs typeface="Georgia"/>
                <a:sym typeface="Georgia"/>
              </a:rPr>
              <a:t>o</a:t>
            </a:r>
            <a:r>
              <a:rPr lang="en-US" sz="1800">
                <a:solidFill>
                  <a:schemeClr val="dk1"/>
                </a:solidFill>
                <a:latin typeface="Georgia"/>
                <a:ea typeface="Georgia"/>
                <a:cs typeface="Georgia"/>
                <a:sym typeface="Georgia"/>
              </a:rPr>
              <a:t> and θ</a:t>
            </a:r>
            <a:r>
              <a:rPr baseline="-25000" lang="en-US" sz="1800">
                <a:solidFill>
                  <a:schemeClr val="dk1"/>
                </a:solidFill>
                <a:latin typeface="Georgia"/>
                <a:ea typeface="Georgia"/>
                <a:cs typeface="Georgia"/>
                <a:sym typeface="Georgia"/>
              </a:rPr>
              <a:t>o</a:t>
            </a:r>
            <a:r>
              <a:rPr lang="en-US" sz="1800">
                <a:solidFill>
                  <a:schemeClr val="dk1"/>
                </a:solidFill>
                <a:latin typeface="Georgia"/>
                <a:ea typeface="Georgia"/>
                <a:cs typeface="Georgia"/>
                <a:sym typeface="Georgia"/>
              </a:rPr>
              <a:t>, the round-trip ray-transfer matrix will be </a:t>
            </a:r>
            <a:endParaRPr sz="1800">
              <a:solidFill>
                <a:schemeClr val="dk1"/>
              </a:solidFill>
              <a:latin typeface="Georgia"/>
              <a:ea typeface="Georgia"/>
              <a:cs typeface="Georgia"/>
              <a:sym typeface="Georgia"/>
            </a:endParaRPr>
          </a:p>
        </p:txBody>
      </p:sp>
      <p:pic>
        <p:nvPicPr>
          <p:cNvPr id="115" name="Google Shape;115;p4"/>
          <p:cNvPicPr preferRelativeResize="0"/>
          <p:nvPr/>
        </p:nvPicPr>
        <p:blipFill rotWithShape="1">
          <a:blip r:embed="rId5">
            <a:alphaModFix/>
          </a:blip>
          <a:srcRect b="0" l="0" r="0" t="0"/>
          <a:stretch/>
        </p:blipFill>
        <p:spPr>
          <a:xfrm>
            <a:off x="990600" y="609600"/>
            <a:ext cx="3058026" cy="1066800"/>
          </a:xfrm>
          <a:prstGeom prst="rect">
            <a:avLst/>
          </a:prstGeom>
          <a:noFill/>
          <a:ln>
            <a:noFill/>
          </a:ln>
        </p:spPr>
      </p:pic>
      <p:sp>
        <p:nvSpPr>
          <p:cNvPr id="116" name="Google Shape;116;p4"/>
          <p:cNvSpPr/>
          <p:nvPr/>
        </p:nvSpPr>
        <p:spPr>
          <a:xfrm>
            <a:off x="533400" y="152400"/>
            <a:ext cx="5105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For paraxial rays, where all angles are small, </a:t>
            </a:r>
            <a:endParaRPr sz="18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b="0" l="0" r="0" t="0"/>
          <a:stretch/>
        </p:blipFill>
        <p:spPr>
          <a:xfrm>
            <a:off x="2514600" y="1905000"/>
            <a:ext cx="2833687" cy="457200"/>
          </a:xfrm>
          <a:prstGeom prst="rect">
            <a:avLst/>
          </a:prstGeom>
          <a:noFill/>
          <a:ln>
            <a:noFill/>
          </a:ln>
        </p:spPr>
      </p:pic>
      <p:pic>
        <p:nvPicPr>
          <p:cNvPr id="122" name="Google Shape;122;p5"/>
          <p:cNvPicPr preferRelativeResize="0"/>
          <p:nvPr/>
        </p:nvPicPr>
        <p:blipFill rotWithShape="1">
          <a:blip r:embed="rId4">
            <a:alphaModFix/>
          </a:blip>
          <a:srcRect b="0" l="0" r="0" t="0"/>
          <a:stretch/>
        </p:blipFill>
        <p:spPr>
          <a:xfrm>
            <a:off x="692150" y="152400"/>
            <a:ext cx="7553325" cy="1657350"/>
          </a:xfrm>
          <a:prstGeom prst="rect">
            <a:avLst/>
          </a:prstGeom>
          <a:noFill/>
          <a:ln>
            <a:noFill/>
          </a:ln>
        </p:spPr>
      </p:pic>
      <p:pic>
        <p:nvPicPr>
          <p:cNvPr id="123" name="Google Shape;123;p5"/>
          <p:cNvPicPr preferRelativeResize="0"/>
          <p:nvPr/>
        </p:nvPicPr>
        <p:blipFill rotWithShape="1">
          <a:blip r:embed="rId5">
            <a:alphaModFix/>
          </a:blip>
          <a:srcRect b="0" l="0" r="0" t="0"/>
          <a:stretch/>
        </p:blipFill>
        <p:spPr>
          <a:xfrm>
            <a:off x="2057400" y="2438400"/>
            <a:ext cx="4083050" cy="847725"/>
          </a:xfrm>
          <a:prstGeom prst="rect">
            <a:avLst/>
          </a:prstGeom>
          <a:noFill/>
          <a:ln>
            <a:noFill/>
          </a:ln>
        </p:spPr>
      </p:pic>
      <p:sp>
        <p:nvSpPr>
          <p:cNvPr id="124" name="Google Shape;124;p5"/>
          <p:cNvSpPr/>
          <p:nvPr/>
        </p:nvSpPr>
        <p:spPr>
          <a:xfrm>
            <a:off x="381000" y="3395008"/>
            <a:ext cx="8686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Georgia"/>
                <a:ea typeface="Georgia"/>
                <a:cs typeface="Georgia"/>
                <a:sym typeface="Georgia"/>
              </a:rPr>
              <a:t>The solution is harmonic, and therefore bounded, provided </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is real. This is ensured if |b|≤ 1 , i.e., if -1 &lt; b &lt; 1, so that </a:t>
            </a:r>
            <a:endParaRPr sz="2000">
              <a:solidFill>
                <a:schemeClr val="dk1"/>
              </a:solidFill>
              <a:latin typeface="Georgia"/>
              <a:ea typeface="Georgia"/>
              <a:cs typeface="Georgia"/>
              <a:sym typeface="Georgia"/>
            </a:endParaRPr>
          </a:p>
        </p:txBody>
      </p:sp>
      <p:pic>
        <p:nvPicPr>
          <p:cNvPr id="125" name="Google Shape;125;p5"/>
          <p:cNvPicPr preferRelativeResize="0"/>
          <p:nvPr/>
        </p:nvPicPr>
        <p:blipFill rotWithShape="1">
          <a:blip r:embed="rId6">
            <a:alphaModFix/>
          </a:blip>
          <a:srcRect b="0" l="0" r="0" t="0"/>
          <a:stretch/>
        </p:blipFill>
        <p:spPr>
          <a:xfrm>
            <a:off x="7221766" y="3379334"/>
            <a:ext cx="1225550" cy="401638"/>
          </a:xfrm>
          <a:prstGeom prst="rect">
            <a:avLst/>
          </a:prstGeom>
          <a:noFill/>
          <a:ln>
            <a:noFill/>
          </a:ln>
        </p:spPr>
      </p:pic>
      <p:pic>
        <p:nvPicPr>
          <p:cNvPr id="126" name="Google Shape;126;p5"/>
          <p:cNvPicPr preferRelativeResize="0"/>
          <p:nvPr/>
        </p:nvPicPr>
        <p:blipFill rotWithShape="1">
          <a:blip r:embed="rId7">
            <a:alphaModFix/>
          </a:blip>
          <a:srcRect b="0" l="0" r="0" t="0"/>
          <a:stretch/>
        </p:blipFill>
        <p:spPr>
          <a:xfrm>
            <a:off x="3044825" y="4267200"/>
            <a:ext cx="2565400" cy="847725"/>
          </a:xfrm>
          <a:prstGeom prst="rect">
            <a:avLst/>
          </a:prstGeom>
          <a:noFill/>
          <a:ln>
            <a:noFill/>
          </a:ln>
        </p:spPr>
      </p:pic>
      <p:sp>
        <p:nvSpPr>
          <p:cNvPr id="127" name="Google Shape;127;p5"/>
          <p:cNvSpPr/>
          <p:nvPr/>
        </p:nvSpPr>
        <p:spPr>
          <a:xfrm>
            <a:off x="609600" y="5181600"/>
            <a:ext cx="7772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rewrite this condition in terms of the quantities </a:t>
            </a:r>
            <a:endParaRPr/>
          </a:p>
          <a:p>
            <a:pPr indent="0" lvl="0" marL="0" marR="0" rtl="0" algn="ctr">
              <a:spcBef>
                <a:spcPts val="0"/>
              </a:spcBef>
              <a:spcAft>
                <a:spcPts val="0"/>
              </a:spcAft>
              <a:buNone/>
            </a:pPr>
            <a:r>
              <a:rPr b="1" lang="en-US" sz="1800">
                <a:solidFill>
                  <a:schemeClr val="dk1"/>
                </a:solidFill>
                <a:latin typeface="Georgia"/>
                <a:ea typeface="Georgia"/>
                <a:cs typeface="Georgia"/>
                <a:sym typeface="Georgia"/>
              </a:rPr>
              <a:t>g1 =1 + d / R 1 </a:t>
            </a:r>
            <a:r>
              <a:rPr lang="en-US" sz="1800">
                <a:solidFill>
                  <a:schemeClr val="dk1"/>
                </a:solidFill>
                <a:latin typeface="Georgia"/>
                <a:ea typeface="Georgia"/>
                <a:cs typeface="Georgia"/>
                <a:sym typeface="Georgia"/>
              </a:rPr>
              <a:t>and </a:t>
            </a:r>
            <a:r>
              <a:rPr b="1" lang="en-US" sz="1800">
                <a:solidFill>
                  <a:schemeClr val="dk1"/>
                </a:solidFill>
                <a:latin typeface="Georgia"/>
                <a:ea typeface="Georgia"/>
                <a:cs typeface="Georgia"/>
                <a:sym typeface="Georgia"/>
              </a:rPr>
              <a:t>g2 = 1 + d / R 2</a:t>
            </a:r>
            <a:r>
              <a:rPr lang="en-US" sz="1800">
                <a:solidFill>
                  <a:schemeClr val="dk1"/>
                </a:solidFill>
                <a:latin typeface="Georgia"/>
                <a:ea typeface="Georgia"/>
                <a:cs typeface="Georgia"/>
                <a:sym typeface="Georgia"/>
              </a:rPr>
              <a:t> , </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which are known as the </a:t>
            </a:r>
            <a:r>
              <a:rPr b="1" lang="en-US" sz="1800">
                <a:solidFill>
                  <a:schemeClr val="dk1"/>
                </a:solidFill>
                <a:latin typeface="Georgia"/>
                <a:ea typeface="Georgia"/>
                <a:cs typeface="Georgia"/>
                <a:sym typeface="Georgia"/>
              </a:rPr>
              <a:t>g</a:t>
            </a:r>
            <a:r>
              <a:rPr lang="en-US" sz="1800">
                <a:solidFill>
                  <a:schemeClr val="dk1"/>
                </a:solidFill>
                <a:latin typeface="Georgia"/>
                <a:ea typeface="Georgia"/>
                <a:cs typeface="Georgia"/>
                <a:sym typeface="Georgia"/>
              </a:rPr>
              <a:t> parameters: </a:t>
            </a:r>
            <a:endParaRPr sz="1800">
              <a:solidFill>
                <a:schemeClr val="dk1"/>
              </a:solidFill>
              <a:latin typeface="Georgia"/>
              <a:ea typeface="Georgia"/>
              <a:cs typeface="Georgia"/>
              <a:sym typeface="Georgia"/>
            </a:endParaRPr>
          </a:p>
        </p:txBody>
      </p:sp>
      <p:pic>
        <p:nvPicPr>
          <p:cNvPr id="128" name="Google Shape;128;p5"/>
          <p:cNvPicPr preferRelativeResize="0"/>
          <p:nvPr/>
        </p:nvPicPr>
        <p:blipFill rotWithShape="1">
          <a:blip r:embed="rId8">
            <a:alphaModFix/>
          </a:blip>
          <a:srcRect b="0" l="0" r="0" t="0"/>
          <a:stretch/>
        </p:blipFill>
        <p:spPr>
          <a:xfrm>
            <a:off x="3505200" y="6019800"/>
            <a:ext cx="1850163" cy="533400"/>
          </a:xfrm>
          <a:prstGeom prst="rect">
            <a:avLst/>
          </a:prstGeom>
          <a:noFill/>
          <a:ln>
            <a:noFill/>
          </a:ln>
        </p:spPr>
      </p:pic>
      <p:sp>
        <p:nvSpPr>
          <p:cNvPr id="129" name="Google Shape;129;p5"/>
          <p:cNvSpPr/>
          <p:nvPr/>
        </p:nvSpPr>
        <p:spPr>
          <a:xfrm>
            <a:off x="6096000" y="6096000"/>
            <a:ext cx="25474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Confinement condition</a:t>
            </a:r>
            <a:endParaRPr/>
          </a:p>
          <a:p>
            <a:pPr indent="0" lvl="0" marL="0" marR="0" rtl="0" algn="ctr">
              <a:spcBef>
                <a:spcPts val="0"/>
              </a:spcBef>
              <a:spcAft>
                <a:spcPts val="0"/>
              </a:spcAft>
              <a:buNone/>
            </a:pPr>
            <a:r>
              <a:rPr lang="en-US" sz="1800">
                <a:solidFill>
                  <a:schemeClr val="dk1"/>
                </a:solidFill>
                <a:latin typeface="Georgia"/>
                <a:ea typeface="Georgia"/>
                <a:cs typeface="Georgia"/>
                <a:sym typeface="Georgia"/>
              </a:rPr>
              <a:t>(Stable resonator)</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752475" y="19050"/>
            <a:ext cx="7400925" cy="4781550"/>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0" y="5105400"/>
            <a:ext cx="8915400" cy="13671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b="0" l="0" r="0" t="0"/>
          <a:stretch/>
        </p:blipFill>
        <p:spPr>
          <a:xfrm>
            <a:off x="-465310" y="4114800"/>
            <a:ext cx="9761710" cy="1819275"/>
          </a:xfrm>
          <a:prstGeom prst="rect">
            <a:avLst/>
          </a:prstGeom>
          <a:noFill/>
          <a:ln>
            <a:noFill/>
          </a:ln>
        </p:spPr>
      </p:pic>
      <p:sp>
        <p:nvSpPr>
          <p:cNvPr id="141" name="Google Shape;141;p7"/>
          <p:cNvSpPr/>
          <p:nvPr/>
        </p:nvSpPr>
        <p:spPr>
          <a:xfrm>
            <a:off x="381000" y="304800"/>
            <a:ext cx="86106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Symmetric resonators, by definition, have identical mirrors (R 1 == R 2 == R) so that g1=g2. Resonators in this class are lying along the line g2 =g1. The condition of stability then becomes g</a:t>
            </a:r>
            <a:r>
              <a:rPr baseline="30000" lang="en-US" sz="1800">
                <a:solidFill>
                  <a:schemeClr val="dk1"/>
                </a:solidFill>
                <a:latin typeface="Georgia"/>
                <a:ea typeface="Georgia"/>
                <a:cs typeface="Georgia"/>
                <a:sym typeface="Georgia"/>
              </a:rPr>
              <a:t>2</a:t>
            </a:r>
            <a:r>
              <a:rPr lang="en-US" sz="1800">
                <a:solidFill>
                  <a:schemeClr val="dk1"/>
                </a:solidFill>
                <a:latin typeface="Georgia"/>
                <a:ea typeface="Georgia"/>
                <a:cs typeface="Georgia"/>
                <a:sym typeface="Georgia"/>
              </a:rPr>
              <a:t> ≤ 1, or -1 ≤ 1 + d/ R ≤ 1, which implies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d /(- R) = 0, 1, and 2, corresponding to planar, confocal, and concentric resonators,  respectively.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In the symmetric confocal resonator, (- R) = d so that the center of curvature of each mirror lies on the other. Thus, b = -1 and ϕ=π. All paraxial rays are therefore confined, whatever their original position and inclination. </a:t>
            </a:r>
            <a:endParaRPr sz="1800">
              <a:solidFill>
                <a:schemeClr val="dk1"/>
              </a:solidFill>
              <a:latin typeface="Georgia"/>
              <a:ea typeface="Georgia"/>
              <a:cs typeface="Georgia"/>
              <a:sym typeface="Georgia"/>
            </a:endParaRPr>
          </a:p>
        </p:txBody>
      </p:sp>
      <p:pic>
        <p:nvPicPr>
          <p:cNvPr id="142" name="Google Shape;142;p7"/>
          <p:cNvPicPr preferRelativeResize="0"/>
          <p:nvPr/>
        </p:nvPicPr>
        <p:blipFill rotWithShape="1">
          <a:blip r:embed="rId4">
            <a:alphaModFix/>
          </a:blip>
          <a:srcRect b="0" l="0" r="0" t="0"/>
          <a:stretch/>
        </p:blipFill>
        <p:spPr>
          <a:xfrm>
            <a:off x="2438400" y="1371600"/>
            <a:ext cx="4104141" cy="762000"/>
          </a:xfrm>
          <a:prstGeom prst="rect">
            <a:avLst/>
          </a:prstGeom>
          <a:noFill/>
          <a:ln>
            <a:noFill/>
          </a:ln>
        </p:spPr>
      </p:pic>
      <p:pic>
        <p:nvPicPr>
          <p:cNvPr id="143" name="Google Shape;143;p7"/>
          <p:cNvPicPr preferRelativeResize="0"/>
          <p:nvPr/>
        </p:nvPicPr>
        <p:blipFill rotWithShape="1">
          <a:blip r:embed="rId5">
            <a:alphaModFix/>
          </a:blip>
          <a:srcRect b="0" l="0" r="0" t="0"/>
          <a:stretch/>
        </p:blipFill>
        <p:spPr>
          <a:xfrm>
            <a:off x="381000" y="4114800"/>
            <a:ext cx="3962400" cy="18515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p:nvPr/>
        </p:nvSpPr>
        <p:spPr>
          <a:xfrm>
            <a:off x="381000" y="457200"/>
            <a:ext cx="8534400" cy="45550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Georgia"/>
                <a:ea typeface="Georgia"/>
                <a:cs typeface="Georgia"/>
                <a:sym typeface="Georgia"/>
              </a:rPr>
              <a:t>Summary </a:t>
            </a:r>
            <a:endParaRPr b="1" sz="3200">
              <a:solidFill>
                <a:schemeClr val="dk1"/>
              </a:solidFill>
              <a:latin typeface="Georgia"/>
              <a:ea typeface="Georgia"/>
              <a:cs typeface="Georgia"/>
              <a:sym typeface="Georgia"/>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lnSpc>
                <a:spcPct val="200000"/>
              </a:lnSpc>
              <a:spcBef>
                <a:spcPts val="0"/>
              </a:spcBef>
              <a:spcAft>
                <a:spcPts val="0"/>
              </a:spcAft>
              <a:buNone/>
            </a:pPr>
            <a:r>
              <a:rPr lang="en-US" sz="2000">
                <a:solidFill>
                  <a:schemeClr val="dk1"/>
                </a:solidFill>
                <a:latin typeface="Georgia"/>
                <a:ea typeface="Georgia"/>
                <a:cs typeface="Georgia"/>
                <a:sym typeface="Georgia"/>
              </a:rPr>
              <a:t>The confinement condition for paraxial rays in a spherical-mirror resonator, comprising mirrors of radii R</a:t>
            </a:r>
            <a:r>
              <a:rPr baseline="-25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 and R</a:t>
            </a:r>
            <a:r>
              <a:rPr baseline="-25000" lang="en-US" sz="2000">
                <a:solidFill>
                  <a:schemeClr val="dk1"/>
                </a:solidFill>
                <a:latin typeface="Georgia"/>
                <a:ea typeface="Georgia"/>
                <a:cs typeface="Georgia"/>
                <a:sym typeface="Georgia"/>
              </a:rPr>
              <a:t>2</a:t>
            </a:r>
            <a:r>
              <a:rPr lang="en-US" sz="2000">
                <a:solidFill>
                  <a:schemeClr val="dk1"/>
                </a:solidFill>
                <a:latin typeface="Georgia"/>
                <a:ea typeface="Georgia"/>
                <a:cs typeface="Georgia"/>
                <a:sym typeface="Georgia"/>
              </a:rPr>
              <a:t> separated by a distance d, is 0 ≤ g</a:t>
            </a:r>
            <a:r>
              <a:rPr baseline="-25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g</a:t>
            </a:r>
            <a:r>
              <a:rPr baseline="-25000" lang="en-US" sz="2000">
                <a:solidFill>
                  <a:schemeClr val="dk1"/>
                </a:solidFill>
                <a:latin typeface="Georgia"/>
                <a:ea typeface="Georgia"/>
                <a:cs typeface="Georgia"/>
                <a:sym typeface="Georgia"/>
              </a:rPr>
              <a:t>2</a:t>
            </a:r>
            <a:r>
              <a:rPr lang="en-US" sz="2000">
                <a:solidFill>
                  <a:schemeClr val="dk1"/>
                </a:solidFill>
                <a:latin typeface="Georgia"/>
                <a:ea typeface="Georgia"/>
                <a:cs typeface="Georgia"/>
                <a:sym typeface="Georgia"/>
              </a:rPr>
              <a:t> ≤ 1, where g</a:t>
            </a:r>
            <a:r>
              <a:rPr baseline="-25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 1 + d/R</a:t>
            </a:r>
            <a:r>
              <a:rPr baseline="-25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 and g</a:t>
            </a:r>
            <a:r>
              <a:rPr baseline="-25000" lang="en-US" sz="2000">
                <a:solidFill>
                  <a:schemeClr val="dk1"/>
                </a:solidFill>
                <a:latin typeface="Georgia"/>
                <a:ea typeface="Georgia"/>
                <a:cs typeface="Georgia"/>
                <a:sym typeface="Georgia"/>
              </a:rPr>
              <a:t>2</a:t>
            </a:r>
            <a:r>
              <a:rPr lang="en-US" sz="2000">
                <a:solidFill>
                  <a:schemeClr val="dk1"/>
                </a:solidFill>
                <a:latin typeface="Georgia"/>
                <a:ea typeface="Georgia"/>
                <a:cs typeface="Georgia"/>
                <a:sym typeface="Georgia"/>
              </a:rPr>
              <a:t>= 1 + d /R</a:t>
            </a:r>
            <a:r>
              <a:rPr baseline="-25000" lang="en-US" sz="2000">
                <a:solidFill>
                  <a:schemeClr val="dk1"/>
                </a:solidFill>
                <a:latin typeface="Georgia"/>
                <a:ea typeface="Georgia"/>
                <a:cs typeface="Georgia"/>
                <a:sym typeface="Georgia"/>
              </a:rPr>
              <a:t>2</a:t>
            </a:r>
            <a:r>
              <a:rPr lang="en-US" sz="2000">
                <a:solidFill>
                  <a:schemeClr val="dk1"/>
                </a:solidFill>
                <a:latin typeface="Georgia"/>
                <a:ea typeface="Georgia"/>
                <a:cs typeface="Georgia"/>
                <a:sym typeface="Georgia"/>
              </a:rPr>
              <a:t> . The confinement condition for symmetric resonators is 0 ≤ d/(-R) ≤2; this condition governs planar, symmetric confocal, and symmetric concentric mirror configurations. </a:t>
            </a:r>
            <a:endParaRPr sz="20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2020-08-19T08:00:44Z</dcterms:created>
  <dc:creator>Dhirendra</dc:creator>
</cp:coreProperties>
</file>