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9144000"/>
  <p:notesSz cx="7315200" cy="96012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24" roundtripDataSignature="AMtx7mhd6V0ZgcDpENHDImrfK7BhRfwIN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169920" cy="480060"/>
          </a:xfrm>
          <a:prstGeom prst="rect">
            <a:avLst/>
          </a:prstGeom>
          <a:noFill/>
          <a:ln>
            <a:noFill/>
          </a:ln>
        </p:spPr>
        <p:txBody>
          <a:bodyPr anchorCtr="0" anchor="t" bIns="48325" lIns="96650" spcFirstLastPara="1" rIns="96650" wrap="square" tIns="48325">
            <a:noAutofit/>
          </a:bodyPr>
          <a:lstStyle>
            <a:lvl1pPr lvl="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4143587" y="0"/>
            <a:ext cx="3169920" cy="480060"/>
          </a:xfrm>
          <a:prstGeom prst="rect">
            <a:avLst/>
          </a:prstGeom>
          <a:noFill/>
          <a:ln>
            <a:noFill/>
          </a:ln>
        </p:spPr>
        <p:txBody>
          <a:bodyPr anchorCtr="0" anchor="t" bIns="48325" lIns="96650" spcFirstLastPara="1" rIns="96650" wrap="square" tIns="48325">
            <a:noAutofit/>
          </a:bodyPr>
          <a:lstStyle>
            <a:lvl1pPr lvl="0" marR="0" rtl="0" algn="r">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119474"/>
            <a:ext cx="3169920" cy="480060"/>
          </a:xfrm>
          <a:prstGeom prst="rect">
            <a:avLst/>
          </a:prstGeom>
          <a:noFill/>
          <a:ln>
            <a:noFill/>
          </a:ln>
        </p:spPr>
        <p:txBody>
          <a:bodyPr anchorCtr="0" anchor="b" bIns="48325" lIns="96650" spcFirstLastPara="1" rIns="96650" wrap="square" tIns="48325">
            <a:noAutofit/>
          </a:bodyPr>
          <a:lstStyle>
            <a:lvl1pPr lvl="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6" name="Google Shape;86;p1:notes"/>
          <p:cNvSpPr txBox="1"/>
          <p:nvPr>
            <p:ph idx="1" type="body"/>
          </p:nvPr>
        </p:nvSpPr>
        <p:spPr>
          <a:xfrm>
            <a:off x="731520" y="4560570"/>
            <a:ext cx="5852160" cy="4320540"/>
          </a:xfrm>
          <a:prstGeom prst="rect">
            <a:avLst/>
          </a:prstGeom>
          <a:noFill/>
          <a:ln>
            <a:noFill/>
          </a:ln>
        </p:spPr>
        <p:txBody>
          <a:bodyPr anchorCtr="0" anchor="t" bIns="48325" lIns="96650" spcFirstLastPara="1" rIns="96650" wrap="square" tIns="48325">
            <a:norm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4143587" y="9119474"/>
            <a:ext cx="3169920" cy="4800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0: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149" name="Google Shape;149;p1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1: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159" name="Google Shape;159;p1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2: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164" name="Google Shape;164;p1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3: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173" name="Google Shape;173;p1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4: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181" name="Google Shape;181;p1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5: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189" name="Google Shape;189;p1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6: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196" name="Google Shape;196;p1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7: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205" name="Google Shape;205;p1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8: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214" name="Google Shape;214;p1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94" name="Google Shape;94;p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99" name="Google Shape;99;p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104" name="Google Shape;104;p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5: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109" name="Google Shape;109;p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6: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115" name="Google Shape;115;p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7: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122" name="Google Shape;122;p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8: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131" name="Google Shape;131;p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9:notes"/>
          <p:cNvSpPr txBox="1"/>
          <p:nvPr>
            <p:ph idx="1" type="body"/>
          </p:nvPr>
        </p:nvSpPr>
        <p:spPr>
          <a:xfrm>
            <a:off x="731520" y="4560570"/>
            <a:ext cx="5852160" cy="4320540"/>
          </a:xfrm>
          <a:prstGeom prst="rect">
            <a:avLst/>
          </a:prstGeom>
        </p:spPr>
        <p:txBody>
          <a:bodyPr anchorCtr="0" anchor="t" bIns="48325" lIns="96650" spcFirstLastPara="1" rIns="96650" wrap="square" tIns="48325">
            <a:noAutofit/>
          </a:bodyPr>
          <a:lstStyle/>
          <a:p>
            <a:pPr indent="0" lvl="0" marL="0" rtl="0" algn="l">
              <a:spcBef>
                <a:spcPts val="360"/>
              </a:spcBef>
              <a:spcAft>
                <a:spcPts val="0"/>
              </a:spcAft>
              <a:buNone/>
            </a:pPr>
            <a:r>
              <a:t/>
            </a:r>
            <a:endParaRPr/>
          </a:p>
        </p:txBody>
      </p:sp>
      <p:sp>
        <p:nvSpPr>
          <p:cNvPr id="141" name="Google Shape;141;p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 name="Google Shape;18;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29"/>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0"/>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30"/>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2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2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4" name="Google Shape;24;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2"/>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 name="Google Shape;29;p2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5" name="Google Shape;35;p23"/>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23"/>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2" name="Google Shape;42;p24"/>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24"/>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24"/>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24"/>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1" name="Google Shape;51;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7"/>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0" name="Google Shape;60;p27"/>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27"/>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8"/>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7" name="Google Shape;67;p28"/>
          <p:cNvSpPr/>
          <p:nvPr>
            <p:ph idx="2" type="pic"/>
          </p:nvPr>
        </p:nvSpPr>
        <p:spPr>
          <a:xfrm>
            <a:off x="1792288" y="612775"/>
            <a:ext cx="5486400" cy="4114800"/>
          </a:xfrm>
          <a:prstGeom prst="rect">
            <a:avLst/>
          </a:prstGeom>
          <a:noFill/>
          <a:ln>
            <a:noFill/>
          </a:ln>
        </p:spPr>
      </p:sp>
      <p:sp>
        <p:nvSpPr>
          <p:cNvPr id="68" name="Google Shape;68;p28"/>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1" name="Google Shape;11;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4.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8" name="Shape 88"/>
        <p:cNvGrpSpPr/>
        <p:nvPr/>
      </p:nvGrpSpPr>
      <p:grpSpPr>
        <a:xfrm>
          <a:off x="0" y="0"/>
          <a:ext cx="0" cy="0"/>
          <a:chOff x="0" y="0"/>
          <a:chExt cx="0" cy="0"/>
        </a:xfrm>
      </p:grpSpPr>
      <p:pic>
        <p:nvPicPr>
          <p:cNvPr descr="Laser technology, definition, applications, and challenges ..." id="89" name="Google Shape;89;p1"/>
          <p:cNvPicPr preferRelativeResize="0"/>
          <p:nvPr/>
        </p:nvPicPr>
        <p:blipFill rotWithShape="1">
          <a:blip r:embed="rId3">
            <a:alphaModFix/>
          </a:blip>
          <a:srcRect b="0" l="0" r="0" t="0"/>
          <a:stretch/>
        </p:blipFill>
        <p:spPr>
          <a:xfrm>
            <a:off x="685800" y="0"/>
            <a:ext cx="7929563" cy="6858000"/>
          </a:xfrm>
          <a:prstGeom prst="rect">
            <a:avLst/>
          </a:prstGeom>
          <a:noFill/>
          <a:ln>
            <a:noFill/>
          </a:ln>
        </p:spPr>
      </p:pic>
      <p:sp>
        <p:nvSpPr>
          <p:cNvPr id="90" name="Google Shape;90;p1"/>
          <p:cNvSpPr txBox="1"/>
          <p:nvPr>
            <p:ph type="title"/>
          </p:nvPr>
        </p:nvSpPr>
        <p:spPr>
          <a:xfrm>
            <a:off x="0" y="928688"/>
            <a:ext cx="8929688" cy="2143125"/>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None/>
            </a:pPr>
            <a:r>
              <a:rPr i="1" lang="en-US">
                <a:solidFill>
                  <a:srgbClr val="FFFFCC"/>
                </a:solidFill>
                <a:latin typeface="Georgia"/>
                <a:ea typeface="Georgia"/>
                <a:cs typeface="Georgia"/>
                <a:sym typeface="Georgia"/>
              </a:rPr>
              <a:t>“Laser Technology and Applications”</a:t>
            </a:r>
            <a:br>
              <a:rPr i="1" lang="en-US">
                <a:solidFill>
                  <a:srgbClr val="FFFFCC"/>
                </a:solidFill>
                <a:latin typeface="Georgia"/>
                <a:ea typeface="Georgia"/>
                <a:cs typeface="Georgia"/>
                <a:sym typeface="Georgia"/>
              </a:rPr>
            </a:br>
            <a:br>
              <a:rPr i="1" lang="en-US">
                <a:solidFill>
                  <a:srgbClr val="FFFFCC"/>
                </a:solidFill>
                <a:latin typeface="Georgia"/>
                <a:ea typeface="Georgia"/>
                <a:cs typeface="Georgia"/>
                <a:sym typeface="Georgia"/>
              </a:rPr>
            </a:br>
            <a:r>
              <a:rPr i="1" lang="en-US">
                <a:solidFill>
                  <a:srgbClr val="FFFFCC"/>
                </a:solidFill>
                <a:latin typeface="Georgia"/>
                <a:ea typeface="Georgia"/>
                <a:cs typeface="Georgia"/>
                <a:sym typeface="Georgia"/>
              </a:rPr>
              <a:t>16B1NPH533</a:t>
            </a:r>
            <a:br>
              <a:rPr i="1" lang="en-US">
                <a:solidFill>
                  <a:srgbClr val="FFFFCC"/>
                </a:solidFill>
                <a:latin typeface="Georgia"/>
                <a:ea typeface="Georgia"/>
                <a:cs typeface="Georgia"/>
                <a:sym typeface="Georgia"/>
              </a:rPr>
            </a:br>
            <a:r>
              <a:rPr i="1" lang="en-US">
                <a:solidFill>
                  <a:srgbClr val="FFFFCC"/>
                </a:solidFill>
                <a:latin typeface="Georgia"/>
                <a:ea typeface="Georgia"/>
                <a:cs typeface="Georgia"/>
                <a:sym typeface="Georgia"/>
              </a:rPr>
              <a:t>Lecture 33-35</a:t>
            </a:r>
            <a:br>
              <a:rPr lang="en-US">
                <a:solidFill>
                  <a:srgbClr val="FFFFCC"/>
                </a:solidFill>
              </a:rPr>
            </a:br>
            <a:endParaRPr>
              <a:solidFill>
                <a:srgbClr val="FFFFCC"/>
              </a:solidFill>
            </a:endParaRPr>
          </a:p>
        </p:txBody>
      </p:sp>
      <p:sp>
        <p:nvSpPr>
          <p:cNvPr id="91" name="Google Shape;91;p1"/>
          <p:cNvSpPr/>
          <p:nvPr/>
        </p:nvSpPr>
        <p:spPr>
          <a:xfrm>
            <a:off x="3657600" y="4114800"/>
            <a:ext cx="5181600" cy="2585323"/>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i="0" lang="en-US" sz="1800" u="none" cap="none" strike="noStrike">
                <a:solidFill>
                  <a:schemeClr val="lt1"/>
                </a:solidFill>
                <a:latin typeface="Georgia"/>
                <a:ea typeface="Georgia"/>
                <a:cs typeface="Georgia"/>
                <a:sym typeface="Georgia"/>
              </a:rPr>
              <a:t>Types of Lasers:</a:t>
            </a:r>
            <a:endParaRPr/>
          </a:p>
          <a:p>
            <a:pPr indent="-114300" lvl="3" marL="1371600" marR="0" rtl="0" algn="just">
              <a:lnSpc>
                <a:spcPct val="150000"/>
              </a:lnSpc>
              <a:spcBef>
                <a:spcPts val="0"/>
              </a:spcBef>
              <a:spcAft>
                <a:spcPts val="0"/>
              </a:spcAft>
              <a:buClr>
                <a:schemeClr val="lt1"/>
              </a:buClr>
              <a:buSzPts val="1800"/>
              <a:buFont typeface="Noto Sans Symbols"/>
              <a:buChar char="✔"/>
            </a:pPr>
            <a:r>
              <a:rPr b="1" i="0" lang="en-US" sz="1800" u="none" cap="none" strike="noStrike">
                <a:solidFill>
                  <a:schemeClr val="lt1"/>
                </a:solidFill>
                <a:latin typeface="Georgia"/>
                <a:ea typeface="Georgia"/>
                <a:cs typeface="Georgia"/>
                <a:sym typeface="Georgia"/>
              </a:rPr>
              <a:t>Ruby Laser</a:t>
            </a:r>
            <a:endParaRPr/>
          </a:p>
          <a:p>
            <a:pPr indent="-114300" lvl="3" marL="1371600" marR="0" rtl="0" algn="just">
              <a:lnSpc>
                <a:spcPct val="150000"/>
              </a:lnSpc>
              <a:spcBef>
                <a:spcPts val="0"/>
              </a:spcBef>
              <a:spcAft>
                <a:spcPts val="0"/>
              </a:spcAft>
              <a:buClr>
                <a:schemeClr val="lt1"/>
              </a:buClr>
              <a:buSzPts val="1800"/>
              <a:buFont typeface="Noto Sans Symbols"/>
              <a:buChar char="✔"/>
            </a:pPr>
            <a:r>
              <a:rPr b="1" i="0" lang="en-US" sz="1800" u="none" cap="none" strike="noStrike">
                <a:solidFill>
                  <a:schemeClr val="lt1"/>
                </a:solidFill>
                <a:latin typeface="Georgia"/>
                <a:ea typeface="Georgia"/>
                <a:cs typeface="Georgia"/>
                <a:sym typeface="Georgia"/>
              </a:rPr>
              <a:t>Nd: YAG Laser </a:t>
            </a:r>
            <a:endParaRPr/>
          </a:p>
          <a:p>
            <a:pPr indent="-114300" lvl="3" marL="1371600" marR="0" rtl="0" algn="l">
              <a:lnSpc>
                <a:spcPct val="150000"/>
              </a:lnSpc>
              <a:spcBef>
                <a:spcPts val="0"/>
              </a:spcBef>
              <a:spcAft>
                <a:spcPts val="0"/>
              </a:spcAft>
              <a:buClr>
                <a:schemeClr val="lt1"/>
              </a:buClr>
              <a:buSzPts val="1800"/>
              <a:buFont typeface="Noto Sans Symbols"/>
              <a:buChar char="✔"/>
            </a:pPr>
            <a:r>
              <a:rPr b="1" i="1" lang="en-US" sz="1800" u="none" cap="none" strike="noStrike">
                <a:solidFill>
                  <a:schemeClr val="lt1"/>
                </a:solidFill>
                <a:latin typeface="Georgia"/>
                <a:ea typeface="Georgia"/>
                <a:cs typeface="Georgia"/>
                <a:sym typeface="Georgia"/>
              </a:rPr>
              <a:t>Alexandrite laser, </a:t>
            </a:r>
            <a:endParaRPr/>
          </a:p>
          <a:p>
            <a:pPr indent="-114300" lvl="3" marL="1371600" marR="0" rtl="0" algn="l">
              <a:lnSpc>
                <a:spcPct val="150000"/>
              </a:lnSpc>
              <a:spcBef>
                <a:spcPts val="0"/>
              </a:spcBef>
              <a:spcAft>
                <a:spcPts val="0"/>
              </a:spcAft>
              <a:buClr>
                <a:schemeClr val="lt1"/>
              </a:buClr>
              <a:buSzPts val="1800"/>
              <a:buFont typeface="Noto Sans Symbols"/>
              <a:buChar char="✔"/>
            </a:pPr>
            <a:r>
              <a:rPr b="1" i="1" lang="en-US" sz="1800" u="none" cap="none" strike="noStrike">
                <a:solidFill>
                  <a:schemeClr val="lt1"/>
                </a:solidFill>
                <a:latin typeface="Georgia"/>
                <a:ea typeface="Georgia"/>
                <a:cs typeface="Georgia"/>
                <a:sym typeface="Georgia"/>
              </a:rPr>
              <a:t>Titanium-Sapphire laser </a:t>
            </a:r>
            <a:endParaRPr/>
          </a:p>
          <a:p>
            <a:pPr indent="-114300" lvl="3" marL="1371600" marR="0" rtl="0" algn="l">
              <a:lnSpc>
                <a:spcPct val="150000"/>
              </a:lnSpc>
              <a:spcBef>
                <a:spcPts val="0"/>
              </a:spcBef>
              <a:spcAft>
                <a:spcPts val="0"/>
              </a:spcAft>
              <a:buClr>
                <a:schemeClr val="lt1"/>
              </a:buClr>
              <a:buSzPts val="1800"/>
              <a:buFont typeface="Noto Sans Symbols"/>
              <a:buChar char="✔"/>
            </a:pPr>
            <a:r>
              <a:rPr b="1" i="1" lang="en-US" sz="1800" u="none" cap="none" strike="noStrike">
                <a:solidFill>
                  <a:schemeClr val="lt1"/>
                </a:solidFill>
                <a:latin typeface="Georgia"/>
                <a:ea typeface="Georgia"/>
                <a:cs typeface="Georgia"/>
                <a:sym typeface="Georgia"/>
              </a:rPr>
              <a:t>Fiber laser </a:t>
            </a:r>
            <a:endParaRPr b="1" i="0" sz="1800" u="none" cap="none" strike="noStrike">
              <a:solidFill>
                <a:schemeClr val="lt1"/>
              </a:solidFill>
              <a:latin typeface="Georgia"/>
              <a:ea typeface="Georgia"/>
              <a:cs typeface="Georgia"/>
              <a:sym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p10"/>
          <p:cNvPicPr preferRelativeResize="0"/>
          <p:nvPr/>
        </p:nvPicPr>
        <p:blipFill rotWithShape="1">
          <a:blip r:embed="rId3">
            <a:alphaModFix/>
          </a:blip>
          <a:srcRect b="0" l="0" r="0" t="0"/>
          <a:stretch/>
        </p:blipFill>
        <p:spPr>
          <a:xfrm>
            <a:off x="4572000" y="3048000"/>
            <a:ext cx="4524375" cy="3209925"/>
          </a:xfrm>
          <a:prstGeom prst="rect">
            <a:avLst/>
          </a:prstGeom>
          <a:noFill/>
          <a:ln>
            <a:noFill/>
          </a:ln>
        </p:spPr>
      </p:pic>
      <p:pic>
        <p:nvPicPr>
          <p:cNvPr id="152" name="Google Shape;152;p10"/>
          <p:cNvPicPr preferRelativeResize="0"/>
          <p:nvPr/>
        </p:nvPicPr>
        <p:blipFill rotWithShape="1">
          <a:blip r:embed="rId4">
            <a:alphaModFix/>
          </a:blip>
          <a:srcRect b="0" l="0" r="0" t="0"/>
          <a:stretch/>
        </p:blipFill>
        <p:spPr>
          <a:xfrm>
            <a:off x="0" y="3124200"/>
            <a:ext cx="4572000" cy="2876641"/>
          </a:xfrm>
          <a:prstGeom prst="rect">
            <a:avLst/>
          </a:prstGeom>
          <a:noFill/>
          <a:ln>
            <a:noFill/>
          </a:ln>
        </p:spPr>
      </p:pic>
      <p:sp>
        <p:nvSpPr>
          <p:cNvPr id="153" name="Google Shape;153;p10"/>
          <p:cNvSpPr/>
          <p:nvPr/>
        </p:nvSpPr>
        <p:spPr>
          <a:xfrm>
            <a:off x="76200" y="76201"/>
            <a:ext cx="8763000" cy="156966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rgbClr val="000000"/>
                </a:solidFill>
                <a:latin typeface="Georgia"/>
                <a:ea typeface="Georgia"/>
                <a:cs typeface="Georgia"/>
                <a:sym typeface="Georgia"/>
              </a:rPr>
              <a:t>Nd: YAG LASER</a:t>
            </a:r>
            <a:endParaRPr/>
          </a:p>
          <a:p>
            <a:pPr indent="0" lvl="0" marL="0" marR="0" rtl="0" algn="ctr">
              <a:spcBef>
                <a:spcPts val="0"/>
              </a:spcBef>
              <a:spcAft>
                <a:spcPts val="0"/>
              </a:spcAft>
              <a:buNone/>
            </a:pPr>
            <a:r>
              <a:t/>
            </a:r>
            <a:endParaRPr sz="1800">
              <a:solidFill>
                <a:schemeClr val="dk1"/>
              </a:solidFill>
              <a:latin typeface="Georgia"/>
              <a:ea typeface="Georgia"/>
              <a:cs typeface="Georgia"/>
              <a:sym typeface="Georgia"/>
            </a:endParaRPr>
          </a:p>
          <a:p>
            <a:pPr indent="0" lvl="0" marL="0" marR="0" rtl="0" algn="l">
              <a:spcBef>
                <a:spcPts val="0"/>
              </a:spcBef>
              <a:spcAft>
                <a:spcPts val="0"/>
              </a:spcAft>
              <a:buNone/>
            </a:pPr>
            <a:r>
              <a:rPr lang="en-US" sz="1800">
                <a:solidFill>
                  <a:srgbClr val="000000"/>
                </a:solidFill>
                <a:latin typeface="Georgia"/>
                <a:ea typeface="Georgia"/>
                <a:cs typeface="Georgia"/>
                <a:sym typeface="Georgia"/>
              </a:rPr>
              <a:t>▪ </a:t>
            </a:r>
            <a:r>
              <a:rPr b="1" lang="en-US" sz="1800">
                <a:solidFill>
                  <a:srgbClr val="000000"/>
                </a:solidFill>
                <a:latin typeface="Georgia"/>
                <a:ea typeface="Georgia"/>
                <a:cs typeface="Georgia"/>
                <a:sym typeface="Georgia"/>
              </a:rPr>
              <a:t>A Four level laser system: </a:t>
            </a:r>
            <a:r>
              <a:rPr lang="en-US" sz="1800">
                <a:solidFill>
                  <a:srgbClr val="000000"/>
                </a:solidFill>
                <a:latin typeface="Georgia"/>
                <a:ea typeface="Georgia"/>
                <a:cs typeface="Georgia"/>
                <a:sym typeface="Georgia"/>
              </a:rPr>
              <a:t>Require lower pump energy </a:t>
            </a:r>
            <a:endParaRPr/>
          </a:p>
          <a:p>
            <a:pPr indent="0" lvl="0" marL="0" marR="0" rtl="0" algn="l">
              <a:spcBef>
                <a:spcPts val="0"/>
              </a:spcBef>
              <a:spcAft>
                <a:spcPts val="0"/>
              </a:spcAft>
              <a:buNone/>
            </a:pPr>
            <a:r>
              <a:rPr lang="en-US" sz="1800">
                <a:solidFill>
                  <a:srgbClr val="000000"/>
                </a:solidFill>
                <a:latin typeface="Georgia"/>
                <a:ea typeface="Georgia"/>
                <a:cs typeface="Georgia"/>
                <a:sym typeface="Georgia"/>
              </a:rPr>
              <a:t>• Terminal laser level sufficiently far from ground state </a:t>
            </a:r>
            <a:endParaRPr/>
          </a:p>
          <a:p>
            <a:pPr indent="0" lvl="0" marL="0" marR="0" rtl="0" algn="l">
              <a:spcBef>
                <a:spcPts val="0"/>
              </a:spcBef>
              <a:spcAft>
                <a:spcPts val="0"/>
              </a:spcAft>
              <a:buNone/>
            </a:pPr>
            <a:r>
              <a:rPr lang="en-US" sz="1800">
                <a:solidFill>
                  <a:srgbClr val="000000"/>
                </a:solidFill>
                <a:latin typeface="Georgia"/>
                <a:ea typeface="Georgia"/>
                <a:cs typeface="Georgia"/>
                <a:sym typeface="Georgia"/>
              </a:rPr>
              <a:t>• </a:t>
            </a:r>
            <a:r>
              <a:rPr b="1" lang="en-US" sz="1800">
                <a:solidFill>
                  <a:srgbClr val="000000"/>
                </a:solidFill>
                <a:latin typeface="Georgia"/>
                <a:ea typeface="Georgia"/>
                <a:cs typeface="Georgia"/>
                <a:sym typeface="Georgia"/>
              </a:rPr>
              <a:t>E</a:t>
            </a:r>
            <a:r>
              <a:rPr b="1" baseline="-25000" lang="en-US" sz="1800">
                <a:solidFill>
                  <a:srgbClr val="000000"/>
                </a:solidFill>
                <a:latin typeface="Georgia"/>
                <a:ea typeface="Georgia"/>
                <a:cs typeface="Georgia"/>
                <a:sym typeface="Georgia"/>
              </a:rPr>
              <a:t>3 </a:t>
            </a:r>
            <a:r>
              <a:rPr b="1" lang="en-US" sz="1800">
                <a:solidFill>
                  <a:srgbClr val="000000"/>
                </a:solidFill>
                <a:latin typeface="Georgia"/>
                <a:ea typeface="Georgia"/>
                <a:cs typeface="Georgia"/>
                <a:sym typeface="Georgia"/>
              </a:rPr>
              <a:t>– metastable level </a:t>
            </a:r>
            <a:r>
              <a:rPr lang="en-US" sz="1800">
                <a:solidFill>
                  <a:srgbClr val="000000"/>
                </a:solidFill>
                <a:latin typeface="Georgia"/>
                <a:ea typeface="Georgia"/>
                <a:cs typeface="Georgia"/>
                <a:sym typeface="Georgia"/>
              </a:rPr>
              <a:t>(lifetime 230 μs) </a:t>
            </a:r>
            <a:endParaRPr/>
          </a:p>
        </p:txBody>
      </p:sp>
      <p:sp>
        <p:nvSpPr>
          <p:cNvPr id="154" name="Google Shape;154;p10"/>
          <p:cNvSpPr/>
          <p:nvPr/>
        </p:nvSpPr>
        <p:spPr>
          <a:xfrm>
            <a:off x="76200" y="1695271"/>
            <a:ext cx="4724400" cy="1200329"/>
          </a:xfrm>
          <a:prstGeom prst="rect">
            <a:avLst/>
          </a:prstGeom>
          <a:solidFill>
            <a:srgbClr val="DAE5F1"/>
          </a:solid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rgbClr val="000000"/>
                </a:solidFill>
                <a:latin typeface="Georgia"/>
                <a:ea typeface="Georgia"/>
                <a:cs typeface="Georgia"/>
                <a:sym typeface="Georgia"/>
              </a:rPr>
              <a:t>• Two pump bands: 700 nm &amp; 800nm </a:t>
            </a:r>
            <a:endParaRPr sz="1800">
              <a:solidFill>
                <a:schemeClr val="dk1"/>
              </a:solidFill>
              <a:latin typeface="Georgia"/>
              <a:ea typeface="Georgia"/>
              <a:cs typeface="Georgia"/>
              <a:sym typeface="Georgia"/>
            </a:endParaRPr>
          </a:p>
          <a:p>
            <a:pPr indent="0" lvl="0" marL="0" marR="0" rtl="0" algn="just">
              <a:spcBef>
                <a:spcPts val="0"/>
              </a:spcBef>
              <a:spcAft>
                <a:spcPts val="0"/>
              </a:spcAft>
              <a:buNone/>
            </a:pPr>
            <a:r>
              <a:rPr lang="en-US" sz="1800">
                <a:solidFill>
                  <a:srgbClr val="000000"/>
                </a:solidFill>
                <a:latin typeface="Georgia"/>
                <a:ea typeface="Georgia"/>
                <a:cs typeface="Georgia"/>
                <a:sym typeface="Georgia"/>
              </a:rPr>
              <a:t>• Pump: intense Xenon flash lamp </a:t>
            </a:r>
            <a:endParaRPr sz="1800">
              <a:solidFill>
                <a:schemeClr val="dk1"/>
              </a:solidFill>
              <a:latin typeface="Georgia"/>
              <a:ea typeface="Georgia"/>
              <a:cs typeface="Georgia"/>
              <a:sym typeface="Georgia"/>
            </a:endParaRPr>
          </a:p>
          <a:p>
            <a:pPr indent="0" lvl="0" marL="0" marR="0" rtl="0" algn="just">
              <a:spcBef>
                <a:spcPts val="0"/>
              </a:spcBef>
              <a:spcAft>
                <a:spcPts val="0"/>
              </a:spcAft>
              <a:buNone/>
            </a:pPr>
            <a:r>
              <a:rPr lang="en-US" sz="1800">
                <a:solidFill>
                  <a:srgbClr val="000000"/>
                </a:solidFill>
                <a:latin typeface="Georgia"/>
                <a:ea typeface="Georgia"/>
                <a:cs typeface="Georgia"/>
                <a:sym typeface="Georgia"/>
              </a:rPr>
              <a:t>• Nd</a:t>
            </a:r>
            <a:r>
              <a:rPr baseline="30000" lang="en-US" sz="1800">
                <a:solidFill>
                  <a:srgbClr val="000000"/>
                </a:solidFill>
                <a:latin typeface="Georgia"/>
                <a:ea typeface="Georgia"/>
                <a:cs typeface="Georgia"/>
                <a:sym typeface="Georgia"/>
              </a:rPr>
              <a:t>3+ </a:t>
            </a:r>
            <a:r>
              <a:rPr lang="en-US" sz="1800">
                <a:solidFill>
                  <a:srgbClr val="000000"/>
                </a:solidFill>
                <a:latin typeface="Georgia"/>
                <a:ea typeface="Georgia"/>
                <a:cs typeface="Georgia"/>
                <a:sym typeface="Georgia"/>
              </a:rPr>
              <a:t>ions level E</a:t>
            </a:r>
            <a:r>
              <a:rPr baseline="-25000" lang="en-US" sz="1800">
                <a:solidFill>
                  <a:srgbClr val="000000"/>
                </a:solidFill>
                <a:latin typeface="Georgia"/>
                <a:ea typeface="Georgia"/>
                <a:cs typeface="Georgia"/>
                <a:sym typeface="Georgia"/>
              </a:rPr>
              <a:t>4, </a:t>
            </a:r>
            <a:r>
              <a:rPr lang="en-US" sz="1800">
                <a:solidFill>
                  <a:srgbClr val="000000"/>
                </a:solidFill>
                <a:latin typeface="Georgia"/>
                <a:ea typeface="Georgia"/>
                <a:cs typeface="Georgia"/>
                <a:sym typeface="Georgia"/>
              </a:rPr>
              <a:t>decays to upper laser level at E</a:t>
            </a:r>
            <a:r>
              <a:rPr baseline="-25000" lang="en-US" sz="1800">
                <a:solidFill>
                  <a:srgbClr val="000000"/>
                </a:solidFill>
                <a:latin typeface="Georgia"/>
                <a:ea typeface="Georgia"/>
                <a:cs typeface="Georgia"/>
                <a:sym typeface="Georgia"/>
              </a:rPr>
              <a:t>3</a:t>
            </a:r>
            <a:endParaRPr sz="1800">
              <a:solidFill>
                <a:srgbClr val="000000"/>
              </a:solidFill>
              <a:latin typeface="Georgia"/>
              <a:ea typeface="Georgia"/>
              <a:cs typeface="Georgia"/>
              <a:sym typeface="Georgia"/>
            </a:endParaRPr>
          </a:p>
        </p:txBody>
      </p:sp>
      <p:sp>
        <p:nvSpPr>
          <p:cNvPr id="155" name="Google Shape;155;p10"/>
          <p:cNvSpPr/>
          <p:nvPr/>
        </p:nvSpPr>
        <p:spPr>
          <a:xfrm>
            <a:off x="152400" y="6336268"/>
            <a:ext cx="8763000" cy="369332"/>
          </a:xfrm>
          <a:prstGeom prst="rect">
            <a:avLst/>
          </a:prstGeom>
          <a:solidFill>
            <a:srgbClr val="F2DADA"/>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Georgia"/>
                <a:ea typeface="Georgia"/>
                <a:cs typeface="Georgia"/>
                <a:sym typeface="Georgia"/>
              </a:rPr>
              <a:t>From E</a:t>
            </a:r>
            <a:r>
              <a:rPr baseline="-25000" lang="en-US" sz="1800">
                <a:solidFill>
                  <a:srgbClr val="000000"/>
                </a:solidFill>
                <a:latin typeface="Georgia"/>
                <a:ea typeface="Georgia"/>
                <a:cs typeface="Georgia"/>
                <a:sym typeface="Georgia"/>
              </a:rPr>
              <a:t>2</a:t>
            </a:r>
            <a:r>
              <a:rPr lang="en-US" sz="1800">
                <a:solidFill>
                  <a:srgbClr val="000000"/>
                </a:solidFill>
                <a:latin typeface="Georgia"/>
                <a:ea typeface="Georgia"/>
                <a:cs typeface="Georgia"/>
                <a:sym typeface="Georgia"/>
              </a:rPr>
              <a:t>level, Nd</a:t>
            </a:r>
            <a:r>
              <a:rPr baseline="30000" lang="en-US" sz="1800">
                <a:solidFill>
                  <a:srgbClr val="000000"/>
                </a:solidFill>
                <a:latin typeface="Georgia"/>
                <a:ea typeface="Georgia"/>
                <a:cs typeface="Georgia"/>
                <a:sym typeface="Georgia"/>
              </a:rPr>
              <a:t>3+ </a:t>
            </a:r>
            <a:r>
              <a:rPr lang="en-US" sz="1800">
                <a:solidFill>
                  <a:srgbClr val="000000"/>
                </a:solidFill>
                <a:latin typeface="Georgia"/>
                <a:ea typeface="Georgia"/>
                <a:cs typeface="Georgia"/>
                <a:sym typeface="Georgia"/>
              </a:rPr>
              <a:t>ions quickly drop to E</a:t>
            </a:r>
            <a:r>
              <a:rPr baseline="-25000" lang="en-US" sz="1800">
                <a:solidFill>
                  <a:srgbClr val="000000"/>
                </a:solidFill>
                <a:latin typeface="Georgia"/>
                <a:ea typeface="Georgia"/>
                <a:cs typeface="Georgia"/>
                <a:sym typeface="Georgia"/>
              </a:rPr>
              <a:t>1 </a:t>
            </a:r>
            <a:r>
              <a:rPr lang="en-US" sz="1800">
                <a:solidFill>
                  <a:srgbClr val="000000"/>
                </a:solidFill>
                <a:latin typeface="Georgia"/>
                <a:ea typeface="Georgia"/>
                <a:cs typeface="Georgia"/>
                <a:sym typeface="Georgia"/>
              </a:rPr>
              <a:t>by transferring energy to crystal </a:t>
            </a:r>
            <a:endParaRPr/>
          </a:p>
        </p:txBody>
      </p:sp>
      <p:sp>
        <p:nvSpPr>
          <p:cNvPr id="156" name="Google Shape;156;p10"/>
          <p:cNvSpPr/>
          <p:nvPr/>
        </p:nvSpPr>
        <p:spPr>
          <a:xfrm>
            <a:off x="5105400" y="1695271"/>
            <a:ext cx="3810000" cy="1200329"/>
          </a:xfrm>
          <a:prstGeom prst="rect">
            <a:avLst/>
          </a:prstGeom>
          <a:solidFill>
            <a:srgbClr val="DAE5F1"/>
          </a:solid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rgbClr val="000000"/>
                </a:solidFill>
                <a:latin typeface="Georgia"/>
                <a:ea typeface="Georgia"/>
                <a:cs typeface="Georgia"/>
                <a:sym typeface="Georgia"/>
              </a:rPr>
              <a:t> • Population inversion easily achieved between E</a:t>
            </a:r>
            <a:r>
              <a:rPr baseline="-25000" lang="en-US" sz="1800">
                <a:solidFill>
                  <a:srgbClr val="000000"/>
                </a:solidFill>
                <a:latin typeface="Georgia"/>
                <a:ea typeface="Georgia"/>
                <a:cs typeface="Georgia"/>
                <a:sym typeface="Georgia"/>
              </a:rPr>
              <a:t>3</a:t>
            </a:r>
            <a:r>
              <a:rPr lang="en-US" sz="1800">
                <a:solidFill>
                  <a:srgbClr val="000000"/>
                </a:solidFill>
                <a:latin typeface="Georgia"/>
                <a:ea typeface="Georgia"/>
                <a:cs typeface="Georgia"/>
                <a:sym typeface="Georgia"/>
              </a:rPr>
              <a:t>and E</a:t>
            </a:r>
            <a:r>
              <a:rPr baseline="-25000" lang="en-US" sz="1800">
                <a:solidFill>
                  <a:srgbClr val="000000"/>
                </a:solidFill>
                <a:latin typeface="Georgia"/>
                <a:ea typeface="Georgia"/>
                <a:cs typeface="Georgia"/>
                <a:sym typeface="Georgia"/>
              </a:rPr>
              <a:t>2</a:t>
            </a:r>
            <a:r>
              <a:rPr lang="en-US" sz="1800">
                <a:solidFill>
                  <a:srgbClr val="000000"/>
                </a:solidFill>
                <a:latin typeface="Georgia"/>
                <a:ea typeface="Georgia"/>
                <a:cs typeface="Georgia"/>
                <a:sym typeface="Georgia"/>
              </a:rPr>
              <a:t>levels. </a:t>
            </a:r>
            <a:endParaRPr/>
          </a:p>
          <a:p>
            <a:pPr indent="0" lvl="0" marL="0" marR="0" rtl="0" algn="just">
              <a:spcBef>
                <a:spcPts val="0"/>
              </a:spcBef>
              <a:spcAft>
                <a:spcPts val="0"/>
              </a:spcAft>
              <a:buNone/>
            </a:pPr>
            <a:r>
              <a:rPr lang="en-US" sz="1800">
                <a:solidFill>
                  <a:srgbClr val="000000"/>
                </a:solidFill>
                <a:latin typeface="Georgia"/>
                <a:ea typeface="Georgia"/>
                <a:cs typeface="Georgia"/>
                <a:sym typeface="Georgia"/>
              </a:rPr>
              <a:t>• Stimulated to emit 1064 nm laser transition.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1"/>
          <p:cNvSpPr/>
          <p:nvPr/>
        </p:nvSpPr>
        <p:spPr>
          <a:xfrm>
            <a:off x="0" y="228600"/>
            <a:ext cx="9144000" cy="63709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rgbClr val="000000"/>
                </a:solidFill>
                <a:latin typeface="Georgia"/>
                <a:ea typeface="Georgia"/>
                <a:cs typeface="Georgia"/>
                <a:sym typeface="Georgia"/>
              </a:rPr>
              <a:t>Nd: YAG LASER</a:t>
            </a:r>
            <a:endParaRPr/>
          </a:p>
          <a:p>
            <a:pPr indent="0" lvl="0" marL="0" marR="0" rtl="0" algn="ctr">
              <a:spcBef>
                <a:spcPts val="0"/>
              </a:spcBef>
              <a:spcAft>
                <a:spcPts val="0"/>
              </a:spcAft>
              <a:buNone/>
            </a:pPr>
            <a:r>
              <a:t/>
            </a:r>
            <a:endParaRPr sz="1800">
              <a:solidFill>
                <a:schemeClr val="dk1"/>
              </a:solidFill>
              <a:latin typeface="Georgia"/>
              <a:ea typeface="Georgia"/>
              <a:cs typeface="Georgia"/>
              <a:sym typeface="Georgia"/>
            </a:endParaRPr>
          </a:p>
          <a:p>
            <a:pPr indent="0" lvl="0" marL="0" marR="0" rtl="0" algn="l">
              <a:lnSpc>
                <a:spcPct val="150000"/>
              </a:lnSpc>
              <a:spcBef>
                <a:spcPts val="0"/>
              </a:spcBef>
              <a:spcAft>
                <a:spcPts val="0"/>
              </a:spcAft>
              <a:buNone/>
            </a:pPr>
            <a:r>
              <a:rPr lang="en-US" sz="2000">
                <a:solidFill>
                  <a:srgbClr val="9900CC"/>
                </a:solidFill>
                <a:latin typeface="Georgia"/>
                <a:ea typeface="Georgia"/>
                <a:cs typeface="Georgia"/>
                <a:sym typeface="Georgia"/>
              </a:rPr>
              <a:t>▪ </a:t>
            </a:r>
            <a:r>
              <a:rPr b="1" lang="en-US" sz="2000">
                <a:solidFill>
                  <a:srgbClr val="9900CC"/>
                </a:solidFill>
                <a:latin typeface="Georgia"/>
                <a:ea typeface="Georgia"/>
                <a:cs typeface="Georgia"/>
                <a:sym typeface="Georgia"/>
              </a:rPr>
              <a:t>Many other transitions in near IR region; all weaker than 1064 nm </a:t>
            </a:r>
            <a:endParaRPr/>
          </a:p>
          <a:p>
            <a:pPr indent="0" lvl="0" marL="0" marR="0" rtl="0" algn="l">
              <a:lnSpc>
                <a:spcPct val="150000"/>
              </a:lnSpc>
              <a:spcBef>
                <a:spcPts val="0"/>
              </a:spcBef>
              <a:spcAft>
                <a:spcPts val="0"/>
              </a:spcAft>
              <a:buNone/>
            </a:pPr>
            <a:r>
              <a:rPr lang="en-US" sz="2000">
                <a:solidFill>
                  <a:srgbClr val="000000"/>
                </a:solidFill>
                <a:latin typeface="Georgia"/>
                <a:ea typeface="Georgia"/>
                <a:cs typeface="Georgia"/>
                <a:sym typeface="Georgia"/>
              </a:rPr>
              <a:t>• Only 1318 nm transition produces 20% power as that of 1064 nm </a:t>
            </a:r>
            <a:endParaRPr sz="2000">
              <a:solidFill>
                <a:schemeClr val="dk1"/>
              </a:solidFill>
              <a:latin typeface="Georgia"/>
              <a:ea typeface="Georgia"/>
              <a:cs typeface="Georgia"/>
              <a:sym typeface="Georgia"/>
            </a:endParaRPr>
          </a:p>
          <a:p>
            <a:pPr indent="0" lvl="2" marL="914400" marR="0" rtl="0" algn="l">
              <a:lnSpc>
                <a:spcPct val="150000"/>
              </a:lnSpc>
              <a:spcBef>
                <a:spcPts val="0"/>
              </a:spcBef>
              <a:spcAft>
                <a:spcPts val="0"/>
              </a:spcAft>
              <a:buNone/>
            </a:pPr>
            <a:r>
              <a:t/>
            </a:r>
            <a:endParaRPr b="1" i="0" sz="2000" u="none" cap="none" strike="noStrike">
              <a:solidFill>
                <a:srgbClr val="000000"/>
              </a:solidFill>
              <a:latin typeface="Georgia"/>
              <a:ea typeface="Georgia"/>
              <a:cs typeface="Georgia"/>
              <a:sym typeface="Georgia"/>
            </a:endParaRPr>
          </a:p>
          <a:p>
            <a:pPr indent="0" lvl="2" marL="914400" marR="0" rtl="0" algn="l">
              <a:lnSpc>
                <a:spcPct val="150000"/>
              </a:lnSpc>
              <a:spcBef>
                <a:spcPts val="0"/>
              </a:spcBef>
              <a:spcAft>
                <a:spcPts val="0"/>
              </a:spcAft>
              <a:buNone/>
            </a:pPr>
            <a:r>
              <a:rPr b="1" i="0" lang="en-US" sz="2000" u="none" cap="none" strike="noStrike">
                <a:solidFill>
                  <a:srgbClr val="000000"/>
                </a:solidFill>
                <a:latin typeface="Georgia"/>
                <a:ea typeface="Georgia"/>
                <a:cs typeface="Georgia"/>
                <a:sym typeface="Georgia"/>
              </a:rPr>
              <a:t>Laser Output</a:t>
            </a:r>
            <a:r>
              <a:rPr b="0" i="0" lang="en-US" sz="2000" u="none" cap="none" strike="noStrike">
                <a:solidFill>
                  <a:srgbClr val="000000"/>
                </a:solidFill>
                <a:latin typeface="Georgia"/>
                <a:ea typeface="Georgia"/>
                <a:cs typeface="Georgia"/>
                <a:sym typeface="Georgia"/>
              </a:rPr>
              <a:t>:  </a:t>
            </a:r>
            <a:endParaRPr b="0" i="0" sz="2000" u="none" cap="none" strike="noStrike">
              <a:solidFill>
                <a:schemeClr val="dk1"/>
              </a:solidFill>
              <a:latin typeface="Georgia"/>
              <a:ea typeface="Georgia"/>
              <a:cs typeface="Georgia"/>
              <a:sym typeface="Georgia"/>
            </a:endParaRPr>
          </a:p>
          <a:p>
            <a:pPr indent="0" lvl="4" marL="1828800" marR="0" rtl="0" algn="l">
              <a:lnSpc>
                <a:spcPct val="150000"/>
              </a:lnSpc>
              <a:spcBef>
                <a:spcPts val="0"/>
              </a:spcBef>
              <a:spcAft>
                <a:spcPts val="0"/>
              </a:spcAft>
              <a:buNone/>
            </a:pPr>
            <a:r>
              <a:rPr b="0" i="0" lang="en-US" sz="2000" u="none" cap="none" strike="noStrike">
                <a:solidFill>
                  <a:srgbClr val="000000"/>
                </a:solidFill>
                <a:latin typeface="Georgia"/>
                <a:ea typeface="Georgia"/>
                <a:cs typeface="Georgia"/>
                <a:sym typeface="Georgia"/>
              </a:rPr>
              <a:t>• In the form of pulses of variable high repetition rate </a:t>
            </a:r>
            <a:endParaRPr b="0" i="0" sz="2000" u="none" cap="none" strike="noStrike">
              <a:solidFill>
                <a:schemeClr val="dk1"/>
              </a:solidFill>
              <a:latin typeface="Georgia"/>
              <a:ea typeface="Georgia"/>
              <a:cs typeface="Georgia"/>
              <a:sym typeface="Georgia"/>
            </a:endParaRPr>
          </a:p>
          <a:p>
            <a:pPr indent="0" lvl="4" marL="1828800" marR="0" rtl="0" algn="l">
              <a:lnSpc>
                <a:spcPct val="150000"/>
              </a:lnSpc>
              <a:spcBef>
                <a:spcPts val="0"/>
              </a:spcBef>
              <a:spcAft>
                <a:spcPts val="0"/>
              </a:spcAft>
              <a:buNone/>
            </a:pPr>
            <a:r>
              <a:rPr b="0" i="0" lang="en-US" sz="2000" u="none" cap="none" strike="noStrike">
                <a:solidFill>
                  <a:srgbClr val="000000"/>
                </a:solidFill>
                <a:latin typeface="Georgia"/>
                <a:ea typeface="Georgia"/>
                <a:cs typeface="Georgia"/>
                <a:sym typeface="Georgia"/>
              </a:rPr>
              <a:t>• Xenon flash lamps : Pulsed output </a:t>
            </a:r>
            <a:endParaRPr b="0" i="0" sz="2000" u="none" cap="none" strike="noStrike">
              <a:solidFill>
                <a:schemeClr val="dk1"/>
              </a:solidFill>
              <a:latin typeface="Georgia"/>
              <a:ea typeface="Georgia"/>
              <a:cs typeface="Georgia"/>
              <a:sym typeface="Georgia"/>
            </a:endParaRPr>
          </a:p>
          <a:p>
            <a:pPr indent="0" lvl="4" marL="1828800" marR="0" rtl="0" algn="l">
              <a:lnSpc>
                <a:spcPct val="150000"/>
              </a:lnSpc>
              <a:spcBef>
                <a:spcPts val="0"/>
              </a:spcBef>
              <a:spcAft>
                <a:spcPts val="0"/>
              </a:spcAft>
              <a:buNone/>
            </a:pPr>
            <a:r>
              <a:rPr b="0" i="0" lang="en-US" sz="2000" u="none" cap="none" strike="noStrike">
                <a:solidFill>
                  <a:srgbClr val="000000"/>
                </a:solidFill>
                <a:latin typeface="Georgia"/>
                <a:ea typeface="Georgia"/>
                <a:cs typeface="Georgia"/>
                <a:sym typeface="Georgia"/>
              </a:rPr>
              <a:t>• Tungsten halide incandescent lamps : CW output  </a:t>
            </a:r>
            <a:endParaRPr/>
          </a:p>
          <a:p>
            <a:pPr indent="0" lvl="4" marL="1828800" marR="0" rtl="0" algn="l">
              <a:lnSpc>
                <a:spcPct val="150000"/>
              </a:lnSpc>
              <a:spcBef>
                <a:spcPts val="0"/>
              </a:spcBef>
              <a:spcAft>
                <a:spcPts val="0"/>
              </a:spcAft>
              <a:buNone/>
            </a:pPr>
            <a:r>
              <a:t/>
            </a:r>
            <a:endParaRPr b="0" i="0" sz="2000" u="none" cap="none" strike="noStrike">
              <a:solidFill>
                <a:schemeClr val="dk1"/>
              </a:solidFill>
              <a:latin typeface="Georgia"/>
              <a:ea typeface="Georgia"/>
              <a:cs typeface="Georgia"/>
              <a:sym typeface="Georgia"/>
            </a:endParaRPr>
          </a:p>
          <a:p>
            <a:pPr indent="0" lvl="0" marL="0" marR="0" rtl="0" algn="l">
              <a:lnSpc>
                <a:spcPct val="150000"/>
              </a:lnSpc>
              <a:spcBef>
                <a:spcPts val="0"/>
              </a:spcBef>
              <a:spcAft>
                <a:spcPts val="0"/>
              </a:spcAft>
              <a:buNone/>
            </a:pPr>
            <a:r>
              <a:rPr lang="en-US" sz="2000">
                <a:solidFill>
                  <a:srgbClr val="000000"/>
                </a:solidFill>
                <a:latin typeface="Georgia"/>
                <a:ea typeface="Georgia"/>
                <a:cs typeface="Georgia"/>
                <a:sym typeface="Georgia"/>
              </a:rPr>
              <a:t>⮚CW output power of over 1 kW obtainable. </a:t>
            </a:r>
            <a:endParaRPr sz="2000">
              <a:solidFill>
                <a:schemeClr val="dk1"/>
              </a:solidFill>
              <a:latin typeface="Georgia"/>
              <a:ea typeface="Georgia"/>
              <a:cs typeface="Georgia"/>
              <a:sym typeface="Georgia"/>
            </a:endParaRPr>
          </a:p>
          <a:p>
            <a:pPr indent="0" lvl="0" marL="0" marR="0" rtl="0" algn="l">
              <a:lnSpc>
                <a:spcPct val="150000"/>
              </a:lnSpc>
              <a:spcBef>
                <a:spcPts val="0"/>
              </a:spcBef>
              <a:spcAft>
                <a:spcPts val="0"/>
              </a:spcAft>
              <a:buNone/>
            </a:pPr>
            <a:r>
              <a:rPr lang="en-US" sz="2000">
                <a:solidFill>
                  <a:srgbClr val="000000"/>
                </a:solidFill>
                <a:latin typeface="Georgia"/>
                <a:ea typeface="Georgia"/>
                <a:cs typeface="Georgia"/>
                <a:sym typeface="Georgia"/>
              </a:rPr>
              <a:t>❖Can be pumped by a diode laser (GaAs) for high efficiency </a:t>
            </a:r>
            <a:endParaRPr/>
          </a:p>
          <a:p>
            <a:pPr indent="0" lvl="0" marL="0" marR="0" rtl="0" algn="l">
              <a:lnSpc>
                <a:spcPct val="150000"/>
              </a:lnSpc>
              <a:spcBef>
                <a:spcPts val="0"/>
              </a:spcBef>
              <a:spcAft>
                <a:spcPts val="0"/>
              </a:spcAft>
              <a:buNone/>
            </a:pPr>
            <a:r>
              <a:t/>
            </a:r>
            <a:endParaRPr sz="2000">
              <a:solidFill>
                <a:srgbClr val="000000"/>
              </a:solidFill>
              <a:latin typeface="Georgia"/>
              <a:ea typeface="Georgia"/>
              <a:cs typeface="Georgia"/>
              <a:sym typeface="Georgia"/>
            </a:endParaRPr>
          </a:p>
          <a:p>
            <a:pPr indent="0" lvl="0" marL="0" marR="0" rtl="0" algn="ctr">
              <a:lnSpc>
                <a:spcPct val="150000"/>
              </a:lnSpc>
              <a:spcBef>
                <a:spcPts val="0"/>
              </a:spcBef>
              <a:spcAft>
                <a:spcPts val="0"/>
              </a:spcAft>
              <a:buNone/>
            </a:pPr>
            <a:r>
              <a:rPr lang="en-US" sz="2400">
                <a:solidFill>
                  <a:srgbClr val="0000FF"/>
                </a:solidFill>
                <a:latin typeface="Georgia"/>
                <a:ea typeface="Georgia"/>
                <a:cs typeface="Georgia"/>
                <a:sym typeface="Georgia"/>
              </a:rPr>
              <a:t>2</a:t>
            </a:r>
            <a:r>
              <a:rPr baseline="30000" lang="en-US" sz="2400">
                <a:solidFill>
                  <a:srgbClr val="0000FF"/>
                </a:solidFill>
                <a:latin typeface="Georgia"/>
                <a:ea typeface="Georgia"/>
                <a:cs typeface="Georgia"/>
                <a:sym typeface="Georgia"/>
              </a:rPr>
              <a:t>nd </a:t>
            </a:r>
            <a:r>
              <a:rPr lang="en-US" sz="2400">
                <a:solidFill>
                  <a:srgbClr val="0000FF"/>
                </a:solidFill>
                <a:latin typeface="Georgia"/>
                <a:ea typeface="Georgia"/>
                <a:cs typeface="Georgia"/>
                <a:sym typeface="Georgia"/>
              </a:rPr>
              <a:t>harmonic generation results in half the wavelength (532 nm)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2"/>
          <p:cNvSpPr/>
          <p:nvPr/>
        </p:nvSpPr>
        <p:spPr>
          <a:xfrm>
            <a:off x="0" y="3505200"/>
            <a:ext cx="9144000" cy="1295400"/>
          </a:xfrm>
          <a:prstGeom prst="rect">
            <a:avLst/>
          </a:prstGeom>
          <a:solidFill>
            <a:srgbClr val="EAF1DD"/>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DAE5F1"/>
              </a:solidFill>
              <a:latin typeface="Arial"/>
              <a:ea typeface="Arial"/>
              <a:cs typeface="Arial"/>
              <a:sym typeface="Arial"/>
            </a:endParaRPr>
          </a:p>
        </p:txBody>
      </p:sp>
      <p:sp>
        <p:nvSpPr>
          <p:cNvPr id="167" name="Google Shape;167;p12"/>
          <p:cNvSpPr/>
          <p:nvPr/>
        </p:nvSpPr>
        <p:spPr>
          <a:xfrm>
            <a:off x="0" y="2819400"/>
            <a:ext cx="9144000" cy="533400"/>
          </a:xfrm>
          <a:prstGeom prst="rect">
            <a:avLst/>
          </a:prstGeom>
          <a:solidFill>
            <a:srgbClr val="E5B8B7"/>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DAE5F1"/>
              </a:solidFill>
              <a:latin typeface="Arial"/>
              <a:ea typeface="Arial"/>
              <a:cs typeface="Arial"/>
              <a:sym typeface="Arial"/>
            </a:endParaRPr>
          </a:p>
        </p:txBody>
      </p:sp>
      <p:sp>
        <p:nvSpPr>
          <p:cNvPr id="168" name="Google Shape;168;p12"/>
          <p:cNvSpPr/>
          <p:nvPr/>
        </p:nvSpPr>
        <p:spPr>
          <a:xfrm>
            <a:off x="0" y="2209800"/>
            <a:ext cx="9144000" cy="5334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9" name="Google Shape;169;p12"/>
          <p:cNvSpPr/>
          <p:nvPr/>
        </p:nvSpPr>
        <p:spPr>
          <a:xfrm>
            <a:off x="76201" y="0"/>
            <a:ext cx="8839199" cy="6417141"/>
          </a:xfrm>
          <a:prstGeom prst="rect">
            <a:avLst/>
          </a:prstGeom>
          <a:noFill/>
          <a:ln>
            <a:noFill/>
          </a:ln>
        </p:spPr>
        <p:txBody>
          <a:bodyPr anchorCtr="0" anchor="ctr" bIns="45700" lIns="91425" spcFirstLastPara="1" rIns="91425" wrap="square" tIns="45700">
            <a:spAutoFit/>
          </a:bodyPr>
          <a:lstStyle/>
          <a:p>
            <a:pPr indent="0" lvl="0" marL="0" marR="0" rtl="0" algn="ctr">
              <a:lnSpc>
                <a:spcPct val="150000"/>
              </a:lnSpc>
              <a:spcBef>
                <a:spcPts val="0"/>
              </a:spcBef>
              <a:spcAft>
                <a:spcPts val="0"/>
              </a:spcAft>
              <a:buClr>
                <a:srgbClr val="000000"/>
              </a:buClr>
              <a:buSzPts val="2400"/>
              <a:buFont typeface="Georgia"/>
              <a:buNone/>
            </a:pPr>
            <a:r>
              <a:rPr b="1" i="0" lang="en-US" sz="2400" u="none" cap="none" strike="noStrike">
                <a:solidFill>
                  <a:srgbClr val="000000"/>
                </a:solidFill>
                <a:latin typeface="Georgia"/>
                <a:ea typeface="Georgia"/>
                <a:cs typeface="Georgia"/>
                <a:sym typeface="Georgia"/>
              </a:rPr>
              <a:t>Nd: GLASS LASER </a:t>
            </a:r>
            <a:endParaRPr/>
          </a:p>
          <a:p>
            <a:pPr indent="0" lvl="0" marL="0" marR="0" rtl="0" algn="just">
              <a:lnSpc>
                <a:spcPct val="150000"/>
              </a:lnSpc>
              <a:spcBef>
                <a:spcPts val="600"/>
              </a:spcBef>
              <a:spcAft>
                <a:spcPts val="0"/>
              </a:spcAft>
              <a:buClr>
                <a:srgbClr val="000000"/>
              </a:buClr>
              <a:buSzPts val="2000"/>
              <a:buFont typeface="Times New Roman"/>
              <a:buNone/>
            </a:pPr>
            <a:r>
              <a:rPr i="1" lang="en-US" sz="2000" u="none" cap="none" strike="noStrike">
                <a:solidFill>
                  <a:srgbClr val="000000"/>
                </a:solidFill>
                <a:latin typeface="Times New Roman"/>
                <a:ea typeface="Times New Roman"/>
                <a:cs typeface="Times New Roman"/>
                <a:sym typeface="Times New Roman"/>
              </a:rPr>
              <a:t>• </a:t>
            </a:r>
            <a:r>
              <a:rPr i="1" lang="en-US" sz="2000" u="none" cap="none" strike="noStrike">
                <a:solidFill>
                  <a:srgbClr val="000000"/>
                </a:solidFill>
                <a:latin typeface="Georgia"/>
                <a:ea typeface="Georgia"/>
                <a:cs typeface="Georgia"/>
                <a:sym typeface="Georgia"/>
              </a:rPr>
              <a:t>Glasses are more suitable for high-energy pulsed operation because of  their large size, flexibility in their physical parameters, and the  broadened fluorescent line  </a:t>
            </a:r>
            <a:endParaRPr i="1" sz="2000" u="none" cap="none" strike="noStrike">
              <a:solidFill>
                <a:schemeClr val="dk1"/>
              </a:solidFill>
              <a:latin typeface="Georgia"/>
              <a:ea typeface="Georgia"/>
              <a:cs typeface="Georgia"/>
              <a:sym typeface="Georgia"/>
            </a:endParaRPr>
          </a:p>
          <a:p>
            <a:pPr indent="0" lvl="0" marL="0" marR="0" rtl="0" algn="just">
              <a:lnSpc>
                <a:spcPct val="150000"/>
              </a:lnSpc>
              <a:spcBef>
                <a:spcPts val="1200"/>
              </a:spcBef>
              <a:spcAft>
                <a:spcPts val="0"/>
              </a:spcAft>
              <a:buClr>
                <a:srgbClr val="DAE5F1"/>
              </a:buClr>
              <a:buSzPts val="2000"/>
              <a:buFont typeface="Georgia"/>
              <a:buNone/>
            </a:pPr>
            <a:r>
              <a:rPr i="1" lang="en-US" sz="2000" u="none" cap="none" strike="noStrike">
                <a:solidFill>
                  <a:srgbClr val="DAE5F1"/>
                </a:solidFill>
                <a:latin typeface="Georgia"/>
                <a:ea typeface="Georgia"/>
                <a:cs typeface="Georgia"/>
                <a:sym typeface="Georgia"/>
              </a:rPr>
              <a:t>• Can deliver much higher energies </a:t>
            </a:r>
            <a:endParaRPr i="1" sz="2000" u="none" cap="none" strike="noStrike">
              <a:solidFill>
                <a:srgbClr val="DAE5F1"/>
              </a:solidFill>
              <a:latin typeface="Georgia"/>
              <a:ea typeface="Georgia"/>
              <a:cs typeface="Georgia"/>
              <a:sym typeface="Georgia"/>
            </a:endParaRPr>
          </a:p>
          <a:p>
            <a:pPr indent="0" lvl="0" marL="0" marR="0" rtl="0" algn="just">
              <a:lnSpc>
                <a:spcPct val="150000"/>
              </a:lnSpc>
              <a:spcBef>
                <a:spcPts val="1200"/>
              </a:spcBef>
              <a:spcAft>
                <a:spcPts val="0"/>
              </a:spcAft>
              <a:buClr>
                <a:srgbClr val="000000"/>
              </a:buClr>
              <a:buSzPts val="2000"/>
              <a:buFont typeface="Georgia"/>
              <a:buNone/>
            </a:pPr>
            <a:r>
              <a:rPr i="1" lang="en-US" sz="2000" u="none" cap="none" strike="noStrike">
                <a:solidFill>
                  <a:srgbClr val="000000"/>
                </a:solidFill>
                <a:latin typeface="Georgia"/>
                <a:ea typeface="Georgia"/>
                <a:cs typeface="Georgia"/>
                <a:sym typeface="Georgia"/>
              </a:rPr>
              <a:t>• </a:t>
            </a:r>
            <a:r>
              <a:rPr i="1" lang="en-US" sz="2000" u="none" cap="none" strike="noStrike">
                <a:solidFill>
                  <a:srgbClr val="FF0000"/>
                </a:solidFill>
                <a:latin typeface="Georgia"/>
                <a:ea typeface="Georgia"/>
                <a:cs typeface="Georgia"/>
                <a:sym typeface="Georgia"/>
              </a:rPr>
              <a:t>Can be doped at very high concentrations with excellent uniformity </a:t>
            </a:r>
            <a:endParaRPr/>
          </a:p>
          <a:p>
            <a:pPr indent="0" lvl="0" marL="0" marR="0" rtl="0" algn="just">
              <a:lnSpc>
                <a:spcPct val="150000"/>
              </a:lnSpc>
              <a:spcBef>
                <a:spcPts val="1200"/>
              </a:spcBef>
              <a:spcAft>
                <a:spcPts val="0"/>
              </a:spcAft>
              <a:buClr>
                <a:srgbClr val="000000"/>
              </a:buClr>
              <a:buSzPts val="2000"/>
              <a:buFont typeface="Georgia"/>
              <a:buNone/>
            </a:pPr>
            <a:r>
              <a:rPr i="1" lang="en-US" sz="2000" u="none" cap="none" strike="noStrike">
                <a:solidFill>
                  <a:srgbClr val="000000"/>
                </a:solidFill>
                <a:latin typeface="Georgia"/>
                <a:ea typeface="Georgia"/>
                <a:cs typeface="Georgia"/>
                <a:sym typeface="Georgia"/>
              </a:rPr>
              <a:t>• </a:t>
            </a:r>
            <a:r>
              <a:rPr i="1" lang="en-US" sz="2000" u="none" cap="none" strike="noStrike">
                <a:solidFill>
                  <a:srgbClr val="4F6128"/>
                </a:solidFill>
                <a:latin typeface="Georgia"/>
                <a:ea typeface="Georgia"/>
                <a:cs typeface="Georgia"/>
                <a:sym typeface="Georgia"/>
              </a:rPr>
              <a:t>Practical doping limit is determined by the fact that the fluorescence  lifetime and therefore the efficiency of stimulated emission, decreases  with higher concentrations </a:t>
            </a:r>
            <a:endParaRPr i="1" sz="2000" u="none" cap="none" strike="noStrike">
              <a:solidFill>
                <a:srgbClr val="4F6128"/>
              </a:solidFill>
              <a:latin typeface="Georgia"/>
              <a:ea typeface="Georgia"/>
              <a:cs typeface="Georgia"/>
              <a:sym typeface="Georgia"/>
            </a:endParaRPr>
          </a:p>
          <a:p>
            <a:pPr indent="0" lvl="0" marL="0" marR="0" rtl="0" algn="just">
              <a:lnSpc>
                <a:spcPct val="150000"/>
              </a:lnSpc>
              <a:spcBef>
                <a:spcPts val="1200"/>
              </a:spcBef>
              <a:spcAft>
                <a:spcPts val="0"/>
              </a:spcAft>
              <a:buClr>
                <a:srgbClr val="000000"/>
              </a:buClr>
              <a:buSzPts val="2000"/>
              <a:buFont typeface="Georgia"/>
              <a:buNone/>
            </a:pPr>
            <a:r>
              <a:rPr i="1" lang="en-US" sz="2000" u="none" cap="none" strike="noStrike">
                <a:solidFill>
                  <a:srgbClr val="000000"/>
                </a:solidFill>
                <a:latin typeface="Georgia"/>
                <a:ea typeface="Georgia"/>
                <a:cs typeface="Georgia"/>
                <a:sym typeface="Georgia"/>
              </a:rPr>
              <a:t>• Can be made in a variety of shapes and sizes, from fibers of few  micrometers in diameter to rods 2m long and 7.5 cm in diameter and  disks up to 90 cm in diameter and 5 cm thick. </a:t>
            </a:r>
            <a:endParaRPr i="1" sz="2000" u="none" cap="none" strike="noStrike">
              <a:solidFill>
                <a:schemeClr val="dk1"/>
              </a:solidFill>
              <a:latin typeface="Georgia"/>
              <a:ea typeface="Georgia"/>
              <a:cs typeface="Georgia"/>
              <a:sym typeface="Georgia"/>
            </a:endParaRPr>
          </a:p>
        </p:txBody>
      </p:sp>
      <p:sp>
        <p:nvSpPr>
          <p:cNvPr id="170" name="Google Shape;170;p12"/>
          <p:cNvSpPr/>
          <p:nvPr/>
        </p:nvSpPr>
        <p:spPr>
          <a:xfrm>
            <a:off x="0" y="6320135"/>
            <a:ext cx="9144000" cy="430887"/>
          </a:xfrm>
          <a:prstGeom prst="rect">
            <a:avLst/>
          </a:prstGeom>
          <a:solidFill>
            <a:srgbClr val="24406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200">
                <a:solidFill>
                  <a:srgbClr val="DDD9C3"/>
                </a:solidFill>
                <a:latin typeface="Georgia"/>
                <a:ea typeface="Georgia"/>
                <a:cs typeface="Georgia"/>
                <a:sym typeface="Georgia"/>
              </a:rPr>
              <a:t>The major disadvantage of glass is a low thermal conductivity</a:t>
            </a:r>
            <a:endParaRPr b="1" sz="2200">
              <a:solidFill>
                <a:srgbClr val="DDD9C3"/>
              </a:solidFill>
              <a:latin typeface="Georgia"/>
              <a:ea typeface="Georgia"/>
              <a:cs typeface="Georgia"/>
              <a:sym typeface="Georgi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3"/>
          <p:cNvSpPr/>
          <p:nvPr/>
        </p:nvSpPr>
        <p:spPr>
          <a:xfrm>
            <a:off x="304800" y="194608"/>
            <a:ext cx="8610599" cy="1938992"/>
          </a:xfrm>
          <a:prstGeom prst="rect">
            <a:avLst/>
          </a:prstGeom>
          <a:noFill/>
          <a:ln>
            <a:noFill/>
          </a:ln>
        </p:spPr>
        <p:txBody>
          <a:bodyPr anchorCtr="0" anchor="ctr" bIns="45700" lIns="91425" spcFirstLastPara="1" rIns="91425" wrap="square" tIns="45700">
            <a:spAutoFit/>
          </a:bodyPr>
          <a:lstStyle/>
          <a:p>
            <a:pPr indent="12700" lvl="0" marL="0" marR="0" rtl="0" algn="ctr">
              <a:lnSpc>
                <a:spcPct val="100000"/>
              </a:lnSpc>
              <a:spcBef>
                <a:spcPts val="0"/>
              </a:spcBef>
              <a:spcAft>
                <a:spcPts val="0"/>
              </a:spcAft>
              <a:buClr>
                <a:srgbClr val="000000"/>
              </a:buClr>
              <a:buSzPts val="2400"/>
              <a:buFont typeface="Georgia"/>
              <a:buNone/>
            </a:pPr>
            <a:r>
              <a:rPr b="1" i="0" lang="en-US" sz="2400" u="none" cap="none" strike="noStrike">
                <a:solidFill>
                  <a:srgbClr val="000000"/>
                </a:solidFill>
                <a:latin typeface="Georgia"/>
                <a:ea typeface="Georgia"/>
                <a:cs typeface="Georgia"/>
                <a:sym typeface="Georgia"/>
              </a:rPr>
              <a:t>Nd: GLASS LASER </a:t>
            </a:r>
            <a:endParaRPr/>
          </a:p>
          <a:p>
            <a:pPr indent="1270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Georgia"/>
              <a:ea typeface="Georgia"/>
              <a:cs typeface="Georgia"/>
              <a:sym typeface="Georgia"/>
            </a:endParaRPr>
          </a:p>
          <a:p>
            <a:pPr indent="12700" lvl="0" marL="0" marR="0" rtl="0" algn="l">
              <a:lnSpc>
                <a:spcPct val="100000"/>
              </a:lnSpc>
              <a:spcBef>
                <a:spcPts val="0"/>
              </a:spcBef>
              <a:spcAft>
                <a:spcPts val="0"/>
              </a:spcAft>
              <a:buClr>
                <a:srgbClr val="000000"/>
              </a:buClr>
              <a:buSzPts val="2400"/>
              <a:buFont typeface="Georgia"/>
              <a:buNone/>
            </a:pPr>
            <a:r>
              <a:rPr b="0" i="0" lang="en-US" sz="2400" u="none" cap="none" strike="noStrike">
                <a:solidFill>
                  <a:srgbClr val="000000"/>
                </a:solidFill>
                <a:latin typeface="Georgia"/>
                <a:ea typeface="Georgia"/>
                <a:cs typeface="Georgia"/>
                <a:sym typeface="Georgia"/>
              </a:rPr>
              <a:t>❑</a:t>
            </a:r>
            <a:r>
              <a:rPr b="1" i="0" lang="en-US" sz="2400" u="none" cap="none" strike="noStrike">
                <a:solidFill>
                  <a:srgbClr val="000000"/>
                </a:solidFill>
                <a:latin typeface="Georgia"/>
                <a:ea typeface="Georgia"/>
                <a:cs typeface="Georgia"/>
                <a:sym typeface="Georgia"/>
              </a:rPr>
              <a:t>Glass</a:t>
            </a:r>
            <a:r>
              <a:rPr b="0" i="0" lang="en-US" sz="2400" u="none" cap="none" strike="noStrike">
                <a:solidFill>
                  <a:srgbClr val="000000"/>
                </a:solidFill>
                <a:latin typeface="Georgia"/>
                <a:ea typeface="Georgia"/>
                <a:cs typeface="Georgia"/>
                <a:sym typeface="Georgia"/>
              </a:rPr>
              <a:t>: An excellent host material for Nd </a:t>
            </a:r>
            <a:endParaRPr sz="2400">
              <a:solidFill>
                <a:schemeClr val="dk1"/>
              </a:solidFill>
              <a:latin typeface="Georgia"/>
              <a:ea typeface="Georgia"/>
              <a:cs typeface="Georgia"/>
              <a:sym typeface="Georgia"/>
            </a:endParaRPr>
          </a:p>
          <a:p>
            <a:pPr indent="-12700" lvl="1" marL="469900" marR="0" rtl="0" algn="l">
              <a:spcBef>
                <a:spcPts val="0"/>
              </a:spcBef>
              <a:spcAft>
                <a:spcPts val="0"/>
              </a:spcAft>
              <a:buClr>
                <a:srgbClr val="000000"/>
              </a:buClr>
              <a:buSzPts val="2400"/>
              <a:buFont typeface="Noto Sans Symbols"/>
              <a:buChar char="⮚"/>
            </a:pPr>
            <a:r>
              <a:rPr b="0" i="0" lang="en-US" sz="2400" u="none" cap="none" strike="noStrike">
                <a:solidFill>
                  <a:srgbClr val="000000"/>
                </a:solidFill>
                <a:latin typeface="Georgia"/>
                <a:ea typeface="Georgia"/>
                <a:cs typeface="Georgia"/>
                <a:sym typeface="Georgia"/>
              </a:rPr>
              <a:t> </a:t>
            </a:r>
            <a:r>
              <a:rPr b="1" i="1" lang="en-US" sz="2400" u="none" cap="none" strike="noStrike">
                <a:solidFill>
                  <a:srgbClr val="000000"/>
                </a:solidFill>
                <a:latin typeface="Georgia"/>
                <a:ea typeface="Georgia"/>
                <a:cs typeface="Georgia"/>
                <a:sym typeface="Georgia"/>
              </a:rPr>
              <a:t>Attraction for Glass</a:t>
            </a:r>
            <a:r>
              <a:rPr b="0" i="0" lang="en-US" sz="2400" u="none" cap="none" strike="noStrike">
                <a:solidFill>
                  <a:srgbClr val="000000"/>
                </a:solidFill>
                <a:latin typeface="Georgia"/>
                <a:ea typeface="Georgia"/>
                <a:cs typeface="Georgia"/>
                <a:sym typeface="Georgia"/>
              </a:rPr>
              <a:t>: well developed technology for making  large size glass (laser) with good optical quality </a:t>
            </a:r>
            <a:endParaRPr b="0" i="0" sz="2400" u="none" cap="none" strike="noStrike">
              <a:solidFill>
                <a:schemeClr val="dk1"/>
              </a:solidFill>
              <a:latin typeface="Georgia"/>
              <a:ea typeface="Georgia"/>
              <a:cs typeface="Georgia"/>
              <a:sym typeface="Georgia"/>
            </a:endParaRPr>
          </a:p>
        </p:txBody>
      </p:sp>
      <p:sp>
        <p:nvSpPr>
          <p:cNvPr id="176" name="Google Shape;176;p13"/>
          <p:cNvSpPr/>
          <p:nvPr/>
        </p:nvSpPr>
        <p:spPr>
          <a:xfrm>
            <a:off x="152400" y="2405896"/>
            <a:ext cx="8839200" cy="1785104"/>
          </a:xfrm>
          <a:prstGeom prst="rect">
            <a:avLst/>
          </a:prstGeom>
          <a:noFill/>
          <a:ln>
            <a:noFill/>
          </a:ln>
        </p:spPr>
        <p:txBody>
          <a:bodyPr anchorCtr="0" anchor="t" bIns="45700" lIns="91425" spcFirstLastPara="1" rIns="91425" wrap="square" tIns="45700">
            <a:spAutoFit/>
          </a:bodyPr>
          <a:lstStyle/>
          <a:p>
            <a:pPr indent="12700" lvl="0" marL="0" marR="0" rtl="0" algn="just">
              <a:spcBef>
                <a:spcPts val="0"/>
              </a:spcBef>
              <a:spcAft>
                <a:spcPts val="0"/>
              </a:spcAft>
              <a:buNone/>
            </a:pPr>
            <a:r>
              <a:rPr lang="en-US" sz="2200">
                <a:solidFill>
                  <a:srgbClr val="0000CC"/>
                </a:solidFill>
                <a:latin typeface="Georgia"/>
                <a:ea typeface="Georgia"/>
                <a:cs typeface="Georgia"/>
                <a:sym typeface="Georgia"/>
              </a:rPr>
              <a:t>❖ While Nd: YAG laser can be operated in CW mode; Nd: glass laser  only operate in pulsed mode because of low thermal conductivity of  glass </a:t>
            </a:r>
            <a:endParaRPr sz="2200">
              <a:solidFill>
                <a:schemeClr val="dk1"/>
              </a:solidFill>
              <a:latin typeface="Georgia"/>
              <a:ea typeface="Georgia"/>
              <a:cs typeface="Georgia"/>
              <a:sym typeface="Georgia"/>
            </a:endParaRPr>
          </a:p>
          <a:p>
            <a:pPr indent="12700" lvl="0" marL="0" marR="0" rtl="0" algn="just">
              <a:spcBef>
                <a:spcPts val="0"/>
              </a:spcBef>
              <a:spcAft>
                <a:spcPts val="0"/>
              </a:spcAft>
              <a:buNone/>
            </a:pPr>
            <a:r>
              <a:rPr lang="en-US" sz="2200">
                <a:solidFill>
                  <a:srgbClr val="0000CC"/>
                </a:solidFill>
                <a:latin typeface="Georgia"/>
                <a:ea typeface="Georgia"/>
                <a:cs typeface="Georgia"/>
                <a:sym typeface="Georgia"/>
              </a:rPr>
              <a:t>❖ Nd:glass laser ⇒very high output energy per unit volume of material </a:t>
            </a:r>
            <a:endParaRPr sz="2200">
              <a:solidFill>
                <a:schemeClr val="dk1"/>
              </a:solidFill>
              <a:latin typeface="Georgia"/>
              <a:ea typeface="Georgia"/>
              <a:cs typeface="Georgia"/>
              <a:sym typeface="Georgia"/>
            </a:endParaRPr>
          </a:p>
        </p:txBody>
      </p:sp>
      <p:sp>
        <p:nvSpPr>
          <p:cNvPr id="177" name="Google Shape;177;p13"/>
          <p:cNvSpPr/>
          <p:nvPr/>
        </p:nvSpPr>
        <p:spPr>
          <a:xfrm>
            <a:off x="228600" y="4378404"/>
            <a:ext cx="8839200" cy="1107996"/>
          </a:xfrm>
          <a:prstGeom prst="rect">
            <a:avLst/>
          </a:prstGeom>
          <a:noFill/>
          <a:ln>
            <a:noFill/>
          </a:ln>
        </p:spPr>
        <p:txBody>
          <a:bodyPr anchorCtr="0" anchor="t" bIns="45700" lIns="91425" spcFirstLastPara="1" rIns="91425" wrap="square" tIns="45700">
            <a:spAutoFit/>
          </a:bodyPr>
          <a:lstStyle/>
          <a:p>
            <a:pPr indent="12700" lvl="0" marL="0" marR="0" rtl="0" algn="just">
              <a:spcBef>
                <a:spcPts val="0"/>
              </a:spcBef>
              <a:spcAft>
                <a:spcPts val="0"/>
              </a:spcAft>
              <a:buNone/>
            </a:pPr>
            <a:r>
              <a:rPr lang="en-US" sz="2200">
                <a:solidFill>
                  <a:srgbClr val="000000"/>
                </a:solidFill>
                <a:latin typeface="Georgia"/>
                <a:ea typeface="Georgia"/>
                <a:cs typeface="Georgia"/>
                <a:sym typeface="Georgia"/>
              </a:rPr>
              <a:t>• High energy in short pulses can heat matter to thermonuclear  temperatures, thus generating energy in small controlled explosions  (inertial fusion) </a:t>
            </a:r>
            <a:endParaRPr sz="2200">
              <a:solidFill>
                <a:srgbClr val="CC00FF"/>
              </a:solidFill>
              <a:latin typeface="Georgia"/>
              <a:ea typeface="Georgia"/>
              <a:cs typeface="Georgia"/>
              <a:sym typeface="Georgia"/>
            </a:endParaRPr>
          </a:p>
        </p:txBody>
      </p:sp>
      <p:sp>
        <p:nvSpPr>
          <p:cNvPr id="178" name="Google Shape;178;p13"/>
          <p:cNvSpPr/>
          <p:nvPr/>
        </p:nvSpPr>
        <p:spPr>
          <a:xfrm>
            <a:off x="76200" y="5673804"/>
            <a:ext cx="8991600" cy="1107996"/>
          </a:xfrm>
          <a:prstGeom prst="rect">
            <a:avLst/>
          </a:prstGeom>
          <a:noFill/>
          <a:ln>
            <a:noFill/>
          </a:ln>
        </p:spPr>
        <p:txBody>
          <a:bodyPr anchorCtr="0" anchor="t" bIns="45700" lIns="91425" spcFirstLastPara="1" rIns="91425" wrap="square" tIns="45700">
            <a:spAutoFit/>
          </a:bodyPr>
          <a:lstStyle/>
          <a:p>
            <a:pPr indent="12700" lvl="0" marL="0" marR="0" rtl="0" algn="just">
              <a:spcBef>
                <a:spcPts val="0"/>
              </a:spcBef>
              <a:spcAft>
                <a:spcPts val="0"/>
              </a:spcAft>
              <a:buNone/>
            </a:pPr>
            <a:r>
              <a:rPr lang="en-US" sz="2200">
                <a:solidFill>
                  <a:srgbClr val="366092"/>
                </a:solidFill>
                <a:latin typeface="Georgia"/>
                <a:ea typeface="Georgia"/>
                <a:cs typeface="Georgia"/>
                <a:sym typeface="Georgia"/>
              </a:rPr>
              <a:t>• NOVA lasers developed for Nuclear Fusion by Lawrence Livermore  National Lab. (USA) – employed a large number of Nd: glass amplifiers  to produce 100 kJ of energy in a 2.5 ns pulse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id="183" name="Google Shape;183;p14"/>
          <p:cNvPicPr preferRelativeResize="0"/>
          <p:nvPr/>
        </p:nvPicPr>
        <p:blipFill rotWithShape="1">
          <a:blip r:embed="rId3">
            <a:alphaModFix/>
          </a:blip>
          <a:srcRect b="0" l="0" r="0" t="0"/>
          <a:stretch/>
        </p:blipFill>
        <p:spPr>
          <a:xfrm>
            <a:off x="127236" y="990600"/>
            <a:ext cx="4597164" cy="2760866"/>
          </a:xfrm>
          <a:prstGeom prst="rect">
            <a:avLst/>
          </a:prstGeom>
          <a:noFill/>
          <a:ln>
            <a:noFill/>
          </a:ln>
        </p:spPr>
      </p:pic>
      <p:pic>
        <p:nvPicPr>
          <p:cNvPr id="184" name="Google Shape;184;p14"/>
          <p:cNvPicPr preferRelativeResize="0"/>
          <p:nvPr/>
        </p:nvPicPr>
        <p:blipFill rotWithShape="1">
          <a:blip r:embed="rId4">
            <a:alphaModFix/>
          </a:blip>
          <a:srcRect b="0" l="0" r="0" t="0"/>
          <a:stretch/>
        </p:blipFill>
        <p:spPr>
          <a:xfrm>
            <a:off x="4876800" y="990600"/>
            <a:ext cx="3810000" cy="5357091"/>
          </a:xfrm>
          <a:prstGeom prst="rect">
            <a:avLst/>
          </a:prstGeom>
          <a:noFill/>
          <a:ln>
            <a:noFill/>
          </a:ln>
        </p:spPr>
      </p:pic>
      <p:sp>
        <p:nvSpPr>
          <p:cNvPr id="185" name="Google Shape;185;p14"/>
          <p:cNvSpPr/>
          <p:nvPr/>
        </p:nvSpPr>
        <p:spPr>
          <a:xfrm>
            <a:off x="228600" y="3928408"/>
            <a:ext cx="4419600" cy="2123658"/>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200"/>
              <a:buFont typeface="Georgia"/>
              <a:buNone/>
            </a:pPr>
            <a:r>
              <a:rPr i="0" lang="en-US" sz="2200" u="none" cap="none" strike="noStrike">
                <a:solidFill>
                  <a:srgbClr val="000000"/>
                </a:solidFill>
                <a:latin typeface="Georgia"/>
                <a:ea typeface="Georgia"/>
                <a:cs typeface="Georgia"/>
                <a:sym typeface="Georgia"/>
              </a:rPr>
              <a:t>An inertial confinement  fusion implosion on the  </a:t>
            </a:r>
            <a:r>
              <a:rPr i="0" lang="en-US" sz="2200" u="sng" cap="none" strike="noStrike">
                <a:solidFill>
                  <a:srgbClr val="0000FF"/>
                </a:solidFill>
                <a:latin typeface="Georgia"/>
                <a:ea typeface="Georgia"/>
                <a:cs typeface="Georgia"/>
                <a:sym typeface="Georgia"/>
              </a:rPr>
              <a:t>NOVA laser</a:t>
            </a:r>
            <a:r>
              <a:rPr i="0" lang="en-US" sz="2200" u="none" cap="none" strike="noStrike">
                <a:solidFill>
                  <a:srgbClr val="0000FF"/>
                </a:solidFill>
                <a:latin typeface="Georgia"/>
                <a:ea typeface="Georgia"/>
                <a:cs typeface="Georgia"/>
                <a:sym typeface="Georgia"/>
              </a:rPr>
              <a:t> </a:t>
            </a:r>
            <a:r>
              <a:rPr i="0" lang="en-US" sz="2200" u="none" cap="none" strike="noStrike">
                <a:solidFill>
                  <a:srgbClr val="000000"/>
                </a:solidFill>
                <a:latin typeface="Georgia"/>
                <a:ea typeface="Georgia"/>
                <a:cs typeface="Georgia"/>
                <a:sym typeface="Georgia"/>
              </a:rPr>
              <a:t>creates  "microsun" conditions of  tremendously high density  and temperature rivaling even those found at the  core of our </a:t>
            </a:r>
            <a:r>
              <a:rPr i="0" lang="en-US" sz="2200" u="sng" cap="none" strike="noStrike">
                <a:solidFill>
                  <a:srgbClr val="0000FF"/>
                </a:solidFill>
                <a:latin typeface="Georgia"/>
                <a:ea typeface="Georgia"/>
                <a:cs typeface="Georgia"/>
                <a:sym typeface="Georgia"/>
              </a:rPr>
              <a:t>Sun</a:t>
            </a:r>
            <a:r>
              <a:rPr i="0" lang="en-US" sz="2200" u="none" cap="none" strike="noStrike">
                <a:solidFill>
                  <a:srgbClr val="000000"/>
                </a:solidFill>
                <a:latin typeface="Georgia"/>
                <a:ea typeface="Georgia"/>
                <a:cs typeface="Georgia"/>
                <a:sym typeface="Georgia"/>
              </a:rPr>
              <a:t>.  </a:t>
            </a:r>
            <a:endParaRPr i="0" sz="2200" u="none" cap="none" strike="noStrike">
              <a:solidFill>
                <a:schemeClr val="dk1"/>
              </a:solidFill>
              <a:latin typeface="Georgia"/>
              <a:ea typeface="Georgia"/>
              <a:cs typeface="Georgia"/>
              <a:sym typeface="Georgia"/>
            </a:endParaRPr>
          </a:p>
        </p:txBody>
      </p:sp>
      <p:sp>
        <p:nvSpPr>
          <p:cNvPr id="186" name="Google Shape;186;p14"/>
          <p:cNvSpPr/>
          <p:nvPr/>
        </p:nvSpPr>
        <p:spPr>
          <a:xfrm>
            <a:off x="2667000" y="228600"/>
            <a:ext cx="312136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400">
                <a:solidFill>
                  <a:schemeClr val="dk1"/>
                </a:solidFill>
                <a:latin typeface="Georgia"/>
                <a:ea typeface="Georgia"/>
                <a:cs typeface="Georgia"/>
                <a:sym typeface="Georgia"/>
              </a:rPr>
              <a:t>Nd: GLASS LASER</a:t>
            </a:r>
            <a:endParaRPr b="1" i="1" sz="2400">
              <a:solidFill>
                <a:schemeClr val="dk1"/>
              </a:solidFill>
              <a:latin typeface="Georgia"/>
              <a:ea typeface="Georgia"/>
              <a:cs typeface="Georgia"/>
              <a:sym typeface="Georgi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5"/>
          <p:cNvSpPr txBox="1"/>
          <p:nvPr/>
        </p:nvSpPr>
        <p:spPr>
          <a:xfrm>
            <a:off x="0" y="5594795"/>
            <a:ext cx="9144000" cy="1277273"/>
          </a:xfrm>
          <a:prstGeom prst="rect">
            <a:avLst/>
          </a:prstGeom>
          <a:solidFill>
            <a:schemeClr val="accent2"/>
          </a:solidFill>
          <a:ln>
            <a:noFill/>
          </a:ln>
        </p:spPr>
        <p:txBody>
          <a:bodyPr anchorCtr="0" anchor="t" bIns="45700" lIns="91425" spcFirstLastPara="1" rIns="91425" wrap="square" tIns="45700">
            <a:spAutoFit/>
          </a:bodyPr>
          <a:lstStyle/>
          <a:p>
            <a:pPr indent="-238125" lvl="1" marL="758190" marR="0" rtl="0" algn="just">
              <a:spcBef>
                <a:spcPts val="0"/>
              </a:spcBef>
              <a:spcAft>
                <a:spcPts val="0"/>
              </a:spcAft>
              <a:buClr>
                <a:schemeClr val="lt1"/>
              </a:buClr>
              <a:buSzPts val="2400"/>
              <a:buFont typeface="Noto Sans Symbols"/>
              <a:buChar char="▪"/>
            </a:pPr>
            <a:r>
              <a:rPr b="0" i="0" lang="en-US" sz="2400" u="none" cap="none" strike="noStrike">
                <a:solidFill>
                  <a:schemeClr val="lt1"/>
                </a:solidFill>
                <a:latin typeface="Georgia"/>
                <a:ea typeface="Georgia"/>
                <a:cs typeface="Georgia"/>
                <a:sym typeface="Georgia"/>
              </a:rPr>
              <a:t>Can operates in a pulsed or CW mode</a:t>
            </a:r>
            <a:endParaRPr b="0" i="0" sz="2400" u="none" cap="none" strike="noStrike">
              <a:solidFill>
                <a:schemeClr val="lt1"/>
              </a:solidFill>
              <a:latin typeface="Georgia"/>
              <a:ea typeface="Georgia"/>
              <a:cs typeface="Georgia"/>
              <a:sym typeface="Georgia"/>
            </a:endParaRPr>
          </a:p>
          <a:p>
            <a:pPr indent="-238125" lvl="1" marL="758190" marR="0" rtl="0" algn="just">
              <a:spcBef>
                <a:spcPts val="600"/>
              </a:spcBef>
              <a:spcAft>
                <a:spcPts val="0"/>
              </a:spcAft>
              <a:buClr>
                <a:schemeClr val="lt1"/>
              </a:buClr>
              <a:buSzPts val="2400"/>
              <a:buFont typeface="Noto Sans Symbols"/>
              <a:buChar char="▪"/>
            </a:pPr>
            <a:r>
              <a:rPr b="0" i="0" lang="en-US" sz="2400" u="none" cap="none" strike="noStrike">
                <a:solidFill>
                  <a:schemeClr val="lt1"/>
                </a:solidFill>
                <a:latin typeface="Georgia"/>
                <a:ea typeface="Georgia"/>
                <a:cs typeface="Georgia"/>
                <a:sym typeface="Georgia"/>
              </a:rPr>
              <a:t>Widely used in cancer therapy, kidney stone removal and pollution detection</a:t>
            </a:r>
            <a:endParaRPr b="0" i="0" sz="2400" u="none" cap="none" strike="noStrike">
              <a:solidFill>
                <a:schemeClr val="lt1"/>
              </a:solidFill>
              <a:latin typeface="Arial"/>
              <a:ea typeface="Arial"/>
              <a:cs typeface="Arial"/>
              <a:sym typeface="Arial"/>
            </a:endParaRPr>
          </a:p>
        </p:txBody>
      </p:sp>
      <p:sp>
        <p:nvSpPr>
          <p:cNvPr id="192" name="Google Shape;192;p15"/>
          <p:cNvSpPr txBox="1"/>
          <p:nvPr/>
        </p:nvSpPr>
        <p:spPr>
          <a:xfrm>
            <a:off x="228600" y="671691"/>
            <a:ext cx="8763000" cy="4555093"/>
          </a:xfrm>
          <a:prstGeom prst="rect">
            <a:avLst/>
          </a:prstGeom>
          <a:noFill/>
          <a:ln>
            <a:noFill/>
          </a:ln>
        </p:spPr>
        <p:txBody>
          <a:bodyPr anchorCtr="0" anchor="t" bIns="45700" lIns="91425" spcFirstLastPara="1" rIns="91425" wrap="square" tIns="45700">
            <a:spAutoFit/>
          </a:bodyPr>
          <a:lstStyle/>
          <a:p>
            <a:pPr indent="-173990" lvl="0" marL="236854" marR="55880" rtl="0" algn="just">
              <a:lnSpc>
                <a:spcPct val="100000"/>
              </a:lnSpc>
              <a:spcBef>
                <a:spcPts val="0"/>
              </a:spcBef>
              <a:spcAft>
                <a:spcPts val="0"/>
              </a:spcAft>
              <a:buClr>
                <a:srgbClr val="FF0000"/>
              </a:buClr>
              <a:buSzPts val="2000"/>
              <a:buFont typeface="Arial"/>
              <a:buChar char="•"/>
            </a:pPr>
            <a:r>
              <a:rPr i="1" lang="en-US" sz="2000">
                <a:solidFill>
                  <a:srgbClr val="FF0000"/>
                </a:solidFill>
                <a:latin typeface="Georgia"/>
                <a:ea typeface="Georgia"/>
                <a:cs typeface="Georgia"/>
                <a:sym typeface="Georgia"/>
              </a:rPr>
              <a:t>Alexandrite (BeAl</a:t>
            </a:r>
            <a:r>
              <a:rPr baseline="-25000" i="1" lang="en-US" sz="2000">
                <a:solidFill>
                  <a:srgbClr val="FF0000"/>
                </a:solidFill>
                <a:latin typeface="Georgia"/>
                <a:ea typeface="Georgia"/>
                <a:cs typeface="Georgia"/>
                <a:sym typeface="Georgia"/>
              </a:rPr>
              <a:t>2</a:t>
            </a:r>
            <a:r>
              <a:rPr i="1" lang="en-US" sz="2000">
                <a:solidFill>
                  <a:srgbClr val="FF0000"/>
                </a:solidFill>
                <a:latin typeface="Georgia"/>
                <a:ea typeface="Georgia"/>
                <a:cs typeface="Georgia"/>
                <a:sym typeface="Georgia"/>
              </a:rPr>
              <a:t>O</a:t>
            </a:r>
            <a:r>
              <a:rPr baseline="-25000" i="1" lang="en-US" sz="2000">
                <a:solidFill>
                  <a:srgbClr val="FF0000"/>
                </a:solidFill>
                <a:latin typeface="Georgia"/>
                <a:ea typeface="Georgia"/>
                <a:cs typeface="Georgia"/>
                <a:sym typeface="Georgia"/>
              </a:rPr>
              <a:t>4 </a:t>
            </a:r>
            <a:r>
              <a:rPr i="1" lang="en-US" sz="2000">
                <a:solidFill>
                  <a:srgbClr val="FF0000"/>
                </a:solidFill>
                <a:latin typeface="Georgia"/>
                <a:ea typeface="Georgia"/>
                <a:cs typeface="Georgia"/>
                <a:sym typeface="Georgia"/>
              </a:rPr>
              <a:t>: Cr</a:t>
            </a:r>
            <a:r>
              <a:rPr baseline="30000" i="1" lang="en-US" sz="2000">
                <a:solidFill>
                  <a:srgbClr val="FF0000"/>
                </a:solidFill>
                <a:latin typeface="Georgia"/>
                <a:ea typeface="Georgia"/>
                <a:cs typeface="Georgia"/>
                <a:sym typeface="Georgia"/>
              </a:rPr>
              <a:t>3+</a:t>
            </a:r>
            <a:r>
              <a:rPr i="1" lang="en-US" sz="2000">
                <a:solidFill>
                  <a:srgbClr val="FF0000"/>
                </a:solidFill>
                <a:latin typeface="Georgia"/>
                <a:ea typeface="Georgia"/>
                <a:cs typeface="Georgia"/>
                <a:sym typeface="Georgia"/>
              </a:rPr>
              <a:t>) is the common name for chromium-doped  chrysoberyl</a:t>
            </a:r>
            <a:endParaRPr i="1" sz="2000">
              <a:solidFill>
                <a:srgbClr val="FF0000"/>
              </a:solidFill>
              <a:latin typeface="Georgia"/>
              <a:ea typeface="Georgia"/>
              <a:cs typeface="Georgia"/>
              <a:sym typeface="Georgia"/>
            </a:endParaRPr>
          </a:p>
          <a:p>
            <a:pPr indent="-173990" lvl="0" marL="236854" marR="631190" rtl="0" algn="just">
              <a:lnSpc>
                <a:spcPct val="100000"/>
              </a:lnSpc>
              <a:spcBef>
                <a:spcPts val="300"/>
              </a:spcBef>
              <a:spcAft>
                <a:spcPts val="0"/>
              </a:spcAft>
              <a:buClr>
                <a:srgbClr val="FF0000"/>
              </a:buClr>
              <a:buSzPts val="2000"/>
              <a:buFont typeface="Arial"/>
              <a:buChar char="•"/>
            </a:pPr>
            <a:r>
              <a:rPr i="1" lang="en-US" sz="2000">
                <a:solidFill>
                  <a:srgbClr val="FF0000"/>
                </a:solidFill>
                <a:latin typeface="Georgia"/>
                <a:ea typeface="Georgia"/>
                <a:cs typeface="Georgia"/>
                <a:sym typeface="Georgia"/>
              </a:rPr>
              <a:t>	Tunability is due to band of vibrational levels which are a result of  strong coupling between Cr</a:t>
            </a:r>
            <a:r>
              <a:rPr baseline="30000" i="1" lang="en-US" sz="2000">
                <a:solidFill>
                  <a:srgbClr val="FF0000"/>
                </a:solidFill>
                <a:latin typeface="Georgia"/>
                <a:ea typeface="Georgia"/>
                <a:cs typeface="Georgia"/>
                <a:sym typeface="Georgia"/>
              </a:rPr>
              <a:t>3+ </a:t>
            </a:r>
            <a:r>
              <a:rPr i="1" lang="en-US" sz="2000">
                <a:solidFill>
                  <a:srgbClr val="FF0000"/>
                </a:solidFill>
                <a:latin typeface="Georgia"/>
                <a:ea typeface="Georgia"/>
                <a:cs typeface="Georgia"/>
                <a:sym typeface="Georgia"/>
              </a:rPr>
              <a:t>ion and the lattice vibrations</a:t>
            </a:r>
            <a:endParaRPr/>
          </a:p>
          <a:p>
            <a:pPr indent="-238125" lvl="0" marL="300990" marR="384810" rtl="0" algn="just">
              <a:lnSpc>
                <a:spcPct val="143500"/>
              </a:lnSpc>
              <a:spcBef>
                <a:spcPts val="894"/>
              </a:spcBef>
              <a:spcAft>
                <a:spcPts val="0"/>
              </a:spcAft>
              <a:buClr>
                <a:schemeClr val="dk1"/>
              </a:buClr>
              <a:buSzPts val="2000"/>
              <a:buFont typeface="Georgia"/>
              <a:buChar char="•"/>
            </a:pPr>
            <a:r>
              <a:rPr lang="en-US" sz="2000">
                <a:solidFill>
                  <a:schemeClr val="dk1"/>
                </a:solidFill>
                <a:latin typeface="Georgia"/>
                <a:ea typeface="Georgia"/>
                <a:cs typeface="Georgia"/>
                <a:sym typeface="Georgia"/>
              </a:rPr>
              <a:t>Doping ~ about 0.1% (density~3×10</a:t>
            </a:r>
            <a:r>
              <a:rPr baseline="30000" lang="en-US" sz="2000">
                <a:solidFill>
                  <a:schemeClr val="dk1"/>
                </a:solidFill>
                <a:latin typeface="Georgia"/>
                <a:ea typeface="Georgia"/>
                <a:cs typeface="Georgia"/>
                <a:sym typeface="Georgia"/>
              </a:rPr>
              <a:t>25 </a:t>
            </a:r>
            <a:r>
              <a:rPr lang="en-US" sz="2000">
                <a:solidFill>
                  <a:schemeClr val="dk1"/>
                </a:solidFill>
                <a:latin typeface="Georgia"/>
                <a:ea typeface="Georgia"/>
                <a:cs typeface="Georgia"/>
                <a:sym typeface="Georgia"/>
              </a:rPr>
              <a:t>ions /m</a:t>
            </a:r>
            <a:r>
              <a:rPr baseline="30000" lang="en-US" sz="2000">
                <a:solidFill>
                  <a:schemeClr val="dk1"/>
                </a:solidFill>
                <a:latin typeface="Georgia"/>
                <a:ea typeface="Georgia"/>
                <a:cs typeface="Georgia"/>
                <a:sym typeface="Georgia"/>
              </a:rPr>
              <a:t>3</a:t>
            </a:r>
            <a:r>
              <a:rPr lang="en-US" sz="2000">
                <a:solidFill>
                  <a:schemeClr val="dk1"/>
                </a:solidFill>
                <a:latin typeface="Georgia"/>
                <a:ea typeface="Georgia"/>
                <a:cs typeface="Georgia"/>
                <a:sym typeface="Georgia"/>
              </a:rPr>
              <a:t>); Rod shaped ; 10cm  long, 6mm in diameter</a:t>
            </a:r>
            <a:endParaRPr sz="2000">
              <a:solidFill>
                <a:schemeClr val="dk1"/>
              </a:solidFill>
              <a:latin typeface="Georgia"/>
              <a:ea typeface="Georgia"/>
              <a:cs typeface="Georgia"/>
              <a:sym typeface="Georgia"/>
            </a:endParaRPr>
          </a:p>
          <a:p>
            <a:pPr indent="-238125" lvl="0" marL="300990" marR="0" rtl="0" algn="just">
              <a:lnSpc>
                <a:spcPct val="100000"/>
              </a:lnSpc>
              <a:spcBef>
                <a:spcPts val="204"/>
              </a:spcBef>
              <a:spcAft>
                <a:spcPts val="0"/>
              </a:spcAft>
              <a:buClr>
                <a:schemeClr val="dk1"/>
              </a:buClr>
              <a:buSzPts val="2000"/>
              <a:buFont typeface="Georgia"/>
              <a:buChar char="•"/>
            </a:pPr>
            <a:r>
              <a:rPr lang="en-US" sz="2000">
                <a:solidFill>
                  <a:schemeClr val="dk1"/>
                </a:solidFill>
                <a:latin typeface="Georgia"/>
                <a:ea typeface="Georgia"/>
                <a:cs typeface="Georgia"/>
                <a:sym typeface="Georgia"/>
              </a:rPr>
              <a:t>Pump levels at 380 nm &amp; 630 nm; flash lamp pumped</a:t>
            </a:r>
            <a:endParaRPr sz="2000">
              <a:solidFill>
                <a:schemeClr val="dk1"/>
              </a:solidFill>
              <a:latin typeface="Georgia"/>
              <a:ea typeface="Georgia"/>
              <a:cs typeface="Georgia"/>
              <a:sym typeface="Georgia"/>
            </a:endParaRPr>
          </a:p>
          <a:p>
            <a:pPr indent="-238125" lvl="0" marL="300990" marR="0" rtl="0" algn="just">
              <a:lnSpc>
                <a:spcPct val="100000"/>
              </a:lnSpc>
              <a:spcBef>
                <a:spcPts val="305"/>
              </a:spcBef>
              <a:spcAft>
                <a:spcPts val="0"/>
              </a:spcAft>
              <a:buClr>
                <a:schemeClr val="dk1"/>
              </a:buClr>
              <a:buSzPts val="2000"/>
              <a:buFont typeface="Georgia"/>
              <a:buChar char="•"/>
            </a:pPr>
            <a:r>
              <a:rPr lang="en-US" sz="2000">
                <a:solidFill>
                  <a:schemeClr val="dk1"/>
                </a:solidFill>
                <a:latin typeface="Georgia"/>
                <a:ea typeface="Georgia"/>
                <a:cs typeface="Georgia"/>
                <a:sym typeface="Georgia"/>
              </a:rPr>
              <a:t>Cr</a:t>
            </a:r>
            <a:r>
              <a:rPr baseline="30000" lang="en-US" sz="2000">
                <a:solidFill>
                  <a:schemeClr val="dk1"/>
                </a:solidFill>
                <a:latin typeface="Georgia"/>
                <a:ea typeface="Georgia"/>
                <a:cs typeface="Georgia"/>
                <a:sym typeface="Georgia"/>
              </a:rPr>
              <a:t>3+ </a:t>
            </a:r>
            <a:r>
              <a:rPr lang="en-US" sz="2000">
                <a:solidFill>
                  <a:schemeClr val="dk1"/>
                </a:solidFill>
                <a:latin typeface="Georgia"/>
                <a:ea typeface="Georgia"/>
                <a:cs typeface="Georgia"/>
                <a:sym typeface="Georgia"/>
              </a:rPr>
              <a:t>levels in Alexandrite form upper and lower vibronic bands</a:t>
            </a:r>
            <a:endParaRPr/>
          </a:p>
          <a:p>
            <a:pPr indent="-243203" lvl="1" marL="763270" marR="0" rtl="0" algn="just">
              <a:lnSpc>
                <a:spcPct val="100000"/>
              </a:lnSpc>
              <a:spcBef>
                <a:spcPts val="300"/>
              </a:spcBef>
              <a:spcAft>
                <a:spcPts val="0"/>
              </a:spcAft>
              <a:buClr>
                <a:schemeClr val="dk1"/>
              </a:buClr>
              <a:buSzPts val="1917"/>
              <a:buFont typeface="Noto Sans Symbols"/>
              <a:buChar char="⮚"/>
            </a:pPr>
            <a:r>
              <a:rPr b="0" i="0" lang="en-US" sz="2000" u="none" cap="none" strike="noStrike">
                <a:solidFill>
                  <a:schemeClr val="dk1"/>
                </a:solidFill>
                <a:latin typeface="Georgia"/>
                <a:ea typeface="Georgia"/>
                <a:cs typeface="Georgia"/>
                <a:sym typeface="Georgia"/>
              </a:rPr>
              <a:t>Electronic levels of Cr</a:t>
            </a:r>
            <a:r>
              <a:rPr b="0" baseline="30000" i="0" lang="en-US" sz="2000" u="none" cap="none" strike="noStrike">
                <a:solidFill>
                  <a:schemeClr val="dk1"/>
                </a:solidFill>
                <a:latin typeface="Georgia"/>
                <a:ea typeface="Georgia"/>
                <a:cs typeface="Georgia"/>
                <a:sym typeface="Georgia"/>
              </a:rPr>
              <a:t>3+ </a:t>
            </a:r>
            <a:r>
              <a:rPr b="0" i="0" lang="en-US" sz="2000" u="none" cap="none" strike="noStrike">
                <a:solidFill>
                  <a:schemeClr val="dk1"/>
                </a:solidFill>
                <a:latin typeface="Georgia"/>
                <a:ea typeface="Georgia"/>
                <a:cs typeface="Georgia"/>
                <a:sym typeface="Georgia"/>
              </a:rPr>
              <a:t>and vibrational levels of crystal lattice</a:t>
            </a:r>
            <a:endParaRPr/>
          </a:p>
          <a:p>
            <a:pPr indent="-238125" lvl="0" marL="300990" marR="86360" rtl="0" algn="just">
              <a:lnSpc>
                <a:spcPct val="100000"/>
              </a:lnSpc>
              <a:spcBef>
                <a:spcPts val="300"/>
              </a:spcBef>
              <a:spcAft>
                <a:spcPts val="0"/>
              </a:spcAft>
              <a:buClr>
                <a:schemeClr val="dk1"/>
              </a:buClr>
              <a:buSzPts val="2000"/>
              <a:buFont typeface="Noto Sans Symbols"/>
              <a:buChar char="▪"/>
            </a:pPr>
            <a:r>
              <a:rPr lang="en-US" sz="2000">
                <a:solidFill>
                  <a:schemeClr val="dk1"/>
                </a:solidFill>
                <a:latin typeface="Georgia"/>
                <a:ea typeface="Georgia"/>
                <a:cs typeface="Georgia"/>
                <a:sym typeface="Georgia"/>
              </a:rPr>
              <a:t>Vibronic transitions can occur over a range of energies; excited ion can  drop from upper level to anywhere in lower vibronic band – Gain  Bandwidth</a:t>
            </a:r>
            <a:endParaRPr sz="2000">
              <a:solidFill>
                <a:schemeClr val="dk1"/>
              </a:solidFill>
              <a:latin typeface="Georgia"/>
              <a:ea typeface="Georgia"/>
              <a:cs typeface="Georgia"/>
              <a:sym typeface="Georgia"/>
            </a:endParaRPr>
          </a:p>
          <a:p>
            <a:pPr indent="-243203" lvl="1" marL="763270" marR="0" rtl="0" algn="just">
              <a:lnSpc>
                <a:spcPct val="100000"/>
              </a:lnSpc>
              <a:spcBef>
                <a:spcPts val="300"/>
              </a:spcBef>
              <a:spcAft>
                <a:spcPts val="0"/>
              </a:spcAft>
              <a:buClr>
                <a:schemeClr val="dk1"/>
              </a:buClr>
              <a:buSzPts val="1917"/>
              <a:buFont typeface="Noto Sans Symbols"/>
              <a:buChar char="⮚"/>
            </a:pPr>
            <a:r>
              <a:rPr b="0" i="0" lang="en-US" sz="2000" u="none" cap="none" strike="noStrike">
                <a:solidFill>
                  <a:schemeClr val="dk1"/>
                </a:solidFill>
                <a:latin typeface="Georgia"/>
                <a:ea typeface="Georgia"/>
                <a:cs typeface="Georgia"/>
                <a:sym typeface="Georgia"/>
              </a:rPr>
              <a:t>Tunable to any desired wavelength within its emission spectrum.</a:t>
            </a:r>
            <a:endParaRPr b="0" i="0" sz="1800" u="none" cap="none" strike="noStrike">
              <a:solidFill>
                <a:schemeClr val="dk1"/>
              </a:solidFill>
              <a:latin typeface="Arial"/>
              <a:ea typeface="Arial"/>
              <a:cs typeface="Arial"/>
              <a:sym typeface="Arial"/>
            </a:endParaRPr>
          </a:p>
        </p:txBody>
      </p:sp>
      <p:sp>
        <p:nvSpPr>
          <p:cNvPr id="193" name="Google Shape;193;p15"/>
          <p:cNvSpPr/>
          <p:nvPr/>
        </p:nvSpPr>
        <p:spPr>
          <a:xfrm>
            <a:off x="0" y="152400"/>
            <a:ext cx="9144000" cy="523220"/>
          </a:xfrm>
          <a:prstGeom prst="rect">
            <a:avLst/>
          </a:prstGeom>
          <a:solidFill>
            <a:srgbClr val="00206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800">
                <a:solidFill>
                  <a:schemeClr val="lt1"/>
                </a:solidFill>
                <a:latin typeface="Georgia"/>
                <a:ea typeface="Georgia"/>
                <a:cs typeface="Georgia"/>
                <a:sym typeface="Georgia"/>
              </a:rPr>
              <a:t>    Tunable Solid State Lasers: Ti: Sapphire Laser</a:t>
            </a:r>
            <a:endParaRPr b="1" i="1" sz="2800">
              <a:solidFill>
                <a:schemeClr val="lt1"/>
              </a:solidFill>
              <a:latin typeface="Georgia"/>
              <a:ea typeface="Georgia"/>
              <a:cs typeface="Georgia"/>
              <a:sym typeface="Georgi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6"/>
          <p:cNvSpPr/>
          <p:nvPr/>
        </p:nvSpPr>
        <p:spPr>
          <a:xfrm>
            <a:off x="0" y="152400"/>
            <a:ext cx="9144000" cy="523220"/>
          </a:xfrm>
          <a:prstGeom prst="rect">
            <a:avLst/>
          </a:prstGeom>
          <a:solidFill>
            <a:srgbClr val="00206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800">
                <a:solidFill>
                  <a:schemeClr val="lt1"/>
                </a:solidFill>
                <a:latin typeface="Georgia"/>
                <a:ea typeface="Georgia"/>
                <a:cs typeface="Georgia"/>
                <a:sym typeface="Georgia"/>
              </a:rPr>
              <a:t>    Tunable Solid State Lasers: Ti: Sapphire Laser</a:t>
            </a:r>
            <a:endParaRPr b="1" i="1" sz="2800">
              <a:solidFill>
                <a:schemeClr val="lt1"/>
              </a:solidFill>
              <a:latin typeface="Georgia"/>
              <a:ea typeface="Georgia"/>
              <a:cs typeface="Georgia"/>
              <a:sym typeface="Georgia"/>
            </a:endParaRPr>
          </a:p>
        </p:txBody>
      </p:sp>
      <p:pic>
        <p:nvPicPr>
          <p:cNvPr id="199" name="Google Shape;199;p16"/>
          <p:cNvPicPr preferRelativeResize="0"/>
          <p:nvPr/>
        </p:nvPicPr>
        <p:blipFill rotWithShape="1">
          <a:blip r:embed="rId3">
            <a:alphaModFix/>
          </a:blip>
          <a:srcRect b="0" l="0" r="0" t="0"/>
          <a:stretch/>
        </p:blipFill>
        <p:spPr>
          <a:xfrm>
            <a:off x="0" y="685800"/>
            <a:ext cx="3533205" cy="3810000"/>
          </a:xfrm>
          <a:prstGeom prst="rect">
            <a:avLst/>
          </a:prstGeom>
          <a:noFill/>
          <a:ln>
            <a:noFill/>
          </a:ln>
        </p:spPr>
      </p:pic>
      <p:sp>
        <p:nvSpPr>
          <p:cNvPr id="200" name="Google Shape;200;p16"/>
          <p:cNvSpPr txBox="1"/>
          <p:nvPr/>
        </p:nvSpPr>
        <p:spPr>
          <a:xfrm>
            <a:off x="457200" y="2286000"/>
            <a:ext cx="877163"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Georgia"/>
                <a:ea typeface="Georgia"/>
                <a:cs typeface="Georgia"/>
                <a:sym typeface="Georgia"/>
              </a:rPr>
              <a:t>630</a:t>
            </a:r>
            <a:endParaRPr/>
          </a:p>
          <a:p>
            <a:pPr indent="0" lvl="0" marL="0" marR="0" rtl="0" algn="l">
              <a:spcBef>
                <a:spcPts val="0"/>
              </a:spcBef>
              <a:spcAft>
                <a:spcPts val="0"/>
              </a:spcAft>
              <a:buNone/>
            </a:pPr>
            <a:r>
              <a:rPr b="1" lang="en-US" sz="1200">
                <a:solidFill>
                  <a:schemeClr val="dk1"/>
                </a:solidFill>
                <a:latin typeface="Georgia"/>
                <a:ea typeface="Georgia"/>
                <a:cs typeface="Georgia"/>
                <a:sym typeface="Georgia"/>
              </a:rPr>
              <a:t> nm</a:t>
            </a:r>
            <a:endParaRPr/>
          </a:p>
          <a:p>
            <a:pPr indent="0" lvl="0" marL="0" marR="0" rtl="0" algn="l">
              <a:spcBef>
                <a:spcPts val="0"/>
              </a:spcBef>
              <a:spcAft>
                <a:spcPts val="0"/>
              </a:spcAft>
              <a:buNone/>
            </a:pPr>
            <a:r>
              <a:rPr b="1" lang="en-US" sz="1200">
                <a:solidFill>
                  <a:schemeClr val="dk1"/>
                </a:solidFill>
                <a:latin typeface="Georgia"/>
                <a:ea typeface="Georgia"/>
                <a:cs typeface="Georgia"/>
                <a:sym typeface="Georgia"/>
              </a:rPr>
              <a:t>          380</a:t>
            </a:r>
            <a:endParaRPr/>
          </a:p>
          <a:p>
            <a:pPr indent="0" lvl="0" marL="0" marR="0" rtl="0" algn="l">
              <a:spcBef>
                <a:spcPts val="0"/>
              </a:spcBef>
              <a:spcAft>
                <a:spcPts val="0"/>
              </a:spcAft>
              <a:buNone/>
            </a:pPr>
            <a:r>
              <a:rPr b="1" lang="en-US" sz="1200">
                <a:solidFill>
                  <a:schemeClr val="dk1"/>
                </a:solidFill>
                <a:latin typeface="Georgia"/>
                <a:ea typeface="Georgia"/>
                <a:cs typeface="Georgia"/>
                <a:sym typeface="Georgia"/>
              </a:rPr>
              <a:t>          nm</a:t>
            </a:r>
            <a:endParaRPr b="1" sz="1200">
              <a:solidFill>
                <a:schemeClr val="dk1"/>
              </a:solidFill>
              <a:latin typeface="Georgia"/>
              <a:ea typeface="Georgia"/>
              <a:cs typeface="Georgia"/>
              <a:sym typeface="Georgia"/>
            </a:endParaRPr>
          </a:p>
        </p:txBody>
      </p:sp>
      <p:sp>
        <p:nvSpPr>
          <p:cNvPr id="201" name="Google Shape;201;p16"/>
          <p:cNvSpPr txBox="1"/>
          <p:nvPr/>
        </p:nvSpPr>
        <p:spPr>
          <a:xfrm>
            <a:off x="152400" y="4419600"/>
            <a:ext cx="3048000" cy="147732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Georgia"/>
                <a:ea typeface="Georgia"/>
                <a:cs typeface="Georgia"/>
                <a:sym typeface="Georgia"/>
              </a:rPr>
              <a:t>Energy level diagram of chromium ions in alexandrite crystal </a:t>
            </a:r>
            <a:r>
              <a:rPr i="1" lang="en-US" sz="1800">
                <a:solidFill>
                  <a:schemeClr val="dk1"/>
                </a:solidFill>
                <a:latin typeface="Georgia"/>
                <a:ea typeface="Georgia"/>
                <a:cs typeface="Georgia"/>
                <a:sym typeface="Georgia"/>
              </a:rPr>
              <a:t>(Absorption bands are very  similar to those of ruby)</a:t>
            </a:r>
            <a:endParaRPr/>
          </a:p>
        </p:txBody>
      </p:sp>
      <p:sp>
        <p:nvSpPr>
          <p:cNvPr id="202" name="Google Shape;202;p16"/>
          <p:cNvSpPr txBox="1"/>
          <p:nvPr/>
        </p:nvSpPr>
        <p:spPr>
          <a:xfrm>
            <a:off x="3581400" y="685800"/>
            <a:ext cx="5486400" cy="5786199"/>
          </a:xfrm>
          <a:prstGeom prst="rect">
            <a:avLst/>
          </a:prstGeom>
          <a:noFill/>
          <a:ln>
            <a:noFill/>
          </a:ln>
        </p:spPr>
        <p:txBody>
          <a:bodyPr anchorCtr="0" anchor="t" bIns="45700" lIns="91425" spcFirstLastPara="1" rIns="91425" wrap="square" tIns="45700">
            <a:spAutoFit/>
          </a:bodyPr>
          <a:lstStyle/>
          <a:p>
            <a:pPr indent="-243840" lvl="0" marL="281940" marR="0" rtl="0" algn="just">
              <a:lnSpc>
                <a:spcPct val="100000"/>
              </a:lnSpc>
              <a:spcBef>
                <a:spcPts val="0"/>
              </a:spcBef>
              <a:spcAft>
                <a:spcPts val="0"/>
              </a:spcAft>
              <a:buClr>
                <a:schemeClr val="dk1"/>
              </a:buClr>
              <a:buSzPts val="2000"/>
              <a:buFont typeface="Arial"/>
              <a:buChar char="•"/>
            </a:pPr>
            <a:r>
              <a:rPr lang="en-US" sz="2000">
                <a:solidFill>
                  <a:schemeClr val="dk1"/>
                </a:solidFill>
                <a:latin typeface="Georgia"/>
                <a:ea typeface="Georgia"/>
                <a:cs typeface="Georgia"/>
                <a:sym typeface="Georgia"/>
              </a:rPr>
              <a:t>Titanium-Sapphire (Ti : Al</a:t>
            </a:r>
            <a:r>
              <a:rPr baseline="-25000" lang="en-US" sz="2000">
                <a:solidFill>
                  <a:schemeClr val="dk1"/>
                </a:solidFill>
                <a:latin typeface="Georgia"/>
                <a:ea typeface="Georgia"/>
                <a:cs typeface="Georgia"/>
                <a:sym typeface="Georgia"/>
              </a:rPr>
              <a:t>2</a:t>
            </a:r>
            <a:r>
              <a:rPr lang="en-US" sz="2000">
                <a:solidFill>
                  <a:schemeClr val="dk1"/>
                </a:solidFill>
                <a:latin typeface="Georgia"/>
                <a:ea typeface="Georgia"/>
                <a:cs typeface="Georgia"/>
                <a:sym typeface="Georgia"/>
              </a:rPr>
              <a:t>O</a:t>
            </a:r>
            <a:r>
              <a:rPr baseline="-25000" lang="en-US" sz="2000">
                <a:solidFill>
                  <a:schemeClr val="dk1"/>
                </a:solidFill>
                <a:latin typeface="Georgia"/>
                <a:ea typeface="Georgia"/>
                <a:cs typeface="Georgia"/>
                <a:sym typeface="Georgia"/>
              </a:rPr>
              <a:t>3</a:t>
            </a:r>
            <a:r>
              <a:rPr lang="en-US" sz="2000">
                <a:solidFill>
                  <a:schemeClr val="dk1"/>
                </a:solidFill>
                <a:latin typeface="Georgia"/>
                <a:ea typeface="Georgia"/>
                <a:cs typeface="Georgia"/>
                <a:sym typeface="Georgia"/>
              </a:rPr>
              <a:t>) laser is widely used tunable</a:t>
            </a:r>
            <a:endParaRPr/>
          </a:p>
          <a:p>
            <a:pPr indent="-173990" lvl="0" marL="211454" marR="30480" rtl="0" algn="just">
              <a:lnSpc>
                <a:spcPct val="100000"/>
              </a:lnSpc>
              <a:spcBef>
                <a:spcPts val="600"/>
              </a:spcBef>
              <a:spcAft>
                <a:spcPts val="0"/>
              </a:spcAft>
              <a:buClr>
                <a:schemeClr val="dk1"/>
              </a:buClr>
              <a:buSzPts val="2000"/>
              <a:buFont typeface="Arial"/>
              <a:buChar char="•"/>
            </a:pPr>
            <a:r>
              <a:rPr lang="en-US" sz="2000">
                <a:solidFill>
                  <a:schemeClr val="dk1"/>
                </a:solidFill>
                <a:latin typeface="Georgia"/>
                <a:ea typeface="Georgia"/>
                <a:cs typeface="Georgia"/>
                <a:sym typeface="Georgia"/>
              </a:rPr>
              <a:t>	Broad vibronic fluorescence band	allows tunable laser output between  660–1180 nm, with the peak of the gain curve around 800 nm</a:t>
            </a:r>
            <a:endParaRPr/>
          </a:p>
          <a:p>
            <a:pPr indent="-173990" lvl="0" marL="211454" marR="186055" rtl="0" algn="just">
              <a:lnSpc>
                <a:spcPct val="100000"/>
              </a:lnSpc>
              <a:spcBef>
                <a:spcPts val="600"/>
              </a:spcBef>
              <a:spcAft>
                <a:spcPts val="0"/>
              </a:spcAft>
              <a:buClr>
                <a:schemeClr val="dk1"/>
              </a:buClr>
              <a:buSzPts val="2000"/>
              <a:buFont typeface="Arial"/>
              <a:buChar char="•"/>
            </a:pPr>
            <a:r>
              <a:rPr lang="en-US" sz="2000">
                <a:solidFill>
                  <a:schemeClr val="dk1"/>
                </a:solidFill>
                <a:latin typeface="Georgia"/>
                <a:ea typeface="Georgia"/>
                <a:cs typeface="Georgia"/>
                <a:sym typeface="Georgia"/>
              </a:rPr>
              <a:t>	Relatively large gain cross section (half of Nd :YAG at the peak of its  tuning range)</a:t>
            </a:r>
            <a:endParaRPr/>
          </a:p>
          <a:p>
            <a:pPr indent="-173990" lvl="0" marL="211454" marR="276225" rtl="0" algn="just">
              <a:lnSpc>
                <a:spcPct val="100000"/>
              </a:lnSpc>
              <a:spcBef>
                <a:spcPts val="600"/>
              </a:spcBef>
              <a:spcAft>
                <a:spcPts val="0"/>
              </a:spcAft>
              <a:buClr>
                <a:schemeClr val="dk1"/>
              </a:buClr>
              <a:buSzPts val="2000"/>
              <a:buFont typeface="Arial"/>
              <a:buChar char="•"/>
            </a:pPr>
            <a:r>
              <a:rPr lang="en-US" sz="2000">
                <a:solidFill>
                  <a:schemeClr val="dk1"/>
                </a:solidFill>
                <a:latin typeface="Georgia"/>
                <a:ea typeface="Georgia"/>
                <a:cs typeface="Georgia"/>
                <a:sym typeface="Georgia"/>
              </a:rPr>
              <a:t>	The energy level structure of the Ti</a:t>
            </a:r>
            <a:r>
              <a:rPr baseline="30000" lang="en-US" sz="2000">
                <a:solidFill>
                  <a:schemeClr val="dk1"/>
                </a:solidFill>
                <a:latin typeface="Georgia"/>
                <a:ea typeface="Georgia"/>
                <a:cs typeface="Georgia"/>
                <a:sym typeface="Georgia"/>
              </a:rPr>
              <a:t>3+ </a:t>
            </a:r>
            <a:r>
              <a:rPr lang="en-US" sz="2000">
                <a:solidFill>
                  <a:schemeClr val="dk1"/>
                </a:solidFill>
                <a:latin typeface="Georgia"/>
                <a:ea typeface="Georgia"/>
                <a:cs typeface="Georgia"/>
                <a:sym typeface="Georgia"/>
              </a:rPr>
              <a:t>ion is unique among transition-  metal laser ions in that there are no </a:t>
            </a:r>
            <a:r>
              <a:rPr i="1" lang="en-US" sz="2000">
                <a:solidFill>
                  <a:schemeClr val="dk1"/>
                </a:solidFill>
                <a:latin typeface="Georgia"/>
                <a:ea typeface="Georgia"/>
                <a:cs typeface="Georgia"/>
                <a:sym typeface="Georgia"/>
              </a:rPr>
              <a:t>d state energy levels above the  upper laser level</a:t>
            </a:r>
            <a:endParaRPr sz="2000">
              <a:solidFill>
                <a:schemeClr val="dk1"/>
              </a:solidFill>
              <a:latin typeface="Georgia"/>
              <a:ea typeface="Georgia"/>
              <a:cs typeface="Georgia"/>
              <a:sym typeface="Georgia"/>
            </a:endParaRPr>
          </a:p>
          <a:p>
            <a:pPr indent="-236853" lvl="1" marL="1188720" marR="0" rtl="0" algn="just">
              <a:lnSpc>
                <a:spcPct val="100000"/>
              </a:lnSpc>
              <a:spcBef>
                <a:spcPts val="605"/>
              </a:spcBef>
              <a:spcAft>
                <a:spcPts val="0"/>
              </a:spcAft>
              <a:buClr>
                <a:schemeClr val="dk1"/>
              </a:buClr>
              <a:buSzPts val="1583"/>
              <a:buFont typeface="Noto Sans Symbols"/>
              <a:buChar char="⮚"/>
            </a:pPr>
            <a:r>
              <a:rPr b="0" i="0" lang="en-US" sz="2000" u="none" cap="none" strike="noStrike">
                <a:solidFill>
                  <a:schemeClr val="dk1"/>
                </a:solidFill>
                <a:latin typeface="Georgia"/>
                <a:ea typeface="Georgia"/>
                <a:cs typeface="Georgia"/>
                <a:sym typeface="Georgia"/>
              </a:rPr>
              <a:t>Ti</a:t>
            </a:r>
            <a:r>
              <a:rPr b="0" baseline="30000" i="0" lang="en-US" sz="2000" u="none" cap="none" strike="noStrike">
                <a:solidFill>
                  <a:schemeClr val="dk1"/>
                </a:solidFill>
                <a:latin typeface="Georgia"/>
                <a:ea typeface="Georgia"/>
                <a:cs typeface="Georgia"/>
                <a:sym typeface="Georgia"/>
              </a:rPr>
              <a:t>3+ </a:t>
            </a:r>
            <a:r>
              <a:rPr b="0" i="0" lang="en-US" sz="2000" u="none" cap="none" strike="noStrike">
                <a:solidFill>
                  <a:schemeClr val="dk1"/>
                </a:solidFill>
                <a:latin typeface="Georgia"/>
                <a:ea typeface="Georgia"/>
                <a:cs typeface="Georgia"/>
                <a:sym typeface="Georgia"/>
              </a:rPr>
              <a:t>ions replace some of Al3+ ions</a:t>
            </a:r>
            <a:endParaRPr/>
          </a:p>
          <a:p>
            <a:pPr indent="-236853" lvl="1" marL="1188720" marR="0" rtl="0" algn="just">
              <a:lnSpc>
                <a:spcPct val="100000"/>
              </a:lnSpc>
              <a:spcBef>
                <a:spcPts val="610"/>
              </a:spcBef>
              <a:spcAft>
                <a:spcPts val="0"/>
              </a:spcAft>
              <a:buClr>
                <a:schemeClr val="dk1"/>
              </a:buClr>
              <a:buSzPts val="1583"/>
              <a:buFont typeface="Noto Sans Symbols"/>
              <a:buChar char="⮚"/>
            </a:pPr>
            <a:r>
              <a:rPr b="0" i="0" lang="en-US" sz="2000" u="none" cap="none" strike="noStrike">
                <a:solidFill>
                  <a:schemeClr val="dk1"/>
                </a:solidFill>
                <a:latin typeface="Georgia"/>
                <a:ea typeface="Georgia"/>
                <a:cs typeface="Georgia"/>
                <a:sym typeface="Georgia"/>
              </a:rPr>
              <a:t>Doping concentration ≈0.1% by weight</a:t>
            </a:r>
            <a:endParaRPr/>
          </a:p>
          <a:p>
            <a:pPr indent="-338455" lvl="0" marL="375920" marR="0" rtl="0" algn="just">
              <a:lnSpc>
                <a:spcPct val="100000"/>
              </a:lnSpc>
              <a:spcBef>
                <a:spcPts val="590"/>
              </a:spcBef>
              <a:spcAft>
                <a:spcPts val="0"/>
              </a:spcAft>
              <a:buClr>
                <a:schemeClr val="dk1"/>
              </a:buClr>
              <a:buSzPts val="1583"/>
              <a:buFont typeface="Noto Sans Symbols"/>
              <a:buChar char="❖"/>
            </a:pPr>
            <a:r>
              <a:rPr lang="en-US" sz="2000">
                <a:solidFill>
                  <a:schemeClr val="dk1"/>
                </a:solidFill>
                <a:latin typeface="Georgia"/>
                <a:ea typeface="Georgia"/>
                <a:cs typeface="Georgia"/>
                <a:sym typeface="Georgia"/>
              </a:rPr>
              <a:t>Operation:	Pulsed or CW modes</a:t>
            </a:r>
            <a:endParaRPr/>
          </a:p>
          <a:p>
            <a:pPr indent="0" lvl="0" marL="0" marR="0" rtl="0" algn="just">
              <a:spcBef>
                <a:spcPts val="0"/>
              </a:spcBef>
              <a:spcAft>
                <a:spcPts val="0"/>
              </a:spcAft>
              <a:buNone/>
            </a:pPr>
            <a:r>
              <a:t/>
            </a:r>
            <a:endParaRPr sz="2000">
              <a:solidFill>
                <a:schemeClr val="dk1"/>
              </a:solidFill>
              <a:latin typeface="Georgia"/>
              <a:ea typeface="Georgia"/>
              <a:cs typeface="Georgia"/>
              <a:sym typeface="Georgi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7"/>
          <p:cNvSpPr/>
          <p:nvPr/>
        </p:nvSpPr>
        <p:spPr>
          <a:xfrm>
            <a:off x="0" y="152400"/>
            <a:ext cx="9144000" cy="523220"/>
          </a:xfrm>
          <a:prstGeom prst="rect">
            <a:avLst/>
          </a:prstGeom>
          <a:solidFill>
            <a:srgbClr val="00206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US" sz="2800">
                <a:solidFill>
                  <a:schemeClr val="lt1"/>
                </a:solidFill>
                <a:latin typeface="Georgia"/>
                <a:ea typeface="Georgia"/>
                <a:cs typeface="Georgia"/>
                <a:sym typeface="Georgia"/>
              </a:rPr>
              <a:t>    Tunable Solid State Lasers: Ti: Sapphire Laser</a:t>
            </a:r>
            <a:endParaRPr b="1" i="1" sz="2800">
              <a:solidFill>
                <a:schemeClr val="lt1"/>
              </a:solidFill>
              <a:latin typeface="Georgia"/>
              <a:ea typeface="Georgia"/>
              <a:cs typeface="Georgia"/>
              <a:sym typeface="Georgia"/>
            </a:endParaRPr>
          </a:p>
        </p:txBody>
      </p:sp>
      <p:pic>
        <p:nvPicPr>
          <p:cNvPr id="208" name="Google Shape;208;p17"/>
          <p:cNvPicPr preferRelativeResize="0"/>
          <p:nvPr/>
        </p:nvPicPr>
        <p:blipFill rotWithShape="1">
          <a:blip r:embed="rId3">
            <a:alphaModFix/>
          </a:blip>
          <a:srcRect b="0" l="0" r="0" t="0"/>
          <a:stretch/>
        </p:blipFill>
        <p:spPr>
          <a:xfrm>
            <a:off x="142875" y="762000"/>
            <a:ext cx="3888685" cy="4572000"/>
          </a:xfrm>
          <a:prstGeom prst="rect">
            <a:avLst/>
          </a:prstGeom>
          <a:noFill/>
          <a:ln>
            <a:noFill/>
          </a:ln>
        </p:spPr>
      </p:pic>
      <p:sp>
        <p:nvSpPr>
          <p:cNvPr id="209" name="Google Shape;209;p17"/>
          <p:cNvSpPr txBox="1"/>
          <p:nvPr/>
        </p:nvSpPr>
        <p:spPr>
          <a:xfrm>
            <a:off x="4724400" y="1447800"/>
            <a:ext cx="3962400" cy="3323987"/>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en-US" sz="2000">
                <a:solidFill>
                  <a:schemeClr val="dk1"/>
                </a:solidFill>
                <a:latin typeface="Georgia"/>
                <a:ea typeface="Georgia"/>
                <a:cs typeface="Georgia"/>
                <a:sym typeface="Georgia"/>
              </a:rPr>
              <a:t>Life time of upper laser level is too short (only 3.8 μs), so can not be pumped with flash lamp. They are pumped with argon ion laser for CW operation or with frequency-doubled Nd: YAG laser for pulsed operation.</a:t>
            </a:r>
            <a:endParaRPr sz="2000">
              <a:solidFill>
                <a:schemeClr val="dk1"/>
              </a:solidFill>
              <a:latin typeface="Georgia"/>
              <a:ea typeface="Georgia"/>
              <a:cs typeface="Georgia"/>
              <a:sym typeface="Georgia"/>
            </a:endParaRPr>
          </a:p>
        </p:txBody>
      </p:sp>
      <p:sp>
        <p:nvSpPr>
          <p:cNvPr id="210" name="Google Shape;210;p17"/>
          <p:cNvSpPr txBox="1"/>
          <p:nvPr/>
        </p:nvSpPr>
        <p:spPr>
          <a:xfrm>
            <a:off x="685800" y="5257800"/>
            <a:ext cx="3200400"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1800">
                <a:solidFill>
                  <a:schemeClr val="dk1"/>
                </a:solidFill>
                <a:latin typeface="Georgia"/>
                <a:ea typeface="Georgia"/>
                <a:cs typeface="Georgia"/>
                <a:sym typeface="Georgia"/>
              </a:rPr>
              <a:t>Energy level scheme</a:t>
            </a:r>
            <a:endParaRPr b="1" sz="1800">
              <a:solidFill>
                <a:schemeClr val="dk1"/>
              </a:solidFill>
              <a:latin typeface="Georgia"/>
              <a:ea typeface="Georgia"/>
              <a:cs typeface="Georgia"/>
              <a:sym typeface="Georgia"/>
            </a:endParaRPr>
          </a:p>
        </p:txBody>
      </p:sp>
      <p:sp>
        <p:nvSpPr>
          <p:cNvPr id="211" name="Google Shape;211;p17"/>
          <p:cNvSpPr txBox="1"/>
          <p:nvPr/>
        </p:nvSpPr>
        <p:spPr>
          <a:xfrm>
            <a:off x="0" y="5997714"/>
            <a:ext cx="9144000" cy="707886"/>
          </a:xfrm>
          <a:prstGeom prst="rect">
            <a:avLst/>
          </a:prstGeom>
          <a:solidFill>
            <a:srgbClr val="00206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Georgia"/>
                <a:ea typeface="Georgia"/>
                <a:cs typeface="Georgia"/>
                <a:sym typeface="Georgia"/>
              </a:rPr>
              <a:t>      Most widely used in laser radar (LIDAR), range finders, remote sensing </a:t>
            </a:r>
            <a:endParaRPr/>
          </a:p>
          <a:p>
            <a:pPr indent="0" lvl="0" marL="0" marR="0" rtl="0" algn="l">
              <a:spcBef>
                <a:spcPts val="0"/>
              </a:spcBef>
              <a:spcAft>
                <a:spcPts val="0"/>
              </a:spcAft>
              <a:buNone/>
            </a:pPr>
            <a:r>
              <a:rPr lang="en-US" sz="2000">
                <a:solidFill>
                  <a:schemeClr val="lt1"/>
                </a:solidFill>
                <a:latin typeface="Georgia"/>
                <a:ea typeface="Georgia"/>
                <a:cs typeface="Georgia"/>
                <a:sym typeface="Georgia"/>
              </a:rPr>
              <a:t>     and spectroscopy.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8"/>
          <p:cNvSpPr/>
          <p:nvPr/>
        </p:nvSpPr>
        <p:spPr>
          <a:xfrm>
            <a:off x="0" y="457200"/>
            <a:ext cx="6617009" cy="220035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7" name="Google Shape;217;p18"/>
          <p:cNvSpPr/>
          <p:nvPr/>
        </p:nvSpPr>
        <p:spPr>
          <a:xfrm>
            <a:off x="0" y="152400"/>
            <a:ext cx="9144000" cy="523220"/>
          </a:xfrm>
          <a:prstGeom prst="rect">
            <a:avLst/>
          </a:prstGeom>
          <a:solidFill>
            <a:srgbClr val="002060"/>
          </a:solidFill>
          <a:ln>
            <a:noFill/>
          </a:ln>
        </p:spPr>
        <p:txBody>
          <a:bodyPr anchorCtr="0" anchor="t" bIns="45700" lIns="91425" spcFirstLastPara="1" rIns="91425" wrap="square" tIns="45700">
            <a:spAutoFit/>
          </a:bodyPr>
          <a:lstStyle/>
          <a:p>
            <a:pPr indent="0" lvl="1" marL="457200" marR="0" rtl="0" algn="l">
              <a:spcBef>
                <a:spcPts val="0"/>
              </a:spcBef>
              <a:spcAft>
                <a:spcPts val="0"/>
              </a:spcAft>
              <a:buNone/>
            </a:pPr>
            <a:r>
              <a:rPr b="1" i="1" lang="en-US" sz="2800" u="none" cap="none" strike="noStrike">
                <a:solidFill>
                  <a:schemeClr val="lt1"/>
                </a:solidFill>
                <a:latin typeface="Georgia"/>
                <a:ea typeface="Georgia"/>
                <a:cs typeface="Georgia"/>
                <a:sym typeface="Georgia"/>
              </a:rPr>
              <a:t>Fiber Lasers</a:t>
            </a:r>
            <a:endParaRPr/>
          </a:p>
        </p:txBody>
      </p:sp>
      <p:sp>
        <p:nvSpPr>
          <p:cNvPr id="218" name="Google Shape;218;p18"/>
          <p:cNvSpPr/>
          <p:nvPr/>
        </p:nvSpPr>
        <p:spPr>
          <a:xfrm>
            <a:off x="152400" y="2667000"/>
            <a:ext cx="4953000" cy="1846659"/>
          </a:xfrm>
          <a:prstGeom prst="rect">
            <a:avLst/>
          </a:prstGeom>
          <a:noFill/>
          <a:ln>
            <a:noFill/>
          </a:ln>
        </p:spPr>
        <p:txBody>
          <a:bodyPr anchorCtr="0" anchor="ctr" bIns="0" lIns="0" spcFirstLastPara="1" rIns="0" wrap="square" tIns="0">
            <a:spAutoFit/>
          </a:bodyPr>
          <a:lstStyle/>
          <a:p>
            <a:pPr indent="-338455" lvl="0" marL="350520" marR="96520" rtl="0" algn="just">
              <a:spcBef>
                <a:spcPts val="0"/>
              </a:spcBef>
              <a:spcAft>
                <a:spcPts val="0"/>
              </a:spcAft>
              <a:buNone/>
            </a:pPr>
            <a:r>
              <a:rPr b="1" lang="en-US" sz="2000">
                <a:solidFill>
                  <a:schemeClr val="dk1"/>
                </a:solidFill>
                <a:latin typeface="Georgia"/>
                <a:ea typeface="Georgia"/>
                <a:cs typeface="Georgia"/>
                <a:sym typeface="Georgia"/>
              </a:rPr>
              <a:t>Erbium </a:t>
            </a:r>
            <a:r>
              <a:rPr lang="en-US" sz="2000">
                <a:solidFill>
                  <a:schemeClr val="dk1"/>
                </a:solidFill>
                <a:latin typeface="Georgia"/>
                <a:ea typeface="Georgia"/>
                <a:cs typeface="Georgia"/>
                <a:sym typeface="Georgia"/>
              </a:rPr>
              <a:t>in a glass host – forms a three level laser with wavelength centered around 1550nm (range: 1520-1560nm).</a:t>
            </a:r>
            <a:endParaRPr/>
          </a:p>
          <a:p>
            <a:pPr indent="-338455" lvl="0" marL="350520" marR="96520" rtl="0" algn="just">
              <a:spcBef>
                <a:spcPts val="0"/>
              </a:spcBef>
              <a:spcAft>
                <a:spcPts val="0"/>
              </a:spcAft>
              <a:buNone/>
            </a:pPr>
            <a:r>
              <a:t/>
            </a:r>
            <a:endParaRPr sz="2000">
              <a:solidFill>
                <a:schemeClr val="dk1"/>
              </a:solidFill>
              <a:latin typeface="Georgia"/>
              <a:ea typeface="Georgia"/>
              <a:cs typeface="Georgia"/>
              <a:sym typeface="Georgia"/>
            </a:endParaRPr>
          </a:p>
          <a:p>
            <a:pPr indent="-243203" lvl="0" marL="712470" marR="0" rtl="0" algn="just">
              <a:spcBef>
                <a:spcPts val="0"/>
              </a:spcBef>
              <a:spcAft>
                <a:spcPts val="0"/>
              </a:spcAft>
              <a:buClr>
                <a:schemeClr val="dk1"/>
              </a:buClr>
              <a:buSzPts val="1917"/>
              <a:buFont typeface="Noto Sans Symbols"/>
              <a:buChar char="⮚"/>
            </a:pPr>
            <a:r>
              <a:rPr lang="en-US" sz="2000">
                <a:solidFill>
                  <a:schemeClr val="dk1"/>
                </a:solidFill>
                <a:latin typeface="Georgia"/>
                <a:ea typeface="Georgia"/>
                <a:cs typeface="Georgia"/>
                <a:sym typeface="Georgia"/>
              </a:rPr>
              <a:t>1550 nm is important operational window in OFC technology.</a:t>
            </a:r>
            <a:endParaRPr sz="2000">
              <a:solidFill>
                <a:schemeClr val="dk1"/>
              </a:solidFill>
              <a:latin typeface="Georgia"/>
              <a:ea typeface="Georgia"/>
              <a:cs typeface="Georgia"/>
              <a:sym typeface="Georgia"/>
            </a:endParaRPr>
          </a:p>
        </p:txBody>
      </p:sp>
      <p:sp>
        <p:nvSpPr>
          <p:cNvPr id="219" name="Google Shape;219;p18"/>
          <p:cNvSpPr/>
          <p:nvPr/>
        </p:nvSpPr>
        <p:spPr>
          <a:xfrm>
            <a:off x="228600" y="5562600"/>
            <a:ext cx="8610600" cy="1084849"/>
          </a:xfrm>
          <a:prstGeom prst="rect">
            <a:avLst/>
          </a:prstGeom>
          <a:solidFill>
            <a:srgbClr val="002060"/>
          </a:solidFill>
          <a:ln>
            <a:noFill/>
          </a:ln>
        </p:spPr>
        <p:txBody>
          <a:bodyPr anchorCtr="0" anchor="t" bIns="45700" lIns="91425" spcFirstLastPara="1" rIns="91425" wrap="square" tIns="45700">
            <a:spAutoFit/>
          </a:bodyPr>
          <a:lstStyle/>
          <a:p>
            <a:pPr indent="-139700" lvl="1" marL="457200" marR="0" rtl="0" algn="l">
              <a:lnSpc>
                <a:spcPct val="150000"/>
              </a:lnSpc>
              <a:spcBef>
                <a:spcPts val="0"/>
              </a:spcBef>
              <a:spcAft>
                <a:spcPts val="0"/>
              </a:spcAft>
              <a:buClr>
                <a:schemeClr val="lt1"/>
              </a:buClr>
              <a:buSzPts val="2200"/>
              <a:buFont typeface="Noto Sans Symbols"/>
              <a:buChar char="❖"/>
            </a:pPr>
            <a:r>
              <a:rPr b="0" i="1" lang="en-US" sz="2200" u="none" cap="none" strike="noStrike">
                <a:solidFill>
                  <a:schemeClr val="lt1"/>
                </a:solidFill>
                <a:latin typeface="Georgia"/>
                <a:ea typeface="Georgia"/>
                <a:cs typeface="Georgia"/>
                <a:sym typeface="Georgia"/>
              </a:rPr>
              <a:t>EDFA is used as an optical amplifier in DWDM technology.</a:t>
            </a:r>
            <a:endParaRPr/>
          </a:p>
          <a:p>
            <a:pPr indent="-139700" lvl="1" marL="457200" marR="0" rtl="0" algn="l">
              <a:lnSpc>
                <a:spcPct val="150000"/>
              </a:lnSpc>
              <a:spcBef>
                <a:spcPts val="285"/>
              </a:spcBef>
              <a:spcAft>
                <a:spcPts val="0"/>
              </a:spcAft>
              <a:buClr>
                <a:schemeClr val="lt1"/>
              </a:buClr>
              <a:buSzPts val="2200"/>
              <a:buFont typeface="Noto Sans Symbols"/>
              <a:buChar char="❖"/>
            </a:pPr>
            <a:r>
              <a:rPr b="0" i="1" lang="en-US" sz="2200" u="none" cap="none" strike="noStrike">
                <a:solidFill>
                  <a:schemeClr val="lt1"/>
                </a:solidFill>
                <a:latin typeface="Georgia"/>
                <a:ea typeface="Georgia"/>
                <a:cs typeface="Georgia"/>
                <a:sym typeface="Georgia"/>
              </a:rPr>
              <a:t>Highly useful in undersea and long haul OFC links.</a:t>
            </a:r>
            <a:endParaRPr/>
          </a:p>
        </p:txBody>
      </p:sp>
      <p:pic>
        <p:nvPicPr>
          <p:cNvPr id="220" name="Google Shape;220;p18"/>
          <p:cNvPicPr preferRelativeResize="0"/>
          <p:nvPr/>
        </p:nvPicPr>
        <p:blipFill rotWithShape="1">
          <a:blip r:embed="rId4">
            <a:alphaModFix/>
          </a:blip>
          <a:srcRect b="0" l="0" r="0" t="0"/>
          <a:stretch/>
        </p:blipFill>
        <p:spPr>
          <a:xfrm>
            <a:off x="5074920" y="1676400"/>
            <a:ext cx="3992880" cy="3063240"/>
          </a:xfrm>
          <a:prstGeom prst="rect">
            <a:avLst/>
          </a:prstGeom>
          <a:noFill/>
          <a:ln>
            <a:noFill/>
          </a:ln>
        </p:spPr>
      </p:pic>
      <p:sp>
        <p:nvSpPr>
          <p:cNvPr id="221" name="Google Shape;221;p18"/>
          <p:cNvSpPr/>
          <p:nvPr/>
        </p:nvSpPr>
        <p:spPr>
          <a:xfrm>
            <a:off x="4191000" y="4840069"/>
            <a:ext cx="4876800" cy="646331"/>
          </a:xfrm>
          <a:prstGeom prst="rect">
            <a:avLst/>
          </a:prstGeom>
          <a:noFill/>
          <a:ln>
            <a:noFill/>
          </a:ln>
        </p:spPr>
        <p:txBody>
          <a:bodyPr anchorCtr="0" anchor="t" bIns="45700" lIns="91425" spcFirstLastPara="1" rIns="91425" wrap="square" tIns="45700">
            <a:spAutoFit/>
          </a:bodyPr>
          <a:lstStyle/>
          <a:p>
            <a:pPr indent="-114300" lvl="0" marL="0" marR="0" rtl="0" algn="l">
              <a:lnSpc>
                <a:spcPct val="100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Needs lasers for pumping to get desired output.</a:t>
            </a:r>
            <a:endParaRPr/>
          </a:p>
          <a:p>
            <a:pPr indent="-114300" lvl="0" marL="0" marR="0" rtl="0" algn="l">
              <a:lnSpc>
                <a:spcPct val="100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Output transitions in the range from 1520-1560nm</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p:nvPr/>
        </p:nvSpPr>
        <p:spPr>
          <a:xfrm>
            <a:off x="304800" y="304800"/>
            <a:ext cx="8305800" cy="5755422"/>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Georgia"/>
              <a:buNone/>
            </a:pPr>
            <a:r>
              <a:rPr b="1" i="1" lang="en-US" sz="2800" u="none" cap="none" strike="noStrike">
                <a:solidFill>
                  <a:srgbClr val="000000"/>
                </a:solidFill>
                <a:latin typeface="Georgia"/>
                <a:ea typeface="Georgia"/>
                <a:cs typeface="Georgia"/>
                <a:sym typeface="Georgia"/>
              </a:rPr>
              <a:t>TYPES OF LASERS</a:t>
            </a:r>
            <a:endParaRPr/>
          </a:p>
          <a:p>
            <a:pPr indent="0" lvl="0" marL="0" marR="0" rtl="0" algn="ctr">
              <a:lnSpc>
                <a:spcPct val="100000"/>
              </a:lnSpc>
              <a:spcBef>
                <a:spcPts val="0"/>
              </a:spcBef>
              <a:spcAft>
                <a:spcPts val="0"/>
              </a:spcAft>
              <a:buClr>
                <a:schemeClr val="dk1"/>
              </a:buClr>
              <a:buSzPts val="2000"/>
              <a:buFont typeface="Arial"/>
              <a:buNone/>
            </a:pPr>
            <a:r>
              <a:t/>
            </a:r>
            <a:endParaRPr b="1" i="1" sz="2000" u="none" cap="none" strike="noStrike">
              <a:solidFill>
                <a:srgbClr val="000000"/>
              </a:solidFill>
              <a:latin typeface="Georgia"/>
              <a:ea typeface="Georgia"/>
              <a:cs typeface="Georgia"/>
              <a:sym typeface="Georgia"/>
            </a:endParaRPr>
          </a:p>
          <a:p>
            <a:pPr indent="0" lvl="0" marL="0" marR="0" rtl="0" algn="l">
              <a:spcBef>
                <a:spcPts val="0"/>
              </a:spcBef>
              <a:spcAft>
                <a:spcPts val="0"/>
              </a:spcAft>
              <a:buNone/>
            </a:pPr>
            <a:r>
              <a:rPr b="1" i="1" lang="en-US" sz="2000" u="none" cap="none" strike="noStrike">
                <a:solidFill>
                  <a:schemeClr val="dk1"/>
                </a:solidFill>
                <a:latin typeface="Georgia"/>
                <a:ea typeface="Georgia"/>
                <a:cs typeface="Georgia"/>
                <a:sym typeface="Georgia"/>
              </a:rPr>
              <a:t>Several ways to classify lasers </a:t>
            </a:r>
            <a:endParaRPr/>
          </a:p>
          <a:p>
            <a:pPr indent="0" lvl="0" marL="0" marR="0" rtl="0" algn="l">
              <a:spcBef>
                <a:spcPts val="0"/>
              </a:spcBef>
              <a:spcAft>
                <a:spcPts val="0"/>
              </a:spcAft>
              <a:buNone/>
            </a:pPr>
            <a:r>
              <a:t/>
            </a:r>
            <a:endParaRPr i="1" sz="2000">
              <a:solidFill>
                <a:schemeClr val="dk1"/>
              </a:solidFill>
              <a:latin typeface="Georgia"/>
              <a:ea typeface="Georgia"/>
              <a:cs typeface="Georgia"/>
              <a:sym typeface="Georgia"/>
            </a:endParaRPr>
          </a:p>
          <a:p>
            <a:pPr indent="-127000" lvl="1" marL="457200" marR="0" rtl="0" algn="l">
              <a:spcBef>
                <a:spcPts val="0"/>
              </a:spcBef>
              <a:spcAft>
                <a:spcPts val="0"/>
              </a:spcAft>
              <a:buClr>
                <a:srgbClr val="FF0000"/>
              </a:buClr>
              <a:buSzPts val="2000"/>
              <a:buFont typeface="Noto Sans Symbols"/>
              <a:buChar char="▪"/>
            </a:pPr>
            <a:r>
              <a:rPr b="1" i="1" lang="en-US" sz="2000" u="none" cap="none" strike="noStrike">
                <a:solidFill>
                  <a:srgbClr val="FF0000"/>
                </a:solidFill>
                <a:latin typeface="Georgia"/>
                <a:ea typeface="Georgia"/>
                <a:cs typeface="Georgia"/>
                <a:sym typeface="Georgia"/>
              </a:rPr>
              <a:t> 	Mode of operation : </a:t>
            </a:r>
            <a:endParaRPr/>
          </a:p>
          <a:p>
            <a:pPr indent="0" lvl="2" marL="914400" marR="0" rtl="0" algn="l">
              <a:spcBef>
                <a:spcPts val="0"/>
              </a:spcBef>
              <a:spcAft>
                <a:spcPts val="0"/>
              </a:spcAft>
              <a:buNone/>
            </a:pPr>
            <a:r>
              <a:rPr b="0" i="1" lang="en-US" sz="2000" u="none" cap="none" strike="noStrike">
                <a:solidFill>
                  <a:schemeClr val="dk1"/>
                </a:solidFill>
                <a:latin typeface="Georgia"/>
                <a:ea typeface="Georgia"/>
                <a:cs typeface="Georgia"/>
                <a:sym typeface="Georgia"/>
              </a:rPr>
              <a:t>Continuous Wave (CW) or Pulsed</a:t>
            </a:r>
            <a:endParaRPr/>
          </a:p>
          <a:p>
            <a:pPr indent="0" lvl="2" marL="914400" marR="0" rtl="0" algn="l">
              <a:spcBef>
                <a:spcPts val="0"/>
              </a:spcBef>
              <a:spcAft>
                <a:spcPts val="0"/>
              </a:spcAft>
              <a:buNone/>
            </a:pPr>
            <a:r>
              <a:t/>
            </a:r>
            <a:endParaRPr b="0" i="1" sz="2000" u="none" cap="none" strike="noStrike">
              <a:solidFill>
                <a:schemeClr val="dk1"/>
              </a:solidFill>
              <a:latin typeface="Georgia"/>
              <a:ea typeface="Georgia"/>
              <a:cs typeface="Georgia"/>
              <a:sym typeface="Georgia"/>
            </a:endParaRPr>
          </a:p>
          <a:p>
            <a:pPr indent="0" lvl="1" marL="457200" marR="0" rtl="0" algn="l">
              <a:spcBef>
                <a:spcPts val="0"/>
              </a:spcBef>
              <a:spcAft>
                <a:spcPts val="0"/>
              </a:spcAft>
              <a:buNone/>
            </a:pPr>
            <a:r>
              <a:rPr b="1" i="1" lang="en-US" sz="2000" u="none" cap="none" strike="noStrike">
                <a:solidFill>
                  <a:srgbClr val="FF0000"/>
                </a:solidFill>
                <a:latin typeface="Georgia"/>
                <a:ea typeface="Georgia"/>
                <a:cs typeface="Georgia"/>
                <a:sym typeface="Georgia"/>
              </a:rPr>
              <a:t>▪ 	Active medium: </a:t>
            </a:r>
            <a:endParaRPr/>
          </a:p>
          <a:p>
            <a:pPr indent="0" lvl="2" marL="914400" marR="0" rtl="0" algn="l">
              <a:spcBef>
                <a:spcPts val="0"/>
              </a:spcBef>
              <a:spcAft>
                <a:spcPts val="0"/>
              </a:spcAft>
              <a:buNone/>
            </a:pPr>
            <a:r>
              <a:rPr b="0" i="1" lang="en-US" sz="2000" u="none" cap="none" strike="noStrike">
                <a:solidFill>
                  <a:schemeClr val="dk1"/>
                </a:solidFill>
                <a:latin typeface="Georgia"/>
                <a:ea typeface="Georgia"/>
                <a:cs typeface="Georgia"/>
                <a:sym typeface="Georgia"/>
              </a:rPr>
              <a:t>- Solid lasers </a:t>
            </a:r>
            <a:endParaRPr/>
          </a:p>
          <a:p>
            <a:pPr indent="0" lvl="2" marL="914400" marR="0" rtl="0" algn="l">
              <a:spcBef>
                <a:spcPts val="0"/>
              </a:spcBef>
              <a:spcAft>
                <a:spcPts val="0"/>
              </a:spcAft>
              <a:buNone/>
            </a:pPr>
            <a:r>
              <a:rPr b="0" i="1" lang="en-US" sz="2000" u="none" cap="none" strike="noStrike">
                <a:solidFill>
                  <a:schemeClr val="dk1"/>
                </a:solidFill>
                <a:latin typeface="Georgia"/>
                <a:ea typeface="Georgia"/>
                <a:cs typeface="Georgia"/>
                <a:sym typeface="Georgia"/>
              </a:rPr>
              <a:t>- Gas lasers </a:t>
            </a:r>
            <a:endParaRPr/>
          </a:p>
          <a:p>
            <a:pPr indent="0" lvl="2" marL="914400" marR="0" rtl="0" algn="l">
              <a:spcBef>
                <a:spcPts val="0"/>
              </a:spcBef>
              <a:spcAft>
                <a:spcPts val="0"/>
              </a:spcAft>
              <a:buNone/>
            </a:pPr>
            <a:r>
              <a:rPr b="0" i="1" lang="en-US" sz="2000" u="none" cap="none" strike="noStrike">
                <a:solidFill>
                  <a:schemeClr val="dk1"/>
                </a:solidFill>
                <a:latin typeface="Georgia"/>
                <a:ea typeface="Georgia"/>
                <a:cs typeface="Georgia"/>
                <a:sym typeface="Georgia"/>
              </a:rPr>
              <a:t>- Liquid lasers </a:t>
            </a:r>
            <a:endParaRPr/>
          </a:p>
          <a:p>
            <a:pPr indent="-127000" lvl="2" marL="914400" marR="0" rtl="0" algn="l">
              <a:spcBef>
                <a:spcPts val="0"/>
              </a:spcBef>
              <a:spcAft>
                <a:spcPts val="0"/>
              </a:spcAft>
              <a:buClr>
                <a:schemeClr val="dk1"/>
              </a:buClr>
              <a:buSzPts val="2000"/>
              <a:buFont typeface="Georgia"/>
              <a:buChar char="-"/>
            </a:pPr>
            <a:r>
              <a:rPr b="0" i="1" lang="en-US" sz="2000" u="none" cap="none" strike="noStrike">
                <a:solidFill>
                  <a:schemeClr val="dk1"/>
                </a:solidFill>
                <a:latin typeface="Georgia"/>
                <a:ea typeface="Georgia"/>
                <a:cs typeface="Georgia"/>
                <a:sym typeface="Georgia"/>
              </a:rPr>
              <a:t>Semiconductor lasers </a:t>
            </a:r>
            <a:endParaRPr/>
          </a:p>
          <a:p>
            <a:pPr indent="0" lvl="2" marL="914400" marR="0" rtl="0" algn="l">
              <a:spcBef>
                <a:spcPts val="0"/>
              </a:spcBef>
              <a:spcAft>
                <a:spcPts val="0"/>
              </a:spcAft>
              <a:buClr>
                <a:schemeClr val="dk1"/>
              </a:buClr>
              <a:buSzPts val="2000"/>
              <a:buFont typeface="Arial"/>
              <a:buNone/>
            </a:pPr>
            <a:r>
              <a:t/>
            </a:r>
            <a:endParaRPr b="0" i="1" sz="2000" u="none" cap="none" strike="noStrike">
              <a:solidFill>
                <a:schemeClr val="dk1"/>
              </a:solidFill>
              <a:latin typeface="Georgia"/>
              <a:ea typeface="Georgia"/>
              <a:cs typeface="Georgia"/>
              <a:sym typeface="Georgia"/>
            </a:endParaRPr>
          </a:p>
          <a:p>
            <a:pPr indent="-342900" lvl="2" marL="914400" marR="0" rtl="0" algn="l">
              <a:spcBef>
                <a:spcPts val="0"/>
              </a:spcBef>
              <a:spcAft>
                <a:spcPts val="0"/>
              </a:spcAft>
              <a:buClr>
                <a:srgbClr val="FF0000"/>
              </a:buClr>
              <a:buSzPts val="2000"/>
              <a:buFont typeface="Noto Sans Symbols"/>
              <a:buChar char="▪"/>
            </a:pPr>
            <a:r>
              <a:rPr b="1" i="1" lang="en-US" sz="2000" u="none" cap="none" strike="noStrike">
                <a:solidFill>
                  <a:srgbClr val="FF0000"/>
                </a:solidFill>
                <a:latin typeface="Georgia"/>
                <a:ea typeface="Georgia"/>
                <a:cs typeface="Georgia"/>
                <a:sym typeface="Georgia"/>
              </a:rPr>
              <a:t>On basis of other parameters</a:t>
            </a:r>
            <a:endParaRPr/>
          </a:p>
          <a:p>
            <a:pPr indent="0" lvl="2" marL="914400" marR="0" rtl="0" algn="l">
              <a:spcBef>
                <a:spcPts val="0"/>
              </a:spcBef>
              <a:spcAft>
                <a:spcPts val="0"/>
              </a:spcAft>
              <a:buNone/>
            </a:pPr>
            <a:r>
              <a:rPr b="0" i="1" lang="en-US" sz="2000" u="none" cap="none" strike="noStrike">
                <a:solidFill>
                  <a:schemeClr val="dk1"/>
                </a:solidFill>
                <a:latin typeface="Georgia"/>
                <a:ea typeface="Georgia"/>
                <a:cs typeface="Georgia"/>
                <a:sym typeface="Georgia"/>
              </a:rPr>
              <a:t> ▪ Gain of the laser medium </a:t>
            </a:r>
            <a:endParaRPr/>
          </a:p>
          <a:p>
            <a:pPr indent="0" lvl="2" marL="914400" marR="0" rtl="0" algn="l">
              <a:spcBef>
                <a:spcPts val="0"/>
              </a:spcBef>
              <a:spcAft>
                <a:spcPts val="0"/>
              </a:spcAft>
              <a:buNone/>
            </a:pPr>
            <a:r>
              <a:rPr b="0" i="1" lang="en-US" sz="2000" u="none" cap="none" strike="noStrike">
                <a:solidFill>
                  <a:schemeClr val="dk1"/>
                </a:solidFill>
                <a:latin typeface="Georgia"/>
                <a:ea typeface="Georgia"/>
                <a:cs typeface="Georgia"/>
                <a:sym typeface="Georgia"/>
              </a:rPr>
              <a:t>▪ Power delivered by laser </a:t>
            </a:r>
            <a:endParaRPr/>
          </a:p>
          <a:p>
            <a:pPr indent="0" lvl="2" marL="914400" marR="0" rtl="0" algn="l">
              <a:spcBef>
                <a:spcPts val="0"/>
              </a:spcBef>
              <a:spcAft>
                <a:spcPts val="0"/>
              </a:spcAft>
              <a:buNone/>
            </a:pPr>
            <a:r>
              <a:rPr b="0" i="1" lang="en-US" sz="2000" u="none" cap="none" strike="noStrike">
                <a:solidFill>
                  <a:schemeClr val="dk1"/>
                </a:solidFill>
                <a:latin typeface="Georgia"/>
                <a:ea typeface="Georgia"/>
                <a:cs typeface="Georgia"/>
                <a:sym typeface="Georgia"/>
              </a:rPr>
              <a:t>▪ Efficiency or </a:t>
            </a:r>
            <a:endParaRPr/>
          </a:p>
          <a:p>
            <a:pPr indent="0" lvl="2" marL="914400" marR="0" rtl="0" algn="l">
              <a:spcBef>
                <a:spcPts val="0"/>
              </a:spcBef>
              <a:spcAft>
                <a:spcPts val="0"/>
              </a:spcAft>
              <a:buNone/>
            </a:pPr>
            <a:r>
              <a:rPr b="0" i="1" lang="en-US" sz="2000" u="none" cap="none" strike="noStrike">
                <a:solidFill>
                  <a:schemeClr val="dk1"/>
                </a:solidFill>
                <a:latin typeface="Georgia"/>
                <a:ea typeface="Georgia"/>
                <a:cs typeface="Georgia"/>
                <a:sym typeface="Georgia"/>
              </a:rPr>
              <a:t>▪ Applications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3"/>
          <p:cNvSpPr/>
          <p:nvPr/>
        </p:nvSpPr>
        <p:spPr>
          <a:xfrm>
            <a:off x="152400" y="98822"/>
            <a:ext cx="8915400" cy="5539978"/>
          </a:xfrm>
          <a:prstGeom prst="rect">
            <a:avLst/>
          </a:prstGeom>
          <a:noFill/>
          <a:ln>
            <a:noFill/>
          </a:ln>
        </p:spPr>
        <p:txBody>
          <a:bodyPr anchorCtr="0" anchor="ctr" bIns="45700" lIns="91425" spcFirstLastPara="1" rIns="91425" wrap="square" tIns="45700">
            <a:spAutoFit/>
          </a:bodyPr>
          <a:lstStyle/>
          <a:p>
            <a:pPr indent="0" lvl="0" marL="0" marR="0" rtl="0" algn="ctr">
              <a:lnSpc>
                <a:spcPct val="150000"/>
              </a:lnSpc>
              <a:spcBef>
                <a:spcPts val="0"/>
              </a:spcBef>
              <a:spcAft>
                <a:spcPts val="0"/>
              </a:spcAft>
              <a:buClr>
                <a:schemeClr val="dk1"/>
              </a:buClr>
              <a:buSzPts val="2000"/>
              <a:buFont typeface="Georgia"/>
              <a:buNone/>
            </a:pPr>
            <a:r>
              <a:rPr b="1" i="0" lang="en-US" sz="2000" u="none" cap="none" strike="noStrike">
                <a:solidFill>
                  <a:schemeClr val="dk1"/>
                </a:solidFill>
                <a:latin typeface="Georgia"/>
                <a:ea typeface="Georgia"/>
                <a:cs typeface="Georgia"/>
                <a:sym typeface="Georgia"/>
              </a:rPr>
              <a:t>SOLID STATE LASER: BASICS </a:t>
            </a:r>
            <a:endParaRPr/>
          </a:p>
          <a:p>
            <a:pPr indent="0" lvl="0" marL="0" marR="0" rtl="0" algn="ctr">
              <a:lnSpc>
                <a:spcPct val="150000"/>
              </a:lnSpc>
              <a:spcBef>
                <a:spcPts val="0"/>
              </a:spcBef>
              <a:spcAft>
                <a:spcPts val="0"/>
              </a:spcAft>
              <a:buClr>
                <a:schemeClr val="dk1"/>
              </a:buClr>
              <a:buSzPts val="2000"/>
              <a:buFont typeface="Arial"/>
              <a:buNone/>
            </a:pPr>
            <a:r>
              <a:t/>
            </a:r>
            <a:endParaRPr b="0" i="0" sz="2000" u="none" cap="none" strike="noStrike">
              <a:solidFill>
                <a:schemeClr val="dk1"/>
              </a:solidFill>
              <a:latin typeface="Georgia"/>
              <a:ea typeface="Georgia"/>
              <a:cs typeface="Georgia"/>
              <a:sym typeface="Georgia"/>
            </a:endParaRPr>
          </a:p>
          <a:p>
            <a:pPr indent="0" lvl="0" marL="0" marR="0" rtl="0" algn="l">
              <a:lnSpc>
                <a:spcPct val="150000"/>
              </a:lnSpc>
              <a:spcBef>
                <a:spcPts val="0"/>
              </a:spcBef>
              <a:spcAft>
                <a:spcPts val="0"/>
              </a:spcAft>
              <a:buClr>
                <a:schemeClr val="dk1"/>
              </a:buClr>
              <a:buSzPts val="1800"/>
              <a:buFont typeface="Georgia"/>
              <a:buNone/>
            </a:pPr>
            <a:r>
              <a:rPr b="1" i="0" lang="en-US" sz="1800" u="none" cap="none" strike="noStrike">
                <a:solidFill>
                  <a:schemeClr val="dk1"/>
                </a:solidFill>
                <a:latin typeface="Georgia"/>
                <a:ea typeface="Georgia"/>
                <a:cs typeface="Georgia"/>
                <a:sym typeface="Georgia"/>
              </a:rPr>
              <a:t>Active centers are fixed /doped (~ 1%) in a dielectric crystal or  glassy material </a:t>
            </a:r>
            <a:endParaRPr b="0" i="0" sz="1800" u="none" cap="none" strike="noStrike">
              <a:solidFill>
                <a:schemeClr val="dk1"/>
              </a:solidFill>
              <a:latin typeface="Georgia"/>
              <a:ea typeface="Georgia"/>
              <a:cs typeface="Georgia"/>
              <a:sym typeface="Georgia"/>
            </a:endParaRPr>
          </a:p>
          <a:p>
            <a:pPr indent="0" lvl="2" marL="914400" marR="0" rtl="0" algn="l">
              <a:lnSpc>
                <a:spcPct val="150000"/>
              </a:lnSpc>
              <a:spcBef>
                <a:spcPts val="0"/>
              </a:spcBef>
              <a:spcAft>
                <a:spcPts val="0"/>
              </a:spcAft>
              <a:buNone/>
            </a:pPr>
            <a:r>
              <a:rPr b="0" i="0" lang="en-US" sz="2000" u="none" cap="none" strike="noStrike">
                <a:solidFill>
                  <a:schemeClr val="dk1"/>
                </a:solidFill>
                <a:latin typeface="Georgia"/>
                <a:ea typeface="Georgia"/>
                <a:cs typeface="Georgia"/>
                <a:sym typeface="Georgia"/>
              </a:rPr>
              <a:t>Electrically non-conducting </a:t>
            </a:r>
            <a:endParaRPr b="0" i="0" sz="2000" u="none" cap="none" strike="noStrike">
              <a:solidFill>
                <a:schemeClr val="dk1"/>
              </a:solidFill>
              <a:latin typeface="Georgia"/>
              <a:ea typeface="Georgia"/>
              <a:cs typeface="Georgia"/>
              <a:sym typeface="Georgia"/>
            </a:endParaRPr>
          </a:p>
          <a:p>
            <a:pPr indent="0" lvl="2" marL="914400" marR="0" rtl="0" algn="l">
              <a:lnSpc>
                <a:spcPct val="150000"/>
              </a:lnSpc>
              <a:spcBef>
                <a:spcPts val="0"/>
              </a:spcBef>
              <a:spcAft>
                <a:spcPts val="0"/>
              </a:spcAft>
              <a:buNone/>
            </a:pPr>
            <a:r>
              <a:rPr b="0" i="0" lang="en-US" sz="2000" u="none" cap="none" strike="noStrike">
                <a:solidFill>
                  <a:schemeClr val="dk1"/>
                </a:solidFill>
                <a:latin typeface="Georgia"/>
                <a:ea typeface="Georgia"/>
                <a:cs typeface="Georgia"/>
                <a:sym typeface="Georgia"/>
              </a:rPr>
              <a:t>⇒ also called </a:t>
            </a:r>
            <a:r>
              <a:rPr b="1" i="0" lang="en-US" sz="2000" u="none" cap="none" strike="noStrike">
                <a:solidFill>
                  <a:schemeClr val="dk1"/>
                </a:solidFill>
                <a:latin typeface="Georgia"/>
                <a:ea typeface="Georgia"/>
                <a:cs typeface="Georgia"/>
                <a:sym typeface="Georgia"/>
              </a:rPr>
              <a:t>Doped-insulator lasers. </a:t>
            </a:r>
            <a:endParaRPr b="0" i="0" sz="2000" u="none" cap="none" strike="noStrike">
              <a:solidFill>
                <a:schemeClr val="dk1"/>
              </a:solidFill>
              <a:latin typeface="Georgia"/>
              <a:ea typeface="Georgia"/>
              <a:cs typeface="Georgia"/>
              <a:sym typeface="Georgia"/>
            </a:endParaRPr>
          </a:p>
          <a:p>
            <a:pPr indent="0" lvl="2" marL="914400" marR="0" rtl="0" algn="l">
              <a:lnSpc>
                <a:spcPct val="150000"/>
              </a:lnSpc>
              <a:spcBef>
                <a:spcPts val="0"/>
              </a:spcBef>
              <a:spcAft>
                <a:spcPts val="0"/>
              </a:spcAft>
              <a:buNone/>
            </a:pPr>
            <a:r>
              <a:rPr b="0" i="0" lang="en-US" sz="2000" u="none" cap="none" strike="noStrike">
                <a:solidFill>
                  <a:schemeClr val="dk1"/>
                </a:solidFill>
                <a:latin typeface="Georgia"/>
                <a:ea typeface="Georgia"/>
                <a:cs typeface="Georgia"/>
                <a:sym typeface="Georgia"/>
              </a:rPr>
              <a:t>• Crystal atoms act as host lattice to active centers </a:t>
            </a:r>
            <a:endParaRPr b="0" i="0" sz="2000" u="none" cap="none" strike="noStrike">
              <a:solidFill>
                <a:schemeClr val="dk1"/>
              </a:solidFill>
              <a:latin typeface="Georgia"/>
              <a:ea typeface="Georgia"/>
              <a:cs typeface="Georgia"/>
              <a:sym typeface="Georgia"/>
            </a:endParaRPr>
          </a:p>
          <a:p>
            <a:pPr indent="0" lvl="2" marL="914400" marR="0" rtl="0" algn="l">
              <a:lnSpc>
                <a:spcPct val="150000"/>
              </a:lnSpc>
              <a:spcBef>
                <a:spcPts val="0"/>
              </a:spcBef>
              <a:spcAft>
                <a:spcPts val="0"/>
              </a:spcAft>
              <a:buNone/>
            </a:pPr>
            <a:r>
              <a:rPr b="0" i="0" lang="en-US" sz="2000" u="none" cap="none" strike="noStrike">
                <a:solidFill>
                  <a:schemeClr val="dk1"/>
                </a:solidFill>
                <a:latin typeface="Georgia"/>
                <a:ea typeface="Georgia"/>
                <a:cs typeface="Georgia"/>
                <a:sym typeface="Georgia"/>
              </a:rPr>
              <a:t>• Crystal usually shaped as rod </a:t>
            </a:r>
            <a:endParaRPr b="0" i="0" sz="2000" u="none" cap="none" strike="noStrike">
              <a:solidFill>
                <a:schemeClr val="dk1"/>
              </a:solidFill>
              <a:latin typeface="Georgia"/>
              <a:ea typeface="Georgia"/>
              <a:cs typeface="Georgia"/>
              <a:sym typeface="Georgia"/>
            </a:endParaRPr>
          </a:p>
          <a:p>
            <a:pPr indent="0" lvl="2" marL="914400" marR="0" rtl="0" algn="l">
              <a:lnSpc>
                <a:spcPct val="150000"/>
              </a:lnSpc>
              <a:spcBef>
                <a:spcPts val="0"/>
              </a:spcBef>
              <a:spcAft>
                <a:spcPts val="0"/>
              </a:spcAft>
              <a:buNone/>
            </a:pPr>
            <a:r>
              <a:rPr b="0" i="0" lang="en-US" sz="2000" u="none" cap="none" strike="noStrike">
                <a:solidFill>
                  <a:schemeClr val="dk1"/>
                </a:solidFill>
                <a:latin typeface="Georgia"/>
                <a:ea typeface="Georgia"/>
                <a:cs typeface="Georgia"/>
                <a:sym typeface="Georgia"/>
              </a:rPr>
              <a:t>• </a:t>
            </a:r>
            <a:r>
              <a:rPr b="1" i="0" lang="en-US" sz="2000" u="none" cap="none" strike="noStrike">
                <a:solidFill>
                  <a:srgbClr val="FF0000"/>
                </a:solidFill>
                <a:latin typeface="Georgia"/>
                <a:ea typeface="Georgia"/>
                <a:cs typeface="Georgia"/>
                <a:sym typeface="Georgia"/>
              </a:rPr>
              <a:t>Pumping: </a:t>
            </a:r>
            <a:r>
              <a:rPr b="0" i="0" lang="en-US" sz="2000" u="none" cap="none" strike="noStrike">
                <a:solidFill>
                  <a:schemeClr val="dk1"/>
                </a:solidFill>
                <a:latin typeface="Georgia"/>
                <a:ea typeface="Georgia"/>
                <a:cs typeface="Georgia"/>
                <a:sym typeface="Georgia"/>
              </a:rPr>
              <a:t>Flash lamp or diode laser </a:t>
            </a:r>
            <a:endParaRPr/>
          </a:p>
          <a:p>
            <a:pPr indent="0" lvl="2" marL="914400" marR="0" rtl="0" algn="l">
              <a:lnSpc>
                <a:spcPct val="150000"/>
              </a:lnSpc>
              <a:spcBef>
                <a:spcPts val="0"/>
              </a:spcBef>
              <a:spcAft>
                <a:spcPts val="0"/>
              </a:spcAft>
              <a:buNone/>
            </a:pPr>
            <a:r>
              <a:rPr b="0" i="0" lang="en-US" sz="2000" u="none" cap="none" strike="noStrike">
                <a:solidFill>
                  <a:schemeClr val="dk1"/>
                </a:solidFill>
                <a:latin typeface="Georgia"/>
                <a:ea typeface="Georgia"/>
                <a:cs typeface="Georgia"/>
                <a:sym typeface="Georgia"/>
              </a:rPr>
              <a:t>• </a:t>
            </a:r>
            <a:r>
              <a:rPr b="1" i="0" lang="en-US" sz="2000" u="none" cap="none" strike="noStrike">
                <a:solidFill>
                  <a:srgbClr val="FF0000"/>
                </a:solidFill>
                <a:latin typeface="Georgia"/>
                <a:ea typeface="Georgia"/>
                <a:cs typeface="Georgia"/>
                <a:sym typeface="Georgia"/>
              </a:rPr>
              <a:t>Active centers </a:t>
            </a:r>
            <a:r>
              <a:rPr b="0" i="0" lang="en-US" sz="2000" u="none" cap="none" strike="noStrike">
                <a:solidFill>
                  <a:schemeClr val="dk1"/>
                </a:solidFill>
                <a:latin typeface="Georgia"/>
                <a:ea typeface="Georgia"/>
                <a:cs typeface="Georgia"/>
                <a:sym typeface="Georgia"/>
              </a:rPr>
              <a:t>are from the rare earth, transition metals, or actinides  </a:t>
            </a:r>
            <a:endParaRPr/>
          </a:p>
          <a:p>
            <a:pPr indent="0" lvl="2" marL="914400" marR="0" rtl="0" algn="l">
              <a:lnSpc>
                <a:spcPct val="150000"/>
              </a:lnSpc>
              <a:spcBef>
                <a:spcPts val="0"/>
              </a:spcBef>
              <a:spcAft>
                <a:spcPts val="0"/>
              </a:spcAft>
              <a:buNone/>
            </a:pPr>
            <a:r>
              <a:rPr b="0" i="0" lang="en-US" sz="2000" u="none" cap="none" strike="noStrike">
                <a:solidFill>
                  <a:schemeClr val="dk1"/>
                </a:solidFill>
                <a:latin typeface="Georgia"/>
                <a:ea typeface="Georgia"/>
                <a:cs typeface="Georgia"/>
                <a:sym typeface="Georgia"/>
              </a:rPr>
              <a:t>• Water cooled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4"/>
          <p:cNvSpPr/>
          <p:nvPr/>
        </p:nvSpPr>
        <p:spPr>
          <a:xfrm>
            <a:off x="152400" y="0"/>
            <a:ext cx="8610600" cy="6499600"/>
          </a:xfrm>
          <a:prstGeom prst="rect">
            <a:avLst/>
          </a:prstGeom>
          <a:noFill/>
          <a:ln>
            <a:noFill/>
          </a:ln>
        </p:spPr>
        <p:txBody>
          <a:bodyPr anchorCtr="0" anchor="ctr" bIns="45700" lIns="91425" spcFirstLastPara="1" rIns="91425" wrap="square" tIns="45700">
            <a:spAutoFit/>
          </a:bodyPr>
          <a:lstStyle/>
          <a:p>
            <a:pPr indent="4763" lvl="0" marL="0" marR="0" rtl="0" algn="ctr">
              <a:lnSpc>
                <a:spcPct val="150000"/>
              </a:lnSpc>
              <a:spcBef>
                <a:spcPts val="0"/>
              </a:spcBef>
              <a:spcAft>
                <a:spcPts val="0"/>
              </a:spcAft>
              <a:buClr>
                <a:srgbClr val="000000"/>
              </a:buClr>
              <a:buSzPts val="2000"/>
              <a:buFont typeface="Georgia"/>
              <a:buNone/>
            </a:pPr>
            <a:r>
              <a:rPr b="1" i="0" lang="en-US" sz="2000" u="none" cap="none" strike="noStrike">
                <a:solidFill>
                  <a:srgbClr val="000000"/>
                </a:solidFill>
                <a:latin typeface="Georgia"/>
                <a:ea typeface="Georgia"/>
                <a:cs typeface="Georgia"/>
                <a:sym typeface="Georgia"/>
              </a:rPr>
              <a:t>SOLID STATE LASER: REQUIREMENTS </a:t>
            </a:r>
            <a:endParaRPr b="0" i="0" sz="2000" u="none" cap="none" strike="noStrike">
              <a:solidFill>
                <a:schemeClr val="dk1"/>
              </a:solidFill>
              <a:latin typeface="Georgia"/>
              <a:ea typeface="Georgia"/>
              <a:cs typeface="Georgia"/>
              <a:sym typeface="Georgia"/>
            </a:endParaRPr>
          </a:p>
          <a:p>
            <a:pPr indent="4763" lvl="0" marL="0" marR="0" rtl="0" algn="l">
              <a:lnSpc>
                <a:spcPct val="150000"/>
              </a:lnSpc>
              <a:spcBef>
                <a:spcPts val="0"/>
              </a:spcBef>
              <a:spcAft>
                <a:spcPts val="0"/>
              </a:spcAft>
              <a:buClr>
                <a:srgbClr val="0000FF"/>
              </a:buClr>
              <a:buSzPts val="2000"/>
              <a:buFont typeface="Georgia"/>
              <a:buNone/>
            </a:pPr>
            <a:r>
              <a:rPr b="0" i="0" lang="en-US" sz="2000" u="none" cap="none" strike="noStrike">
                <a:solidFill>
                  <a:srgbClr val="0000FF"/>
                </a:solidFill>
                <a:latin typeface="Georgia"/>
                <a:ea typeface="Georgia"/>
                <a:cs typeface="Georgia"/>
                <a:sym typeface="Georgia"/>
              </a:rPr>
              <a:t>❑ </a:t>
            </a:r>
            <a:r>
              <a:rPr b="1" i="0" lang="en-US" sz="2000" u="none" cap="none" strike="noStrike">
                <a:solidFill>
                  <a:srgbClr val="0000FF"/>
                </a:solidFill>
                <a:latin typeface="Georgia"/>
                <a:ea typeface="Georgia"/>
                <a:cs typeface="Georgia"/>
                <a:sym typeface="Georgia"/>
              </a:rPr>
              <a:t>Requirements for Host material </a:t>
            </a:r>
            <a:r>
              <a:rPr b="1" i="0" lang="en-US" sz="2000" u="none" cap="none" strike="noStrike">
                <a:solidFill>
                  <a:srgbClr val="0000CC"/>
                </a:solidFill>
                <a:latin typeface="Georgia"/>
                <a:ea typeface="Georgia"/>
                <a:cs typeface="Georgia"/>
                <a:sym typeface="Georgia"/>
              </a:rPr>
              <a:t>: </a:t>
            </a:r>
            <a:endParaRPr b="0" i="0" sz="2000" u="none" cap="none" strike="noStrike">
              <a:solidFill>
                <a:schemeClr val="dk1"/>
              </a:solidFill>
              <a:latin typeface="Georgia"/>
              <a:ea typeface="Georgia"/>
              <a:cs typeface="Georgia"/>
              <a:sym typeface="Georgia"/>
            </a:endParaRPr>
          </a:p>
          <a:p>
            <a:pPr indent="4763" lvl="0" marL="0" marR="0" rtl="0" algn="l">
              <a:lnSpc>
                <a:spcPct val="150000"/>
              </a:lnSpc>
              <a:spcBef>
                <a:spcPts val="0"/>
              </a:spcBef>
              <a:spcAft>
                <a:spcPts val="0"/>
              </a:spcAft>
              <a:buClr>
                <a:srgbClr val="000000"/>
              </a:buClr>
              <a:buSzPts val="2000"/>
              <a:buFont typeface="Georgia"/>
              <a:buNone/>
            </a:pPr>
            <a:r>
              <a:rPr b="0" i="0" lang="en-US" sz="2000" u="none" cap="none" strike="noStrike">
                <a:solidFill>
                  <a:srgbClr val="000000"/>
                </a:solidFill>
                <a:latin typeface="Georgia"/>
                <a:ea typeface="Georgia"/>
                <a:cs typeface="Georgia"/>
                <a:sym typeface="Georgia"/>
              </a:rPr>
              <a:t>• Should not absorb light at laser wavelength </a:t>
            </a:r>
            <a:endParaRPr b="0" i="0" sz="2000" u="none" cap="none" strike="noStrike">
              <a:solidFill>
                <a:schemeClr val="dk1"/>
              </a:solidFill>
              <a:latin typeface="Georgia"/>
              <a:ea typeface="Georgia"/>
              <a:cs typeface="Georgia"/>
              <a:sym typeface="Georgia"/>
            </a:endParaRPr>
          </a:p>
          <a:p>
            <a:pPr indent="4763" lvl="0" marL="0" marR="0" rtl="0" algn="l">
              <a:lnSpc>
                <a:spcPct val="150000"/>
              </a:lnSpc>
              <a:spcBef>
                <a:spcPts val="0"/>
              </a:spcBef>
              <a:spcAft>
                <a:spcPts val="0"/>
              </a:spcAft>
              <a:buClr>
                <a:srgbClr val="000000"/>
              </a:buClr>
              <a:buSzPts val="2000"/>
              <a:buFont typeface="Georgia"/>
              <a:buNone/>
            </a:pPr>
            <a:r>
              <a:rPr b="0" i="0" lang="en-US" sz="2000" u="none" cap="none" strike="noStrike">
                <a:solidFill>
                  <a:srgbClr val="000000"/>
                </a:solidFill>
                <a:latin typeface="Georgia"/>
                <a:ea typeface="Georgia"/>
                <a:cs typeface="Georgia"/>
                <a:sym typeface="Georgia"/>
              </a:rPr>
              <a:t>• Must possess sharp fluorescent lines, strong absorption  bands, and high quantum efficiency </a:t>
            </a:r>
            <a:endParaRPr b="0" i="0" sz="2000" u="none" cap="none" strike="noStrike">
              <a:solidFill>
                <a:schemeClr val="dk1"/>
              </a:solidFill>
              <a:latin typeface="Georgia"/>
              <a:ea typeface="Georgia"/>
              <a:cs typeface="Georgia"/>
              <a:sym typeface="Georgia"/>
            </a:endParaRPr>
          </a:p>
          <a:p>
            <a:pPr indent="4763" lvl="0" marL="0" marR="0" rtl="0" algn="l">
              <a:lnSpc>
                <a:spcPct val="150000"/>
              </a:lnSpc>
              <a:spcBef>
                <a:spcPts val="0"/>
              </a:spcBef>
              <a:spcAft>
                <a:spcPts val="0"/>
              </a:spcAft>
              <a:buClr>
                <a:srgbClr val="000000"/>
              </a:buClr>
              <a:buSzPts val="2000"/>
              <a:buFont typeface="Georgia"/>
              <a:buNone/>
            </a:pPr>
            <a:r>
              <a:rPr b="0" i="0" lang="en-US" sz="2000" u="none" cap="none" strike="noStrike">
                <a:solidFill>
                  <a:srgbClr val="000000"/>
                </a:solidFill>
                <a:latin typeface="Georgia"/>
                <a:ea typeface="Georgia"/>
                <a:cs typeface="Georgia"/>
                <a:sym typeface="Georgia"/>
              </a:rPr>
              <a:t>• Crystal should have good thermal conductivity </a:t>
            </a:r>
            <a:endParaRPr b="0" i="0" sz="2000" u="none" cap="none" strike="noStrike">
              <a:solidFill>
                <a:schemeClr val="dk1"/>
              </a:solidFill>
              <a:latin typeface="Georgia"/>
              <a:ea typeface="Georgia"/>
              <a:cs typeface="Georgia"/>
              <a:sym typeface="Georgia"/>
            </a:endParaRPr>
          </a:p>
          <a:p>
            <a:pPr indent="4763" lvl="0" marL="0" marR="0" rtl="0" algn="l">
              <a:lnSpc>
                <a:spcPct val="150000"/>
              </a:lnSpc>
              <a:spcBef>
                <a:spcPts val="0"/>
              </a:spcBef>
              <a:spcAft>
                <a:spcPts val="0"/>
              </a:spcAft>
              <a:buClr>
                <a:srgbClr val="0000FF"/>
              </a:buClr>
              <a:buSzPts val="2000"/>
              <a:buFont typeface="Georgia"/>
              <a:buNone/>
            </a:pPr>
            <a:r>
              <a:rPr b="0" i="0" lang="en-US" sz="2000" u="none" cap="none" strike="noStrike">
                <a:solidFill>
                  <a:srgbClr val="0000FF"/>
                </a:solidFill>
                <a:latin typeface="Georgia"/>
                <a:ea typeface="Georgia"/>
                <a:cs typeface="Georgia"/>
                <a:sym typeface="Georgia"/>
              </a:rPr>
              <a:t>❑ </a:t>
            </a:r>
            <a:r>
              <a:rPr b="1" i="0" lang="en-US" sz="2000" u="none" cap="none" strike="noStrike">
                <a:solidFill>
                  <a:srgbClr val="0000FF"/>
                </a:solidFill>
                <a:latin typeface="Georgia"/>
                <a:ea typeface="Georgia"/>
                <a:cs typeface="Georgia"/>
                <a:sym typeface="Georgia"/>
              </a:rPr>
              <a:t>Problems with Host material </a:t>
            </a:r>
            <a:r>
              <a:rPr b="1" i="0" lang="en-US" sz="2000" u="none" cap="none" strike="noStrike">
                <a:solidFill>
                  <a:srgbClr val="0000CC"/>
                </a:solidFill>
                <a:latin typeface="Georgia"/>
                <a:ea typeface="Georgia"/>
                <a:cs typeface="Georgia"/>
                <a:sym typeface="Georgia"/>
              </a:rPr>
              <a:t>: </a:t>
            </a:r>
            <a:endParaRPr b="0" i="0" sz="2000" u="none" cap="none" strike="noStrike">
              <a:solidFill>
                <a:schemeClr val="dk1"/>
              </a:solidFill>
              <a:latin typeface="Georgia"/>
              <a:ea typeface="Georgia"/>
              <a:cs typeface="Georgia"/>
              <a:sym typeface="Georgia"/>
            </a:endParaRPr>
          </a:p>
          <a:p>
            <a:pPr indent="4763" lvl="0" marL="0" marR="0" rtl="0" algn="l">
              <a:lnSpc>
                <a:spcPct val="150000"/>
              </a:lnSpc>
              <a:spcBef>
                <a:spcPts val="0"/>
              </a:spcBef>
              <a:spcAft>
                <a:spcPts val="0"/>
              </a:spcAft>
              <a:buClr>
                <a:srgbClr val="000000"/>
              </a:buClr>
              <a:buSzPts val="2000"/>
              <a:buFont typeface="Georgia"/>
              <a:buNone/>
            </a:pPr>
            <a:r>
              <a:rPr b="0" i="0" lang="en-US" sz="2000" u="none" cap="none" strike="noStrike">
                <a:solidFill>
                  <a:srgbClr val="000000"/>
                </a:solidFill>
                <a:latin typeface="Georgia"/>
                <a:ea typeface="Georgia"/>
                <a:cs typeface="Georgia"/>
                <a:sym typeface="Georgia"/>
              </a:rPr>
              <a:t>o Most of excitation energy ends up as heat rather than light o Excess heat damages the laser crystal</a:t>
            </a:r>
            <a:endParaRPr b="0" i="0" sz="2000" u="none" cap="none" strike="noStrike">
              <a:solidFill>
                <a:schemeClr val="dk1"/>
              </a:solidFill>
              <a:latin typeface="Georgia"/>
              <a:ea typeface="Georgia"/>
              <a:cs typeface="Georgia"/>
              <a:sym typeface="Georgia"/>
            </a:endParaRPr>
          </a:p>
          <a:p>
            <a:pPr indent="4763" lvl="0" marL="0" marR="0" rtl="0" algn="l">
              <a:lnSpc>
                <a:spcPct val="150000"/>
              </a:lnSpc>
              <a:spcBef>
                <a:spcPts val="0"/>
              </a:spcBef>
              <a:spcAft>
                <a:spcPts val="0"/>
              </a:spcAft>
              <a:buClr>
                <a:srgbClr val="D60093"/>
              </a:buClr>
              <a:buSzPts val="2000"/>
              <a:buFont typeface="Georgia"/>
              <a:buNone/>
            </a:pPr>
            <a:r>
              <a:rPr b="0" i="0" lang="en-US" sz="2000" u="none" cap="none" strike="noStrike">
                <a:solidFill>
                  <a:srgbClr val="D60093"/>
                </a:solidFill>
                <a:latin typeface="Georgia"/>
                <a:ea typeface="Georgia"/>
                <a:cs typeface="Georgia"/>
                <a:sym typeface="Georgia"/>
              </a:rPr>
              <a:t>▪ </a:t>
            </a:r>
            <a:r>
              <a:rPr b="1" i="0" lang="en-US" sz="2000" u="none" cap="none" strike="noStrike">
                <a:solidFill>
                  <a:srgbClr val="D60093"/>
                </a:solidFill>
                <a:latin typeface="Georgia"/>
                <a:ea typeface="Georgia"/>
                <a:cs typeface="Georgia"/>
                <a:sym typeface="Georgia"/>
              </a:rPr>
              <a:t>Active centres are ions from</a:t>
            </a:r>
            <a:r>
              <a:rPr b="0" i="0" lang="en-US" sz="2000" u="none" cap="none" strike="noStrike">
                <a:solidFill>
                  <a:srgbClr val="D60093"/>
                </a:solidFill>
                <a:latin typeface="Georgia"/>
                <a:ea typeface="Georgia"/>
                <a:cs typeface="Georgia"/>
                <a:sym typeface="Georgia"/>
              </a:rPr>
              <a:t>: </a:t>
            </a:r>
            <a:endParaRPr b="0" i="0" sz="2000" u="none" cap="none" strike="noStrike">
              <a:solidFill>
                <a:schemeClr val="dk1"/>
              </a:solidFill>
              <a:latin typeface="Georgia"/>
              <a:ea typeface="Georgia"/>
              <a:cs typeface="Georgia"/>
              <a:sym typeface="Georgia"/>
            </a:endParaRPr>
          </a:p>
          <a:p>
            <a:pPr indent="4763" lvl="0" marL="0" marR="0" rtl="0" algn="l">
              <a:lnSpc>
                <a:spcPct val="150000"/>
              </a:lnSpc>
              <a:spcBef>
                <a:spcPts val="0"/>
              </a:spcBef>
              <a:spcAft>
                <a:spcPts val="0"/>
              </a:spcAft>
              <a:buClr>
                <a:srgbClr val="D60093"/>
              </a:buClr>
              <a:buSzPts val="2000"/>
              <a:buFont typeface="Georgia"/>
              <a:buNone/>
            </a:pPr>
            <a:r>
              <a:rPr b="0" i="0" lang="en-US" sz="2000" u="none" cap="none" strike="noStrike">
                <a:solidFill>
                  <a:srgbClr val="D60093"/>
                </a:solidFill>
                <a:latin typeface="Georgia"/>
                <a:ea typeface="Georgia"/>
                <a:cs typeface="Georgia"/>
                <a:sym typeface="Georgia"/>
              </a:rPr>
              <a:t>Chromium (Cr), Neodymium (Nd), Titanium (Ti), Cerium (Ce),  Erbium (Er), Holmium (Ho) and Cobalt (Co) </a:t>
            </a:r>
            <a:endParaRPr b="0" i="0" sz="2000" u="none" cap="none" strike="noStrike">
              <a:solidFill>
                <a:schemeClr val="dk1"/>
              </a:solidFill>
              <a:latin typeface="Georgia"/>
              <a:ea typeface="Georgia"/>
              <a:cs typeface="Georgia"/>
              <a:sym typeface="Georgia"/>
            </a:endParaRPr>
          </a:p>
          <a:p>
            <a:pPr indent="4763" lvl="0" marL="0" marR="0" rtl="0" algn="l">
              <a:lnSpc>
                <a:spcPct val="150000"/>
              </a:lnSpc>
              <a:spcBef>
                <a:spcPts val="0"/>
              </a:spcBef>
              <a:spcAft>
                <a:spcPts val="0"/>
              </a:spcAft>
              <a:buClr>
                <a:srgbClr val="0000FF"/>
              </a:buClr>
              <a:buSzPts val="2000"/>
              <a:buFont typeface="Georgia"/>
              <a:buNone/>
            </a:pPr>
            <a:r>
              <a:rPr b="0" i="0" lang="en-US" sz="2000" u="none" cap="none" strike="noStrike">
                <a:solidFill>
                  <a:srgbClr val="0000FF"/>
                </a:solidFill>
                <a:latin typeface="Georgia"/>
                <a:ea typeface="Georgia"/>
                <a:cs typeface="Georgia"/>
                <a:sym typeface="Georgia"/>
              </a:rPr>
              <a:t>❖ Chromium is active centre in Ruby and Alexandrite lasers ❖ Neodymium is active centre in commonly used Nd: YAG laser </a:t>
            </a:r>
            <a:endParaRPr b="0" i="0" sz="2000" u="none" cap="none" strike="noStrike">
              <a:solidFill>
                <a:schemeClr val="dk1"/>
              </a:solidFill>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5"/>
          <p:cNvPicPr preferRelativeResize="0"/>
          <p:nvPr/>
        </p:nvPicPr>
        <p:blipFill rotWithShape="1">
          <a:blip r:embed="rId3">
            <a:alphaModFix/>
          </a:blip>
          <a:srcRect b="0" l="0" r="0" t="0"/>
          <a:stretch/>
        </p:blipFill>
        <p:spPr>
          <a:xfrm>
            <a:off x="5611660" y="152400"/>
            <a:ext cx="3532340" cy="1828800"/>
          </a:xfrm>
          <a:prstGeom prst="rect">
            <a:avLst/>
          </a:prstGeom>
          <a:noFill/>
          <a:ln>
            <a:noFill/>
          </a:ln>
        </p:spPr>
      </p:pic>
      <p:sp>
        <p:nvSpPr>
          <p:cNvPr id="112" name="Google Shape;112;p5"/>
          <p:cNvSpPr/>
          <p:nvPr/>
        </p:nvSpPr>
        <p:spPr>
          <a:xfrm>
            <a:off x="533400" y="197346"/>
            <a:ext cx="8153400" cy="5955476"/>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i="1" lang="en-US" sz="2000">
                <a:solidFill>
                  <a:srgbClr val="000000"/>
                </a:solidFill>
                <a:latin typeface="Georgia"/>
                <a:ea typeface="Georgia"/>
                <a:cs typeface="Georgia"/>
                <a:sym typeface="Georgia"/>
              </a:rPr>
              <a:t>           RUBY LASER: THE FIRST LASER </a:t>
            </a:r>
            <a:endParaRPr/>
          </a:p>
          <a:p>
            <a:pPr indent="0" lvl="0" marL="0" marR="0" rtl="0" algn="ctr">
              <a:lnSpc>
                <a:spcPct val="150000"/>
              </a:lnSpc>
              <a:spcBef>
                <a:spcPts val="0"/>
              </a:spcBef>
              <a:spcAft>
                <a:spcPts val="0"/>
              </a:spcAft>
              <a:buNone/>
            </a:pPr>
            <a:r>
              <a:t/>
            </a:r>
            <a:endParaRPr sz="1800">
              <a:solidFill>
                <a:schemeClr val="dk1"/>
              </a:solidFill>
              <a:latin typeface="Georgia"/>
              <a:ea typeface="Georgia"/>
              <a:cs typeface="Georgia"/>
              <a:sym typeface="Georgia"/>
            </a:endParaRPr>
          </a:p>
          <a:p>
            <a:pPr indent="0" lvl="0" marL="0" marR="0" rtl="0" algn="l">
              <a:lnSpc>
                <a:spcPct val="150000"/>
              </a:lnSpc>
              <a:spcBef>
                <a:spcPts val="0"/>
              </a:spcBef>
              <a:spcAft>
                <a:spcPts val="0"/>
              </a:spcAft>
              <a:buNone/>
            </a:pPr>
            <a:r>
              <a:rPr lang="en-US" sz="1800">
                <a:solidFill>
                  <a:srgbClr val="000000"/>
                </a:solidFill>
                <a:latin typeface="Georgia"/>
                <a:ea typeface="Georgia"/>
                <a:cs typeface="Georgia"/>
                <a:sym typeface="Georgia"/>
              </a:rPr>
              <a:t>▪ </a:t>
            </a:r>
            <a:r>
              <a:rPr b="1" lang="en-US" sz="1800">
                <a:solidFill>
                  <a:srgbClr val="000000"/>
                </a:solidFill>
                <a:latin typeface="Georgia"/>
                <a:ea typeface="Georgia"/>
                <a:cs typeface="Georgia"/>
                <a:sym typeface="Georgia"/>
              </a:rPr>
              <a:t>First Laser developed in 1960 (TH Maiman) </a:t>
            </a:r>
            <a:endParaRPr/>
          </a:p>
          <a:p>
            <a:pPr indent="0" lvl="0" marL="0" marR="0" rtl="0" algn="l">
              <a:lnSpc>
                <a:spcPct val="150000"/>
              </a:lnSpc>
              <a:spcBef>
                <a:spcPts val="0"/>
              </a:spcBef>
              <a:spcAft>
                <a:spcPts val="0"/>
              </a:spcAft>
              <a:buNone/>
            </a:pPr>
            <a:r>
              <a:rPr b="1" lang="en-US" sz="1800">
                <a:solidFill>
                  <a:srgbClr val="FF0000"/>
                </a:solidFill>
                <a:latin typeface="Georgia"/>
                <a:ea typeface="Georgia"/>
                <a:cs typeface="Georgia"/>
                <a:sym typeface="Georgia"/>
              </a:rPr>
              <a:t>Ruby laser rod:  </a:t>
            </a:r>
            <a:endParaRPr sz="1800">
              <a:solidFill>
                <a:schemeClr val="dk1"/>
              </a:solidFill>
              <a:latin typeface="Georgia"/>
              <a:ea typeface="Georgia"/>
              <a:cs typeface="Georgia"/>
              <a:sym typeface="Georgia"/>
            </a:endParaRPr>
          </a:p>
          <a:p>
            <a:pPr indent="0" lvl="0" marL="0" marR="0" rtl="0" algn="l">
              <a:lnSpc>
                <a:spcPct val="150000"/>
              </a:lnSpc>
              <a:spcBef>
                <a:spcPts val="0"/>
              </a:spcBef>
              <a:spcAft>
                <a:spcPts val="0"/>
              </a:spcAft>
              <a:buNone/>
            </a:pPr>
            <a:r>
              <a:rPr lang="en-US" sz="1800">
                <a:solidFill>
                  <a:srgbClr val="FF0000"/>
                </a:solidFill>
                <a:latin typeface="Georgia"/>
                <a:ea typeface="Georgia"/>
                <a:cs typeface="Georgia"/>
                <a:sym typeface="Georgia"/>
              </a:rPr>
              <a:t>▪ A synthetic pink Ruby crystal (Al</a:t>
            </a:r>
            <a:r>
              <a:rPr baseline="-25000" lang="en-US" sz="1800">
                <a:solidFill>
                  <a:srgbClr val="FF0000"/>
                </a:solidFill>
                <a:latin typeface="Georgia"/>
                <a:ea typeface="Georgia"/>
                <a:cs typeface="Georgia"/>
                <a:sym typeface="Georgia"/>
              </a:rPr>
              <a:t>2</a:t>
            </a:r>
            <a:r>
              <a:rPr lang="en-US" sz="1800">
                <a:solidFill>
                  <a:srgbClr val="FF0000"/>
                </a:solidFill>
                <a:latin typeface="Georgia"/>
                <a:ea typeface="Georgia"/>
                <a:cs typeface="Georgia"/>
                <a:sym typeface="Georgia"/>
              </a:rPr>
              <a:t>O</a:t>
            </a:r>
            <a:r>
              <a:rPr baseline="-25000" lang="en-US" sz="1800">
                <a:solidFill>
                  <a:srgbClr val="FF0000"/>
                </a:solidFill>
                <a:latin typeface="Georgia"/>
                <a:ea typeface="Georgia"/>
                <a:cs typeface="Georgia"/>
                <a:sym typeface="Georgia"/>
              </a:rPr>
              <a:t>3 </a:t>
            </a:r>
            <a:r>
              <a:rPr lang="en-US" sz="1800">
                <a:solidFill>
                  <a:srgbClr val="FF0000"/>
                </a:solidFill>
                <a:latin typeface="Georgia"/>
                <a:ea typeface="Georgia"/>
                <a:cs typeface="Georgia"/>
                <a:sym typeface="Georgia"/>
              </a:rPr>
              <a:t>doped with Cr</a:t>
            </a:r>
            <a:r>
              <a:rPr baseline="30000" lang="en-US" sz="1800">
                <a:solidFill>
                  <a:srgbClr val="FF0000"/>
                </a:solidFill>
                <a:latin typeface="Georgia"/>
                <a:ea typeface="Georgia"/>
                <a:cs typeface="Georgia"/>
                <a:sym typeface="Georgia"/>
              </a:rPr>
              <a:t>3+ </a:t>
            </a:r>
            <a:r>
              <a:rPr lang="en-US" sz="1800">
                <a:solidFill>
                  <a:srgbClr val="FF0000"/>
                </a:solidFill>
                <a:latin typeface="Georgia"/>
                <a:ea typeface="Georgia"/>
                <a:cs typeface="Georgia"/>
                <a:sym typeface="Georgia"/>
              </a:rPr>
              <a:t>ions) </a:t>
            </a:r>
            <a:endParaRPr sz="1800">
              <a:solidFill>
                <a:schemeClr val="dk1"/>
              </a:solidFill>
              <a:latin typeface="Georgia"/>
              <a:ea typeface="Georgia"/>
              <a:cs typeface="Georgia"/>
              <a:sym typeface="Georgia"/>
            </a:endParaRPr>
          </a:p>
          <a:p>
            <a:pPr indent="0" lvl="0" marL="0" marR="0" rtl="0" algn="l">
              <a:lnSpc>
                <a:spcPct val="150000"/>
              </a:lnSpc>
              <a:spcBef>
                <a:spcPts val="0"/>
              </a:spcBef>
              <a:spcAft>
                <a:spcPts val="0"/>
              </a:spcAft>
              <a:buNone/>
            </a:pPr>
            <a:r>
              <a:rPr lang="en-US" sz="1800">
                <a:solidFill>
                  <a:srgbClr val="FF0000"/>
                </a:solidFill>
                <a:latin typeface="Georgia"/>
                <a:ea typeface="Georgia"/>
                <a:cs typeface="Georgia"/>
                <a:sym typeface="Georgia"/>
              </a:rPr>
              <a:t>▪ Cr</a:t>
            </a:r>
            <a:r>
              <a:rPr baseline="30000" lang="en-US" sz="1800">
                <a:solidFill>
                  <a:srgbClr val="FF0000"/>
                </a:solidFill>
                <a:latin typeface="Georgia"/>
                <a:ea typeface="Georgia"/>
                <a:cs typeface="Georgia"/>
                <a:sym typeface="Georgia"/>
              </a:rPr>
              <a:t>3+</a:t>
            </a:r>
            <a:r>
              <a:rPr lang="en-US" sz="1800">
                <a:solidFill>
                  <a:srgbClr val="FF0000"/>
                </a:solidFill>
                <a:latin typeface="Georgia"/>
                <a:ea typeface="Georgia"/>
                <a:cs typeface="Georgia"/>
                <a:sym typeface="Georgia"/>
              </a:rPr>
              <a:t>ions concentration: 0.05%, ⇒Approx 1.6×10</a:t>
            </a:r>
            <a:r>
              <a:rPr baseline="30000" lang="en-US" sz="1800">
                <a:solidFill>
                  <a:srgbClr val="FF0000"/>
                </a:solidFill>
                <a:latin typeface="Georgia"/>
                <a:ea typeface="Georgia"/>
                <a:cs typeface="Georgia"/>
                <a:sym typeface="Georgia"/>
              </a:rPr>
              <a:t>25 </a:t>
            </a:r>
            <a:r>
              <a:rPr lang="en-US" sz="1800">
                <a:solidFill>
                  <a:srgbClr val="FF0000"/>
                </a:solidFill>
                <a:latin typeface="Georgia"/>
                <a:ea typeface="Georgia"/>
                <a:cs typeface="Georgia"/>
                <a:sym typeface="Georgia"/>
              </a:rPr>
              <a:t>ions per cubic  meter. </a:t>
            </a:r>
            <a:endParaRPr/>
          </a:p>
          <a:p>
            <a:pPr indent="0" lvl="0" marL="0" marR="0" rtl="0" algn="l">
              <a:lnSpc>
                <a:spcPct val="150000"/>
              </a:lnSpc>
              <a:spcBef>
                <a:spcPts val="0"/>
              </a:spcBef>
              <a:spcAft>
                <a:spcPts val="0"/>
              </a:spcAft>
              <a:buNone/>
            </a:pPr>
            <a:r>
              <a:rPr lang="en-US" sz="1800">
                <a:solidFill>
                  <a:srgbClr val="000000"/>
                </a:solidFill>
                <a:latin typeface="Georgia"/>
                <a:ea typeface="Georgia"/>
                <a:cs typeface="Georgia"/>
                <a:sym typeface="Georgia"/>
              </a:rPr>
              <a:t>• Active Centres (Cr</a:t>
            </a:r>
            <a:r>
              <a:rPr baseline="30000" lang="en-US" sz="1800">
                <a:solidFill>
                  <a:srgbClr val="000000"/>
                </a:solidFill>
                <a:latin typeface="Georgia"/>
                <a:ea typeface="Georgia"/>
                <a:cs typeface="Georgia"/>
                <a:sym typeface="Georgia"/>
              </a:rPr>
              <a:t>3+</a:t>
            </a:r>
            <a:r>
              <a:rPr lang="en-US" sz="1800">
                <a:solidFill>
                  <a:srgbClr val="000000"/>
                </a:solidFill>
                <a:latin typeface="Georgia"/>
                <a:ea typeface="Georgia"/>
                <a:cs typeface="Georgia"/>
                <a:sym typeface="Georgia"/>
              </a:rPr>
              <a:t>ions)  have a set of three energy </a:t>
            </a:r>
            <a:endParaRPr sz="1800">
              <a:solidFill>
                <a:schemeClr val="dk1"/>
              </a:solidFill>
              <a:latin typeface="Georgia"/>
              <a:ea typeface="Georgia"/>
              <a:cs typeface="Georgia"/>
              <a:sym typeface="Georgia"/>
            </a:endParaRPr>
          </a:p>
          <a:p>
            <a:pPr indent="0" lvl="0" marL="0" marR="0" rtl="0" algn="l">
              <a:lnSpc>
                <a:spcPct val="150000"/>
              </a:lnSpc>
              <a:spcBef>
                <a:spcPts val="0"/>
              </a:spcBef>
              <a:spcAft>
                <a:spcPts val="0"/>
              </a:spcAft>
              <a:buNone/>
            </a:pPr>
            <a:r>
              <a:rPr lang="en-US" sz="1800">
                <a:solidFill>
                  <a:srgbClr val="000000"/>
                </a:solidFill>
                <a:latin typeface="Georgia"/>
                <a:ea typeface="Georgia"/>
                <a:cs typeface="Georgia"/>
                <a:sym typeface="Georgia"/>
              </a:rPr>
              <a:t>• Aluminum &amp; Oxygen  ions are inert </a:t>
            </a:r>
            <a:endParaRPr sz="1800">
              <a:solidFill>
                <a:schemeClr val="dk1"/>
              </a:solidFill>
              <a:latin typeface="Georgia"/>
              <a:ea typeface="Georgia"/>
              <a:cs typeface="Georgia"/>
              <a:sym typeface="Georgia"/>
            </a:endParaRPr>
          </a:p>
          <a:p>
            <a:pPr indent="0" lvl="0" marL="0" marR="0" rtl="0" algn="l">
              <a:lnSpc>
                <a:spcPct val="150000"/>
              </a:lnSpc>
              <a:spcBef>
                <a:spcPts val="0"/>
              </a:spcBef>
              <a:spcAft>
                <a:spcPts val="0"/>
              </a:spcAft>
              <a:buNone/>
            </a:pPr>
            <a:r>
              <a:rPr lang="en-US" sz="1800">
                <a:solidFill>
                  <a:srgbClr val="0000CC"/>
                </a:solidFill>
                <a:latin typeface="Georgia"/>
                <a:ea typeface="Georgia"/>
                <a:cs typeface="Georgia"/>
                <a:sym typeface="Georgia"/>
              </a:rPr>
              <a:t>• Ruby crystal as cylindrical  rod (4cm length 0.5 cm in  diameter) </a:t>
            </a:r>
            <a:endParaRPr sz="1800">
              <a:solidFill>
                <a:schemeClr val="dk1"/>
              </a:solidFill>
              <a:latin typeface="Georgia"/>
              <a:ea typeface="Georgia"/>
              <a:cs typeface="Georgia"/>
              <a:sym typeface="Georgia"/>
            </a:endParaRPr>
          </a:p>
          <a:p>
            <a:pPr indent="0" lvl="0" marL="0" marR="0" rtl="0" algn="l">
              <a:lnSpc>
                <a:spcPct val="150000"/>
              </a:lnSpc>
              <a:spcBef>
                <a:spcPts val="0"/>
              </a:spcBef>
              <a:spcAft>
                <a:spcPts val="0"/>
              </a:spcAft>
              <a:buNone/>
            </a:pPr>
            <a:r>
              <a:rPr lang="en-US" sz="1800">
                <a:solidFill>
                  <a:srgbClr val="0000CC"/>
                </a:solidFill>
                <a:latin typeface="Georgia"/>
                <a:ea typeface="Georgia"/>
                <a:cs typeface="Georgia"/>
                <a:sym typeface="Georgia"/>
              </a:rPr>
              <a:t>• Helical photographic flash  lamp filled with Xenon.</a:t>
            </a:r>
            <a:endParaRPr/>
          </a:p>
          <a:p>
            <a:pPr indent="0" lvl="0" marL="0" marR="0" rtl="0" algn="l">
              <a:lnSpc>
                <a:spcPct val="150000"/>
              </a:lnSpc>
              <a:spcBef>
                <a:spcPts val="0"/>
              </a:spcBef>
              <a:spcAft>
                <a:spcPts val="0"/>
              </a:spcAft>
              <a:buNone/>
            </a:pPr>
            <a:br>
              <a:rPr lang="en-US" sz="1800">
                <a:solidFill>
                  <a:srgbClr val="0000CC"/>
                </a:solidFill>
                <a:latin typeface="Georgia"/>
                <a:ea typeface="Georgia"/>
                <a:cs typeface="Georgia"/>
                <a:sym typeface="Georgia"/>
              </a:rPr>
            </a:br>
            <a:endParaRPr sz="1800">
              <a:solidFill>
                <a:schemeClr val="dk1"/>
              </a:solidFill>
              <a:latin typeface="Georgia"/>
              <a:ea typeface="Georgia"/>
              <a:cs typeface="Georgia"/>
              <a:sym typeface="Georgia"/>
            </a:endParaRPr>
          </a:p>
          <a:p>
            <a:pPr indent="0" lvl="0" marL="0" marR="0" rtl="0" algn="l">
              <a:lnSpc>
                <a:spcPct val="150000"/>
              </a:lnSpc>
              <a:spcBef>
                <a:spcPts val="0"/>
              </a:spcBef>
              <a:spcAft>
                <a:spcPts val="0"/>
              </a:spcAft>
              <a:buNone/>
            </a:pPr>
            <a:r>
              <a:rPr lang="en-US" sz="1800">
                <a:solidFill>
                  <a:srgbClr val="000000"/>
                </a:solidFill>
                <a:latin typeface="Georgia"/>
                <a:ea typeface="Georgia"/>
                <a:cs typeface="Georgia"/>
                <a:sym typeface="Georgia"/>
              </a:rPr>
              <a:t>The Al</a:t>
            </a:r>
            <a:r>
              <a:rPr baseline="-25000" lang="en-US" sz="1800">
                <a:solidFill>
                  <a:srgbClr val="000000"/>
                </a:solidFill>
                <a:latin typeface="Georgia"/>
                <a:ea typeface="Georgia"/>
                <a:cs typeface="Georgia"/>
                <a:sym typeface="Georgia"/>
              </a:rPr>
              <a:t>2</a:t>
            </a:r>
            <a:r>
              <a:rPr lang="en-US" sz="1800">
                <a:solidFill>
                  <a:srgbClr val="000000"/>
                </a:solidFill>
                <a:latin typeface="Georgia"/>
                <a:ea typeface="Georgia"/>
                <a:cs typeface="Georgia"/>
                <a:sym typeface="Georgia"/>
              </a:rPr>
              <a:t>O</a:t>
            </a:r>
            <a:r>
              <a:rPr baseline="-25000" lang="en-US" sz="1800">
                <a:solidFill>
                  <a:srgbClr val="000000"/>
                </a:solidFill>
                <a:latin typeface="Georgia"/>
                <a:ea typeface="Georgia"/>
                <a:cs typeface="Georgia"/>
                <a:sym typeface="Georgia"/>
              </a:rPr>
              <a:t>3</a:t>
            </a:r>
            <a:r>
              <a:rPr lang="en-US" sz="1800">
                <a:solidFill>
                  <a:srgbClr val="000000"/>
                </a:solidFill>
                <a:latin typeface="Georgia"/>
                <a:ea typeface="Georgia"/>
                <a:cs typeface="Georgia"/>
                <a:sym typeface="Georgia"/>
              </a:rPr>
              <a:t>(sapphire) host is hard, with high thermal conductivity, and  transition metals can readily be incorporated substitutionally for the Al </a:t>
            </a:r>
            <a:endParaRPr sz="1800">
              <a:solidFill>
                <a:schemeClr val="dk1"/>
              </a:solidFill>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6"/>
          <p:cNvSpPr/>
          <p:nvPr/>
        </p:nvSpPr>
        <p:spPr>
          <a:xfrm>
            <a:off x="533400" y="0"/>
            <a:ext cx="7693073" cy="4708981"/>
          </a:xfrm>
          <a:prstGeom prst="rect">
            <a:avLst/>
          </a:prstGeom>
          <a:noFill/>
          <a:ln>
            <a:noFill/>
          </a:ln>
        </p:spPr>
        <p:txBody>
          <a:bodyPr anchorCtr="0" anchor="ctr" bIns="45700" lIns="91425" spcFirstLastPara="1" rIns="91425" wrap="square" tIns="45700">
            <a:spAutoFit/>
          </a:bodyPr>
          <a:lstStyle/>
          <a:p>
            <a:pPr indent="0" lvl="0" marL="0" marR="0" rtl="0" algn="ctr">
              <a:lnSpc>
                <a:spcPct val="150000"/>
              </a:lnSpc>
              <a:spcBef>
                <a:spcPts val="0"/>
              </a:spcBef>
              <a:spcAft>
                <a:spcPts val="0"/>
              </a:spcAft>
              <a:buClr>
                <a:srgbClr val="000000"/>
              </a:buClr>
              <a:buSzPts val="2000"/>
              <a:buFont typeface="Georgia"/>
              <a:buNone/>
            </a:pPr>
            <a:r>
              <a:rPr b="1" i="0" lang="en-US" sz="2000" u="none" cap="none" strike="noStrike">
                <a:solidFill>
                  <a:srgbClr val="000000"/>
                </a:solidFill>
                <a:latin typeface="Georgia"/>
                <a:ea typeface="Georgia"/>
                <a:cs typeface="Georgia"/>
                <a:sym typeface="Georgia"/>
              </a:rPr>
              <a:t>RUBY LASER: COMMERCIAL </a:t>
            </a:r>
            <a:endParaRPr b="0" i="0" sz="2000" u="none" cap="none" strike="noStrike">
              <a:solidFill>
                <a:schemeClr val="dk1"/>
              </a:solidFill>
              <a:latin typeface="Georgia"/>
              <a:ea typeface="Georgia"/>
              <a:cs typeface="Georgia"/>
              <a:sym typeface="Georgia"/>
            </a:endParaRPr>
          </a:p>
          <a:p>
            <a:pPr indent="0" lvl="0" marL="0" marR="0" rtl="0" algn="just">
              <a:lnSpc>
                <a:spcPct val="150000"/>
              </a:lnSpc>
              <a:spcBef>
                <a:spcPts val="0"/>
              </a:spcBef>
              <a:spcAft>
                <a:spcPts val="0"/>
              </a:spcAft>
              <a:buClr>
                <a:srgbClr val="000000"/>
              </a:buClr>
              <a:buSzPts val="2000"/>
              <a:buFont typeface="Georgia"/>
              <a:buNone/>
            </a:pPr>
            <a:r>
              <a:rPr b="0" i="0" lang="en-US" sz="2000" u="none" cap="none" strike="noStrike">
                <a:solidFill>
                  <a:srgbClr val="000000"/>
                </a:solidFill>
                <a:latin typeface="Georgia"/>
                <a:ea typeface="Georgia"/>
                <a:cs typeface="Georgia"/>
                <a:sym typeface="Georgia"/>
              </a:rPr>
              <a:t>▪ End faces grounded and polished </a:t>
            </a:r>
            <a:endParaRPr b="0" i="0" sz="2000" u="none" cap="none" strike="noStrike">
              <a:solidFill>
                <a:schemeClr val="dk1"/>
              </a:solidFill>
              <a:latin typeface="Georgia"/>
              <a:ea typeface="Georgia"/>
              <a:cs typeface="Georgia"/>
              <a:sym typeface="Georgia"/>
            </a:endParaRPr>
          </a:p>
          <a:p>
            <a:pPr indent="0" lvl="0" marL="0" marR="0" rtl="0" algn="just">
              <a:lnSpc>
                <a:spcPct val="150000"/>
              </a:lnSpc>
              <a:spcBef>
                <a:spcPts val="0"/>
              </a:spcBef>
              <a:spcAft>
                <a:spcPts val="0"/>
              </a:spcAft>
              <a:buClr>
                <a:srgbClr val="000000"/>
              </a:buClr>
              <a:buSzPts val="2000"/>
              <a:buFont typeface="Georgia"/>
              <a:buNone/>
            </a:pPr>
            <a:r>
              <a:rPr b="0" i="0" lang="en-US" sz="2000" u="none" cap="none" strike="noStrike">
                <a:solidFill>
                  <a:srgbClr val="000000"/>
                </a:solidFill>
                <a:latin typeface="Georgia"/>
                <a:ea typeface="Georgia"/>
                <a:cs typeface="Georgia"/>
                <a:sym typeface="Georgia"/>
              </a:rPr>
              <a:t>▪ Mostly silvered faces (100% &amp; 90 % reflection) </a:t>
            </a:r>
            <a:r>
              <a:rPr b="1" i="0" lang="en-US" sz="2000" u="none" cap="none" strike="noStrike">
                <a:solidFill>
                  <a:srgbClr val="000000"/>
                </a:solidFill>
                <a:latin typeface="Georgia"/>
                <a:ea typeface="Georgia"/>
                <a:cs typeface="Georgia"/>
                <a:sym typeface="Georgia"/>
              </a:rPr>
              <a:t>Febry-Perot Resonator</a:t>
            </a:r>
            <a:endParaRPr/>
          </a:p>
          <a:p>
            <a:pPr indent="0" lvl="0" marL="0" marR="0" rtl="0" algn="just">
              <a:lnSpc>
                <a:spcPct val="150000"/>
              </a:lnSpc>
              <a:spcBef>
                <a:spcPts val="0"/>
              </a:spcBef>
              <a:spcAft>
                <a:spcPts val="0"/>
              </a:spcAft>
              <a:buNone/>
            </a:pPr>
            <a:r>
              <a:rPr lang="en-US" sz="2000">
                <a:solidFill>
                  <a:srgbClr val="9900CC"/>
                </a:solidFill>
                <a:latin typeface="Georgia"/>
                <a:ea typeface="Georgia"/>
                <a:cs typeface="Georgia"/>
                <a:sym typeface="Georgia"/>
              </a:rPr>
              <a:t>• System is cooled with the help of a  </a:t>
            </a:r>
            <a:endParaRPr sz="2000">
              <a:solidFill>
                <a:schemeClr val="dk1"/>
              </a:solidFill>
              <a:latin typeface="Georgia"/>
              <a:ea typeface="Georgia"/>
              <a:cs typeface="Georgia"/>
              <a:sym typeface="Georgia"/>
            </a:endParaRPr>
          </a:p>
          <a:p>
            <a:pPr indent="0" lvl="0" marL="0" marR="0" rtl="0" algn="just">
              <a:lnSpc>
                <a:spcPct val="150000"/>
              </a:lnSpc>
              <a:spcBef>
                <a:spcPts val="0"/>
              </a:spcBef>
              <a:spcAft>
                <a:spcPts val="0"/>
              </a:spcAft>
              <a:buNone/>
            </a:pPr>
            <a:r>
              <a:rPr lang="en-US" sz="2000">
                <a:solidFill>
                  <a:srgbClr val="9900CC"/>
                </a:solidFill>
                <a:latin typeface="Georgia"/>
                <a:ea typeface="Georgia"/>
                <a:cs typeface="Georgia"/>
                <a:sym typeface="Georgia"/>
              </a:rPr>
              <a:t>coolant circulating around the ruby rod </a:t>
            </a:r>
            <a:endParaRPr sz="2000">
              <a:solidFill>
                <a:schemeClr val="dk1"/>
              </a:solidFill>
              <a:latin typeface="Georgia"/>
              <a:ea typeface="Georgia"/>
              <a:cs typeface="Georgia"/>
              <a:sym typeface="Georgia"/>
            </a:endParaRPr>
          </a:p>
          <a:p>
            <a:pPr indent="0" lvl="0" marL="0" marR="0" rtl="0" algn="just">
              <a:lnSpc>
                <a:spcPct val="150000"/>
              </a:lnSpc>
              <a:spcBef>
                <a:spcPts val="0"/>
              </a:spcBef>
              <a:spcAft>
                <a:spcPts val="0"/>
              </a:spcAft>
              <a:buNone/>
            </a:pPr>
            <a:r>
              <a:rPr lang="en-US" sz="2000">
                <a:solidFill>
                  <a:srgbClr val="990000"/>
                </a:solidFill>
                <a:latin typeface="Georgia"/>
                <a:ea typeface="Georgia"/>
                <a:cs typeface="Georgia"/>
                <a:sym typeface="Georgia"/>
              </a:rPr>
              <a:t>▪ In practical lasers flash lamps of helical  </a:t>
            </a:r>
            <a:endParaRPr sz="2000">
              <a:solidFill>
                <a:schemeClr val="dk1"/>
              </a:solidFill>
              <a:latin typeface="Georgia"/>
              <a:ea typeface="Georgia"/>
              <a:cs typeface="Georgia"/>
              <a:sym typeface="Georgia"/>
            </a:endParaRPr>
          </a:p>
          <a:p>
            <a:pPr indent="0" lvl="0" marL="0" marR="0" rtl="0" algn="just">
              <a:lnSpc>
                <a:spcPct val="150000"/>
              </a:lnSpc>
              <a:spcBef>
                <a:spcPts val="0"/>
              </a:spcBef>
              <a:spcAft>
                <a:spcPts val="0"/>
              </a:spcAft>
              <a:buNone/>
            </a:pPr>
            <a:r>
              <a:rPr lang="en-US" sz="2000">
                <a:solidFill>
                  <a:srgbClr val="990000"/>
                </a:solidFill>
                <a:latin typeface="Georgia"/>
                <a:ea typeface="Georgia"/>
                <a:cs typeface="Georgia"/>
                <a:sym typeface="Georgia"/>
              </a:rPr>
              <a:t>design no longer used </a:t>
            </a:r>
            <a:endParaRPr sz="2000">
              <a:solidFill>
                <a:schemeClr val="dk1"/>
              </a:solidFill>
              <a:latin typeface="Georgia"/>
              <a:ea typeface="Georgia"/>
              <a:cs typeface="Georgia"/>
              <a:sym typeface="Georgia"/>
            </a:endParaRPr>
          </a:p>
          <a:p>
            <a:pPr indent="0" lvl="0" marL="0" marR="0" rtl="0" algn="just">
              <a:lnSpc>
                <a:spcPct val="150000"/>
              </a:lnSpc>
              <a:spcBef>
                <a:spcPts val="0"/>
              </a:spcBef>
              <a:spcAft>
                <a:spcPts val="0"/>
              </a:spcAft>
              <a:buNone/>
            </a:pPr>
            <a:r>
              <a:rPr lang="en-US" sz="2000">
                <a:solidFill>
                  <a:srgbClr val="990000"/>
                </a:solidFill>
                <a:latin typeface="Georgia"/>
                <a:ea typeface="Georgia"/>
                <a:cs typeface="Georgia"/>
                <a:sym typeface="Georgia"/>
              </a:rPr>
              <a:t>▪ Most commonly used are linear lamps</a:t>
            </a:r>
            <a:endParaRPr sz="2000">
              <a:solidFill>
                <a:schemeClr val="dk1"/>
              </a:solidFill>
              <a:latin typeface="Georgia"/>
              <a:ea typeface="Georgia"/>
              <a:cs typeface="Georgia"/>
              <a:sym typeface="Georgia"/>
            </a:endParaRPr>
          </a:p>
          <a:p>
            <a:pPr indent="0" lvl="0" marL="0" marR="0" rtl="0" algn="just">
              <a:lnSpc>
                <a:spcPct val="150000"/>
              </a:lnSpc>
              <a:spcBef>
                <a:spcPts val="0"/>
              </a:spcBef>
              <a:spcAft>
                <a:spcPts val="0"/>
              </a:spcAft>
              <a:buClr>
                <a:srgbClr val="000000"/>
              </a:buClr>
              <a:buSzPts val="2000"/>
              <a:buFont typeface="Georgia"/>
              <a:buNone/>
            </a:pPr>
            <a:r>
              <a:rPr b="1" i="0" lang="en-US" sz="2000" u="none" cap="none" strike="noStrike">
                <a:solidFill>
                  <a:srgbClr val="000000"/>
                </a:solidFill>
                <a:latin typeface="Georgia"/>
                <a:ea typeface="Georgia"/>
                <a:cs typeface="Georgia"/>
                <a:sym typeface="Georgia"/>
              </a:rPr>
              <a:t> </a:t>
            </a:r>
            <a:endParaRPr b="0" i="0" sz="2000" u="none" cap="none" strike="noStrike">
              <a:solidFill>
                <a:schemeClr val="dk1"/>
              </a:solidFill>
              <a:latin typeface="Georgia"/>
              <a:ea typeface="Georgia"/>
              <a:cs typeface="Georgia"/>
              <a:sym typeface="Georgia"/>
            </a:endParaRPr>
          </a:p>
        </p:txBody>
      </p:sp>
      <p:pic>
        <p:nvPicPr>
          <p:cNvPr id="118" name="Google Shape;118;p6"/>
          <p:cNvPicPr preferRelativeResize="0"/>
          <p:nvPr/>
        </p:nvPicPr>
        <p:blipFill rotWithShape="1">
          <a:blip r:embed="rId3">
            <a:alphaModFix/>
          </a:blip>
          <a:srcRect b="0" l="0" r="0" t="0"/>
          <a:stretch/>
        </p:blipFill>
        <p:spPr>
          <a:xfrm>
            <a:off x="5353050" y="3505200"/>
            <a:ext cx="3790950" cy="3200400"/>
          </a:xfrm>
          <a:prstGeom prst="rect">
            <a:avLst/>
          </a:prstGeom>
          <a:noFill/>
          <a:ln>
            <a:noFill/>
          </a:ln>
        </p:spPr>
      </p:pic>
      <p:pic>
        <p:nvPicPr>
          <p:cNvPr id="119" name="Google Shape;119;p6"/>
          <p:cNvPicPr preferRelativeResize="0"/>
          <p:nvPr/>
        </p:nvPicPr>
        <p:blipFill rotWithShape="1">
          <a:blip r:embed="rId4">
            <a:alphaModFix/>
          </a:blip>
          <a:srcRect b="0" l="0" r="0" t="0"/>
          <a:stretch/>
        </p:blipFill>
        <p:spPr>
          <a:xfrm>
            <a:off x="990600" y="4495800"/>
            <a:ext cx="3048000" cy="212358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7"/>
          <p:cNvPicPr preferRelativeResize="0"/>
          <p:nvPr/>
        </p:nvPicPr>
        <p:blipFill rotWithShape="1">
          <a:blip r:embed="rId3">
            <a:alphaModFix/>
          </a:blip>
          <a:srcRect b="0" l="0" r="0" t="0"/>
          <a:stretch/>
        </p:blipFill>
        <p:spPr>
          <a:xfrm>
            <a:off x="5048250" y="914400"/>
            <a:ext cx="4095750" cy="3295650"/>
          </a:xfrm>
          <a:prstGeom prst="rect">
            <a:avLst/>
          </a:prstGeom>
          <a:noFill/>
          <a:ln>
            <a:noFill/>
          </a:ln>
        </p:spPr>
      </p:pic>
      <p:sp>
        <p:nvSpPr>
          <p:cNvPr id="125" name="Google Shape;125;p7"/>
          <p:cNvSpPr/>
          <p:nvPr/>
        </p:nvSpPr>
        <p:spPr>
          <a:xfrm>
            <a:off x="1371600" y="228600"/>
            <a:ext cx="6288901" cy="461665"/>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i="0" lang="en-US" sz="2400" u="none" cap="none" strike="noStrike">
                <a:solidFill>
                  <a:srgbClr val="000000"/>
                </a:solidFill>
                <a:latin typeface="Georgia"/>
                <a:ea typeface="Georgia"/>
                <a:cs typeface="Georgia"/>
                <a:sym typeface="Georgia"/>
              </a:rPr>
              <a:t>RUBY LASER : </a:t>
            </a:r>
            <a:r>
              <a:rPr b="1" lang="en-US" sz="2400">
                <a:solidFill>
                  <a:srgbClr val="000000"/>
                </a:solidFill>
                <a:latin typeface="Georgia"/>
                <a:ea typeface="Georgia"/>
                <a:cs typeface="Georgia"/>
                <a:sym typeface="Georgia"/>
              </a:rPr>
              <a:t>WORKING PRINCIPLE</a:t>
            </a:r>
            <a:endParaRPr b="0" i="0" sz="1200" u="none" cap="none" strike="noStrike">
              <a:solidFill>
                <a:schemeClr val="dk1"/>
              </a:solidFill>
              <a:latin typeface="Georgia"/>
              <a:ea typeface="Georgia"/>
              <a:cs typeface="Georgia"/>
              <a:sym typeface="Georgia"/>
            </a:endParaRPr>
          </a:p>
        </p:txBody>
      </p:sp>
      <p:sp>
        <p:nvSpPr>
          <p:cNvPr id="126" name="Google Shape;126;p7"/>
          <p:cNvSpPr/>
          <p:nvPr/>
        </p:nvSpPr>
        <p:spPr>
          <a:xfrm>
            <a:off x="5410200" y="4114800"/>
            <a:ext cx="3200400" cy="584775"/>
          </a:xfrm>
          <a:prstGeom prst="rect">
            <a:avLst/>
          </a:prstGeom>
          <a:noFill/>
          <a:ln>
            <a:noFill/>
          </a:ln>
        </p:spPr>
        <p:txBody>
          <a:bodyPr anchorCtr="0" anchor="ctr"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1600"/>
              <a:buFont typeface="Georgia"/>
              <a:buNone/>
            </a:pPr>
            <a:r>
              <a:rPr b="0" i="1" lang="en-US" sz="1600" u="none" cap="none" strike="noStrike">
                <a:solidFill>
                  <a:schemeClr val="dk1"/>
                </a:solidFill>
                <a:latin typeface="Georgia"/>
                <a:ea typeface="Georgia"/>
                <a:cs typeface="Georgia"/>
                <a:sym typeface="Georgia"/>
              </a:rPr>
              <a:t>Energy levels of chromium ions is Ruby laser</a:t>
            </a:r>
            <a:endParaRPr b="0" i="1" sz="1200" u="none" cap="none" strike="noStrike">
              <a:solidFill>
                <a:schemeClr val="dk1"/>
              </a:solidFill>
              <a:latin typeface="Georgia"/>
              <a:ea typeface="Georgia"/>
              <a:cs typeface="Georgia"/>
              <a:sym typeface="Georgia"/>
            </a:endParaRPr>
          </a:p>
        </p:txBody>
      </p:sp>
      <p:sp>
        <p:nvSpPr>
          <p:cNvPr id="127" name="Google Shape;127;p7"/>
          <p:cNvSpPr/>
          <p:nvPr/>
        </p:nvSpPr>
        <p:spPr>
          <a:xfrm>
            <a:off x="381000" y="4876800"/>
            <a:ext cx="7772400" cy="1754326"/>
          </a:xfrm>
          <a:prstGeom prst="rect">
            <a:avLst/>
          </a:prstGeom>
          <a:noFill/>
          <a:ln>
            <a:noFill/>
          </a:ln>
        </p:spPr>
        <p:txBody>
          <a:bodyPr anchorCtr="0" anchor="ctr" bIns="45700" lIns="91425" spcFirstLastPara="1" rIns="91425" wrap="square" tIns="45700">
            <a:spAutoFit/>
          </a:bodyPr>
          <a:lstStyle/>
          <a:p>
            <a:pPr indent="0" lvl="0" marL="0" marR="0" rtl="0" algn="just">
              <a:lnSpc>
                <a:spcPct val="150000"/>
              </a:lnSpc>
              <a:spcBef>
                <a:spcPts val="0"/>
              </a:spcBef>
              <a:spcAft>
                <a:spcPts val="0"/>
              </a:spcAft>
              <a:buClr>
                <a:srgbClr val="FF0000"/>
              </a:buClr>
              <a:buSzPts val="1800"/>
              <a:buFont typeface="Georgia"/>
              <a:buNone/>
            </a:pPr>
            <a:r>
              <a:rPr b="0" i="0" lang="en-US" sz="1800" u="none" cap="none" strike="noStrike">
                <a:solidFill>
                  <a:srgbClr val="FF0000"/>
                </a:solidFill>
                <a:latin typeface="Georgia"/>
                <a:ea typeface="Georgia"/>
                <a:cs typeface="Georgia"/>
                <a:sym typeface="Georgia"/>
              </a:rPr>
              <a:t>❖ Radiative transitions from E</a:t>
            </a:r>
            <a:r>
              <a:rPr b="0" baseline="-25000" i="0" lang="en-US" sz="1800" u="none" cap="none" strike="noStrike">
                <a:solidFill>
                  <a:srgbClr val="FF0000"/>
                </a:solidFill>
                <a:latin typeface="Georgia"/>
                <a:ea typeface="Georgia"/>
                <a:cs typeface="Georgia"/>
                <a:sym typeface="Georgia"/>
              </a:rPr>
              <a:t>2</a:t>
            </a:r>
            <a:r>
              <a:rPr b="0" i="0" lang="en-US" sz="1800" u="none" cap="none" strike="noStrike">
                <a:solidFill>
                  <a:srgbClr val="FF0000"/>
                </a:solidFill>
                <a:latin typeface="Georgia"/>
                <a:ea typeface="Georgia"/>
                <a:cs typeface="Georgia"/>
                <a:sym typeface="Georgia"/>
              </a:rPr>
              <a:t>to E</a:t>
            </a:r>
            <a:r>
              <a:rPr b="0" baseline="-25000" i="0" lang="en-US" sz="1800" u="none" cap="none" strike="noStrike">
                <a:solidFill>
                  <a:srgbClr val="FF0000"/>
                </a:solidFill>
                <a:latin typeface="Georgia"/>
                <a:ea typeface="Georgia"/>
                <a:cs typeface="Georgia"/>
                <a:sym typeface="Georgia"/>
              </a:rPr>
              <a:t>1 </a:t>
            </a:r>
            <a:r>
              <a:rPr b="0" i="0" lang="en-US" sz="1800" u="none" cap="none" strike="noStrike">
                <a:solidFill>
                  <a:srgbClr val="FF0000"/>
                </a:solidFill>
                <a:latin typeface="Georgia"/>
                <a:ea typeface="Georgia"/>
                <a:cs typeface="Georgia"/>
                <a:sym typeface="Georgia"/>
              </a:rPr>
              <a:t>⇒ Red wavelength at 694.3 nm ❖</a:t>
            </a:r>
            <a:r>
              <a:rPr b="1" i="0" lang="en-US" sz="1800" u="none" cap="none" strike="noStrike">
                <a:solidFill>
                  <a:srgbClr val="FF0000"/>
                </a:solidFill>
                <a:latin typeface="Georgia"/>
                <a:ea typeface="Georgia"/>
                <a:cs typeface="Georgia"/>
                <a:sym typeface="Georgia"/>
              </a:rPr>
              <a:t>Under intense excitation: Pumping &gt; Critical threshold  </a:t>
            </a:r>
            <a:r>
              <a:rPr b="0" i="0" lang="en-US" sz="1800" u="none" cap="none" strike="noStrike">
                <a:solidFill>
                  <a:srgbClr val="FF0000"/>
                </a:solidFill>
                <a:latin typeface="Georgia"/>
                <a:ea typeface="Georgia"/>
                <a:cs typeface="Georgia"/>
                <a:sym typeface="Georgia"/>
              </a:rPr>
              <a:t>❖A spontaneous fluorescent photon (red) acts as input and trigger </a:t>
            </a:r>
            <a:endParaRPr/>
          </a:p>
          <a:p>
            <a:pPr indent="0" lvl="0" marL="0" marR="0" rtl="0" algn="ctr">
              <a:lnSpc>
                <a:spcPct val="150000"/>
              </a:lnSpc>
              <a:spcBef>
                <a:spcPts val="0"/>
              </a:spcBef>
              <a:spcAft>
                <a:spcPts val="0"/>
              </a:spcAft>
              <a:buClr>
                <a:srgbClr val="FF0000"/>
              </a:buClr>
              <a:buSzPts val="1800"/>
              <a:buFont typeface="Georgia"/>
              <a:buNone/>
            </a:pPr>
            <a:r>
              <a:rPr b="0" i="0" lang="en-US" sz="1800" u="none" cap="none" strike="noStrike">
                <a:solidFill>
                  <a:srgbClr val="FF0000"/>
                </a:solidFill>
                <a:latin typeface="Georgia"/>
                <a:ea typeface="Georgia"/>
                <a:cs typeface="Georgia"/>
                <a:sym typeface="Georgia"/>
              </a:rPr>
              <a:t>⇒ </a:t>
            </a:r>
            <a:r>
              <a:rPr b="1" i="0" lang="en-US" sz="1800" u="none" cap="none" strike="noStrike">
                <a:solidFill>
                  <a:srgbClr val="FF0000"/>
                </a:solidFill>
                <a:latin typeface="Georgia"/>
                <a:ea typeface="Georgia"/>
                <a:cs typeface="Georgia"/>
                <a:sym typeface="Georgia"/>
              </a:rPr>
              <a:t>Stimulated emission; SYSTEM LASES </a:t>
            </a:r>
            <a:endParaRPr b="0" i="0" sz="1800" u="none" cap="none" strike="noStrike">
              <a:solidFill>
                <a:schemeClr val="dk1"/>
              </a:solidFill>
              <a:latin typeface="Georgia"/>
              <a:ea typeface="Georgia"/>
              <a:cs typeface="Georgia"/>
              <a:sym typeface="Georgia"/>
            </a:endParaRPr>
          </a:p>
        </p:txBody>
      </p:sp>
      <p:sp>
        <p:nvSpPr>
          <p:cNvPr id="128" name="Google Shape;128;p7"/>
          <p:cNvSpPr/>
          <p:nvPr/>
        </p:nvSpPr>
        <p:spPr>
          <a:xfrm>
            <a:off x="304800" y="816382"/>
            <a:ext cx="4800600" cy="3831818"/>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en-US" sz="1800">
                <a:solidFill>
                  <a:srgbClr val="000000"/>
                </a:solidFill>
                <a:latin typeface="Georgia"/>
                <a:ea typeface="Georgia"/>
                <a:cs typeface="Georgia"/>
                <a:sym typeface="Georgia"/>
              </a:rPr>
              <a:t>▪ </a:t>
            </a:r>
            <a:r>
              <a:rPr b="1" lang="en-US" sz="1800">
                <a:solidFill>
                  <a:srgbClr val="000000"/>
                </a:solidFill>
                <a:latin typeface="Georgia"/>
                <a:ea typeface="Georgia"/>
                <a:cs typeface="Georgia"/>
                <a:sym typeface="Georgia"/>
              </a:rPr>
              <a:t>A Three level laser system </a:t>
            </a:r>
            <a:endParaRPr sz="1800">
              <a:solidFill>
                <a:schemeClr val="dk1"/>
              </a:solidFill>
              <a:latin typeface="Georgia"/>
              <a:ea typeface="Georgia"/>
              <a:cs typeface="Georgia"/>
              <a:sym typeface="Georgia"/>
            </a:endParaRPr>
          </a:p>
          <a:p>
            <a:pPr indent="0" lvl="0" marL="0" marR="0" rtl="0" algn="just">
              <a:lnSpc>
                <a:spcPct val="150000"/>
              </a:lnSpc>
              <a:spcBef>
                <a:spcPts val="0"/>
              </a:spcBef>
              <a:spcAft>
                <a:spcPts val="0"/>
              </a:spcAft>
              <a:buNone/>
            </a:pPr>
            <a:r>
              <a:rPr lang="en-US" sz="1800">
                <a:solidFill>
                  <a:srgbClr val="000000"/>
                </a:solidFill>
                <a:latin typeface="Georgia"/>
                <a:ea typeface="Georgia"/>
                <a:cs typeface="Georgia"/>
                <a:sym typeface="Georgia"/>
              </a:rPr>
              <a:t>▪ </a:t>
            </a:r>
            <a:r>
              <a:rPr b="1" lang="en-US" sz="1800">
                <a:solidFill>
                  <a:srgbClr val="000000"/>
                </a:solidFill>
                <a:latin typeface="Georgia"/>
                <a:ea typeface="Georgia"/>
                <a:cs typeface="Georgia"/>
                <a:sym typeface="Georgia"/>
              </a:rPr>
              <a:t>E</a:t>
            </a:r>
            <a:r>
              <a:rPr b="1" baseline="-25000" lang="en-US" sz="1800">
                <a:solidFill>
                  <a:srgbClr val="000000"/>
                </a:solidFill>
                <a:latin typeface="Georgia"/>
                <a:ea typeface="Georgia"/>
                <a:cs typeface="Georgia"/>
                <a:sym typeface="Georgia"/>
              </a:rPr>
              <a:t>2</a:t>
            </a:r>
            <a:r>
              <a:rPr b="1" lang="en-US" sz="1800">
                <a:solidFill>
                  <a:srgbClr val="000000"/>
                </a:solidFill>
                <a:latin typeface="Georgia"/>
                <a:ea typeface="Georgia"/>
                <a:cs typeface="Georgia"/>
                <a:sym typeface="Georgia"/>
              </a:rPr>
              <a:t>- metastable state (3ms) </a:t>
            </a:r>
            <a:endParaRPr sz="1800">
              <a:solidFill>
                <a:schemeClr val="dk1"/>
              </a:solidFill>
              <a:latin typeface="Georgia"/>
              <a:ea typeface="Georgia"/>
              <a:cs typeface="Georgia"/>
              <a:sym typeface="Georgia"/>
            </a:endParaRPr>
          </a:p>
          <a:p>
            <a:pPr indent="0" lvl="0" marL="0" marR="0" rtl="0" algn="just">
              <a:lnSpc>
                <a:spcPct val="150000"/>
              </a:lnSpc>
              <a:spcBef>
                <a:spcPts val="0"/>
              </a:spcBef>
              <a:spcAft>
                <a:spcPts val="0"/>
              </a:spcAft>
              <a:buNone/>
            </a:pPr>
            <a:r>
              <a:rPr lang="en-US" sz="1800">
                <a:solidFill>
                  <a:srgbClr val="0000CC"/>
                </a:solidFill>
                <a:latin typeface="Georgia"/>
                <a:ea typeface="Georgia"/>
                <a:cs typeface="Georgia"/>
                <a:sym typeface="Georgia"/>
              </a:rPr>
              <a:t>• Ruby rod pumped with an intense      Xenon flash lamp </a:t>
            </a:r>
            <a:endParaRPr/>
          </a:p>
          <a:p>
            <a:pPr indent="0" lvl="0" marL="0" marR="0" rtl="0" algn="just">
              <a:lnSpc>
                <a:spcPct val="150000"/>
              </a:lnSpc>
              <a:spcBef>
                <a:spcPts val="0"/>
              </a:spcBef>
              <a:spcAft>
                <a:spcPts val="0"/>
              </a:spcAft>
              <a:buNone/>
            </a:pPr>
            <a:r>
              <a:rPr lang="en-US" sz="1800">
                <a:solidFill>
                  <a:srgbClr val="0000CC"/>
                </a:solidFill>
                <a:latin typeface="Georgia"/>
                <a:ea typeface="Georgia"/>
                <a:cs typeface="Georgia"/>
                <a:sym typeface="Georgia"/>
              </a:rPr>
              <a:t>• Ground state of Cr</a:t>
            </a:r>
            <a:r>
              <a:rPr baseline="30000" lang="en-US" sz="1800">
                <a:solidFill>
                  <a:srgbClr val="0000CC"/>
                </a:solidFill>
                <a:latin typeface="Georgia"/>
                <a:ea typeface="Georgia"/>
                <a:cs typeface="Georgia"/>
                <a:sym typeface="Georgia"/>
              </a:rPr>
              <a:t>3+ </a:t>
            </a:r>
            <a:r>
              <a:rPr lang="en-US" sz="1800">
                <a:solidFill>
                  <a:srgbClr val="0000CC"/>
                </a:solidFill>
                <a:latin typeface="Georgia"/>
                <a:ea typeface="Georgia"/>
                <a:cs typeface="Georgia"/>
                <a:sym typeface="Georgia"/>
              </a:rPr>
              <a:t>ions absorb light at pump bands </a:t>
            </a:r>
            <a:endParaRPr/>
          </a:p>
          <a:p>
            <a:pPr indent="0" lvl="0" marL="0" marR="0" rtl="0" algn="just">
              <a:lnSpc>
                <a:spcPct val="150000"/>
              </a:lnSpc>
              <a:spcBef>
                <a:spcPts val="0"/>
              </a:spcBef>
              <a:spcAft>
                <a:spcPts val="0"/>
              </a:spcAft>
              <a:buNone/>
            </a:pPr>
            <a:r>
              <a:rPr lang="en-US" sz="1800">
                <a:solidFill>
                  <a:srgbClr val="0000CC"/>
                </a:solidFill>
                <a:latin typeface="Georgia"/>
                <a:ea typeface="Georgia"/>
                <a:cs typeface="Georgia"/>
                <a:sym typeface="Georgia"/>
              </a:rPr>
              <a:t>	 ⮚550nm  and 400nm </a:t>
            </a:r>
            <a:endParaRPr sz="1800">
              <a:solidFill>
                <a:schemeClr val="dk1"/>
              </a:solidFill>
              <a:latin typeface="Georgia"/>
              <a:ea typeface="Georgia"/>
              <a:cs typeface="Georgia"/>
              <a:sym typeface="Georgia"/>
            </a:endParaRPr>
          </a:p>
          <a:p>
            <a:pPr indent="0" lvl="0" marL="0" marR="0" rtl="0" algn="just">
              <a:lnSpc>
                <a:spcPct val="150000"/>
              </a:lnSpc>
              <a:spcBef>
                <a:spcPts val="0"/>
              </a:spcBef>
              <a:spcAft>
                <a:spcPts val="0"/>
              </a:spcAft>
              <a:buNone/>
            </a:pPr>
            <a:r>
              <a:rPr lang="en-US" sz="1800">
                <a:solidFill>
                  <a:srgbClr val="0000CC"/>
                </a:solidFill>
                <a:latin typeface="Georgia"/>
                <a:ea typeface="Georgia"/>
                <a:cs typeface="Georgia"/>
                <a:sym typeface="Georgia"/>
              </a:rPr>
              <a:t>• Non-radiative transitions to E</a:t>
            </a:r>
            <a:r>
              <a:rPr baseline="-25000" lang="en-US" sz="1800">
                <a:solidFill>
                  <a:srgbClr val="0000CC"/>
                </a:solidFill>
                <a:latin typeface="Georgia"/>
                <a:ea typeface="Georgia"/>
                <a:cs typeface="Georgia"/>
                <a:sym typeface="Georgia"/>
              </a:rPr>
              <a:t>2</a:t>
            </a:r>
            <a:r>
              <a:rPr lang="en-US" sz="1800">
                <a:solidFill>
                  <a:srgbClr val="0000CC"/>
                </a:solidFill>
                <a:latin typeface="Georgia"/>
                <a:ea typeface="Georgia"/>
                <a:cs typeface="Georgia"/>
                <a:sym typeface="Georgia"/>
              </a:rPr>
              <a:t> </a:t>
            </a:r>
            <a:endParaRPr sz="1800">
              <a:solidFill>
                <a:schemeClr val="dk1"/>
              </a:solidFill>
              <a:latin typeface="Georgia"/>
              <a:ea typeface="Georgia"/>
              <a:cs typeface="Georgia"/>
              <a:sym typeface="Georgia"/>
            </a:endParaRPr>
          </a:p>
          <a:p>
            <a:pPr indent="0" lvl="0" marL="0" marR="0" rtl="0" algn="just">
              <a:lnSpc>
                <a:spcPct val="150000"/>
              </a:lnSpc>
              <a:spcBef>
                <a:spcPts val="0"/>
              </a:spcBef>
              <a:spcAft>
                <a:spcPts val="0"/>
              </a:spcAft>
              <a:buNone/>
            </a:pPr>
            <a:r>
              <a:rPr lang="en-US" sz="1800">
                <a:solidFill>
                  <a:srgbClr val="0000CC"/>
                </a:solidFill>
                <a:latin typeface="Georgia"/>
                <a:ea typeface="Georgia"/>
                <a:cs typeface="Georgia"/>
                <a:sym typeface="Georgia"/>
              </a:rPr>
              <a:t>• Population Inversion at E</a:t>
            </a:r>
            <a:r>
              <a:rPr baseline="-25000" lang="en-US" sz="1800">
                <a:solidFill>
                  <a:srgbClr val="0000CC"/>
                </a:solidFill>
                <a:latin typeface="Georgia"/>
                <a:ea typeface="Georgia"/>
                <a:cs typeface="Georgia"/>
                <a:sym typeface="Georgia"/>
              </a:rPr>
              <a:t>2</a:t>
            </a:r>
            <a:r>
              <a:rPr lang="en-US" sz="1800">
                <a:solidFill>
                  <a:srgbClr val="0000CC"/>
                </a:solidFill>
                <a:latin typeface="Georgia"/>
                <a:ea typeface="Georgia"/>
                <a:cs typeface="Georgia"/>
                <a:sym typeface="Georgia"/>
              </a:rPr>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8"/>
          <p:cNvSpPr/>
          <p:nvPr/>
        </p:nvSpPr>
        <p:spPr>
          <a:xfrm>
            <a:off x="6096000" y="914400"/>
            <a:ext cx="2971800" cy="4031873"/>
          </a:xfrm>
          <a:prstGeom prst="rect">
            <a:avLst/>
          </a:prstGeom>
          <a:solidFill>
            <a:srgbClr val="E5DFEC"/>
          </a:solid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sz="1600">
              <a:solidFill>
                <a:srgbClr val="000000"/>
              </a:solidFill>
              <a:latin typeface="Georgia"/>
              <a:ea typeface="Georgia"/>
              <a:cs typeface="Georgia"/>
              <a:sym typeface="Georgia"/>
            </a:endParaRPr>
          </a:p>
          <a:p>
            <a:pPr indent="0" lvl="0" marL="0" marR="0" rtl="0" algn="just">
              <a:spcBef>
                <a:spcPts val="0"/>
              </a:spcBef>
              <a:spcAft>
                <a:spcPts val="0"/>
              </a:spcAft>
              <a:buNone/>
            </a:pPr>
            <a:r>
              <a:t/>
            </a:r>
            <a:endParaRPr sz="1600">
              <a:solidFill>
                <a:srgbClr val="000000"/>
              </a:solidFill>
              <a:latin typeface="Georgia"/>
              <a:ea typeface="Georgia"/>
              <a:cs typeface="Georgia"/>
              <a:sym typeface="Georgia"/>
            </a:endParaRPr>
          </a:p>
          <a:p>
            <a:pPr indent="0" lvl="0" marL="0" marR="0" rtl="0" algn="just">
              <a:spcBef>
                <a:spcPts val="0"/>
              </a:spcBef>
              <a:spcAft>
                <a:spcPts val="0"/>
              </a:spcAft>
              <a:buNone/>
            </a:pPr>
            <a:r>
              <a:t/>
            </a:r>
            <a:endParaRPr sz="1600">
              <a:solidFill>
                <a:srgbClr val="000000"/>
              </a:solidFill>
              <a:latin typeface="Georgia"/>
              <a:ea typeface="Georgia"/>
              <a:cs typeface="Georgia"/>
              <a:sym typeface="Georgia"/>
            </a:endParaRPr>
          </a:p>
          <a:p>
            <a:pPr indent="0" lvl="0" marL="0" marR="0" rtl="0" algn="just">
              <a:spcBef>
                <a:spcPts val="0"/>
              </a:spcBef>
              <a:spcAft>
                <a:spcPts val="0"/>
              </a:spcAft>
              <a:buNone/>
            </a:pPr>
            <a:r>
              <a:t/>
            </a:r>
            <a:endParaRPr sz="1600">
              <a:solidFill>
                <a:srgbClr val="000000"/>
              </a:solidFill>
              <a:latin typeface="Georgia"/>
              <a:ea typeface="Georgia"/>
              <a:cs typeface="Georgia"/>
              <a:sym typeface="Georgia"/>
            </a:endParaRPr>
          </a:p>
          <a:p>
            <a:pPr indent="0" lvl="0" marL="0" marR="0" rtl="0" algn="just">
              <a:spcBef>
                <a:spcPts val="0"/>
              </a:spcBef>
              <a:spcAft>
                <a:spcPts val="0"/>
              </a:spcAft>
              <a:buNone/>
            </a:pPr>
            <a:r>
              <a:t/>
            </a:r>
            <a:endParaRPr sz="1600">
              <a:solidFill>
                <a:srgbClr val="000000"/>
              </a:solidFill>
              <a:latin typeface="Georgia"/>
              <a:ea typeface="Georgia"/>
              <a:cs typeface="Georgia"/>
              <a:sym typeface="Georgia"/>
            </a:endParaRPr>
          </a:p>
          <a:p>
            <a:pPr indent="0" lvl="0" marL="0" marR="0" rtl="0" algn="just">
              <a:spcBef>
                <a:spcPts val="0"/>
              </a:spcBef>
              <a:spcAft>
                <a:spcPts val="0"/>
              </a:spcAft>
              <a:buNone/>
            </a:pPr>
            <a:r>
              <a:t/>
            </a:r>
            <a:endParaRPr sz="1600">
              <a:solidFill>
                <a:srgbClr val="000000"/>
              </a:solidFill>
              <a:latin typeface="Georgia"/>
              <a:ea typeface="Georgia"/>
              <a:cs typeface="Georgia"/>
              <a:sym typeface="Georgia"/>
            </a:endParaRPr>
          </a:p>
          <a:p>
            <a:pPr indent="0" lvl="0" marL="0" marR="0" rtl="0" algn="just">
              <a:spcBef>
                <a:spcPts val="0"/>
              </a:spcBef>
              <a:spcAft>
                <a:spcPts val="0"/>
              </a:spcAft>
              <a:buNone/>
            </a:pPr>
            <a:r>
              <a:t/>
            </a:r>
            <a:endParaRPr sz="1600">
              <a:solidFill>
                <a:srgbClr val="000000"/>
              </a:solidFill>
              <a:latin typeface="Georgia"/>
              <a:ea typeface="Georgia"/>
              <a:cs typeface="Georgia"/>
              <a:sym typeface="Georgia"/>
            </a:endParaRPr>
          </a:p>
          <a:p>
            <a:pPr indent="0" lvl="0" marL="0" marR="0" rtl="0" algn="just">
              <a:spcBef>
                <a:spcPts val="0"/>
              </a:spcBef>
              <a:spcAft>
                <a:spcPts val="0"/>
              </a:spcAft>
              <a:buNone/>
            </a:pPr>
            <a:r>
              <a:t/>
            </a:r>
            <a:endParaRPr sz="1600">
              <a:solidFill>
                <a:srgbClr val="000000"/>
              </a:solidFill>
              <a:latin typeface="Georgia"/>
              <a:ea typeface="Georgia"/>
              <a:cs typeface="Georgia"/>
              <a:sym typeface="Georgia"/>
            </a:endParaRPr>
          </a:p>
          <a:p>
            <a:pPr indent="0" lvl="0" marL="0" marR="0" rtl="0" algn="just">
              <a:spcBef>
                <a:spcPts val="0"/>
              </a:spcBef>
              <a:spcAft>
                <a:spcPts val="0"/>
              </a:spcAft>
              <a:buNone/>
            </a:pPr>
            <a:r>
              <a:t/>
            </a:r>
            <a:endParaRPr sz="1600">
              <a:solidFill>
                <a:srgbClr val="000000"/>
              </a:solidFill>
              <a:latin typeface="Georgia"/>
              <a:ea typeface="Georgia"/>
              <a:cs typeface="Georgia"/>
              <a:sym typeface="Georgia"/>
            </a:endParaRPr>
          </a:p>
          <a:p>
            <a:pPr indent="0" lvl="0" marL="0" marR="0" rtl="0" algn="just">
              <a:spcBef>
                <a:spcPts val="0"/>
              </a:spcBef>
              <a:spcAft>
                <a:spcPts val="0"/>
              </a:spcAft>
              <a:buNone/>
            </a:pPr>
            <a:r>
              <a:t/>
            </a:r>
            <a:endParaRPr sz="1600">
              <a:solidFill>
                <a:srgbClr val="000000"/>
              </a:solidFill>
              <a:latin typeface="Georgia"/>
              <a:ea typeface="Georgia"/>
              <a:cs typeface="Georgia"/>
              <a:sym typeface="Georgia"/>
            </a:endParaRPr>
          </a:p>
          <a:p>
            <a:pPr indent="0" lvl="0" marL="0" marR="0" rtl="0" algn="just">
              <a:spcBef>
                <a:spcPts val="0"/>
              </a:spcBef>
              <a:spcAft>
                <a:spcPts val="0"/>
              </a:spcAft>
              <a:buNone/>
            </a:pPr>
            <a:r>
              <a:t/>
            </a:r>
            <a:endParaRPr sz="1600">
              <a:solidFill>
                <a:srgbClr val="000000"/>
              </a:solidFill>
              <a:latin typeface="Georgia"/>
              <a:ea typeface="Georgia"/>
              <a:cs typeface="Georgia"/>
              <a:sym typeface="Georgia"/>
            </a:endParaRPr>
          </a:p>
          <a:p>
            <a:pPr indent="0" lvl="0" marL="0" marR="0" rtl="0" algn="just">
              <a:spcBef>
                <a:spcPts val="0"/>
              </a:spcBef>
              <a:spcAft>
                <a:spcPts val="0"/>
              </a:spcAft>
              <a:buNone/>
            </a:pPr>
            <a:r>
              <a:rPr lang="en-US" sz="1600">
                <a:solidFill>
                  <a:srgbClr val="000000"/>
                </a:solidFill>
                <a:latin typeface="Georgia"/>
                <a:ea typeface="Georgia"/>
                <a:cs typeface="Georgia"/>
                <a:sym typeface="Georgia"/>
              </a:rPr>
              <a:t>• Series of irregular spikes stretching over the duration of pump pulse  </a:t>
            </a:r>
            <a:endParaRPr/>
          </a:p>
          <a:p>
            <a:pPr indent="0" lvl="0" marL="0" marR="0" rtl="0" algn="just">
              <a:spcBef>
                <a:spcPts val="0"/>
              </a:spcBef>
              <a:spcAft>
                <a:spcPts val="0"/>
              </a:spcAft>
              <a:buNone/>
            </a:pPr>
            <a:r>
              <a:rPr lang="en-US" sz="1600">
                <a:solidFill>
                  <a:srgbClr val="000000"/>
                </a:solidFill>
                <a:latin typeface="Georgia"/>
                <a:ea typeface="Georgia"/>
                <a:cs typeface="Georgia"/>
                <a:sym typeface="Georgia"/>
              </a:rPr>
              <a:t>• Q-switching concentrates output into a single pulse</a:t>
            </a:r>
            <a:endParaRPr/>
          </a:p>
        </p:txBody>
      </p:sp>
      <p:sp>
        <p:nvSpPr>
          <p:cNvPr id="134" name="Google Shape;134;p8"/>
          <p:cNvSpPr/>
          <p:nvPr/>
        </p:nvSpPr>
        <p:spPr>
          <a:xfrm>
            <a:off x="228600" y="232112"/>
            <a:ext cx="8458200" cy="5632311"/>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Clr>
                <a:srgbClr val="000000"/>
              </a:buClr>
              <a:buSzPts val="2000"/>
              <a:buFont typeface="Georgia"/>
              <a:buNone/>
            </a:pPr>
            <a:r>
              <a:rPr b="1" i="0" lang="en-US" sz="2000" u="none" cap="none" strike="noStrike">
                <a:solidFill>
                  <a:srgbClr val="000000"/>
                </a:solidFill>
                <a:latin typeface="Georgia"/>
                <a:ea typeface="Georgia"/>
                <a:cs typeface="Georgia"/>
                <a:sym typeface="Georgia"/>
              </a:rPr>
              <a:t>RUBY LASER: OUTPUT </a:t>
            </a:r>
            <a:endParaRPr b="0" i="0" sz="2000" u="none" cap="none" strike="noStrike">
              <a:solidFill>
                <a:schemeClr val="dk1"/>
              </a:solidFill>
              <a:latin typeface="Georgia"/>
              <a:ea typeface="Georgia"/>
              <a:cs typeface="Georgia"/>
              <a:sym typeface="Georgia"/>
            </a:endParaRPr>
          </a:p>
          <a:p>
            <a:pPr indent="0" lvl="0" marL="0" marR="0" rtl="0" algn="just">
              <a:spcBef>
                <a:spcPts val="0"/>
              </a:spcBef>
              <a:spcAft>
                <a:spcPts val="0"/>
              </a:spcAft>
              <a:buClr>
                <a:srgbClr val="000000"/>
              </a:buClr>
              <a:buSzPts val="2000"/>
              <a:buFont typeface="Georgia"/>
              <a:buNone/>
            </a:pPr>
            <a:r>
              <a:rPr b="1" i="0" lang="en-US" sz="2000" u="none" cap="none" strike="noStrike">
                <a:solidFill>
                  <a:srgbClr val="000000"/>
                </a:solidFill>
                <a:latin typeface="Georgia"/>
                <a:ea typeface="Georgia"/>
                <a:cs typeface="Georgia"/>
                <a:sym typeface="Georgia"/>
              </a:rPr>
              <a:t>Laser Output: </a:t>
            </a:r>
            <a:r>
              <a:rPr b="0" i="0" lang="en-US" sz="2000" u="none" cap="none" strike="noStrike">
                <a:solidFill>
                  <a:srgbClr val="000000"/>
                </a:solidFill>
                <a:latin typeface="Georgia"/>
                <a:ea typeface="Georgia"/>
                <a:cs typeface="Georgia"/>
                <a:sym typeface="Georgia"/>
              </a:rPr>
              <a:t>Pulsed with low repetition rate (1 to 2 per sec)</a:t>
            </a:r>
            <a:endParaRPr/>
          </a:p>
          <a:p>
            <a:pPr indent="0" lvl="0" marL="0" marR="0" rtl="0" algn="just">
              <a:spcBef>
                <a:spcPts val="0"/>
              </a:spcBef>
              <a:spcAft>
                <a:spcPts val="0"/>
              </a:spcAft>
              <a:buClr>
                <a:schemeClr val="dk1"/>
              </a:buClr>
              <a:buSzPts val="2000"/>
              <a:buFont typeface="Arial"/>
              <a:buNone/>
            </a:pPr>
            <a:r>
              <a:t/>
            </a:r>
            <a:endParaRPr sz="2000">
              <a:solidFill>
                <a:srgbClr val="000000"/>
              </a:solidFill>
              <a:latin typeface="Georgia"/>
              <a:ea typeface="Georgia"/>
              <a:cs typeface="Georgia"/>
              <a:sym typeface="Georgia"/>
            </a:endParaRPr>
          </a:p>
          <a:p>
            <a:pPr indent="0" lvl="0" marL="0" marR="0" rtl="0" algn="just">
              <a:spcBef>
                <a:spcPts val="0"/>
              </a:spcBef>
              <a:spcAft>
                <a:spcPts val="0"/>
              </a:spcAft>
              <a:buClr>
                <a:schemeClr val="dk1"/>
              </a:buClr>
              <a:buSzPts val="2000"/>
              <a:buFont typeface="Arial"/>
              <a:buNone/>
            </a:pPr>
            <a:r>
              <a:t/>
            </a:r>
            <a:endParaRPr b="0" i="0" sz="2000" u="none" cap="none" strike="noStrike">
              <a:solidFill>
                <a:srgbClr val="000000"/>
              </a:solidFill>
              <a:latin typeface="Georgia"/>
              <a:ea typeface="Georgia"/>
              <a:cs typeface="Georgia"/>
              <a:sym typeface="Georgia"/>
            </a:endParaRPr>
          </a:p>
          <a:p>
            <a:pPr indent="0" lvl="0" marL="0" marR="0" rtl="0" algn="just">
              <a:spcBef>
                <a:spcPts val="0"/>
              </a:spcBef>
              <a:spcAft>
                <a:spcPts val="0"/>
              </a:spcAft>
              <a:buClr>
                <a:schemeClr val="dk1"/>
              </a:buClr>
              <a:buSzPts val="2000"/>
              <a:buFont typeface="Arial"/>
              <a:buNone/>
            </a:pPr>
            <a:r>
              <a:t/>
            </a:r>
            <a:endParaRPr sz="2000">
              <a:solidFill>
                <a:srgbClr val="000000"/>
              </a:solidFill>
              <a:latin typeface="Georgia"/>
              <a:ea typeface="Georgia"/>
              <a:cs typeface="Georgia"/>
              <a:sym typeface="Georgia"/>
            </a:endParaRPr>
          </a:p>
          <a:p>
            <a:pPr indent="0" lvl="0" marL="0" marR="0" rtl="0" algn="just">
              <a:spcBef>
                <a:spcPts val="0"/>
              </a:spcBef>
              <a:spcAft>
                <a:spcPts val="0"/>
              </a:spcAft>
              <a:buClr>
                <a:schemeClr val="dk1"/>
              </a:buClr>
              <a:buSzPts val="2000"/>
              <a:buFont typeface="Arial"/>
              <a:buNone/>
            </a:pPr>
            <a:r>
              <a:t/>
            </a:r>
            <a:endParaRPr b="0" i="0" sz="2000" u="none" cap="none" strike="noStrike">
              <a:solidFill>
                <a:srgbClr val="000000"/>
              </a:solidFill>
              <a:latin typeface="Georgia"/>
              <a:ea typeface="Georgia"/>
              <a:cs typeface="Georgia"/>
              <a:sym typeface="Georgia"/>
            </a:endParaRPr>
          </a:p>
          <a:p>
            <a:pPr indent="0" lvl="0" marL="0" marR="0" rtl="0" algn="just">
              <a:spcBef>
                <a:spcPts val="0"/>
              </a:spcBef>
              <a:spcAft>
                <a:spcPts val="0"/>
              </a:spcAft>
              <a:buClr>
                <a:schemeClr val="dk1"/>
              </a:buClr>
              <a:buSzPts val="2000"/>
              <a:buFont typeface="Arial"/>
              <a:buNone/>
            </a:pPr>
            <a:r>
              <a:t/>
            </a:r>
            <a:endParaRPr sz="2000">
              <a:solidFill>
                <a:srgbClr val="000000"/>
              </a:solidFill>
              <a:latin typeface="Georgia"/>
              <a:ea typeface="Georgia"/>
              <a:cs typeface="Georgia"/>
              <a:sym typeface="Georgia"/>
            </a:endParaRPr>
          </a:p>
          <a:p>
            <a:pPr indent="0" lvl="0" marL="0" marR="0" rtl="0" algn="just">
              <a:spcBef>
                <a:spcPts val="0"/>
              </a:spcBef>
              <a:spcAft>
                <a:spcPts val="0"/>
              </a:spcAft>
              <a:buClr>
                <a:schemeClr val="dk1"/>
              </a:buClr>
              <a:buSzPts val="2000"/>
              <a:buFont typeface="Arial"/>
              <a:buNone/>
            </a:pPr>
            <a:r>
              <a:t/>
            </a:r>
            <a:endParaRPr b="0" i="0" sz="2000" u="none" cap="none" strike="noStrike">
              <a:solidFill>
                <a:srgbClr val="000000"/>
              </a:solidFill>
              <a:latin typeface="Georgia"/>
              <a:ea typeface="Georgia"/>
              <a:cs typeface="Georgia"/>
              <a:sym typeface="Georgia"/>
            </a:endParaRPr>
          </a:p>
          <a:p>
            <a:pPr indent="0" lvl="0" marL="0" marR="0" rtl="0" algn="just">
              <a:spcBef>
                <a:spcPts val="0"/>
              </a:spcBef>
              <a:spcAft>
                <a:spcPts val="0"/>
              </a:spcAft>
              <a:buClr>
                <a:schemeClr val="dk1"/>
              </a:buClr>
              <a:buSzPts val="2000"/>
              <a:buFont typeface="Arial"/>
              <a:buNone/>
            </a:pPr>
            <a:r>
              <a:t/>
            </a:r>
            <a:endParaRPr sz="2000">
              <a:solidFill>
                <a:srgbClr val="000000"/>
              </a:solidFill>
              <a:latin typeface="Georgia"/>
              <a:ea typeface="Georgia"/>
              <a:cs typeface="Georgia"/>
              <a:sym typeface="Georgia"/>
            </a:endParaRPr>
          </a:p>
          <a:p>
            <a:pPr indent="0" lvl="0" marL="0" marR="0" rtl="0" algn="just">
              <a:spcBef>
                <a:spcPts val="0"/>
              </a:spcBef>
              <a:spcAft>
                <a:spcPts val="0"/>
              </a:spcAft>
              <a:buClr>
                <a:schemeClr val="dk1"/>
              </a:buClr>
              <a:buSzPts val="2000"/>
              <a:buFont typeface="Arial"/>
              <a:buNone/>
            </a:pPr>
            <a:r>
              <a:t/>
            </a:r>
            <a:endParaRPr b="0" i="0" sz="2000" u="none" cap="none" strike="noStrike">
              <a:solidFill>
                <a:srgbClr val="000000"/>
              </a:solidFill>
              <a:latin typeface="Georgia"/>
              <a:ea typeface="Georgia"/>
              <a:cs typeface="Georgia"/>
              <a:sym typeface="Georgia"/>
            </a:endParaRPr>
          </a:p>
          <a:p>
            <a:pPr indent="0" lvl="0" marL="0" marR="0" rtl="0" algn="just">
              <a:spcBef>
                <a:spcPts val="0"/>
              </a:spcBef>
              <a:spcAft>
                <a:spcPts val="0"/>
              </a:spcAft>
              <a:buClr>
                <a:schemeClr val="dk1"/>
              </a:buClr>
              <a:buSzPts val="2000"/>
              <a:buFont typeface="Arial"/>
              <a:buNone/>
            </a:pPr>
            <a:r>
              <a:t/>
            </a:r>
            <a:endParaRPr sz="2000">
              <a:solidFill>
                <a:srgbClr val="000000"/>
              </a:solidFill>
              <a:latin typeface="Georgia"/>
              <a:ea typeface="Georgia"/>
              <a:cs typeface="Georgia"/>
              <a:sym typeface="Georgia"/>
            </a:endParaRPr>
          </a:p>
          <a:p>
            <a:pPr indent="0" lvl="0" marL="0" marR="0" rtl="0" algn="just">
              <a:spcBef>
                <a:spcPts val="0"/>
              </a:spcBef>
              <a:spcAft>
                <a:spcPts val="0"/>
              </a:spcAft>
              <a:buClr>
                <a:schemeClr val="dk1"/>
              </a:buClr>
              <a:buSzPts val="2000"/>
              <a:buFont typeface="Arial"/>
              <a:buNone/>
            </a:pPr>
            <a:r>
              <a:t/>
            </a:r>
            <a:endParaRPr b="0" i="0" sz="2000" u="none" cap="none" strike="noStrike">
              <a:solidFill>
                <a:srgbClr val="000000"/>
              </a:solidFill>
              <a:latin typeface="Georgia"/>
              <a:ea typeface="Georgia"/>
              <a:cs typeface="Georgia"/>
              <a:sym typeface="Georgia"/>
            </a:endParaRPr>
          </a:p>
          <a:p>
            <a:pPr indent="0" lvl="0" marL="0" marR="0" rtl="0" algn="just">
              <a:spcBef>
                <a:spcPts val="0"/>
              </a:spcBef>
              <a:spcAft>
                <a:spcPts val="0"/>
              </a:spcAft>
              <a:buClr>
                <a:schemeClr val="dk1"/>
              </a:buClr>
              <a:buSzPts val="2000"/>
              <a:buFont typeface="Arial"/>
              <a:buNone/>
            </a:pPr>
            <a:r>
              <a:t/>
            </a:r>
            <a:endParaRPr sz="2000">
              <a:solidFill>
                <a:srgbClr val="000000"/>
              </a:solidFill>
              <a:latin typeface="Georgia"/>
              <a:ea typeface="Georgia"/>
              <a:cs typeface="Georgia"/>
              <a:sym typeface="Georgia"/>
            </a:endParaRPr>
          </a:p>
          <a:p>
            <a:pPr indent="0" lvl="0" marL="0" marR="0" rtl="0" algn="just">
              <a:spcBef>
                <a:spcPts val="0"/>
              </a:spcBef>
              <a:spcAft>
                <a:spcPts val="0"/>
              </a:spcAft>
              <a:buClr>
                <a:schemeClr val="dk1"/>
              </a:buClr>
              <a:buSzPts val="2000"/>
              <a:buFont typeface="Arial"/>
              <a:buNone/>
            </a:pPr>
            <a:r>
              <a:t/>
            </a:r>
            <a:endParaRPr b="0" i="0" sz="2000" u="none" cap="none" strike="noStrike">
              <a:solidFill>
                <a:srgbClr val="000000"/>
              </a:solidFill>
              <a:latin typeface="Georgia"/>
              <a:ea typeface="Georgia"/>
              <a:cs typeface="Georgia"/>
              <a:sym typeface="Georgia"/>
            </a:endParaRPr>
          </a:p>
          <a:p>
            <a:pPr indent="0" lvl="0" marL="0" marR="0" rtl="0" algn="just">
              <a:spcBef>
                <a:spcPts val="0"/>
              </a:spcBef>
              <a:spcAft>
                <a:spcPts val="0"/>
              </a:spcAft>
              <a:buClr>
                <a:schemeClr val="dk1"/>
              </a:buClr>
              <a:buSzPts val="2000"/>
              <a:buFont typeface="Arial"/>
              <a:buNone/>
            </a:pPr>
            <a:r>
              <a:t/>
            </a:r>
            <a:endParaRPr sz="2000">
              <a:solidFill>
                <a:srgbClr val="000000"/>
              </a:solidFill>
              <a:latin typeface="Georgia"/>
              <a:ea typeface="Georgia"/>
              <a:cs typeface="Georgia"/>
              <a:sym typeface="Georgia"/>
            </a:endParaRPr>
          </a:p>
          <a:p>
            <a:pPr indent="0" lvl="0" marL="0" marR="0" rtl="0" algn="just">
              <a:spcBef>
                <a:spcPts val="0"/>
              </a:spcBef>
              <a:spcAft>
                <a:spcPts val="0"/>
              </a:spcAft>
              <a:buClr>
                <a:schemeClr val="dk1"/>
              </a:buClr>
              <a:buSzPts val="2000"/>
              <a:buFont typeface="Arial"/>
              <a:buNone/>
            </a:pPr>
            <a:r>
              <a:t/>
            </a:r>
            <a:endParaRPr b="0" i="0" sz="2000" u="none" cap="none" strike="noStrike">
              <a:solidFill>
                <a:srgbClr val="000000"/>
              </a:solidFill>
              <a:latin typeface="Georgia"/>
              <a:ea typeface="Georgia"/>
              <a:cs typeface="Georgia"/>
              <a:sym typeface="Georgia"/>
            </a:endParaRPr>
          </a:p>
          <a:p>
            <a:pPr indent="0" lvl="0" marL="0" marR="0" rtl="0" algn="just">
              <a:spcBef>
                <a:spcPts val="0"/>
              </a:spcBef>
              <a:spcAft>
                <a:spcPts val="0"/>
              </a:spcAft>
              <a:buClr>
                <a:schemeClr val="dk1"/>
              </a:buClr>
              <a:buSzPts val="2000"/>
              <a:buFont typeface="Arial"/>
              <a:buNone/>
            </a:pPr>
            <a:r>
              <a:t/>
            </a:r>
            <a:endParaRPr b="0" i="0" sz="2000" u="none" cap="none" strike="noStrike">
              <a:solidFill>
                <a:srgbClr val="000000"/>
              </a:solidFill>
              <a:latin typeface="Georgia"/>
              <a:ea typeface="Georgia"/>
              <a:cs typeface="Georgia"/>
              <a:sym typeface="Georgia"/>
            </a:endParaRPr>
          </a:p>
          <a:p>
            <a:pPr indent="0" lvl="0" marL="0" marR="0" rtl="0" algn="just">
              <a:spcBef>
                <a:spcPts val="0"/>
              </a:spcBef>
              <a:spcAft>
                <a:spcPts val="0"/>
              </a:spcAft>
              <a:buClr>
                <a:schemeClr val="dk1"/>
              </a:buClr>
              <a:buSzPts val="2000"/>
              <a:buFont typeface="Arial"/>
              <a:buNone/>
            </a:pPr>
            <a:r>
              <a:t/>
            </a:r>
            <a:endParaRPr b="0" i="0" sz="2000" u="none" cap="none" strike="noStrike">
              <a:solidFill>
                <a:schemeClr val="dk1"/>
              </a:solidFill>
              <a:latin typeface="Georgia"/>
              <a:ea typeface="Georgia"/>
              <a:cs typeface="Georgia"/>
              <a:sym typeface="Georgia"/>
            </a:endParaRPr>
          </a:p>
        </p:txBody>
      </p:sp>
      <p:pic>
        <p:nvPicPr>
          <p:cNvPr id="135" name="Google Shape;135;p8"/>
          <p:cNvPicPr preferRelativeResize="0"/>
          <p:nvPr/>
        </p:nvPicPr>
        <p:blipFill rotWithShape="1">
          <a:blip r:embed="rId3">
            <a:alphaModFix/>
          </a:blip>
          <a:srcRect b="0" l="0" r="0" t="0"/>
          <a:stretch/>
        </p:blipFill>
        <p:spPr>
          <a:xfrm>
            <a:off x="6151739" y="966652"/>
            <a:ext cx="2876872" cy="2514600"/>
          </a:xfrm>
          <a:prstGeom prst="rect">
            <a:avLst/>
          </a:prstGeom>
          <a:noFill/>
          <a:ln>
            <a:noFill/>
          </a:ln>
        </p:spPr>
      </p:pic>
      <p:sp>
        <p:nvSpPr>
          <p:cNvPr id="136" name="Google Shape;136;p8"/>
          <p:cNvSpPr/>
          <p:nvPr/>
        </p:nvSpPr>
        <p:spPr>
          <a:xfrm>
            <a:off x="152400" y="990600"/>
            <a:ext cx="5867400" cy="341632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en-US" sz="1800">
                <a:solidFill>
                  <a:srgbClr val="0000CC"/>
                </a:solidFill>
                <a:latin typeface="Georgia"/>
                <a:ea typeface="Georgia"/>
                <a:cs typeface="Georgia"/>
                <a:sym typeface="Georgia"/>
              </a:rPr>
              <a:t>• Stimulated transitions faster than rate at which population  inversion is maintained </a:t>
            </a:r>
            <a:endParaRPr sz="1800">
              <a:solidFill>
                <a:schemeClr val="dk1"/>
              </a:solidFill>
              <a:latin typeface="Georgia"/>
              <a:ea typeface="Georgia"/>
              <a:cs typeface="Georgia"/>
              <a:sym typeface="Georgia"/>
            </a:endParaRPr>
          </a:p>
          <a:p>
            <a:pPr indent="0" lvl="0" marL="0" marR="0" rtl="0" algn="just">
              <a:lnSpc>
                <a:spcPct val="150000"/>
              </a:lnSpc>
              <a:spcBef>
                <a:spcPts val="0"/>
              </a:spcBef>
              <a:spcAft>
                <a:spcPts val="0"/>
              </a:spcAft>
              <a:buNone/>
            </a:pPr>
            <a:r>
              <a:rPr lang="en-US" sz="1800">
                <a:solidFill>
                  <a:srgbClr val="0000CC"/>
                </a:solidFill>
                <a:latin typeface="Georgia"/>
                <a:ea typeface="Georgia"/>
                <a:cs typeface="Georgia"/>
                <a:sym typeface="Georgia"/>
              </a:rPr>
              <a:t>• Once stimulated emission commence, the metastable state E</a:t>
            </a:r>
            <a:r>
              <a:rPr baseline="-25000" lang="en-US" sz="1800">
                <a:solidFill>
                  <a:srgbClr val="0000CC"/>
                </a:solidFill>
                <a:latin typeface="Georgia"/>
                <a:ea typeface="Georgia"/>
                <a:cs typeface="Georgia"/>
                <a:sym typeface="Georgia"/>
              </a:rPr>
              <a:t>2</a:t>
            </a:r>
            <a:r>
              <a:rPr lang="en-US" sz="1800">
                <a:solidFill>
                  <a:srgbClr val="0000CC"/>
                </a:solidFill>
                <a:latin typeface="Georgia"/>
                <a:ea typeface="Georgia"/>
                <a:cs typeface="Georgia"/>
                <a:sym typeface="Georgia"/>
              </a:rPr>
              <a:t>,  depopulate very rapidly  </a:t>
            </a:r>
            <a:endParaRPr sz="1800">
              <a:solidFill>
                <a:schemeClr val="dk1"/>
              </a:solidFill>
              <a:latin typeface="Georgia"/>
              <a:ea typeface="Georgia"/>
              <a:cs typeface="Georgia"/>
              <a:sym typeface="Georgia"/>
            </a:endParaRPr>
          </a:p>
          <a:p>
            <a:pPr indent="0" lvl="0" marL="0" marR="0" rtl="0" algn="just">
              <a:lnSpc>
                <a:spcPct val="150000"/>
              </a:lnSpc>
              <a:spcBef>
                <a:spcPts val="0"/>
              </a:spcBef>
              <a:spcAft>
                <a:spcPts val="0"/>
              </a:spcAft>
              <a:buNone/>
            </a:pPr>
            <a:r>
              <a:rPr lang="en-US" sz="1800">
                <a:solidFill>
                  <a:srgbClr val="0000CC"/>
                </a:solidFill>
                <a:latin typeface="Georgia"/>
                <a:ea typeface="Georgia"/>
                <a:cs typeface="Georgia"/>
                <a:sym typeface="Georgia"/>
              </a:rPr>
              <a:t>• At the end of each pulse, population at E</a:t>
            </a:r>
            <a:r>
              <a:rPr baseline="-25000" lang="en-US" sz="1800">
                <a:solidFill>
                  <a:srgbClr val="0000CC"/>
                </a:solidFill>
                <a:latin typeface="Georgia"/>
                <a:ea typeface="Georgia"/>
                <a:cs typeface="Georgia"/>
                <a:sym typeface="Georgia"/>
              </a:rPr>
              <a:t>2</a:t>
            </a:r>
            <a:r>
              <a:rPr lang="en-US" sz="1800">
                <a:solidFill>
                  <a:srgbClr val="0000CC"/>
                </a:solidFill>
                <a:latin typeface="Georgia"/>
                <a:ea typeface="Georgia"/>
                <a:cs typeface="Georgia"/>
                <a:sym typeface="Georgia"/>
              </a:rPr>
              <a:t>falls below the  threshold value required for sustaining emission of light </a:t>
            </a:r>
            <a:endParaRPr sz="1800">
              <a:solidFill>
                <a:schemeClr val="dk1"/>
              </a:solidFill>
              <a:latin typeface="Georgia"/>
              <a:ea typeface="Georgia"/>
              <a:cs typeface="Georgia"/>
              <a:sym typeface="Georgia"/>
            </a:endParaRPr>
          </a:p>
          <a:p>
            <a:pPr indent="0" lvl="0" marL="0" marR="0" rtl="0" algn="just">
              <a:lnSpc>
                <a:spcPct val="150000"/>
              </a:lnSpc>
              <a:spcBef>
                <a:spcPts val="0"/>
              </a:spcBef>
              <a:spcAft>
                <a:spcPts val="0"/>
              </a:spcAft>
              <a:buNone/>
            </a:pPr>
            <a:r>
              <a:rPr lang="en-US" sz="1800">
                <a:solidFill>
                  <a:srgbClr val="0000CC"/>
                </a:solidFill>
                <a:latin typeface="Georgia"/>
                <a:ea typeface="Georgia"/>
                <a:cs typeface="Georgia"/>
                <a:sym typeface="Georgia"/>
              </a:rPr>
              <a:t>• </a:t>
            </a:r>
            <a:r>
              <a:rPr b="1" lang="en-US" sz="1800">
                <a:solidFill>
                  <a:srgbClr val="0000CC"/>
                </a:solidFill>
                <a:latin typeface="Georgia"/>
                <a:ea typeface="Georgia"/>
                <a:cs typeface="Georgia"/>
                <a:sym typeface="Georgia"/>
              </a:rPr>
              <a:t>Lasing ceases &amp; Laser becomes inactive </a:t>
            </a:r>
            <a:endParaRPr/>
          </a:p>
        </p:txBody>
      </p:sp>
      <p:sp>
        <p:nvSpPr>
          <p:cNvPr id="137" name="Google Shape;137;p8"/>
          <p:cNvSpPr/>
          <p:nvPr/>
        </p:nvSpPr>
        <p:spPr>
          <a:xfrm>
            <a:off x="304800" y="4800600"/>
            <a:ext cx="5715000" cy="457369"/>
          </a:xfrm>
          <a:prstGeom prst="rect">
            <a:avLst/>
          </a:prstGeom>
          <a:solidFill>
            <a:srgbClr val="F2DADA"/>
          </a:solidFill>
          <a:ln>
            <a:noFill/>
          </a:ln>
        </p:spPr>
        <p:txBody>
          <a:bodyPr anchorCtr="0" anchor="t" bIns="45700" lIns="91425" spcFirstLastPara="1" rIns="91425" wrap="square" tIns="45700">
            <a:spAutoFit/>
          </a:bodyPr>
          <a:lstStyle/>
          <a:p>
            <a:pPr indent="-114300" lvl="0" marL="0" marR="0" rtl="0" algn="just">
              <a:lnSpc>
                <a:spcPct val="150000"/>
              </a:lnSpc>
              <a:spcBef>
                <a:spcPts val="0"/>
              </a:spcBef>
              <a:spcAft>
                <a:spcPts val="0"/>
              </a:spcAft>
              <a:buClr>
                <a:srgbClr val="3F3151"/>
              </a:buClr>
              <a:buSzPts val="1800"/>
              <a:buFont typeface="Noto Sans Symbols"/>
              <a:buChar char="❖"/>
            </a:pPr>
            <a:r>
              <a:rPr lang="en-US" sz="1800">
                <a:solidFill>
                  <a:srgbClr val="3F3151"/>
                </a:solidFill>
                <a:latin typeface="Georgia"/>
                <a:ea typeface="Georgia"/>
                <a:cs typeface="Georgia"/>
                <a:sym typeface="Georgia"/>
              </a:rPr>
              <a:t>Next pulse will arrive only after P.I. is restored </a:t>
            </a:r>
            <a:endParaRPr sz="1800">
              <a:solidFill>
                <a:srgbClr val="3F3151"/>
              </a:solidFill>
              <a:latin typeface="Georgia"/>
              <a:ea typeface="Georgia"/>
              <a:cs typeface="Georgia"/>
              <a:sym typeface="Georgia"/>
            </a:endParaRPr>
          </a:p>
        </p:txBody>
      </p:sp>
      <p:sp>
        <p:nvSpPr>
          <p:cNvPr id="138" name="Google Shape;138;p8"/>
          <p:cNvSpPr/>
          <p:nvPr/>
        </p:nvSpPr>
        <p:spPr>
          <a:xfrm>
            <a:off x="304800" y="5581471"/>
            <a:ext cx="8305800" cy="1200329"/>
          </a:xfrm>
          <a:prstGeom prst="rect">
            <a:avLst/>
          </a:prstGeom>
          <a:solidFill>
            <a:srgbClr val="B7CCE4"/>
          </a:solid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rgbClr val="000000"/>
                </a:solidFill>
                <a:latin typeface="Georgia"/>
                <a:ea typeface="Georgia"/>
                <a:cs typeface="Georgia"/>
                <a:sym typeface="Georgia"/>
              </a:rPr>
              <a:t>❖ High energy storage capability due to long upper laser level  lifetime </a:t>
            </a:r>
            <a:endParaRPr sz="1800">
              <a:solidFill>
                <a:schemeClr val="dk1"/>
              </a:solidFill>
              <a:latin typeface="Georgia"/>
              <a:ea typeface="Georgia"/>
              <a:cs typeface="Georgia"/>
              <a:sym typeface="Georgia"/>
            </a:endParaRPr>
          </a:p>
          <a:p>
            <a:pPr indent="0" lvl="0" marL="0" marR="0" rtl="0" algn="just">
              <a:spcBef>
                <a:spcPts val="0"/>
              </a:spcBef>
              <a:spcAft>
                <a:spcPts val="0"/>
              </a:spcAft>
              <a:buNone/>
            </a:pPr>
            <a:r>
              <a:rPr lang="en-US" sz="1800">
                <a:solidFill>
                  <a:srgbClr val="000000"/>
                </a:solidFill>
                <a:latin typeface="Georgia"/>
                <a:ea typeface="Georgia"/>
                <a:cs typeface="Georgia"/>
                <a:sym typeface="Georgia"/>
              </a:rPr>
              <a:t>❖ Pulse energy upto 100J </a:t>
            </a:r>
            <a:endParaRPr sz="1800">
              <a:solidFill>
                <a:schemeClr val="dk1"/>
              </a:solidFill>
              <a:latin typeface="Georgia"/>
              <a:ea typeface="Georgia"/>
              <a:cs typeface="Georgia"/>
              <a:sym typeface="Georgia"/>
            </a:endParaRPr>
          </a:p>
          <a:p>
            <a:pPr indent="0" lvl="0" marL="0" marR="0" rtl="0" algn="just">
              <a:spcBef>
                <a:spcPts val="0"/>
              </a:spcBef>
              <a:spcAft>
                <a:spcPts val="0"/>
              </a:spcAft>
              <a:buNone/>
            </a:pPr>
            <a:r>
              <a:rPr lang="en-US" sz="1800">
                <a:solidFill>
                  <a:srgbClr val="000000"/>
                </a:solidFill>
                <a:latin typeface="Georgia"/>
                <a:ea typeface="Georgia"/>
                <a:cs typeface="Georgia"/>
                <a:sym typeface="Georgia"/>
              </a:rPr>
              <a:t>❖ Relatively inefficient; ≈ 0.1 to 1% </a:t>
            </a:r>
            <a:endParaRPr/>
          </a:p>
          <a:p>
            <a:pPr indent="-114300" lvl="0" marL="0" marR="0" rtl="0" algn="just">
              <a:spcBef>
                <a:spcPts val="0"/>
              </a:spcBef>
              <a:spcAft>
                <a:spcPts val="0"/>
              </a:spcAft>
              <a:buClr>
                <a:srgbClr val="FF0000"/>
              </a:buClr>
              <a:buSzPts val="1800"/>
              <a:buFont typeface="Noto Sans Symbols"/>
              <a:buChar char="❖"/>
            </a:pPr>
            <a:r>
              <a:rPr b="1" i="1" lang="en-US" sz="1800" u="sng">
                <a:solidFill>
                  <a:srgbClr val="FF0000"/>
                </a:solidFill>
                <a:latin typeface="Georgia"/>
                <a:ea typeface="Georgia"/>
                <a:cs typeface="Georgia"/>
                <a:sym typeface="Georgia"/>
              </a:rPr>
              <a:t>Variety of applications</a:t>
            </a:r>
            <a:r>
              <a:rPr i="1" lang="en-US" sz="1800" u="sng">
                <a:solidFill>
                  <a:srgbClr val="FF0000"/>
                </a:solidFill>
                <a:latin typeface="Georgia"/>
                <a:ea typeface="Georgia"/>
                <a:cs typeface="Georgia"/>
                <a:sym typeface="Georgia"/>
              </a:rPr>
              <a:t>: Plasma diagnostics; Holography. </a:t>
            </a:r>
            <a:endParaRPr i="1" sz="1800" u="sng">
              <a:solidFill>
                <a:srgbClr val="FF0000"/>
              </a:solidFill>
              <a:latin typeface="Georgia"/>
              <a:ea typeface="Georgia"/>
              <a:cs typeface="Georgia"/>
              <a:sym typeface="Georg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9"/>
          <p:cNvSpPr/>
          <p:nvPr/>
        </p:nvSpPr>
        <p:spPr>
          <a:xfrm>
            <a:off x="381000" y="3810000"/>
            <a:ext cx="8229600" cy="2400657"/>
          </a:xfrm>
          <a:prstGeom prst="rect">
            <a:avLst/>
          </a:prstGeom>
          <a:solidFill>
            <a:srgbClr val="D6E3BC"/>
          </a:solid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000">
                <a:solidFill>
                  <a:srgbClr val="000000"/>
                </a:solidFill>
                <a:latin typeface="Georgia"/>
                <a:ea typeface="Georgia"/>
                <a:cs typeface="Georgia"/>
                <a:sym typeface="Georgia"/>
              </a:rPr>
              <a:t>• Efficiency about 10 times as compared to ruby  </a:t>
            </a:r>
            <a:endParaRPr sz="2000">
              <a:solidFill>
                <a:schemeClr val="dk1"/>
              </a:solidFill>
              <a:latin typeface="Georgia"/>
              <a:ea typeface="Georgia"/>
              <a:cs typeface="Georgia"/>
              <a:sym typeface="Georgia"/>
            </a:endParaRPr>
          </a:p>
          <a:p>
            <a:pPr indent="0" lvl="0" marL="0" marR="0" rtl="0" algn="l">
              <a:lnSpc>
                <a:spcPct val="150000"/>
              </a:lnSpc>
              <a:spcBef>
                <a:spcPts val="0"/>
              </a:spcBef>
              <a:spcAft>
                <a:spcPts val="0"/>
              </a:spcAft>
              <a:buNone/>
            </a:pPr>
            <a:r>
              <a:rPr lang="en-US" sz="2000">
                <a:solidFill>
                  <a:srgbClr val="000000"/>
                </a:solidFill>
                <a:latin typeface="Georgia"/>
                <a:ea typeface="Georgia"/>
                <a:cs typeface="Georgia"/>
                <a:sym typeface="Georgia"/>
              </a:rPr>
              <a:t>• Drastic weight reduction </a:t>
            </a:r>
            <a:endParaRPr sz="2000">
              <a:solidFill>
                <a:schemeClr val="dk1"/>
              </a:solidFill>
              <a:latin typeface="Georgia"/>
              <a:ea typeface="Georgia"/>
              <a:cs typeface="Georgia"/>
              <a:sym typeface="Georgia"/>
            </a:endParaRPr>
          </a:p>
          <a:p>
            <a:pPr indent="0" lvl="0" marL="0" marR="0" rtl="0" algn="l">
              <a:lnSpc>
                <a:spcPct val="150000"/>
              </a:lnSpc>
              <a:spcBef>
                <a:spcPts val="0"/>
              </a:spcBef>
              <a:spcAft>
                <a:spcPts val="0"/>
              </a:spcAft>
              <a:buNone/>
            </a:pPr>
            <a:r>
              <a:rPr lang="en-US" sz="2000">
                <a:solidFill>
                  <a:srgbClr val="000000"/>
                </a:solidFill>
                <a:latin typeface="Georgia"/>
                <a:ea typeface="Georgia"/>
                <a:cs typeface="Georgia"/>
                <a:sym typeface="Georgia"/>
              </a:rPr>
              <a:t>• Replaced ruby in military Rangefinders, other applications</a:t>
            </a:r>
            <a:endParaRPr/>
          </a:p>
          <a:p>
            <a:pPr indent="0" lvl="0" marL="0" marR="0" rtl="0" algn="l">
              <a:lnSpc>
                <a:spcPct val="150000"/>
              </a:lnSpc>
              <a:spcBef>
                <a:spcPts val="0"/>
              </a:spcBef>
              <a:spcAft>
                <a:spcPts val="0"/>
              </a:spcAft>
              <a:buNone/>
            </a:pPr>
            <a:r>
              <a:rPr lang="en-US" sz="2000">
                <a:solidFill>
                  <a:srgbClr val="000000"/>
                </a:solidFill>
                <a:latin typeface="Georgia"/>
                <a:ea typeface="Georgia"/>
                <a:cs typeface="Georgia"/>
                <a:sym typeface="Georgia"/>
              </a:rPr>
              <a:t>• Used in the semiconductor industry for resistor trimming, silicon  scribing, and marking</a:t>
            </a:r>
            <a:endParaRPr sz="2000">
              <a:solidFill>
                <a:schemeClr val="dk1"/>
              </a:solidFill>
              <a:latin typeface="Georgia"/>
              <a:ea typeface="Georgia"/>
              <a:cs typeface="Georgia"/>
              <a:sym typeface="Georgia"/>
            </a:endParaRPr>
          </a:p>
        </p:txBody>
      </p:sp>
      <p:sp>
        <p:nvSpPr>
          <p:cNvPr id="144" name="Google Shape;144;p9"/>
          <p:cNvSpPr/>
          <p:nvPr/>
        </p:nvSpPr>
        <p:spPr>
          <a:xfrm>
            <a:off x="381000" y="533400"/>
            <a:ext cx="8229600" cy="3323987"/>
          </a:xfrm>
          <a:prstGeom prst="rect">
            <a:avLst/>
          </a:prstGeom>
          <a:solidFill>
            <a:srgbClr val="FDE9D8"/>
          </a:solid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000">
                <a:solidFill>
                  <a:srgbClr val="000000"/>
                </a:solidFill>
                <a:latin typeface="Georgia"/>
                <a:ea typeface="Georgia"/>
                <a:cs typeface="Georgia"/>
                <a:sym typeface="Georgia"/>
              </a:rPr>
              <a:t>• Yttrium Aluminum Garnet (YAG) Y</a:t>
            </a:r>
            <a:r>
              <a:rPr baseline="-25000" lang="en-US" sz="2000">
                <a:solidFill>
                  <a:srgbClr val="000000"/>
                </a:solidFill>
                <a:latin typeface="Georgia"/>
                <a:ea typeface="Georgia"/>
                <a:cs typeface="Georgia"/>
                <a:sym typeface="Georgia"/>
              </a:rPr>
              <a:t>3</a:t>
            </a:r>
            <a:r>
              <a:rPr lang="en-US" sz="2000">
                <a:solidFill>
                  <a:srgbClr val="000000"/>
                </a:solidFill>
                <a:latin typeface="Georgia"/>
                <a:ea typeface="Georgia"/>
                <a:cs typeface="Georgia"/>
                <a:sym typeface="Georgia"/>
              </a:rPr>
              <a:t>Al</a:t>
            </a:r>
            <a:r>
              <a:rPr baseline="-25000" lang="en-US" sz="2000">
                <a:solidFill>
                  <a:srgbClr val="000000"/>
                </a:solidFill>
                <a:latin typeface="Georgia"/>
                <a:ea typeface="Georgia"/>
                <a:cs typeface="Georgia"/>
                <a:sym typeface="Georgia"/>
              </a:rPr>
              <a:t>5</a:t>
            </a:r>
            <a:r>
              <a:rPr lang="en-US" sz="2000">
                <a:solidFill>
                  <a:srgbClr val="000000"/>
                </a:solidFill>
                <a:latin typeface="Georgia"/>
                <a:ea typeface="Georgia"/>
                <a:cs typeface="Georgia"/>
                <a:sym typeface="Georgia"/>
              </a:rPr>
              <a:t>O</a:t>
            </a:r>
            <a:r>
              <a:rPr baseline="-25000" lang="en-US" sz="2000">
                <a:solidFill>
                  <a:srgbClr val="000000"/>
                </a:solidFill>
                <a:latin typeface="Georgia"/>
                <a:ea typeface="Georgia"/>
                <a:cs typeface="Georgia"/>
                <a:sym typeface="Georgia"/>
              </a:rPr>
              <a:t>12 </a:t>
            </a:r>
            <a:r>
              <a:rPr lang="en-US" sz="2000">
                <a:solidFill>
                  <a:srgbClr val="000000"/>
                </a:solidFill>
                <a:latin typeface="Georgia"/>
                <a:ea typeface="Georgia"/>
                <a:cs typeface="Georgia"/>
                <a:sym typeface="Georgia"/>
              </a:rPr>
              <a:t>best choice of a host for  neodymium ions (Nd) and other ions </a:t>
            </a:r>
            <a:endParaRPr sz="2000">
              <a:solidFill>
                <a:schemeClr val="dk1"/>
              </a:solidFill>
              <a:latin typeface="Georgia"/>
              <a:ea typeface="Georgia"/>
              <a:cs typeface="Georgia"/>
              <a:sym typeface="Georgia"/>
            </a:endParaRPr>
          </a:p>
          <a:p>
            <a:pPr indent="0" lvl="0" marL="0" marR="0" rtl="0" algn="l">
              <a:lnSpc>
                <a:spcPct val="150000"/>
              </a:lnSpc>
              <a:spcBef>
                <a:spcPts val="0"/>
              </a:spcBef>
              <a:spcAft>
                <a:spcPts val="0"/>
              </a:spcAft>
              <a:buNone/>
            </a:pPr>
            <a:r>
              <a:rPr lang="en-US" sz="2000">
                <a:solidFill>
                  <a:srgbClr val="000000"/>
                </a:solidFill>
                <a:latin typeface="Georgia"/>
                <a:ea typeface="Georgia"/>
                <a:cs typeface="Georgia"/>
                <a:sym typeface="Georgia"/>
              </a:rPr>
              <a:t>• YAG offers low threshold and high gain </a:t>
            </a:r>
            <a:endParaRPr sz="2000">
              <a:solidFill>
                <a:schemeClr val="dk1"/>
              </a:solidFill>
              <a:latin typeface="Georgia"/>
              <a:ea typeface="Georgia"/>
              <a:cs typeface="Georgia"/>
              <a:sym typeface="Georgia"/>
            </a:endParaRPr>
          </a:p>
          <a:p>
            <a:pPr indent="0" lvl="0" marL="0" marR="0" rtl="0" algn="l">
              <a:lnSpc>
                <a:spcPct val="150000"/>
              </a:lnSpc>
              <a:spcBef>
                <a:spcPts val="0"/>
              </a:spcBef>
              <a:spcAft>
                <a:spcPts val="0"/>
              </a:spcAft>
              <a:buNone/>
            </a:pPr>
            <a:r>
              <a:rPr lang="en-US" sz="2000">
                <a:solidFill>
                  <a:srgbClr val="000000"/>
                </a:solidFill>
                <a:latin typeface="Georgia"/>
                <a:ea typeface="Georgia"/>
                <a:cs typeface="Georgia"/>
                <a:sym typeface="Georgia"/>
              </a:rPr>
              <a:t>• YAG is a very hard, isotropic crystal </a:t>
            </a:r>
            <a:endParaRPr sz="2000">
              <a:solidFill>
                <a:schemeClr val="dk1"/>
              </a:solidFill>
              <a:latin typeface="Georgia"/>
              <a:ea typeface="Georgia"/>
              <a:cs typeface="Georgia"/>
              <a:sym typeface="Georgia"/>
            </a:endParaRPr>
          </a:p>
          <a:p>
            <a:pPr indent="0" lvl="0" marL="0" marR="0" rtl="0" algn="l">
              <a:lnSpc>
                <a:spcPct val="150000"/>
              </a:lnSpc>
              <a:spcBef>
                <a:spcPts val="0"/>
              </a:spcBef>
              <a:spcAft>
                <a:spcPts val="0"/>
              </a:spcAft>
              <a:buNone/>
            </a:pPr>
            <a:r>
              <a:rPr lang="en-US" sz="2000">
                <a:solidFill>
                  <a:srgbClr val="000000"/>
                </a:solidFill>
                <a:latin typeface="Georgia"/>
                <a:ea typeface="Georgia"/>
                <a:cs typeface="Georgia"/>
                <a:sym typeface="Georgia"/>
              </a:rPr>
              <a:t>• good thermal and mechanical properties  </a:t>
            </a:r>
            <a:endParaRPr sz="2000">
              <a:solidFill>
                <a:schemeClr val="dk1"/>
              </a:solidFill>
              <a:latin typeface="Georgia"/>
              <a:ea typeface="Georgia"/>
              <a:cs typeface="Georgia"/>
              <a:sym typeface="Georgia"/>
            </a:endParaRPr>
          </a:p>
          <a:p>
            <a:pPr indent="0" lvl="0" marL="0" marR="0" rtl="0" algn="l">
              <a:lnSpc>
                <a:spcPct val="150000"/>
              </a:lnSpc>
              <a:spcBef>
                <a:spcPts val="0"/>
              </a:spcBef>
              <a:spcAft>
                <a:spcPts val="0"/>
              </a:spcAft>
              <a:buNone/>
            </a:pPr>
            <a:r>
              <a:rPr lang="en-US" sz="2000">
                <a:solidFill>
                  <a:srgbClr val="000000"/>
                </a:solidFill>
                <a:latin typeface="Georgia"/>
                <a:ea typeface="Georgia"/>
                <a:cs typeface="Georgia"/>
                <a:sym typeface="Georgia"/>
              </a:rPr>
              <a:t>• can be grown and fabricated in rods of high optical quality</a:t>
            </a:r>
            <a:endParaRPr/>
          </a:p>
          <a:p>
            <a:pPr indent="0" lvl="0" marL="0" marR="0" rtl="0" algn="l">
              <a:lnSpc>
                <a:spcPct val="150000"/>
              </a:lnSpc>
              <a:spcBef>
                <a:spcPts val="0"/>
              </a:spcBef>
              <a:spcAft>
                <a:spcPts val="0"/>
              </a:spcAft>
              <a:buNone/>
            </a:pPr>
            <a:r>
              <a:rPr lang="en-US" sz="2000">
                <a:solidFill>
                  <a:srgbClr val="000000"/>
                </a:solidFill>
                <a:latin typeface="Georgia"/>
                <a:ea typeface="Georgia"/>
                <a:cs typeface="Georgia"/>
                <a:sym typeface="Georgia"/>
              </a:rPr>
              <a:t> • Operation: CW and pulsed mode (high repetition rate) </a:t>
            </a:r>
            <a:endParaRPr sz="2000">
              <a:solidFill>
                <a:schemeClr val="dk1"/>
              </a:solidFill>
              <a:latin typeface="Georgia"/>
              <a:ea typeface="Georgia"/>
              <a:cs typeface="Georgia"/>
              <a:sym typeface="Georgia"/>
            </a:endParaRPr>
          </a:p>
        </p:txBody>
      </p:sp>
      <p:sp>
        <p:nvSpPr>
          <p:cNvPr id="145" name="Google Shape;145;p9"/>
          <p:cNvSpPr/>
          <p:nvPr/>
        </p:nvSpPr>
        <p:spPr>
          <a:xfrm>
            <a:off x="381000" y="6211669"/>
            <a:ext cx="8229600" cy="646331"/>
          </a:xfrm>
          <a:prstGeom prst="rect">
            <a:avLst/>
          </a:prstGeom>
          <a:solidFill>
            <a:schemeClr val="dk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DDD9C3"/>
                </a:solidFill>
                <a:latin typeface="Georgia"/>
                <a:ea typeface="Georgia"/>
                <a:cs typeface="Georgia"/>
                <a:sym typeface="Georgia"/>
              </a:rPr>
              <a:t>For continuous or very high repetition-rate operation, crystalline  materials provide higher gain and greater thermal conductivity </a:t>
            </a:r>
            <a:endParaRPr b="1" sz="1800">
              <a:solidFill>
                <a:srgbClr val="DDD9C3"/>
              </a:solidFill>
              <a:latin typeface="Arial"/>
              <a:ea typeface="Arial"/>
              <a:cs typeface="Arial"/>
              <a:sym typeface="Arial"/>
            </a:endParaRPr>
          </a:p>
        </p:txBody>
      </p:sp>
      <p:sp>
        <p:nvSpPr>
          <p:cNvPr id="146" name="Google Shape;146;p9"/>
          <p:cNvSpPr/>
          <p:nvPr/>
        </p:nvSpPr>
        <p:spPr>
          <a:xfrm>
            <a:off x="228600" y="0"/>
            <a:ext cx="8382000" cy="646331"/>
          </a:xfrm>
          <a:prstGeom prst="rect">
            <a:avLst/>
          </a:prstGeom>
          <a:solidFill>
            <a:schemeClr val="lt1"/>
          </a:solidFill>
          <a:ln>
            <a:noFill/>
          </a:ln>
        </p:spPr>
        <p:txBody>
          <a:bodyPr anchorCtr="0" anchor="ctr" bIns="45700" lIns="91425" spcFirstLastPara="1" rIns="91425" wrap="square" tIns="45700">
            <a:spAutoFit/>
          </a:bodyPr>
          <a:lstStyle/>
          <a:p>
            <a:pPr indent="0" lvl="0" marL="0" marR="0" rtl="0" algn="ctr">
              <a:lnSpc>
                <a:spcPct val="150000"/>
              </a:lnSpc>
              <a:spcBef>
                <a:spcPts val="0"/>
              </a:spcBef>
              <a:spcAft>
                <a:spcPts val="0"/>
              </a:spcAft>
              <a:buClr>
                <a:srgbClr val="000000"/>
              </a:buClr>
              <a:buSzPts val="2400"/>
              <a:buFont typeface="Georgia"/>
              <a:buNone/>
            </a:pPr>
            <a:r>
              <a:rPr b="1" i="0" lang="en-US" sz="2400" u="none" cap="none" strike="noStrike">
                <a:solidFill>
                  <a:srgbClr val="000000"/>
                </a:solidFill>
                <a:latin typeface="Georgia"/>
                <a:ea typeface="Georgia"/>
                <a:cs typeface="Georgia"/>
                <a:sym typeface="Georgia"/>
              </a:rPr>
              <a:t>Nd: YAG LASER</a:t>
            </a:r>
            <a:endParaRPr b="0" i="0" sz="2400" u="none" cap="none" strike="noStrike">
              <a:solidFill>
                <a:schemeClr val="dk1"/>
              </a:solidFill>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2020-08-19T08:00:44Z</dcterms:created>
  <dc:creator>Dhirendra</dc:creator>
</cp:coreProperties>
</file>