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ixymwzOBJNt+l0LucLGoD5sURb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ser technology, definition, applications, and challenges ..."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3" y="228600"/>
            <a:ext cx="8715375" cy="647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>
            <p:ph type="title"/>
          </p:nvPr>
        </p:nvSpPr>
        <p:spPr>
          <a:xfrm>
            <a:off x="1143000" y="1553767"/>
            <a:ext cx="6697266" cy="1607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CC"/>
              </a:buClr>
              <a:buSzPts val="3959"/>
              <a:buFont typeface="Georgia"/>
              <a:buNone/>
            </a:pP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“Laser Technology and Applications”</a:t>
            </a: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16B1NPH533</a:t>
            </a:r>
            <a:b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i="1" lang="en-US" sz="3959">
                <a:solidFill>
                  <a:srgbClr val="FFFFCC"/>
                </a:solidFill>
                <a:latin typeface="Georgia"/>
                <a:ea typeface="Georgia"/>
                <a:cs typeface="Georgia"/>
                <a:sym typeface="Georgia"/>
              </a:rPr>
              <a:t>Lecture 36</a:t>
            </a:r>
            <a:br>
              <a:rPr lang="en-US" sz="3959">
                <a:solidFill>
                  <a:srgbClr val="FFFFCC"/>
                </a:solidFill>
              </a:rPr>
            </a:br>
            <a:endParaRPr sz="3959">
              <a:solidFill>
                <a:srgbClr val="FFFFCC"/>
              </a:solidFill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895600" y="5334000"/>
            <a:ext cx="3305713" cy="903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He-Ne laser  </a:t>
            </a:r>
            <a:endParaRPr b="0" i="1" sz="4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8399" y="3276600"/>
            <a:ext cx="5335601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/>
          <p:nvPr/>
        </p:nvSpPr>
        <p:spPr>
          <a:xfrm>
            <a:off x="2133600" y="152400"/>
            <a:ext cx="471443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Schematic of Gas Lasers</a:t>
            </a:r>
            <a:endParaRPr b="1" i="1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52400" y="685800"/>
            <a:ext cx="861060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250190" marR="508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 gases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energy levels of atoms involved in lasing action are well defined and  narrow; </a:t>
            </a:r>
            <a:r>
              <a:rPr b="1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broad pump bands do not exist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250190" marR="0" rtl="0" algn="just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To excite gaseous atoms; pump sources with sharp wavelengths are required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927100" marR="0" rtl="0" algn="just">
              <a:spcBef>
                <a:spcPts val="1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 </a:t>
            </a:r>
            <a:r>
              <a:rPr b="1" i="1" lang="en-US" sz="2000" u="none" cap="none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Optical pumping not suitable for gas lasers</a:t>
            </a:r>
            <a:r>
              <a:rPr b="0" i="0" lang="en-US" sz="2000" u="none" cap="none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304800" y="2571690"/>
            <a:ext cx="85344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9090" lvl="0" marL="4292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Most common method</a:t>
            </a:r>
            <a:r>
              <a:rPr b="0" i="1" lang="en-US" sz="2000" u="sng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; Electric discharge through the gas medium.</a:t>
            </a:r>
            <a:endParaRPr b="0" i="1" sz="2000" u="sng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04800" y="3236655"/>
            <a:ext cx="4572000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250190" marR="4000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Gas contained in a tube with  cavity mirrors.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25019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High DC voltage ionizes the gas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5019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for conduction.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250190" marR="210820" rtl="0" algn="just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Electrons in the discharge  transfer energy to atoms in the  gas by collisions.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619500"/>
            <a:ext cx="6350289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/>
          <p:nvPr/>
        </p:nvSpPr>
        <p:spPr>
          <a:xfrm>
            <a:off x="228600" y="762000"/>
            <a:ext cx="8534400" cy="291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8455" lvl="0" marL="3505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 gas laser ever developed</a:t>
            </a: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Still one of the most widely used lasers.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1" marL="464184" marR="0" rtl="0" algn="just">
              <a:lnSpc>
                <a:spcPct val="100000"/>
              </a:lnSpc>
              <a:spcBef>
                <a:spcPts val="163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en-US" sz="2000" u="sng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He-Ne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: An atomic laser employs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Four-level pumping scheme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2" marL="92138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Active Medium; a mixture of 10 parts of He to 1 parts of Ne</a:t>
            </a:r>
            <a:endParaRPr/>
          </a:p>
          <a:p>
            <a:pPr indent="-238125" lvl="2" marL="92138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6600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Ne-atoms; </a:t>
            </a:r>
            <a:r>
              <a:rPr b="1" i="1" lang="en-US" sz="2000" u="none" cap="none" strike="noStrike">
                <a:solidFill>
                  <a:srgbClr val="FF6600"/>
                </a:solidFill>
                <a:latin typeface="Georgia"/>
                <a:ea typeface="Georgia"/>
                <a:cs typeface="Georgia"/>
                <a:sym typeface="Georgia"/>
              </a:rPr>
              <a:t>active centres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- have energy levels suitable for laser transitions</a:t>
            </a:r>
            <a:endParaRPr/>
          </a:p>
          <a:p>
            <a:pPr indent="-238125" lvl="2" marL="92138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9900FF"/>
                </a:solidFill>
                <a:latin typeface="Georgia"/>
                <a:ea typeface="Georgia"/>
                <a:cs typeface="Georgia"/>
                <a:sym typeface="Georgia"/>
              </a:rPr>
              <a:t>He-atoms help efficient excitation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of Ne-atoms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3276600" y="152400"/>
            <a:ext cx="24785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He-Ne Laser</a:t>
            </a:r>
            <a:endParaRPr b="1" i="1" sz="2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066800" y="5300246"/>
            <a:ext cx="6934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454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Schematic of a He-Ne laser with external mirrors</a:t>
            </a:r>
            <a:endParaRPr i="1"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57200" y="5638800"/>
            <a:ext cx="8382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25019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Discharge tube of about 30cm long, 1.5 cm in diameter, filled with a mixture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250190" marR="0" rtl="0" algn="just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of He &amp; Ne gases in 10:1 ratio.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250190" marR="0" rtl="0" algn="just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>
                <a:srgbClr val="0000CC"/>
              </a:buClr>
              <a:buSzPts val="1800"/>
              <a:buFont typeface="Georgia"/>
              <a:buChar char="•"/>
            </a:pPr>
            <a:r>
              <a:rPr lang="en-US" sz="18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Electrodes connected to HV (~10kV) to produce discharge in gas.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6858000" y="0"/>
            <a:ext cx="2055876" cy="18181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28600" y="228600"/>
            <a:ext cx="66294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328295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HV of 10kV applied across the gas- </a:t>
            </a: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ionizes the gas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32829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Electrons &amp; ions accelerated towards anode and cathode</a:t>
            </a:r>
            <a:endParaRPr/>
          </a:p>
          <a:p>
            <a:pPr indent="-238125" lvl="1" marL="785495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Electrons being smaller in mass acquire higher velocity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3476" y="1981200"/>
            <a:ext cx="4860524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/>
          <p:nvPr/>
        </p:nvSpPr>
        <p:spPr>
          <a:xfrm>
            <a:off x="381000" y="2133600"/>
            <a:ext cx="4038600" cy="3652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Electrons transfer K.E. to He  atoms through inelastic collisions. </a:t>
            </a:r>
            <a:endParaRPr/>
          </a:p>
          <a:p>
            <a:pPr indent="-1270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He atoms excited to levels F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&amp; F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– </a:t>
            </a: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metastable levels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1270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Transfer energy to Ne-atom  through collisions </a:t>
            </a:r>
            <a:endParaRPr/>
          </a:p>
          <a:p>
            <a:pPr indent="-127000" lvl="1" marL="4572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1" i="1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Resonant transfer of energy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127000" lvl="0" marL="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Possible in He-Ne atoms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0" y="6412468"/>
            <a:ext cx="9144000" cy="369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9090" lvl="0" marL="429894" marR="42608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Ne-atoms being heavy, could not be pumped up efficiently  without He-atoms.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/>
          <p:nvPr/>
        </p:nvSpPr>
        <p:spPr>
          <a:xfrm>
            <a:off x="5410200" y="2133600"/>
            <a:ext cx="3733800" cy="33771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76200" y="88880"/>
            <a:ext cx="8763000" cy="5463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25" lvl="0" marL="26289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Role of He-atoms is to excite Ne-atoms and cause P.I.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1" marL="720090" marR="0" rtl="0" algn="just">
              <a:lnSpc>
                <a:spcPct val="100000"/>
              </a:lnSpc>
              <a:spcBef>
                <a:spcPts val="86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Probability to transfer energy from He-Ne is more ; </a:t>
            </a:r>
            <a:endParaRPr/>
          </a:p>
          <a:p>
            <a:pPr indent="-238125" lvl="2" marL="1177290" marR="0" rtl="0" algn="just">
              <a:spcBef>
                <a:spcPts val="869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					10 He per 1 Ne atoms.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1" marL="720090" marR="0" rtl="0" algn="just">
              <a:lnSpc>
                <a:spcPct val="100000"/>
              </a:lnSpc>
              <a:spcBef>
                <a:spcPts val="86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Reverse probability i.e. Ne-He is extremely small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391160" marR="0" rtl="0" algn="just">
              <a:lnSpc>
                <a:spcPct val="100000"/>
              </a:lnSpc>
              <a:spcBef>
                <a:spcPts val="156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lang="en-US" sz="195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4 </a:t>
            </a:r>
            <a:r>
              <a:rPr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(4s) </a:t>
            </a: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&amp; E</a:t>
            </a:r>
            <a:r>
              <a:rPr baseline="-25000" lang="en-US" sz="195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6 </a:t>
            </a:r>
            <a:r>
              <a:rPr lang="en-US" sz="1800">
                <a:solidFill>
                  <a:srgbClr val="FF3300"/>
                </a:solidFill>
                <a:latin typeface="Georgia"/>
                <a:ea typeface="Georgia"/>
                <a:cs typeface="Georgia"/>
                <a:sym typeface="Georgia"/>
              </a:rPr>
              <a:t>(5s) </a:t>
            </a: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levels in Ne; </a:t>
            </a:r>
            <a:r>
              <a:rPr b="1"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Metastable States </a:t>
            </a:r>
            <a:r>
              <a:rPr i="1" lang="en-US" sz="18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(Accumulation of atoms)</a:t>
            </a: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391160" marR="0" rtl="0" algn="just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Population inversion between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1" marL="848994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baseline="-25000" i="0" lang="en-US" sz="195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6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and E</a:t>
            </a:r>
            <a:r>
              <a:rPr b="0" baseline="-25000" i="0" lang="en-US" sz="195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5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(4p),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baseline="-25000" i="0" lang="en-US" sz="195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(3p)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levels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759" lvl="1" marL="848994" marR="0" rtl="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baseline="-25000" i="0" lang="en-US" sz="195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4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and E</a:t>
            </a:r>
            <a:r>
              <a:rPr b="0" baseline="-25000" i="0" lang="en-US" sz="195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3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levels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0" marL="39116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CC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Lasing takes place &amp; light produced</a:t>
            </a:r>
            <a:endParaRPr/>
          </a:p>
          <a:p>
            <a:pPr indent="-238125" lvl="0" marL="39116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		corresponding  to</a:t>
            </a:r>
            <a:endParaRPr/>
          </a:p>
          <a:p>
            <a:pPr indent="-338455" lvl="0" marL="429259" marR="0" rtl="0" algn="just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❖"/>
            </a:pPr>
            <a:r>
              <a:rPr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6 </a:t>
            </a:r>
            <a:r>
              <a:rPr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→E</a:t>
            </a:r>
            <a:r>
              <a:rPr baseline="-25000"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3    </a:t>
            </a:r>
            <a:r>
              <a:rPr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laser beam of red colour at 632.8 nm</a:t>
            </a:r>
            <a:endParaRPr/>
          </a:p>
          <a:p>
            <a:pPr indent="-338455" lvl="0" marL="429259" marR="0" rtl="0" algn="just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→ E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laser beam at wavelength of 1150 nm </a:t>
            </a:r>
            <a:endParaRPr/>
          </a:p>
          <a:p>
            <a:pPr indent="-338455" lvl="0" marL="429259" marR="0" rtl="0" algn="just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→ E</a:t>
            </a:r>
            <a:r>
              <a:rPr baseline="-25000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 laser beam in IR region at 3390 nm 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0" y="6135469"/>
            <a:ext cx="9144000" cy="646331"/>
          </a:xfrm>
          <a:prstGeom prst="rect">
            <a:avLst/>
          </a:prstGeom>
          <a:solidFill>
            <a:srgbClr val="E5B8B7"/>
          </a:solidFill>
          <a:ln cap="flat" cmpd="sng" w="9525">
            <a:solidFill>
              <a:srgbClr val="9537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420369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reality, ~150 laser transitions  are possible, however, only three  are dominant transitions.</a:t>
            </a:r>
            <a:endParaRPr b="1"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>
            <a:off x="304800" y="94198"/>
            <a:ext cx="8610600" cy="5530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Ne-atoms in level E</a:t>
            </a:r>
            <a:r>
              <a:rPr b="1" baseline="-25000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decays rapidly to E</a:t>
            </a:r>
            <a:r>
              <a:rPr b="1" baseline="-25000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1" lang="en-US" sz="2000">
                <a:solidFill>
                  <a:srgbClr val="3333CC"/>
                </a:solidFill>
                <a:latin typeface="Georgia"/>
                <a:ea typeface="Georgia"/>
                <a:cs typeface="Georgia"/>
                <a:sym typeface="Georgia"/>
              </a:rPr>
              <a:t>a metastable state</a:t>
            </a: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Accumulation may take place unless removed by some means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C"/>
              </a:buClr>
              <a:buSzPts val="16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baseline="-2500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1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→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0" baseline="-2500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1 </a:t>
            </a:r>
            <a:r>
              <a:rPr b="0" i="0" lang="en-US" sz="2000" u="none" cap="none" strike="noStrike">
                <a:solidFill>
                  <a:srgbClr val="0000CC"/>
                </a:solidFill>
                <a:latin typeface="Georgia"/>
                <a:ea typeface="Georgia"/>
                <a:cs typeface="Georgia"/>
                <a:sym typeface="Georgia"/>
              </a:rPr>
              <a:t>transition induced by collisions with walls of discharge tube.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8125" lvl="2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Discharge tube made as narrow as possible to enhance probability of atomic collisions with walls.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</a:t>
            </a:r>
            <a:r>
              <a:rPr b="1" baseline="-25000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1"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level is more likely to be populated by the electric discharge itself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1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 increase in population at E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 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causes decrease in P.I. </a:t>
            </a:r>
            <a:r>
              <a:rPr b="1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→Lasing ceases</a:t>
            </a: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238125" lvl="3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Current in discharge tube maintained at low level</a:t>
            </a:r>
            <a:endParaRPr/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⇒"/>
            </a:pPr>
            <a:r>
              <a:rPr b="1"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Reason for not getting high power He-Ne lasers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Major applications as Red light at 632.8 nm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37490" lvl="3" marL="457200" marR="508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Resonator mirrors coated with multi-layer dielectric coatings.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50825" lvl="4" marL="914400" marR="3937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▪"/>
            </a:pPr>
            <a:r>
              <a:rPr b="1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He-Ne laser</a:t>
            </a:r>
            <a:r>
              <a:rPr b="0" i="0" lang="en-US" sz="20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: Simple, less expansive, practical, high quality beam.</a:t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152400" y="5715000"/>
            <a:ext cx="8915400" cy="101580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sng">
                <a:solidFill>
                  <a:srgbClr val="0F243E"/>
                </a:solidFill>
                <a:latin typeface="Georgia"/>
                <a:ea typeface="Georgia"/>
                <a:cs typeface="Georgia"/>
                <a:sym typeface="Georgia"/>
              </a:rPr>
              <a:t>Applications</a:t>
            </a:r>
            <a:r>
              <a:rPr b="1" i="1" lang="en-US" sz="2000">
                <a:solidFill>
                  <a:srgbClr val="0F243E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/>
          </a:p>
          <a:p>
            <a:pPr indent="0" lvl="3" marL="1371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F243E"/>
                </a:solidFill>
                <a:latin typeface="Georgia"/>
                <a:ea typeface="Georgia"/>
                <a:cs typeface="Georgia"/>
                <a:sym typeface="Georgia"/>
              </a:rPr>
              <a:t>Laboratories, Interferometry, Laser Printing, Bar Code Reader,  Scanners, Surface Testing, Surveying, Alignment etc</a:t>
            </a:r>
            <a:endParaRPr b="0" i="1" sz="2000" u="none" cap="none" strike="noStrike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2020-11-25T15:18:48Z</dcterms:created>
  <dc:creator>Dhirendra</dc:creator>
</cp:coreProperties>
</file>