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0371-8695-42F5-A0BA-C54557A6590C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105CE-F617-44A4-B8DE-7B667741D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xmlns="" id="{CF0D34F3-260A-4D01-B5C4-408E90737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xmlns="" id="{0E21554B-E75E-4890-941D-3890C6555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xmlns="" id="{E5C8730F-BE8E-4F35-8155-1F022D52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50F77-63E0-4BE3-B91F-AB8EFEAE54E3}" type="slidenum">
              <a:rPr lang="pl-PL" altLang="en-US" sz="1200" smtClean="0"/>
              <a:pPr/>
              <a:t>1</a:t>
            </a:fld>
            <a:endParaRPr lang="pl-PL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105CE-F617-44A4-B8DE-7B667741DD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710B-635B-44B7-9A83-390A0220C59E}" type="datetimeFigureOut">
              <a:rPr lang="en-US" smtClean="0"/>
              <a:pPr/>
              <a:t>01-Dec-20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6A65-3866-4F74-B222-F6E6946A2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Laser technology, definition, applications, and challenges ...">
            <a:extLst>
              <a:ext uri="{FF2B5EF4-FFF2-40B4-BE49-F238E27FC236}">
                <a16:creationId xmlns:a16="http://schemas.microsoft.com/office/drawing/2014/main" xmlns="" id="{E398ABE6-DE75-4C14-AEB2-32B44DD2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600"/>
            <a:ext cx="87153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1AAC9F5D-6C67-4ECF-8BB1-5CE4BF5F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53767"/>
            <a:ext cx="6697266" cy="1607344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“Laser Technology and Applications”</a:t>
            </a: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/>
            </a: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16B1NPH533</a:t>
            </a:r>
            <a:br>
              <a:rPr lang="en-US" i="1" dirty="0">
                <a:solidFill>
                  <a:srgbClr val="FFFFCC"/>
                </a:solidFill>
                <a:latin typeface="Georgia" pitchFamily="18" charset="0"/>
              </a:rPr>
            </a:br>
            <a:r>
              <a:rPr lang="en-US" i="1" dirty="0">
                <a:solidFill>
                  <a:srgbClr val="FFFFCC"/>
                </a:solidFill>
                <a:latin typeface="Georgia" pitchFamily="18" charset="0"/>
              </a:rPr>
              <a:t>Lecture </a:t>
            </a:r>
            <a:r>
              <a:rPr lang="en-US" i="1" dirty="0" smtClean="0">
                <a:solidFill>
                  <a:srgbClr val="FFFFCC"/>
                </a:solidFill>
                <a:latin typeface="Georgia" pitchFamily="18" charset="0"/>
              </a:rPr>
              <a:t>37</a:t>
            </a:r>
            <a:r>
              <a:rPr lang="en-US" dirty="0">
                <a:solidFill>
                  <a:srgbClr val="FFFFCC"/>
                </a:solidFill>
              </a:rPr>
              <a:t/>
            </a:r>
            <a:br>
              <a:rPr lang="en-US" dirty="0">
                <a:solidFill>
                  <a:srgbClr val="FFFFCC"/>
                </a:solidFill>
              </a:rPr>
            </a:b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3D9D2A9-229A-467A-9AFA-DB178FD3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4953000"/>
            <a:ext cx="4114800" cy="120032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i="1" dirty="0">
                <a:solidFill>
                  <a:schemeClr val="bg1"/>
                </a:solidFill>
                <a:latin typeface="Georgia" pitchFamily="18" charset="0"/>
              </a:rPr>
              <a:t> Argon Ion laser and </a:t>
            </a:r>
            <a:endParaRPr lang="en-US" altLang="en-US" sz="2400" b="1" i="1" dirty="0" smtClean="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 b="1" i="1" dirty="0" smtClean="0">
                <a:solidFill>
                  <a:schemeClr val="bg1"/>
                </a:solidFill>
                <a:latin typeface="Georgia" pitchFamily="18" charset="0"/>
              </a:rPr>
              <a:t> Krypton </a:t>
            </a:r>
            <a:r>
              <a:rPr lang="en-US" altLang="en-US" sz="2400" b="1" i="1" dirty="0">
                <a:solidFill>
                  <a:schemeClr val="bg1"/>
                </a:solidFill>
                <a:latin typeface="Georgia" pitchFamily="18" charset="0"/>
              </a:rPr>
              <a:t>Ion laser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7340" y="4551679"/>
            <a:ext cx="84512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2170"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152400"/>
            <a:ext cx="3289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Georgia" pitchFamily="18" charset="0"/>
              </a:rPr>
              <a:t>Argon Gas</a:t>
            </a:r>
            <a:r>
              <a:rPr lang="en-US" sz="3200" i="1" spc="-90" dirty="0" smtClean="0">
                <a:latin typeface="Georgia" pitchFamily="18" charset="0"/>
              </a:rPr>
              <a:t> </a:t>
            </a:r>
            <a:r>
              <a:rPr lang="en-US" sz="3200" i="1" dirty="0" smtClean="0">
                <a:latin typeface="Georgia" pitchFamily="18" charset="0"/>
              </a:rPr>
              <a:t>Laser</a:t>
            </a:r>
            <a:endParaRPr lang="en-US" sz="3200" i="1" dirty="0"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776407"/>
            <a:ext cx="8686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b="1" dirty="0" smtClean="0">
                <a:latin typeface="Georgia" pitchFamily="18" charset="0"/>
                <a:cs typeface="Times New Roman"/>
              </a:rPr>
              <a:t>Four </a:t>
            </a:r>
            <a:r>
              <a:rPr lang="en-US" b="1" spc="-5" dirty="0" smtClean="0">
                <a:latin typeface="Georgia" pitchFamily="18" charset="0"/>
                <a:cs typeface="Times New Roman"/>
              </a:rPr>
              <a:t>level </a:t>
            </a:r>
            <a:r>
              <a:rPr lang="en-US" b="1" dirty="0" smtClean="0">
                <a:latin typeface="Georgia" pitchFamily="18" charset="0"/>
                <a:cs typeface="Times New Roman"/>
              </a:rPr>
              <a:t>laser; </a:t>
            </a:r>
            <a:r>
              <a:rPr lang="en-US" dirty="0" smtClean="0">
                <a:latin typeface="Georgia" pitchFamily="18" charset="0"/>
                <a:cs typeface="Times New Roman"/>
              </a:rPr>
              <a:t>Operates in </a:t>
            </a:r>
            <a:r>
              <a:rPr lang="en-US" spc="-20" dirty="0" smtClean="0">
                <a:latin typeface="Georgia" pitchFamily="18" charset="0"/>
                <a:cs typeface="Times New Roman"/>
              </a:rPr>
              <a:t>Visible </a:t>
            </a:r>
            <a:r>
              <a:rPr lang="en-US" dirty="0" smtClean="0">
                <a:latin typeface="Georgia" pitchFamily="18" charset="0"/>
                <a:cs typeface="Times New Roman"/>
              </a:rPr>
              <a:t>region over wavelength, </a:t>
            </a:r>
            <a:r>
              <a:rPr lang="en-US" b="1" spc="5" dirty="0" smtClean="0">
                <a:latin typeface="Georgia" pitchFamily="18" charset="0"/>
                <a:cs typeface="Times New Roman"/>
              </a:rPr>
              <a:t>351 </a:t>
            </a:r>
            <a:r>
              <a:rPr lang="en-US" b="1" dirty="0" smtClean="0">
                <a:latin typeface="Georgia" pitchFamily="18" charset="0"/>
                <a:cs typeface="Times New Roman"/>
              </a:rPr>
              <a:t>- </a:t>
            </a:r>
            <a:r>
              <a:rPr lang="en-US" b="1" spc="5" dirty="0" smtClean="0">
                <a:latin typeface="Georgia" pitchFamily="18" charset="0"/>
                <a:cs typeface="Times New Roman"/>
              </a:rPr>
              <a:t>520</a:t>
            </a:r>
            <a:r>
              <a:rPr lang="en-US" b="1" spc="-254" dirty="0" smtClean="0">
                <a:latin typeface="Georgia" pitchFamily="18" charset="0"/>
                <a:cs typeface="Times New Roman"/>
              </a:rPr>
              <a:t> </a:t>
            </a:r>
            <a:r>
              <a:rPr lang="en-US" b="1" dirty="0" smtClean="0">
                <a:latin typeface="Georgia" pitchFamily="18" charset="0"/>
                <a:cs typeface="Times New Roman"/>
              </a:rPr>
              <a:t>nm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b="1" dirty="0" smtClean="0">
                <a:latin typeface="Georgia" pitchFamily="18" charset="0"/>
                <a:cs typeface="Times New Roman"/>
              </a:rPr>
              <a:t>Most powerful CW laser </a:t>
            </a:r>
            <a:r>
              <a:rPr lang="en-US" dirty="0" smtClean="0">
                <a:latin typeface="Georgia" pitchFamily="18" charset="0"/>
                <a:cs typeface="Times New Roman"/>
              </a:rPr>
              <a:t>operating in visible region (Power</a:t>
            </a:r>
            <a:r>
              <a:rPr lang="en-US" spc="-229" dirty="0" smtClean="0">
                <a:latin typeface="Georgia" pitchFamily="18" charset="0"/>
                <a:cs typeface="Times New Roman"/>
              </a:rPr>
              <a:t> </a:t>
            </a:r>
            <a:r>
              <a:rPr lang="en-US" spc="-229" dirty="0">
                <a:latin typeface="Georgia" pitchFamily="18" charset="0"/>
                <a:cs typeface="Times New Roman"/>
                <a:sym typeface="Symbol"/>
              </a:rPr>
              <a:t></a:t>
            </a:r>
            <a:r>
              <a:rPr lang="en-US" dirty="0" smtClean="0">
                <a:latin typeface="Georgia" pitchFamily="18" charset="0"/>
                <a:cs typeface="Times New Roman"/>
              </a:rPr>
              <a:t>100W)</a:t>
            </a:r>
          </a:p>
          <a:p>
            <a:pPr marL="250190" indent="-238125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dirty="0" smtClean="0">
                <a:latin typeface="Georgia" pitchFamily="18" charset="0"/>
                <a:cs typeface="Times New Roman"/>
              </a:rPr>
              <a:t>Extensively used in laser light</a:t>
            </a:r>
            <a:r>
              <a:rPr lang="en-US" spc="-130" dirty="0" smtClean="0"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latin typeface="Georgia" pitchFamily="18" charset="0"/>
                <a:cs typeface="Times New Roman"/>
              </a:rPr>
              <a:t>shows</a:t>
            </a:r>
          </a:p>
          <a:p>
            <a:pPr marL="250190" indent="-23812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dirty="0" smtClean="0">
                <a:latin typeface="Georgia" pitchFamily="18" charset="0"/>
                <a:cs typeface="Times New Roman"/>
              </a:rPr>
              <a:t>Provides approx </a:t>
            </a:r>
            <a:r>
              <a:rPr lang="en-US" b="1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25 </a:t>
            </a:r>
            <a:r>
              <a:rPr lang="en-US" b="1" spc="-1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Visible </a:t>
            </a:r>
            <a:r>
              <a:rPr lang="en-US" b="1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and 10 UV</a:t>
            </a:r>
            <a:r>
              <a:rPr lang="en-US" b="1" spc="-14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latin typeface="Georgia" pitchFamily="18" charset="0"/>
                <a:cs typeface="Times New Roman"/>
              </a:rPr>
              <a:t>wavelengths</a:t>
            </a:r>
            <a:endParaRPr lang="en-US" dirty="0">
              <a:latin typeface="Georgia" pitchFamily="18" charset="0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953000"/>
            <a:ext cx="861060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00000"/>
              </a:lnSpc>
              <a:spcBef>
                <a:spcPts val="15"/>
              </a:spcBef>
            </a:pP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250190" marR="12700" indent="-23812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sz="2000" spc="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Anode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and cathode space </a:t>
            </a:r>
            <a:r>
              <a:rPr lang="en-US" sz="2000" spc="-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communicate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through a return path which ensures</a:t>
            </a:r>
            <a:r>
              <a:rPr lang="en-US" sz="2000" spc="-2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free  </a:t>
            </a:r>
            <a:r>
              <a:rPr lang="en-US" sz="2000" spc="-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circulation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of</a:t>
            </a:r>
            <a:r>
              <a:rPr lang="en-US" sz="2000" spc="-5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gas.</a:t>
            </a: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250190" marR="5080" indent="-238125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A </a:t>
            </a:r>
            <a:r>
              <a:rPr lang="en-US" sz="2000" spc="-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magnet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surrounds the </a:t>
            </a:r>
            <a:r>
              <a:rPr lang="en-US" sz="2000" spc="-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discharge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tube to restrict the </a:t>
            </a:r>
            <a:r>
              <a:rPr lang="en-US" sz="2000" spc="-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discharge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area and</a:t>
            </a:r>
            <a:r>
              <a:rPr lang="en-US" sz="2000" spc="-3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increase  the concentration of ions along the axis of</a:t>
            </a:r>
            <a:r>
              <a:rPr lang="en-US" sz="2000" spc="-175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3333CC"/>
                </a:solidFill>
                <a:latin typeface="Georgia" pitchFamily="18" charset="0"/>
                <a:cs typeface="Times New Roman"/>
              </a:rPr>
              <a:t>tube.</a:t>
            </a:r>
            <a:endParaRPr lang="en-US" sz="2000" dirty="0">
              <a:latin typeface="Georgia" pitchFamily="18" charset="0"/>
              <a:cs typeface="Times New Roman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343" y="2590800"/>
            <a:ext cx="61106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81000" y="2819400"/>
            <a:ext cx="281940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Bef>
                <a:spcPts val="295"/>
              </a:spcBef>
              <a:buChar char="•"/>
              <a:tabLst>
                <a:tab pos="328930" algn="l"/>
                <a:tab pos="329565" algn="l"/>
              </a:tabLst>
            </a:pPr>
            <a:r>
              <a:rPr lang="en-US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Active </a:t>
            </a:r>
            <a:r>
              <a:rPr lang="en-US" spc="-5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medium; </a:t>
            </a:r>
            <a:r>
              <a:rPr lang="en-US" dirty="0" err="1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spc="-140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gas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algn="just">
              <a:spcBef>
                <a:spcPts val="1200"/>
              </a:spcBef>
              <a:buChar char="•"/>
              <a:tabLst>
                <a:tab pos="328930" algn="l"/>
                <a:tab pos="329565" algn="l"/>
              </a:tabLst>
            </a:pPr>
            <a:r>
              <a:rPr lang="en-US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Active </a:t>
            </a:r>
            <a:r>
              <a:rPr lang="en-US" dirty="0" err="1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centres</a:t>
            </a:r>
            <a:r>
              <a:rPr lang="en-US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; ionized</a:t>
            </a:r>
            <a:r>
              <a:rPr lang="en-US" spc="-22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pc="-5" dirty="0" err="1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-atoms</a:t>
            </a:r>
          </a:p>
          <a:p>
            <a:pPr algn="just">
              <a:spcBef>
                <a:spcPts val="1200"/>
              </a:spcBef>
              <a:buChar char="•"/>
              <a:tabLst>
                <a:tab pos="328930" algn="l"/>
                <a:tab pos="329565" algn="l"/>
              </a:tabLst>
            </a:pPr>
            <a:r>
              <a:rPr lang="en-US" dirty="0" smtClean="0">
                <a:latin typeface="Georgia" pitchFamily="18" charset="0"/>
                <a:cs typeface="Times New Roman"/>
              </a:rPr>
              <a:t>A narrow water cooled</a:t>
            </a:r>
            <a:r>
              <a:rPr lang="en-US" spc="-215" dirty="0" smtClean="0">
                <a:latin typeface="Georgia" pitchFamily="18" charset="0"/>
                <a:cs typeface="Times New Roman"/>
              </a:rPr>
              <a:t> </a:t>
            </a:r>
            <a:r>
              <a:rPr lang="en-US" spc="-5" dirty="0" smtClean="0">
                <a:latin typeface="Georgia" pitchFamily="18" charset="0"/>
                <a:cs typeface="Times New Roman"/>
              </a:rPr>
              <a:t>ceramic  </a:t>
            </a:r>
            <a:r>
              <a:rPr lang="en-US" dirty="0" smtClean="0">
                <a:latin typeface="Georgia" pitchFamily="18" charset="0"/>
                <a:cs typeface="Times New Roman"/>
              </a:rPr>
              <a:t>tube for arc</a:t>
            </a:r>
            <a:r>
              <a:rPr lang="en-US" spc="-70" dirty="0" smtClean="0">
                <a:latin typeface="Georgia" pitchFamily="18" charset="0"/>
                <a:cs typeface="Times New Roman"/>
              </a:rPr>
              <a:t> </a:t>
            </a:r>
            <a:r>
              <a:rPr lang="en-US" spc="-5" dirty="0" smtClean="0">
                <a:latin typeface="Georgia" pitchFamily="18" charset="0"/>
                <a:cs typeface="Times New Roman"/>
              </a:rPr>
              <a:t>discharge</a:t>
            </a:r>
            <a:endParaRPr lang="en-US" dirty="0">
              <a:latin typeface="Georgia" pitchFamily="18" charset="0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4267200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</a:pPr>
            <a:r>
              <a:rPr lang="en-US" dirty="0" smtClean="0">
                <a:latin typeface="Georgia" pitchFamily="18" charset="0"/>
                <a:cs typeface="Times New Roman"/>
              </a:rPr>
              <a:t>Schematic of a typical ion </a:t>
            </a:r>
            <a:r>
              <a:rPr lang="en-US" spc="-5" dirty="0" smtClean="0">
                <a:latin typeface="Georgia" pitchFamily="18" charset="0"/>
                <a:cs typeface="Times New Roman"/>
              </a:rPr>
              <a:t>laser</a:t>
            </a:r>
            <a:r>
              <a:rPr lang="en-US" spc="-65" dirty="0" smtClean="0"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latin typeface="Georgia" pitchFamily="18" charset="0"/>
                <a:cs typeface="Times New Roman"/>
              </a:rPr>
              <a:t>tube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667000"/>
            <a:ext cx="9144000" cy="2286000"/>
          </a:xfrm>
          <a:prstGeom prst="rect">
            <a:avLst/>
          </a:prstGeom>
          <a:solidFill>
            <a:srgbClr val="FAC09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111926"/>
            <a:ext cx="5791200" cy="574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49649"/>
            <a:ext cx="838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sz="2000" spc="-5" dirty="0" smtClean="0">
                <a:latin typeface="Georgia" pitchFamily="18" charset="0"/>
                <a:cs typeface="Times New Roman"/>
              </a:rPr>
              <a:t>Initial </a:t>
            </a:r>
            <a:r>
              <a:rPr lang="en-US" sz="2000" dirty="0" smtClean="0">
                <a:latin typeface="Georgia" pitchFamily="18" charset="0"/>
                <a:cs typeface="Times New Roman"/>
              </a:rPr>
              <a:t>HV ionizes the gas to conduct</a:t>
            </a:r>
            <a:r>
              <a:rPr lang="en-US" sz="2000" spc="-190" dirty="0" smtClean="0"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latin typeface="Georgia" pitchFamily="18" charset="0"/>
                <a:cs typeface="Times New Roman"/>
              </a:rPr>
              <a:t>current</a:t>
            </a:r>
          </a:p>
          <a:p>
            <a:pPr marL="250190" marR="5080" indent="-23812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50825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Electrons</a:t>
            </a:r>
            <a:r>
              <a:rPr lang="en-US" sz="2000" spc="-3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transfer</a:t>
            </a:r>
            <a:r>
              <a:rPr lang="en-US" sz="2000" spc="-4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energy</a:t>
            </a:r>
            <a:r>
              <a:rPr lang="en-US" sz="2000" spc="-2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to</a:t>
            </a:r>
            <a:r>
              <a:rPr lang="en-US" sz="2000" spc="-13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spc="-5" dirty="0" err="1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sz="2000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-atoms,</a:t>
            </a:r>
            <a:r>
              <a:rPr lang="en-US" sz="2000" spc="-3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ionize</a:t>
            </a:r>
            <a:r>
              <a:rPr lang="en-US" sz="2000" spc="-2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them</a:t>
            </a:r>
            <a:r>
              <a:rPr lang="en-US" sz="2000" spc="-2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and</a:t>
            </a:r>
            <a:r>
              <a:rPr lang="en-US" sz="2000" spc="-2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raises</a:t>
            </a:r>
            <a:r>
              <a:rPr lang="en-US" sz="2000" spc="-2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the</a:t>
            </a:r>
            <a:r>
              <a:rPr lang="en-US" sz="2000" spc="-1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ions</a:t>
            </a:r>
            <a:r>
              <a:rPr lang="en-US" sz="2000" spc="-2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to</a:t>
            </a:r>
            <a:r>
              <a:rPr lang="en-US" sz="2000" spc="-1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  group of high </a:t>
            </a:r>
            <a:r>
              <a:rPr lang="en-US" sz="2000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energy</a:t>
            </a:r>
            <a:r>
              <a:rPr lang="en-US" sz="2000" spc="-9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levels.</a:t>
            </a:r>
            <a:endParaRPr lang="en-US" sz="2000" dirty="0">
              <a:latin typeface="Georgia" pitchFamily="18" charset="0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765201"/>
            <a:ext cx="4038600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30" indent="-238125">
              <a:lnSpc>
                <a:spcPct val="100000"/>
              </a:lnSpc>
              <a:spcBef>
                <a:spcPts val="295"/>
              </a:spcBef>
              <a:buChar char="•"/>
              <a:tabLst>
                <a:tab pos="328930" algn="l"/>
                <a:tab pos="329565" algn="l"/>
              </a:tabLst>
            </a:pPr>
            <a:r>
              <a:rPr lang="en-US" sz="2000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Different </a:t>
            </a:r>
            <a:r>
              <a:rPr lang="en-US" sz="200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process populate</a:t>
            </a:r>
            <a:r>
              <a:rPr lang="en-US" sz="2000" spc="-13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the</a:t>
            </a: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lang="en-US" sz="2000" spc="-5" dirty="0" err="1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metastable</a:t>
            </a:r>
            <a:r>
              <a:rPr lang="en-US" sz="2000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state </a:t>
            </a:r>
            <a:r>
              <a:rPr lang="en-US" sz="2000" spc="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(4p</a:t>
            </a:r>
            <a:r>
              <a:rPr lang="en-US" sz="2000" spc="-5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level)</a:t>
            </a: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328930" indent="-238125">
              <a:lnSpc>
                <a:spcPct val="100000"/>
              </a:lnSpc>
              <a:spcBef>
                <a:spcPts val="1200"/>
              </a:spcBef>
              <a:buChar char="•"/>
              <a:tabLst>
                <a:tab pos="328930" algn="l"/>
                <a:tab pos="329565" algn="l"/>
              </a:tabLst>
            </a:pPr>
            <a:r>
              <a:rPr lang="en-US" sz="200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Three possible</a:t>
            </a:r>
            <a:r>
              <a:rPr lang="en-US" sz="2000" spc="-6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are:</a:t>
            </a: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786130" marR="193040" lvl="1" indent="-238125">
              <a:lnSpc>
                <a:spcPct val="100000"/>
              </a:lnSpc>
              <a:spcBef>
                <a:spcPts val="1090"/>
              </a:spcBef>
              <a:buFont typeface="Wingdings"/>
              <a:buChar char=""/>
              <a:tabLst>
                <a:tab pos="786765" algn="l"/>
              </a:tabLst>
            </a:pP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Electron collision with </a:t>
            </a:r>
            <a:r>
              <a:rPr lang="en-US" dirty="0" err="1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baseline="25462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+ </a:t>
            </a: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ions</a:t>
            </a:r>
            <a:r>
              <a:rPr lang="en-US" spc="-7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in  ground</a:t>
            </a:r>
            <a:r>
              <a:rPr lang="en-US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state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marL="786130" lvl="1" indent="-23812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786765" algn="l"/>
              </a:tabLst>
            </a:pP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Collision with ions in</a:t>
            </a:r>
            <a:r>
              <a:rPr lang="en-US" spc="-6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metastable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marL="786130">
              <a:lnSpc>
                <a:spcPct val="100000"/>
              </a:lnSpc>
            </a:pP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state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marL="786130" marR="292735" lvl="1" indent="-23812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786765" algn="l"/>
              </a:tabLst>
            </a:pPr>
            <a:r>
              <a:rPr lang="en-US" dirty="0" err="1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Radiative</a:t>
            </a: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transitions from</a:t>
            </a:r>
            <a:r>
              <a:rPr lang="en-US" spc="-12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higher  states.</a:t>
            </a:r>
            <a:endParaRPr lang="en-US" dirty="0" smtClean="0">
              <a:latin typeface="Georgia" pitchFamily="18" charset="0"/>
              <a:cs typeface="Times New Roman"/>
            </a:endParaRPr>
          </a:p>
          <a:p>
            <a:pPr marL="328930" marR="269875" indent="-23812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328930" algn="l"/>
                <a:tab pos="329565" algn="l"/>
              </a:tabLst>
            </a:pPr>
            <a:r>
              <a:rPr lang="en-US" b="1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Conditions </a:t>
            </a:r>
            <a:r>
              <a:rPr lang="en-US" b="1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for </a:t>
            </a:r>
            <a:r>
              <a:rPr lang="en-US" b="1" spc="-4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P.I. </a:t>
            </a:r>
            <a:r>
              <a:rPr lang="en-US" b="1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satisfied </a:t>
            </a:r>
            <a:r>
              <a:rPr lang="en-US" b="1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between  </a:t>
            </a:r>
            <a:r>
              <a:rPr lang="en-US" b="1" spc="-5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4p and 4s</a:t>
            </a:r>
            <a:r>
              <a:rPr lang="en-US" b="1" spc="10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b="1" dirty="0" smtClean="0">
                <a:solidFill>
                  <a:srgbClr val="990000"/>
                </a:solidFill>
                <a:latin typeface="Georgia" pitchFamily="18" charset="0"/>
                <a:cs typeface="Times New Roman"/>
              </a:rPr>
              <a:t>levels.</a:t>
            </a:r>
            <a:endParaRPr lang="en-US" dirty="0">
              <a:latin typeface="Georgia" pitchFamily="18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914" y="85527"/>
            <a:ext cx="8662035" cy="4751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2425" indent="-302260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2425" algn="l"/>
                <a:tab pos="353060" algn="l"/>
              </a:tabLst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3943"/>
            <a:ext cx="868680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02260" algn="just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lang="en-US" sz="1900" dirty="0" smtClean="0">
                <a:latin typeface="Georgia" pitchFamily="18" charset="0"/>
                <a:cs typeface="Times New Roman"/>
              </a:rPr>
              <a:t>Most important and </a:t>
            </a:r>
            <a:r>
              <a:rPr lang="en-US" sz="1900" spc="-5" dirty="0" smtClean="0">
                <a:latin typeface="Georgia" pitchFamily="18" charset="0"/>
                <a:cs typeface="Times New Roman"/>
              </a:rPr>
              <a:t>more common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are: </a:t>
            </a:r>
            <a:r>
              <a:rPr lang="en-US" sz="1900" b="1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488 nm (Blue)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and </a:t>
            </a:r>
            <a:r>
              <a:rPr lang="en-US" sz="1900" b="1" dirty="0" smtClean="0">
                <a:solidFill>
                  <a:srgbClr val="009900"/>
                </a:solidFill>
                <a:latin typeface="Georgia" pitchFamily="18" charset="0"/>
                <a:cs typeface="Times New Roman"/>
              </a:rPr>
              <a:t>515 nm</a:t>
            </a:r>
            <a:r>
              <a:rPr lang="en-US" sz="1900" b="1" spc="-185" dirty="0" smtClean="0">
                <a:solidFill>
                  <a:srgbClr val="0099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1900" b="1" spc="-5" dirty="0" smtClean="0">
                <a:solidFill>
                  <a:srgbClr val="009900"/>
                </a:solidFill>
                <a:latin typeface="Georgia" pitchFamily="18" charset="0"/>
                <a:cs typeface="Times New Roman"/>
              </a:rPr>
              <a:t>(Green)</a:t>
            </a:r>
            <a:endParaRPr lang="en-US" sz="1900" dirty="0" smtClean="0">
              <a:latin typeface="Georgia" pitchFamily="18" charset="0"/>
              <a:cs typeface="Times New Roman"/>
            </a:endParaRPr>
          </a:p>
          <a:p>
            <a:pPr marL="288290" marR="43180" indent="-238125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88925" algn="l"/>
              </a:tabLst>
            </a:pPr>
            <a:r>
              <a:rPr lang="en-US" sz="1900" spc="5" dirty="0" err="1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sz="1900" spc="7" baseline="25641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+ </a:t>
            </a:r>
            <a:r>
              <a:rPr lang="en-US" sz="190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ions quickly drop from lower </a:t>
            </a:r>
            <a:r>
              <a:rPr lang="en-US" sz="1900" spc="-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laser level </a:t>
            </a:r>
            <a:r>
              <a:rPr lang="en-US" sz="190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to ground </a:t>
            </a:r>
            <a:r>
              <a:rPr lang="en-US" sz="1900" spc="-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state </a:t>
            </a:r>
            <a:r>
              <a:rPr lang="en-US" sz="190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of the ion by </a:t>
            </a:r>
            <a:r>
              <a:rPr lang="en-US" sz="1900" spc="-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emitting  </a:t>
            </a:r>
            <a:r>
              <a:rPr lang="en-US" sz="1900" spc="-2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UV-light </a:t>
            </a:r>
            <a:r>
              <a:rPr lang="en-US" sz="190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at</a:t>
            </a:r>
            <a:r>
              <a:rPr lang="en-US" sz="1900" spc="-4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1900" spc="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740A</a:t>
            </a:r>
            <a:r>
              <a:rPr lang="en-US" sz="1900" spc="7" baseline="25641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o</a:t>
            </a:r>
            <a:r>
              <a:rPr lang="en-US" sz="1900" spc="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.</a:t>
            </a:r>
            <a:endParaRPr lang="en-US" sz="1900" dirty="0" smtClean="0">
              <a:latin typeface="Georgia" pitchFamily="18" charset="0"/>
              <a:cs typeface="Times New Roman"/>
            </a:endParaRPr>
          </a:p>
          <a:p>
            <a:pPr marL="745490" lvl="1" indent="-23812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746125" algn="l"/>
              </a:tabLst>
            </a:pPr>
            <a:r>
              <a:rPr lang="en-US" sz="1900" b="1" i="1" spc="-15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Available </a:t>
            </a:r>
            <a:r>
              <a:rPr lang="en-US" sz="1900" b="1" i="1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for further action as UV</a:t>
            </a:r>
            <a:r>
              <a:rPr lang="en-US" sz="1900" b="1" i="1" spc="-160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1900" b="1" i="1" dirty="0" smtClean="0">
                <a:solidFill>
                  <a:srgbClr val="6600FF"/>
                </a:solidFill>
                <a:latin typeface="Georgia" pitchFamily="18" charset="0"/>
                <a:cs typeface="Times New Roman"/>
              </a:rPr>
              <a:t>light</a:t>
            </a:r>
            <a:endParaRPr lang="en-US" sz="1900" dirty="0" smtClean="0">
              <a:latin typeface="Georgia" pitchFamily="18" charset="0"/>
              <a:cs typeface="Times New Roman"/>
            </a:endParaRPr>
          </a:p>
          <a:p>
            <a:pPr marL="288290" marR="410845" indent="-238125" algn="just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88925" algn="l"/>
              </a:tabLst>
            </a:pPr>
            <a:r>
              <a:rPr lang="en-US" sz="1900" spc="5" dirty="0" smtClean="0">
                <a:latin typeface="Georgia" pitchFamily="18" charset="0"/>
                <a:cs typeface="Times New Roman"/>
              </a:rPr>
              <a:t>Any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desired wavelength can be </a:t>
            </a:r>
            <a:r>
              <a:rPr lang="en-US" sz="1900" spc="-5" dirty="0" smtClean="0">
                <a:latin typeface="Georgia" pitchFamily="18" charset="0"/>
                <a:cs typeface="Times New Roman"/>
              </a:rPr>
              <a:t>selected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through the cavity optics (using</a:t>
            </a:r>
            <a:r>
              <a:rPr lang="en-US" sz="1900" spc="-200" dirty="0" smtClean="0">
                <a:latin typeface="Georgia" pitchFamily="18" charset="0"/>
                <a:cs typeface="Times New Roman"/>
              </a:rPr>
              <a:t> </a:t>
            </a:r>
            <a:r>
              <a:rPr lang="en-US" sz="1900" spc="-5" dirty="0" smtClean="0">
                <a:latin typeface="Georgia" pitchFamily="18" charset="0"/>
                <a:cs typeface="Times New Roman"/>
              </a:rPr>
              <a:t>small  prisms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or</a:t>
            </a:r>
            <a:r>
              <a:rPr lang="en-US" sz="1900" spc="-20" dirty="0" smtClean="0">
                <a:latin typeface="Georgia" pitchFamily="18" charset="0"/>
                <a:cs typeface="Times New Roman"/>
              </a:rPr>
              <a:t> </a:t>
            </a:r>
            <a:r>
              <a:rPr lang="en-US" sz="1900" dirty="0" smtClean="0">
                <a:latin typeface="Georgia" pitchFamily="18" charset="0"/>
                <a:cs typeface="Times New Roman"/>
              </a:rPr>
              <a:t>gratings)</a:t>
            </a:r>
            <a:endParaRPr lang="en-US" sz="1900" dirty="0">
              <a:latin typeface="Georgia" pitchFamily="18" charset="0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859917"/>
            <a:ext cx="8915400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9565" marR="504190" indent="-238125" algn="just">
              <a:lnSpc>
                <a:spcPct val="100600"/>
              </a:lnSpc>
              <a:spcBef>
                <a:spcPts val="284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During operation, positive ions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collected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at cathode; neutralized and</a:t>
            </a:r>
            <a:r>
              <a:rPr lang="en-US" sz="2000" spc="-21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slowly 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diffuse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back into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discharge 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  <a:sym typeface="Symbol"/>
              </a:rPr>
              <a:t>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leads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to pressure</a:t>
            </a:r>
            <a:r>
              <a:rPr lang="en-US" sz="2000" spc="-14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gradient</a:t>
            </a:r>
          </a:p>
          <a:p>
            <a:pPr marL="329565" indent="-238760" algn="just">
              <a:lnSpc>
                <a:spcPct val="100000"/>
              </a:lnSpc>
              <a:spcBef>
                <a:spcPts val="1185"/>
              </a:spcBef>
              <a:buChar char="•"/>
              <a:tabLst>
                <a:tab pos="329565" algn="l"/>
                <a:tab pos="330200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A return path is provided between anode and cathode to </a:t>
            </a:r>
            <a:r>
              <a:rPr lang="en-US" sz="2000" spc="-5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equalize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the</a:t>
            </a:r>
            <a:r>
              <a:rPr lang="en-US" sz="2000" spc="-29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Georgia" pitchFamily="18" charset="0"/>
                <a:cs typeface="Times New Roman"/>
              </a:rPr>
              <a:t>pressure</a:t>
            </a:r>
            <a:endParaRPr lang="en-US" sz="2000" dirty="0">
              <a:solidFill>
                <a:srgbClr val="C00000"/>
              </a:solidFill>
              <a:latin typeface="Georgia" pitchFamily="18" charset="0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495800"/>
            <a:ext cx="4797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"/>
              <a:tabLst>
                <a:tab pos="414655" algn="l"/>
                <a:tab pos="415290" algn="l"/>
              </a:tabLst>
            </a:pPr>
            <a:r>
              <a:rPr lang="en-US" sz="2400" b="1" i="1" spc="-5" dirty="0" smtClean="0">
                <a:solidFill>
                  <a:srgbClr val="FF3300"/>
                </a:solidFill>
                <a:latin typeface="Georgia" pitchFamily="18" charset="0"/>
                <a:cs typeface="Times New Roman"/>
              </a:rPr>
              <a:t>Laser needs active</a:t>
            </a:r>
            <a:r>
              <a:rPr lang="en-US" sz="2400" b="1" i="1" spc="-85" dirty="0" smtClean="0">
                <a:solidFill>
                  <a:srgbClr val="FF3300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400" b="1" i="1" spc="-5" dirty="0" smtClean="0">
                <a:solidFill>
                  <a:srgbClr val="FF3300"/>
                </a:solidFill>
                <a:latin typeface="Georgia" pitchFamily="18" charset="0"/>
                <a:cs typeface="Times New Roman"/>
              </a:rPr>
              <a:t>cooling</a:t>
            </a:r>
            <a:endParaRPr lang="en-US" sz="2400" i="1" dirty="0">
              <a:latin typeface="Georgia" pitchFamily="18" charset="0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385137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895" marR="251460" indent="-338455" algn="just">
              <a:lnSpc>
                <a:spcPct val="100000"/>
              </a:lnSpc>
              <a:spcBef>
                <a:spcPts val="280"/>
              </a:spcBef>
              <a:buSzPct val="79166"/>
              <a:buFont typeface="Wingdings"/>
              <a:buChar char=""/>
              <a:tabLst>
                <a:tab pos="430530" algn="l"/>
              </a:tabLst>
            </a:pPr>
            <a:r>
              <a:rPr lang="en-US" sz="2000" b="1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Argon </a:t>
            </a:r>
            <a:r>
              <a:rPr lang="en-US" sz="2000" b="1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lasers </a:t>
            </a:r>
            <a:r>
              <a:rPr lang="en-US" sz="2000" b="1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used </a:t>
            </a:r>
            <a:r>
              <a:rPr lang="en-US" sz="2000" b="1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extensively </a:t>
            </a:r>
            <a:r>
              <a:rPr lang="en-US" sz="2000" b="1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in </a:t>
            </a:r>
            <a:r>
              <a:rPr lang="en-US" sz="2000" b="1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Eye Surgery; </a:t>
            </a:r>
            <a:r>
              <a:rPr lang="en-US" sz="2000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For treatment 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of Diabetic </a:t>
            </a:r>
            <a:r>
              <a:rPr lang="en-US" sz="2000" spc="-1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retinopathy,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Retinal </a:t>
            </a:r>
            <a:r>
              <a:rPr lang="en-US" sz="2000" spc="-5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detachment, Glaucoma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and  Macular</a:t>
            </a:r>
            <a:r>
              <a:rPr lang="en-US" sz="2000" spc="-2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  <a:cs typeface="Times New Roman"/>
              </a:rPr>
              <a:t>degeneration</a:t>
            </a:r>
            <a:endParaRPr lang="en-US" sz="2000" dirty="0">
              <a:latin typeface="Georgia" pitchFamily="18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648200" y="3200400"/>
            <a:ext cx="43434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694918"/>
            <a:ext cx="830580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255" indent="-364490">
              <a:lnSpc>
                <a:spcPct val="100000"/>
              </a:lnSpc>
              <a:spcBef>
                <a:spcPts val="1545"/>
              </a:spcBef>
              <a:buSzPct val="83333"/>
              <a:buFont typeface="Wingdings"/>
              <a:buChar char=""/>
              <a:tabLst>
                <a:tab pos="389255" algn="l"/>
                <a:tab pos="389890" algn="l"/>
              </a:tabLst>
            </a:pPr>
            <a:r>
              <a:rPr lang="en-US" sz="2000" b="1" dirty="0" smtClean="0">
                <a:latin typeface="Georgia" pitchFamily="18" charset="0"/>
                <a:cs typeface="Times New Roman"/>
              </a:rPr>
              <a:t>Resembles the </a:t>
            </a:r>
            <a:r>
              <a:rPr lang="en-US" sz="2000" b="1" spc="-15" dirty="0" err="1" smtClean="0">
                <a:latin typeface="Georgia" pitchFamily="18" charset="0"/>
                <a:cs typeface="Times New Roman"/>
              </a:rPr>
              <a:t>Ar</a:t>
            </a:r>
            <a:r>
              <a:rPr lang="en-US" sz="2000" b="1" spc="-15" dirty="0" smtClean="0">
                <a:latin typeface="Georgia" pitchFamily="18" charset="0"/>
                <a:cs typeface="Times New Roman"/>
              </a:rPr>
              <a:t>-ion </a:t>
            </a:r>
            <a:r>
              <a:rPr lang="en-US" sz="2000" b="1" dirty="0" smtClean="0">
                <a:latin typeface="Georgia" pitchFamily="18" charset="0"/>
                <a:cs typeface="Times New Roman"/>
              </a:rPr>
              <a:t>laser in energy levels and</a:t>
            </a:r>
            <a:r>
              <a:rPr lang="en-US" sz="2000" b="1" spc="-280" dirty="0" smtClean="0">
                <a:latin typeface="Georgia" pitchFamily="18" charset="0"/>
                <a:cs typeface="Times New Roman"/>
              </a:rPr>
              <a:t> </a:t>
            </a:r>
            <a:r>
              <a:rPr lang="en-US" sz="2000" b="1" dirty="0" smtClean="0">
                <a:latin typeface="Georgia" pitchFamily="18" charset="0"/>
                <a:cs typeface="Times New Roman"/>
              </a:rPr>
              <a:t>operation</a:t>
            </a: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720090" lvl="1" indent="-238125">
              <a:lnSpc>
                <a:spcPct val="100000"/>
              </a:lnSpc>
              <a:spcBef>
                <a:spcPts val="1445"/>
              </a:spcBef>
              <a:buChar char="•"/>
              <a:tabLst>
                <a:tab pos="720090" algn="l"/>
                <a:tab pos="720725" algn="l"/>
              </a:tabLst>
            </a:pPr>
            <a:r>
              <a:rPr lang="en-US" sz="2000" dirty="0" smtClean="0">
                <a:latin typeface="Georgia" pitchFamily="18" charset="0"/>
                <a:cs typeface="Times New Roman"/>
              </a:rPr>
              <a:t>Provides </a:t>
            </a:r>
            <a:r>
              <a:rPr lang="en-US" sz="2000" spc="-10" dirty="0" smtClean="0">
                <a:latin typeface="Georgia" pitchFamily="18" charset="0"/>
                <a:cs typeface="Times New Roman"/>
              </a:rPr>
              <a:t>different </a:t>
            </a:r>
            <a:r>
              <a:rPr lang="en-US" sz="2000" dirty="0" smtClean="0">
                <a:latin typeface="Georgia" pitchFamily="18" charset="0"/>
                <a:cs typeface="Times New Roman"/>
              </a:rPr>
              <a:t>laser</a:t>
            </a:r>
            <a:r>
              <a:rPr lang="en-US" sz="2000" spc="-35" dirty="0" smtClean="0"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latin typeface="Georgia" pitchFamily="18" charset="0"/>
                <a:cs typeface="Times New Roman"/>
              </a:rPr>
              <a:t>wavelengths</a:t>
            </a:r>
          </a:p>
          <a:p>
            <a:pPr marL="720090" lvl="1" indent="-238125">
              <a:lnSpc>
                <a:spcPct val="100000"/>
              </a:lnSpc>
              <a:spcBef>
                <a:spcPts val="1215"/>
              </a:spcBef>
              <a:buChar char="•"/>
              <a:tabLst>
                <a:tab pos="720090" algn="l"/>
                <a:tab pos="720725" algn="l"/>
              </a:tabLst>
            </a:pPr>
            <a:r>
              <a:rPr lang="en-US" sz="2000" dirty="0" smtClean="0">
                <a:latin typeface="Georgia" pitchFamily="18" charset="0"/>
                <a:cs typeface="Times New Roman"/>
              </a:rPr>
              <a:t>Dominant Outputs: 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4067A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, 4131A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, 5309A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, 5682A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, 6471A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,</a:t>
            </a:r>
            <a:r>
              <a:rPr lang="en-US" sz="2000" spc="-265" dirty="0" smtClean="0">
                <a:latin typeface="Georgia" pitchFamily="18" charset="0"/>
                <a:cs typeface="Times New Roman"/>
              </a:rPr>
              <a:t> </a:t>
            </a:r>
            <a:r>
              <a:rPr lang="en-US" sz="2000" spc="5" dirty="0" smtClean="0">
                <a:latin typeface="Georgia" pitchFamily="18" charset="0"/>
                <a:cs typeface="Times New Roman"/>
              </a:rPr>
              <a:t>6764A</a:t>
            </a:r>
            <a:r>
              <a:rPr lang="en-US" sz="2000" spc="7" baseline="25641" dirty="0" smtClean="0">
                <a:latin typeface="Georgia" pitchFamily="18" charset="0"/>
                <a:cs typeface="Times New Roman"/>
              </a:rPr>
              <a:t>o</a:t>
            </a:r>
            <a:endParaRPr lang="en-US" sz="2000" baseline="25641" dirty="0" smtClean="0">
              <a:latin typeface="Georgia" pitchFamily="18" charset="0"/>
              <a:cs typeface="Times New Roman"/>
            </a:endParaRPr>
          </a:p>
          <a:p>
            <a:pPr marL="1175385" lvl="2" indent="-236854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76020" algn="l"/>
              </a:tabLst>
            </a:pPr>
            <a:r>
              <a:rPr lang="en-US" sz="2000" dirty="0" smtClean="0">
                <a:latin typeface="Georgia" pitchFamily="18" charset="0"/>
                <a:cs typeface="Times New Roman"/>
              </a:rPr>
              <a:t>A broader spectrum of</a:t>
            </a:r>
            <a:r>
              <a:rPr lang="en-US" sz="2000" spc="-204" dirty="0" smtClean="0"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latin typeface="Georgia" pitchFamily="18" charset="0"/>
                <a:cs typeface="Times New Roman"/>
              </a:rPr>
              <a:t>wavelengths</a:t>
            </a:r>
            <a:endParaRPr lang="en-US" sz="2000" dirty="0" smtClean="0">
              <a:latin typeface="Georgia" pitchFamily="18" charset="0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282" y="152400"/>
            <a:ext cx="4141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 smtClean="0">
                <a:solidFill>
                  <a:srgbClr val="FF9900"/>
                </a:solidFill>
                <a:latin typeface="Georgia" pitchFamily="18" charset="0"/>
              </a:rPr>
              <a:t>Krypton Ion</a:t>
            </a:r>
            <a:r>
              <a:rPr lang="en-US" sz="3200" b="1" i="1" spc="-95" dirty="0" smtClean="0">
                <a:solidFill>
                  <a:srgbClr val="FF9900"/>
                </a:solidFill>
                <a:latin typeface="Georgia" pitchFamily="18" charset="0"/>
              </a:rPr>
              <a:t> </a:t>
            </a:r>
            <a:r>
              <a:rPr lang="en-US" sz="3200" b="1" i="1" dirty="0" smtClean="0">
                <a:solidFill>
                  <a:srgbClr val="FF9900"/>
                </a:solidFill>
                <a:latin typeface="Georgia" pitchFamily="18" charset="0"/>
              </a:rPr>
              <a:t>Laser</a:t>
            </a:r>
            <a:endParaRPr lang="en-US" sz="3200" b="1" i="1" dirty="0"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971800"/>
            <a:ext cx="4114800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6095" indent="-338455">
              <a:lnSpc>
                <a:spcPct val="100000"/>
              </a:lnSpc>
              <a:spcBef>
                <a:spcPts val="1350"/>
              </a:spcBef>
              <a:buFont typeface="Wingdings"/>
              <a:buChar char=""/>
              <a:tabLst>
                <a:tab pos="506730" algn="l"/>
              </a:tabLst>
            </a:pPr>
            <a:r>
              <a:rPr lang="en-US" sz="2000" b="1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Used </a:t>
            </a:r>
            <a:r>
              <a:rPr lang="en-US" sz="2000" b="1" spc="-5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in </a:t>
            </a:r>
            <a:r>
              <a:rPr lang="en-US" sz="2000" b="1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multi-</a:t>
            </a:r>
            <a:r>
              <a:rPr lang="en-US" sz="2000" b="1" dirty="0" err="1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colour</a:t>
            </a:r>
            <a:r>
              <a:rPr lang="en-US" sz="2000" b="1" spc="-85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CC00CC"/>
                </a:solidFill>
                <a:latin typeface="Georgia" pitchFamily="18" charset="0"/>
                <a:cs typeface="Times New Roman"/>
              </a:rPr>
              <a:t>displays</a:t>
            </a:r>
          </a:p>
          <a:p>
            <a:pPr marL="506095" indent="-338455">
              <a:lnSpc>
                <a:spcPct val="100000"/>
              </a:lnSpc>
              <a:spcBef>
                <a:spcPts val="1350"/>
              </a:spcBef>
              <a:tabLst>
                <a:tab pos="506730" algn="l"/>
              </a:tabLst>
            </a:pPr>
            <a:endParaRPr lang="en-US" sz="2000" dirty="0" smtClean="0">
              <a:latin typeface="Georgia" pitchFamily="18" charset="0"/>
              <a:cs typeface="Times New Roman"/>
            </a:endParaRPr>
          </a:p>
          <a:p>
            <a:pPr marL="909955" lvl="1" indent="-28511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910590" algn="l"/>
              </a:tabLst>
            </a:pPr>
            <a:r>
              <a:rPr lang="en-US" sz="2000" spc="-5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Combination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of </a:t>
            </a:r>
            <a:r>
              <a:rPr lang="en-US" sz="2000" dirty="0" err="1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Ar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 laser </a:t>
            </a:r>
            <a:r>
              <a:rPr lang="en-US" sz="2000" spc="5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&amp;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Kr laser demonstrate beautiful </a:t>
            </a:r>
            <a:r>
              <a:rPr lang="en-US" sz="2000" spc="-5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multi</a:t>
            </a:r>
            <a:r>
              <a:rPr lang="en-US" sz="2000" spc="-3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colored </a:t>
            </a:r>
            <a:r>
              <a:rPr lang="en-US" sz="2000" spc="-5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laser</a:t>
            </a:r>
            <a:r>
              <a:rPr lang="en-US" sz="2000" spc="-25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  <a:cs typeface="Times New Roman"/>
              </a:rPr>
              <a:t>shows.</a:t>
            </a:r>
            <a:endParaRPr lang="en-US" sz="2000" dirty="0">
              <a:latin typeface="Georgia" pitchFamily="18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376</Words>
  <Application>Microsoft Office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“Laser Technology and Applications”  16B1NPH533 Lecture 37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“Laser Technology and Applications”  16B1NPH533 Lecture 35 </dc:title>
  <dc:creator>Dhirendra</dc:creator>
  <cp:lastModifiedBy>Dhirendra</cp:lastModifiedBy>
  <cp:revision>12</cp:revision>
  <dcterms:created xsi:type="dcterms:W3CDTF">2020-11-28T15:50:32Z</dcterms:created>
  <dcterms:modified xsi:type="dcterms:W3CDTF">2020-12-01T05:22:58Z</dcterms:modified>
</cp:coreProperties>
</file>