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1" r:id="rId3"/>
    <p:sldId id="257" r:id="rId5"/>
    <p:sldId id="258" r:id="rId6"/>
    <p:sldId id="259" r:id="rId7"/>
    <p:sldId id="260"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4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39E64E-3C8D-458C-8959-C625057C6ADC}"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B151EA-CD30-439E-BF81-D2E1A279E6A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ChangeArrowheads="1" noTextEdit="1"/>
          </p:cNvSpPr>
          <p:nvPr>
            <p:ph type="sldImg"/>
          </p:nvPr>
        </p:nvSpPr>
        <p:spPr/>
      </p:sp>
      <p:sp>
        <p:nvSpPr>
          <p:cNvPr id="4099" name="Notes Placeholder 2"/>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100"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B950F77-63E0-4BE3-B91F-AB8EFEAE54E3}" type="slidenum">
              <a:rPr lang="pl-PL" altLang="en-US" sz="1200" smtClean="0"/>
            </a:fld>
            <a:endParaRPr lang="pl-PL"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17FEE6-D7D6-437A-B37A-8E69A861F0D1}"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11AB3D-11A5-40A3-8DD3-A0AE1C1878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7116F-C1D6-4FDE-BF2E-830CAFC48B2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F11AB3D-11A5-40A3-8DD3-A0AE1C1878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7116F-C1D6-4FDE-BF2E-830CAFC48B2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F11AB3D-11A5-40A3-8DD3-A0AE1C1878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7116F-C1D6-4FDE-BF2E-830CAFC48B2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F11AB3D-11A5-40A3-8DD3-A0AE1C1878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7116F-C1D6-4FDE-BF2E-830CAFC48B2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F11AB3D-11A5-40A3-8DD3-A0AE1C1878F3}"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7116F-C1D6-4FDE-BF2E-830CAFC48B2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4F11AB3D-11A5-40A3-8DD3-A0AE1C1878F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116F-C1D6-4FDE-BF2E-830CAFC48B2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4F11AB3D-11A5-40A3-8DD3-A0AE1C1878F3}"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7116F-C1D6-4FDE-BF2E-830CAFC48B2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11AB3D-11A5-40A3-8DD3-A0AE1C1878F3}"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7116F-C1D6-4FDE-BF2E-830CAFC48B2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1AB3D-11A5-40A3-8DD3-A0AE1C1878F3}"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7116F-C1D6-4FDE-BF2E-830CAFC48B2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F11AB3D-11A5-40A3-8DD3-A0AE1C1878F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116F-C1D6-4FDE-BF2E-830CAFC48B2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F11AB3D-11A5-40A3-8DD3-A0AE1C1878F3}"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7116F-C1D6-4FDE-BF2E-830CAFC48B2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11AB3D-11A5-40A3-8DD3-A0AE1C1878F3}"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F7116F-C1D6-4FDE-BF2E-830CAFC48B2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wmf"/><Relationship Id="rId7" Type="http://schemas.openxmlformats.org/officeDocument/2006/relationships/oleObject" Target="../embeddings/oleObject4.bin"/><Relationship Id="rId6" Type="http://schemas.openxmlformats.org/officeDocument/2006/relationships/image" Target="../media/image13.wmf"/><Relationship Id="rId5" Type="http://schemas.openxmlformats.org/officeDocument/2006/relationships/oleObject" Target="../embeddings/oleObject3.bin"/><Relationship Id="rId4" Type="http://schemas.openxmlformats.org/officeDocument/2006/relationships/image" Target="../media/image12.wmf"/><Relationship Id="rId3" Type="http://schemas.openxmlformats.org/officeDocument/2006/relationships/oleObject" Target="../embeddings/oleObject2.bin"/><Relationship Id="rId2" Type="http://schemas.openxmlformats.org/officeDocument/2006/relationships/image" Target="../media/image11.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13.wmf"/><Relationship Id="rId3" Type="http://schemas.openxmlformats.org/officeDocument/2006/relationships/oleObject" Target="../embeddings/oleObject6.bin"/><Relationship Id="rId2" Type="http://schemas.openxmlformats.org/officeDocument/2006/relationships/image" Target="../media/image16.w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descr="Laser technology, definition, applications, and challenges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22804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4" name="Rectangle 2"/>
          <p:cNvSpPr>
            <a:spLocks noGrp="1" noChangeArrowheads="1"/>
          </p:cNvSpPr>
          <p:nvPr>
            <p:ph type="title"/>
          </p:nvPr>
        </p:nvSpPr>
        <p:spPr>
          <a:xfrm>
            <a:off x="1143000" y="1553767"/>
            <a:ext cx="6697266" cy="1607344"/>
          </a:xfrm>
        </p:spPr>
        <p:txBody>
          <a:bodyPr rtlCol="0">
            <a:normAutofit fontScale="90000"/>
          </a:bodyPr>
          <a:lstStyle/>
          <a:p>
            <a:pPr algn="ctr">
              <a:defRPr/>
            </a:pPr>
            <a:r>
              <a:rPr lang="en-US" i="1" dirty="0">
                <a:solidFill>
                  <a:srgbClr val="FFFFCC"/>
                </a:solidFill>
                <a:latin typeface="Georgia" panose="02040502050405020303" pitchFamily="18" charset="0"/>
              </a:rPr>
              <a:t>“Laser Technology and Applications”</a:t>
            </a:r>
            <a:br>
              <a:rPr lang="en-US" i="1" dirty="0">
                <a:solidFill>
                  <a:srgbClr val="FFFFCC"/>
                </a:solidFill>
                <a:latin typeface="Georgia" panose="02040502050405020303" pitchFamily="18" charset="0"/>
              </a:rPr>
            </a:br>
            <a:br>
              <a:rPr lang="en-US" i="1" dirty="0">
                <a:solidFill>
                  <a:srgbClr val="FFFFCC"/>
                </a:solidFill>
                <a:latin typeface="Georgia" panose="02040502050405020303" pitchFamily="18" charset="0"/>
              </a:rPr>
            </a:br>
            <a:r>
              <a:rPr lang="en-US" i="1" dirty="0">
                <a:solidFill>
                  <a:srgbClr val="FFFFCC"/>
                </a:solidFill>
                <a:latin typeface="Georgia" panose="02040502050405020303" pitchFamily="18" charset="0"/>
              </a:rPr>
              <a:t>16B1NPH533</a:t>
            </a:r>
            <a:br>
              <a:rPr lang="en-US" i="1" dirty="0">
                <a:solidFill>
                  <a:srgbClr val="FFFFCC"/>
                </a:solidFill>
                <a:latin typeface="Georgia" panose="02040502050405020303" pitchFamily="18" charset="0"/>
              </a:rPr>
            </a:br>
            <a:r>
              <a:rPr lang="en-US" i="1" dirty="0">
                <a:solidFill>
                  <a:srgbClr val="FFFFCC"/>
                </a:solidFill>
                <a:latin typeface="Georgia" panose="02040502050405020303" pitchFamily="18" charset="0"/>
              </a:rPr>
              <a:t>Lecture </a:t>
            </a:r>
            <a:r>
              <a:rPr lang="en-US" i="1" dirty="0" smtClean="0">
                <a:solidFill>
                  <a:srgbClr val="FFFFCC"/>
                </a:solidFill>
                <a:latin typeface="Georgia" panose="02040502050405020303" pitchFamily="18" charset="0"/>
              </a:rPr>
              <a:t>39</a:t>
            </a:r>
            <a:br>
              <a:rPr lang="en-US" dirty="0">
                <a:solidFill>
                  <a:srgbClr val="FFFFCC"/>
                </a:solidFill>
              </a:rPr>
            </a:br>
            <a:endParaRPr lang="en-US" dirty="0">
              <a:solidFill>
                <a:srgbClr val="FFFFCC"/>
              </a:solidFill>
            </a:endParaRPr>
          </a:p>
        </p:txBody>
      </p:sp>
      <p:sp>
        <p:nvSpPr>
          <p:cNvPr id="4" name="Rectangle 3"/>
          <p:cNvSpPr/>
          <p:nvPr/>
        </p:nvSpPr>
        <p:spPr>
          <a:xfrm>
            <a:off x="2554993" y="4800600"/>
            <a:ext cx="6131807" cy="1200329"/>
          </a:xfrm>
          <a:prstGeom prst="rect">
            <a:avLst/>
          </a:prstGeom>
        </p:spPr>
        <p:txBody>
          <a:bodyPr wrap="square">
            <a:spAutoFit/>
          </a:bodyPr>
          <a:lstStyle/>
          <a:p>
            <a:pPr>
              <a:lnSpc>
                <a:spcPct val="150000"/>
              </a:lnSpc>
              <a:spcBef>
                <a:spcPct val="0"/>
              </a:spcBef>
              <a:buFont typeface="Wingdings" panose="05000000000000000000" pitchFamily="2" charset="2"/>
              <a:buChar char="q"/>
            </a:pPr>
            <a:r>
              <a:rPr lang="en-US" altLang="en-US" sz="2400" i="1" dirty="0">
                <a:solidFill>
                  <a:schemeClr val="bg1"/>
                </a:solidFill>
                <a:latin typeface="Georgia" panose="02040502050405020303" pitchFamily="18" charset="0"/>
              </a:rPr>
              <a:t> </a:t>
            </a:r>
            <a:r>
              <a:rPr lang="en-US" altLang="en-US" sz="2400" i="1" dirty="0" smtClean="0">
                <a:solidFill>
                  <a:schemeClr val="bg1"/>
                </a:solidFill>
                <a:latin typeface="Georgia" panose="02040502050405020303" pitchFamily="18" charset="0"/>
              </a:rPr>
              <a:t>Liquid </a:t>
            </a:r>
            <a:r>
              <a:rPr lang="en-US" altLang="en-US" sz="2400" i="1" dirty="0" smtClean="0">
                <a:solidFill>
                  <a:schemeClr val="bg1"/>
                </a:solidFill>
                <a:latin typeface="Georgia" panose="02040502050405020303" pitchFamily="18" charset="0"/>
              </a:rPr>
              <a:t>Laser</a:t>
            </a:r>
            <a:endParaRPr lang="en-US" altLang="en-US" sz="2400" i="1" dirty="0" smtClean="0">
              <a:solidFill>
                <a:schemeClr val="bg1"/>
              </a:solidFill>
              <a:latin typeface="Georgia" panose="02040502050405020303" pitchFamily="18" charset="0"/>
            </a:endParaRPr>
          </a:p>
          <a:p>
            <a:pPr>
              <a:lnSpc>
                <a:spcPct val="150000"/>
              </a:lnSpc>
              <a:spcBef>
                <a:spcPct val="0"/>
              </a:spcBef>
              <a:buFont typeface="Wingdings" panose="05000000000000000000" pitchFamily="2" charset="2"/>
              <a:buChar char="q"/>
            </a:pPr>
            <a:r>
              <a:rPr lang="en-US" altLang="en-US" sz="2400" i="1" dirty="0" smtClean="0">
                <a:solidFill>
                  <a:schemeClr val="bg1"/>
                </a:solidFill>
                <a:latin typeface="Georgia" panose="02040502050405020303" pitchFamily="18" charset="0"/>
              </a:rPr>
              <a:t> Semiconductor Laser</a:t>
            </a:r>
            <a:endParaRPr lang="en-US" altLang="en-US" sz="2400" i="1" dirty="0" smtClean="0">
              <a:solidFill>
                <a:schemeClr val="bg1"/>
              </a:solidFill>
              <a:latin typeface="Georgia" panose="02040502050405020303"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52400"/>
            <a:ext cx="8153400" cy="923330"/>
          </a:xfrm>
          <a:prstGeom prst="rect">
            <a:avLst/>
          </a:prstGeom>
        </p:spPr>
        <p:txBody>
          <a:bodyPr wrap="square">
            <a:spAutoFit/>
          </a:bodyPr>
          <a:lstStyle/>
          <a:p>
            <a:pPr algn="just"/>
            <a:r>
              <a:rPr lang="en-US" dirty="0" smtClean="0">
                <a:latin typeface="Georgia" panose="02040502050405020303" pitchFamily="18" charset="0"/>
              </a:rPr>
              <a:t>At steady state, the rate at which excess carriers are being injected into the junction must equal the rate of recombination. At threshold this rate is just the spontaneous recombination rate which is given as</a:t>
            </a:r>
            <a:endParaRPr lang="en-US" dirty="0">
              <a:latin typeface="Georgia" panose="02040502050405020303" pitchFamily="18" charset="0"/>
            </a:endParaRPr>
          </a:p>
        </p:txBody>
      </p:sp>
      <p:sp>
        <p:nvSpPr>
          <p:cNvPr id="4" name="Rectangle 3"/>
          <p:cNvSpPr/>
          <p:nvPr/>
        </p:nvSpPr>
        <p:spPr>
          <a:xfrm>
            <a:off x="685800" y="2133600"/>
            <a:ext cx="7848600" cy="923330"/>
          </a:xfrm>
          <a:prstGeom prst="rect">
            <a:avLst/>
          </a:prstGeom>
        </p:spPr>
        <p:txBody>
          <a:bodyPr wrap="square">
            <a:spAutoFit/>
          </a:bodyPr>
          <a:lstStyle/>
          <a:p>
            <a:pPr algn="just"/>
            <a:r>
              <a:rPr lang="en-US" dirty="0" smtClean="0">
                <a:latin typeface="Georgia" panose="02040502050405020303" pitchFamily="18" charset="0"/>
              </a:rPr>
              <a:t>Where </a:t>
            </a:r>
            <a:r>
              <a:rPr lang="en-US" dirty="0" smtClean="0">
                <a:latin typeface="Georgia" panose="02040502050405020303" pitchFamily="18" charset="0"/>
                <a:sym typeface="Symbol" panose="05050102010706020507"/>
              </a:rPr>
              <a:t></a:t>
            </a:r>
            <a:r>
              <a:rPr lang="en-US" dirty="0" smtClean="0">
                <a:latin typeface="Georgia" panose="02040502050405020303" pitchFamily="18" charset="0"/>
              </a:rPr>
              <a:t>n is the excess carrier density, A is the area of cross section, and </a:t>
            </a:r>
            <a:r>
              <a:rPr lang="en-US" i="1" dirty="0" smtClean="0">
                <a:latin typeface="Georgia" panose="02040502050405020303" pitchFamily="18" charset="0"/>
              </a:rPr>
              <a:t>d</a:t>
            </a:r>
            <a:r>
              <a:rPr lang="en-US" dirty="0" smtClean="0">
                <a:latin typeface="Georgia" panose="02040502050405020303" pitchFamily="18" charset="0"/>
              </a:rPr>
              <a:t> is the thickness of the gain region. If J represents the current density, then the rate of injection is JA/e, where e is the electron charge. Thus we get</a:t>
            </a:r>
            <a:endParaRPr lang="en-US" dirty="0" smtClean="0">
              <a:latin typeface="Georgia" panose="02040502050405020303" pitchFamily="18" charset="0"/>
            </a:endParaRPr>
          </a:p>
        </p:txBody>
      </p:sp>
      <p:graphicFrame>
        <p:nvGraphicFramePr>
          <p:cNvPr id="6" name="Object 5"/>
          <p:cNvGraphicFramePr>
            <a:graphicFrameLocks noChangeAspect="1"/>
          </p:cNvGraphicFramePr>
          <p:nvPr/>
        </p:nvGraphicFramePr>
        <p:xfrm>
          <a:off x="4514850" y="3092450"/>
          <a:ext cx="114300" cy="215900"/>
        </p:xfrm>
        <a:graphic>
          <a:graphicData uri="http://schemas.openxmlformats.org/presentationml/2006/ole">
            <mc:AlternateContent xmlns:mc="http://schemas.openxmlformats.org/markup-compatibility/2006">
              <mc:Choice xmlns:v="urn:schemas-microsoft-com:vml" Requires="v">
                <p:oleObj spid="_x0000_s1025" name="Equation" r:id="rId1" imgW="2743200" imgH="5181600" progId="Equation.3">
                  <p:embed/>
                </p:oleObj>
              </mc:Choice>
              <mc:Fallback>
                <p:oleObj name="Equation" r:id="rId1" imgW="2743200" imgH="5181600" progId="Equation.3">
                  <p:embed/>
                  <p:pic>
                    <p:nvPicPr>
                      <p:cNvPr id="0" name="Picture 1024"/>
                      <p:cNvPicPr>
                        <a:picLocks noChangeAspect="1"/>
                      </p:cNvPicPr>
                      <p:nvPr/>
                    </p:nvPicPr>
                    <p:blipFill>
                      <a:blip r:embed="rId2"/>
                      <a:stretch>
                        <a:fillRect/>
                      </a:stretch>
                    </p:blipFill>
                    <p:spPr>
                      <a:xfrm>
                        <a:off x="4514850" y="3092450"/>
                        <a:ext cx="114300" cy="215900"/>
                      </a:xfrm>
                      <a:prstGeom prst="rect">
                        <a:avLst/>
                      </a:prstGeom>
                      <a:noFill/>
                      <a:ln w="9525">
                        <a:noFill/>
                      </a:ln>
                    </p:spPr>
                  </p:pic>
                </p:oleObj>
              </mc:Fallback>
            </mc:AlternateContent>
          </a:graphicData>
        </a:graphic>
      </p:graphicFrame>
      <p:graphicFrame>
        <p:nvGraphicFramePr>
          <p:cNvPr id="8" name="Object 7"/>
          <p:cNvGraphicFramePr>
            <a:graphicFrameLocks noChangeAspect="1"/>
          </p:cNvGraphicFramePr>
          <p:nvPr/>
        </p:nvGraphicFramePr>
        <p:xfrm>
          <a:off x="3721100" y="1219200"/>
          <a:ext cx="1362075" cy="758825"/>
        </p:xfrm>
        <a:graphic>
          <a:graphicData uri="http://schemas.openxmlformats.org/presentationml/2006/ole">
            <mc:AlternateContent xmlns:mc="http://schemas.openxmlformats.org/markup-compatibility/2006">
              <mc:Choice xmlns:v="urn:schemas-microsoft-com:vml" Requires="v">
                <p:oleObj spid="_x0000_s1027" name="Equation" r:id="rId3" imgW="18592800" imgH="10363200" progId="Equation.3">
                  <p:embed/>
                </p:oleObj>
              </mc:Choice>
              <mc:Fallback>
                <p:oleObj name="Equation" r:id="rId3" imgW="18592800" imgH="10363200" progId="Equation.3">
                  <p:embed/>
                  <p:pic>
                    <p:nvPicPr>
                      <p:cNvPr id="0" name="Picture 1026"/>
                      <p:cNvPicPr>
                        <a:picLocks noChangeAspect="1"/>
                      </p:cNvPicPr>
                      <p:nvPr/>
                    </p:nvPicPr>
                    <p:blipFill>
                      <a:blip r:embed="rId4"/>
                      <a:stretch>
                        <a:fillRect/>
                      </a:stretch>
                    </p:blipFill>
                    <p:spPr>
                      <a:xfrm>
                        <a:off x="3721100" y="1219200"/>
                        <a:ext cx="1362075" cy="758825"/>
                      </a:xfrm>
                      <a:prstGeom prst="rect">
                        <a:avLst/>
                      </a:prstGeom>
                      <a:noFill/>
                      <a:ln w="9525">
                        <a:noFill/>
                      </a:ln>
                    </p:spPr>
                  </p:pic>
                </p:oleObj>
              </mc:Fallback>
            </mc:AlternateContent>
          </a:graphicData>
        </a:graphic>
      </p:graphicFrame>
      <p:graphicFrame>
        <p:nvGraphicFramePr>
          <p:cNvPr id="32775" name="Object 7"/>
          <p:cNvGraphicFramePr>
            <a:graphicFrameLocks noChangeAspect="1"/>
          </p:cNvGraphicFramePr>
          <p:nvPr/>
        </p:nvGraphicFramePr>
        <p:xfrm>
          <a:off x="3810000" y="3200400"/>
          <a:ext cx="1303338" cy="868363"/>
        </p:xfrm>
        <a:graphic>
          <a:graphicData uri="http://schemas.openxmlformats.org/presentationml/2006/ole">
            <mc:AlternateContent xmlns:mc="http://schemas.openxmlformats.org/markup-compatibility/2006">
              <mc:Choice xmlns:v="urn:schemas-microsoft-com:vml" Requires="v">
                <p:oleObj spid="_x0000_s1028" name="Equation" r:id="rId5" imgW="15544800" imgH="10363200" progId="Equation.3">
                  <p:embed/>
                </p:oleObj>
              </mc:Choice>
              <mc:Fallback>
                <p:oleObj name="Equation" r:id="rId5" imgW="15544800" imgH="10363200" progId="Equation.3">
                  <p:embed/>
                  <p:pic>
                    <p:nvPicPr>
                      <p:cNvPr id="0" name="Picture 1027"/>
                      <p:cNvPicPr>
                        <a:picLocks noChangeAspect="1"/>
                      </p:cNvPicPr>
                      <p:nvPr/>
                    </p:nvPicPr>
                    <p:blipFill>
                      <a:blip r:embed="rId6"/>
                      <a:stretch>
                        <a:fillRect/>
                      </a:stretch>
                    </p:blipFill>
                    <p:spPr>
                      <a:xfrm>
                        <a:off x="3810000" y="3200400"/>
                        <a:ext cx="1303338" cy="868363"/>
                      </a:xfrm>
                      <a:prstGeom prst="rect">
                        <a:avLst/>
                      </a:prstGeom>
                      <a:noFill/>
                      <a:ln w="9525">
                        <a:noFill/>
                      </a:ln>
                    </p:spPr>
                  </p:pic>
                </p:oleObj>
              </mc:Fallback>
            </mc:AlternateContent>
          </a:graphicData>
        </a:graphic>
      </p:graphicFrame>
      <p:sp>
        <p:nvSpPr>
          <p:cNvPr id="10" name="Rectangle 9"/>
          <p:cNvSpPr/>
          <p:nvPr/>
        </p:nvSpPr>
        <p:spPr>
          <a:xfrm>
            <a:off x="609600" y="4038600"/>
            <a:ext cx="8305800" cy="646331"/>
          </a:xfrm>
          <a:prstGeom prst="rect">
            <a:avLst/>
          </a:prstGeom>
        </p:spPr>
        <p:txBody>
          <a:bodyPr wrap="square">
            <a:spAutoFit/>
          </a:bodyPr>
          <a:lstStyle/>
          <a:p>
            <a:r>
              <a:rPr lang="en-US" dirty="0" smtClean="0">
                <a:latin typeface="Georgia" panose="02040502050405020303" pitchFamily="18" charset="0"/>
              </a:rPr>
              <a:t>Typically d ∼0.1μm (for </a:t>
            </a:r>
            <a:r>
              <a:rPr lang="en-US" dirty="0" err="1" smtClean="0">
                <a:latin typeface="Georgia" panose="02040502050405020303" pitchFamily="18" charset="0"/>
              </a:rPr>
              <a:t>heterostructure</a:t>
            </a:r>
            <a:r>
              <a:rPr lang="en-US" dirty="0" smtClean="0">
                <a:latin typeface="Georgia" panose="02040502050405020303" pitchFamily="18" charset="0"/>
              </a:rPr>
              <a:t> lasers) and τ</a:t>
            </a:r>
            <a:r>
              <a:rPr lang="en-US" baseline="-25000" dirty="0" smtClean="0">
                <a:latin typeface="Georgia" panose="02040502050405020303" pitchFamily="18" charset="0"/>
              </a:rPr>
              <a:t>r</a:t>
            </a:r>
            <a:r>
              <a:rPr lang="en-US" dirty="0" smtClean="0">
                <a:latin typeface="Georgia" panose="02040502050405020303" pitchFamily="18" charset="0"/>
              </a:rPr>
              <a:t>∼4 ns. Thus the threshold current density is</a:t>
            </a:r>
            <a:endParaRPr lang="en-US" dirty="0">
              <a:latin typeface="Georgia" panose="02040502050405020303" pitchFamily="18" charset="0"/>
            </a:endParaRPr>
          </a:p>
        </p:txBody>
      </p:sp>
      <p:graphicFrame>
        <p:nvGraphicFramePr>
          <p:cNvPr id="32776" name="Object 8"/>
          <p:cNvGraphicFramePr>
            <a:graphicFrameLocks noChangeAspect="1"/>
          </p:cNvGraphicFramePr>
          <p:nvPr/>
        </p:nvGraphicFramePr>
        <p:xfrm>
          <a:off x="3592513" y="4724400"/>
          <a:ext cx="2044700" cy="485775"/>
        </p:xfrm>
        <a:graphic>
          <a:graphicData uri="http://schemas.openxmlformats.org/presentationml/2006/ole">
            <mc:AlternateContent xmlns:mc="http://schemas.openxmlformats.org/markup-compatibility/2006">
              <mc:Choice xmlns:v="urn:schemas-microsoft-com:vml" Requires="v">
                <p:oleObj spid="_x0000_s1029" name="Equation" r:id="rId7" imgW="24384000" imgH="5791200" progId="Equation.3">
                  <p:embed/>
                </p:oleObj>
              </mc:Choice>
              <mc:Fallback>
                <p:oleObj name="Equation" r:id="rId7" imgW="24384000" imgH="5791200" progId="Equation.3">
                  <p:embed/>
                  <p:pic>
                    <p:nvPicPr>
                      <p:cNvPr id="0" name="Picture 1028"/>
                      <p:cNvPicPr>
                        <a:picLocks noChangeAspect="1"/>
                      </p:cNvPicPr>
                      <p:nvPr/>
                    </p:nvPicPr>
                    <p:blipFill>
                      <a:blip r:embed="rId8"/>
                      <a:stretch>
                        <a:fillRect/>
                      </a:stretch>
                    </p:blipFill>
                    <p:spPr>
                      <a:xfrm>
                        <a:off x="3592513" y="4724400"/>
                        <a:ext cx="2044700" cy="485775"/>
                      </a:xfrm>
                      <a:prstGeom prst="rect">
                        <a:avLst/>
                      </a:prstGeom>
                      <a:noFill/>
                      <a:ln w="9525">
                        <a:noFill/>
                      </a:ln>
                    </p:spPr>
                  </p:pic>
                </p:oleObj>
              </mc:Fallback>
            </mc:AlternateContent>
          </a:graphicData>
        </a:graphic>
      </p:graphicFrame>
      <p:sp>
        <p:nvSpPr>
          <p:cNvPr id="12" name="Rectangle 11"/>
          <p:cNvSpPr/>
          <p:nvPr/>
        </p:nvSpPr>
        <p:spPr>
          <a:xfrm>
            <a:off x="533400" y="5257800"/>
            <a:ext cx="8153400" cy="1200329"/>
          </a:xfrm>
          <a:prstGeom prst="rect">
            <a:avLst/>
          </a:prstGeom>
        </p:spPr>
        <p:txBody>
          <a:bodyPr wrap="square">
            <a:spAutoFit/>
          </a:bodyPr>
          <a:lstStyle/>
          <a:p>
            <a:pPr algn="just"/>
            <a:r>
              <a:rPr lang="en-US" dirty="0" smtClean="0">
                <a:latin typeface="Georgia" panose="02040502050405020303" pitchFamily="18" charset="0"/>
              </a:rPr>
              <a:t>Note that it is due to the small value of </a:t>
            </a:r>
            <a:r>
              <a:rPr lang="en-US" i="1" dirty="0" smtClean="0">
                <a:latin typeface="Georgia" panose="02040502050405020303" pitchFamily="18" charset="0"/>
              </a:rPr>
              <a:t>d</a:t>
            </a:r>
            <a:r>
              <a:rPr lang="en-US" dirty="0" smtClean="0">
                <a:latin typeface="Georgia" panose="02040502050405020303" pitchFamily="18" charset="0"/>
              </a:rPr>
              <a:t> in </a:t>
            </a:r>
            <a:r>
              <a:rPr lang="en-US" dirty="0" err="1" smtClean="0">
                <a:latin typeface="Georgia" panose="02040502050405020303" pitchFamily="18" charset="0"/>
              </a:rPr>
              <a:t>heterostructure</a:t>
            </a:r>
            <a:r>
              <a:rPr lang="en-US" dirty="0" smtClean="0">
                <a:latin typeface="Georgia" panose="02040502050405020303" pitchFamily="18" charset="0"/>
              </a:rPr>
              <a:t> lasers that we obtain a much smaller threshold current density compared to a </a:t>
            </a:r>
            <a:r>
              <a:rPr lang="en-US" dirty="0" err="1" smtClean="0">
                <a:latin typeface="Georgia" panose="02040502050405020303" pitchFamily="18" charset="0"/>
              </a:rPr>
              <a:t>homojunction</a:t>
            </a:r>
            <a:r>
              <a:rPr lang="en-US" dirty="0" smtClean="0">
                <a:latin typeface="Georgia" panose="02040502050405020303" pitchFamily="18" charset="0"/>
              </a:rPr>
              <a:t> laser where in there is no potential step for the electrons and they diffuse away leading to a much larger value of </a:t>
            </a:r>
            <a:r>
              <a:rPr lang="en-US" i="1" dirty="0" smtClean="0">
                <a:latin typeface="Georgia" panose="02040502050405020303" pitchFamily="18" charset="0"/>
              </a:rPr>
              <a:t>d</a:t>
            </a:r>
            <a:r>
              <a:rPr lang="en-US" dirty="0" smtClean="0">
                <a:latin typeface="Georgia" panose="02040502050405020303" pitchFamily="18" charset="0"/>
              </a:rPr>
              <a:t>.</a:t>
            </a:r>
            <a:endParaRPr lang="en-US" dirty="0">
              <a:latin typeface="Georgia" panose="02040502050405020303" pitchFamily="18" charset="0"/>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5638800" y="152400"/>
            <a:ext cx="3200400" cy="3139321"/>
            <a:chOff x="76200" y="3657600"/>
            <a:chExt cx="3200400" cy="3139321"/>
          </a:xfrm>
        </p:grpSpPr>
        <p:pic>
          <p:nvPicPr>
            <p:cNvPr id="6" name="Picture 2"/>
            <p:cNvPicPr>
              <a:picLocks noChangeAspect="1" noChangeArrowheads="1"/>
            </p:cNvPicPr>
            <p:nvPr/>
          </p:nvPicPr>
          <p:blipFill>
            <a:blip r:embed="rId1"/>
            <a:srcRect/>
            <a:stretch>
              <a:fillRect/>
            </a:stretch>
          </p:blipFill>
          <p:spPr bwMode="auto">
            <a:xfrm>
              <a:off x="257175" y="3657600"/>
              <a:ext cx="2638425" cy="2019300"/>
            </a:xfrm>
            <a:prstGeom prst="rect">
              <a:avLst/>
            </a:prstGeom>
            <a:noFill/>
            <a:ln w="9525">
              <a:noFill/>
              <a:miter lim="800000"/>
              <a:headEnd/>
              <a:tailEnd/>
            </a:ln>
            <a:effectLst/>
          </p:spPr>
        </p:pic>
        <p:sp>
          <p:nvSpPr>
            <p:cNvPr id="7" name="Rectangle 6"/>
            <p:cNvSpPr/>
            <p:nvPr/>
          </p:nvSpPr>
          <p:spPr>
            <a:xfrm>
              <a:off x="76200" y="3657600"/>
              <a:ext cx="3200400" cy="3139321"/>
            </a:xfrm>
            <a:prstGeom prst="rect">
              <a:avLst/>
            </a:prstGeom>
            <a:ln w="28575">
              <a:solidFill>
                <a:schemeClr val="tx1"/>
              </a:solidFill>
            </a:ln>
          </p:spPr>
          <p:txBody>
            <a:bodyPr wrap="square">
              <a:spAutoFit/>
            </a:bodyPr>
            <a:lstStyle/>
            <a:p>
              <a:pPr algn="just">
                <a:lnSpc>
                  <a:spcPct val="150000"/>
                </a:lnSpc>
              </a:pPr>
              <a:endParaRPr lang="en-US" sz="1200" i="1" dirty="0" smtClean="0">
                <a:latin typeface="Georgia" panose="02040502050405020303" pitchFamily="18" charset="0"/>
              </a:endParaRPr>
            </a:p>
            <a:p>
              <a:pPr algn="just">
                <a:lnSpc>
                  <a:spcPct val="150000"/>
                </a:lnSpc>
              </a:pPr>
              <a:endParaRPr lang="en-US" sz="1200" i="1" dirty="0" smtClean="0">
                <a:latin typeface="Georgia" panose="02040502050405020303" pitchFamily="18" charset="0"/>
              </a:endParaRPr>
            </a:p>
            <a:p>
              <a:pPr algn="just">
                <a:lnSpc>
                  <a:spcPct val="150000"/>
                </a:lnSpc>
              </a:pPr>
              <a:endParaRPr lang="en-US" sz="1200" i="1" dirty="0" smtClean="0">
                <a:latin typeface="Georgia" panose="02040502050405020303" pitchFamily="18" charset="0"/>
              </a:endParaRPr>
            </a:p>
            <a:p>
              <a:pPr algn="just">
                <a:lnSpc>
                  <a:spcPct val="150000"/>
                </a:lnSpc>
              </a:pPr>
              <a:endParaRPr lang="en-US" sz="1200" i="1" dirty="0" smtClean="0">
                <a:latin typeface="Georgia" panose="02040502050405020303" pitchFamily="18" charset="0"/>
              </a:endParaRPr>
            </a:p>
            <a:p>
              <a:pPr algn="just">
                <a:lnSpc>
                  <a:spcPct val="150000"/>
                </a:lnSpc>
              </a:pPr>
              <a:endParaRPr lang="en-US" sz="1200" i="1" dirty="0" smtClean="0">
                <a:latin typeface="Georgia" panose="02040502050405020303" pitchFamily="18" charset="0"/>
              </a:endParaRPr>
            </a:p>
            <a:p>
              <a:pPr algn="just">
                <a:lnSpc>
                  <a:spcPct val="150000"/>
                </a:lnSpc>
              </a:pPr>
              <a:endParaRPr lang="en-US" sz="1200" i="1" dirty="0" smtClean="0">
                <a:latin typeface="Georgia" panose="02040502050405020303" pitchFamily="18" charset="0"/>
              </a:endParaRPr>
            </a:p>
            <a:p>
              <a:pPr algn="just">
                <a:lnSpc>
                  <a:spcPct val="150000"/>
                </a:lnSpc>
              </a:pPr>
              <a:endParaRPr lang="en-US" sz="1200" i="1" dirty="0" smtClean="0">
                <a:latin typeface="Georgia" panose="02040502050405020303" pitchFamily="18" charset="0"/>
              </a:endParaRPr>
            </a:p>
            <a:p>
              <a:pPr algn="just">
                <a:lnSpc>
                  <a:spcPct val="150000"/>
                </a:lnSpc>
              </a:pPr>
              <a:r>
                <a:rPr lang="en-US" sz="1200" i="1" dirty="0" smtClean="0">
                  <a:latin typeface="Georgia" panose="02040502050405020303" pitchFamily="18" charset="0"/>
                </a:rPr>
                <a:t>Schematic of energy variation of the conduction band and the valence band edge with position in separate confinement </a:t>
              </a:r>
              <a:r>
                <a:rPr lang="en-US" sz="1200" i="1" dirty="0" err="1" smtClean="0">
                  <a:latin typeface="Georgia" panose="02040502050405020303" pitchFamily="18" charset="0"/>
                </a:rPr>
                <a:t>heterostructures</a:t>
              </a:r>
              <a:r>
                <a:rPr lang="en-US" sz="1200" i="1" dirty="0" smtClean="0">
                  <a:latin typeface="Georgia" panose="02040502050405020303" pitchFamily="18" charset="0"/>
                </a:rPr>
                <a:t> </a:t>
              </a:r>
              <a:endParaRPr lang="en-US" sz="1200" i="1" dirty="0">
                <a:latin typeface="Georgia" panose="02040502050405020303" pitchFamily="18" charset="0"/>
              </a:endParaRPr>
            </a:p>
          </p:txBody>
        </p:sp>
      </p:grpSp>
      <p:sp>
        <p:nvSpPr>
          <p:cNvPr id="8" name="Rectangle 7"/>
          <p:cNvSpPr/>
          <p:nvPr/>
        </p:nvSpPr>
        <p:spPr>
          <a:xfrm>
            <a:off x="152400" y="609600"/>
            <a:ext cx="5410200" cy="2893100"/>
          </a:xfrm>
          <a:prstGeom prst="rect">
            <a:avLst/>
          </a:prstGeom>
        </p:spPr>
        <p:txBody>
          <a:bodyPr wrap="square">
            <a:spAutoFit/>
          </a:bodyPr>
          <a:lstStyle/>
          <a:p>
            <a:pPr marL="303530" marR="8255" indent="-291465" algn="just">
              <a:lnSpc>
                <a:spcPct val="100000"/>
              </a:lnSpc>
              <a:spcBef>
                <a:spcPts val="105"/>
              </a:spcBef>
              <a:buClr>
                <a:srgbClr val="FF0000"/>
              </a:buClr>
              <a:buFont typeface="Wingdings" panose="05000000000000000000"/>
              <a:buChar char=""/>
              <a:tabLst>
                <a:tab pos="304165" algn="l"/>
              </a:tabLst>
            </a:pPr>
            <a:r>
              <a:rPr lang="en-US" dirty="0" smtClean="0">
                <a:latin typeface="Georgia" panose="02040502050405020303" pitchFamily="18" charset="0"/>
                <a:cs typeface="Arial" panose="020B0604020202020204"/>
              </a:rPr>
              <a:t>When </a:t>
            </a:r>
            <a:r>
              <a:rPr lang="en-US" spc="-5" dirty="0" smtClean="0">
                <a:latin typeface="Georgia" panose="02040502050405020303" pitchFamily="18" charset="0"/>
                <a:cs typeface="Arial" panose="020B0604020202020204"/>
              </a:rPr>
              <a:t>light is </a:t>
            </a:r>
            <a:r>
              <a:rPr lang="en-US" dirty="0" smtClean="0">
                <a:latin typeface="Georgia" panose="02040502050405020303" pitchFamily="18" charset="0"/>
                <a:cs typeface="Arial" panose="020B0604020202020204"/>
              </a:rPr>
              <a:t>confined into a </a:t>
            </a:r>
            <a:r>
              <a:rPr lang="en-US" spc="-5" dirty="0" smtClean="0">
                <a:latin typeface="Georgia" panose="02040502050405020303" pitchFamily="18" charset="0"/>
                <a:cs typeface="Arial" panose="020B0604020202020204"/>
              </a:rPr>
              <a:t>cavity </a:t>
            </a:r>
            <a:r>
              <a:rPr lang="en-US" dirty="0" smtClean="0">
                <a:latin typeface="Georgia" panose="02040502050405020303" pitchFamily="18" charset="0"/>
                <a:cs typeface="Arial" panose="020B0604020202020204"/>
              </a:rPr>
              <a:t>smaller </a:t>
            </a:r>
            <a:r>
              <a:rPr lang="en-US" spc="-5" dirty="0" smtClean="0">
                <a:latin typeface="Georgia" panose="02040502050405020303" pitchFamily="18" charset="0"/>
                <a:cs typeface="Arial" panose="020B0604020202020204"/>
              </a:rPr>
              <a:t>than its </a:t>
            </a:r>
            <a:r>
              <a:rPr lang="en-US" dirty="0" smtClean="0">
                <a:latin typeface="Georgia" panose="02040502050405020303" pitchFamily="18" charset="0"/>
                <a:cs typeface="Arial" panose="020B0604020202020204"/>
              </a:rPr>
              <a:t>wavelength, </a:t>
            </a:r>
            <a:r>
              <a:rPr lang="en-US" spc="-20" dirty="0" smtClean="0">
                <a:latin typeface="Georgia" panose="02040502050405020303" pitchFamily="18" charset="0"/>
                <a:cs typeface="Arial" panose="020B0604020202020204"/>
              </a:rPr>
              <a:t>it  </a:t>
            </a:r>
            <a:r>
              <a:rPr lang="en-US" spc="-5" dirty="0" smtClean="0">
                <a:latin typeface="Georgia" panose="02040502050405020303" pitchFamily="18" charset="0"/>
                <a:cs typeface="Arial" panose="020B0604020202020204"/>
              </a:rPr>
              <a:t>behaves </a:t>
            </a:r>
            <a:r>
              <a:rPr lang="en-US" dirty="0" smtClean="0">
                <a:latin typeface="Georgia" panose="02040502050405020303" pitchFamily="18" charset="0"/>
                <a:cs typeface="Arial" panose="020B0604020202020204"/>
              </a:rPr>
              <a:t>as a particle (quantum) rather than as a</a:t>
            </a:r>
            <a:r>
              <a:rPr lang="en-US" spc="-155" dirty="0" smtClean="0">
                <a:latin typeface="Georgia" panose="02040502050405020303" pitchFamily="18" charset="0"/>
                <a:cs typeface="Arial" panose="020B0604020202020204"/>
              </a:rPr>
              <a:t> </a:t>
            </a:r>
            <a:r>
              <a:rPr lang="en-US" spc="5" dirty="0" smtClean="0">
                <a:latin typeface="Georgia" panose="02040502050405020303" pitchFamily="18" charset="0"/>
                <a:cs typeface="Arial" panose="020B0604020202020204"/>
              </a:rPr>
              <a:t>wave.</a:t>
            </a:r>
            <a:endParaRPr lang="en-US" dirty="0" smtClean="0">
              <a:latin typeface="Georgia" panose="02040502050405020303" pitchFamily="18" charset="0"/>
              <a:cs typeface="Arial" panose="020B0604020202020204"/>
            </a:endParaRPr>
          </a:p>
          <a:p>
            <a:pPr>
              <a:lnSpc>
                <a:spcPct val="100000"/>
              </a:lnSpc>
              <a:spcBef>
                <a:spcPts val="40"/>
              </a:spcBef>
              <a:buClr>
                <a:srgbClr val="FF0000"/>
              </a:buClr>
              <a:buFont typeface="Wingdings" panose="05000000000000000000"/>
              <a:buChar char=""/>
            </a:pPr>
            <a:endParaRPr lang="en-US" sz="2000" dirty="0" smtClean="0">
              <a:latin typeface="Georgia" panose="02040502050405020303" pitchFamily="18" charset="0"/>
              <a:cs typeface="Arial" panose="020B0604020202020204"/>
            </a:endParaRPr>
          </a:p>
          <a:p>
            <a:pPr marL="303530" marR="5080" indent="-291465" algn="just">
              <a:lnSpc>
                <a:spcPct val="100000"/>
              </a:lnSpc>
              <a:spcBef>
                <a:spcPts val="5"/>
              </a:spcBef>
              <a:buClr>
                <a:srgbClr val="FF0000"/>
              </a:buClr>
              <a:buFont typeface="Wingdings" panose="05000000000000000000"/>
              <a:buChar char=""/>
              <a:tabLst>
                <a:tab pos="304165" algn="l"/>
              </a:tabLst>
            </a:pPr>
            <a:r>
              <a:rPr lang="en-US" dirty="0" smtClean="0">
                <a:latin typeface="Georgia" panose="02040502050405020303" pitchFamily="18" charset="0"/>
                <a:cs typeface="Arial" panose="020B0604020202020204"/>
              </a:rPr>
              <a:t>Most </a:t>
            </a:r>
            <a:r>
              <a:rPr lang="en-US" spc="-5" dirty="0" smtClean="0">
                <a:latin typeface="Georgia" panose="02040502050405020303" pitchFamily="18" charset="0"/>
                <a:cs typeface="Arial" panose="020B0604020202020204"/>
              </a:rPr>
              <a:t>semiconductor lasers </a:t>
            </a:r>
            <a:r>
              <a:rPr lang="en-US" dirty="0" smtClean="0">
                <a:latin typeface="Georgia" panose="02040502050405020303" pitchFamily="18" charset="0"/>
                <a:cs typeface="Arial" panose="020B0604020202020204"/>
              </a:rPr>
              <a:t>are </a:t>
            </a:r>
            <a:r>
              <a:rPr lang="en-US" spc="-5" dirty="0" smtClean="0">
                <a:latin typeface="Georgia" panose="02040502050405020303" pitchFamily="18" charset="0"/>
                <a:cs typeface="Arial" panose="020B0604020202020204"/>
              </a:rPr>
              <a:t>very </a:t>
            </a:r>
            <a:r>
              <a:rPr lang="en-US" dirty="0" smtClean="0">
                <a:latin typeface="Georgia" panose="02040502050405020303" pitchFamily="18" charset="0"/>
                <a:cs typeface="Arial" panose="020B0604020202020204"/>
              </a:rPr>
              <a:t>thin (20 microns or so) </a:t>
            </a:r>
            <a:r>
              <a:rPr lang="en-US" spc="-5" dirty="0" smtClean="0">
                <a:latin typeface="Georgia" panose="02040502050405020303" pitchFamily="18" charset="0"/>
                <a:cs typeface="Arial" panose="020B0604020202020204"/>
              </a:rPr>
              <a:t>in </a:t>
            </a:r>
            <a:r>
              <a:rPr lang="en-US" dirty="0" smtClean="0">
                <a:latin typeface="Georgia" panose="02040502050405020303" pitchFamily="18" charset="0"/>
                <a:cs typeface="Arial" panose="020B0604020202020204"/>
              </a:rPr>
              <a:t>the  </a:t>
            </a:r>
            <a:r>
              <a:rPr lang="en-US" spc="-5" dirty="0" smtClean="0">
                <a:latin typeface="Georgia" panose="02040502050405020303" pitchFamily="18" charset="0"/>
                <a:cs typeface="Arial" panose="020B0604020202020204"/>
              </a:rPr>
              <a:t>vertical direction but this is not </a:t>
            </a:r>
            <a:r>
              <a:rPr lang="en-US" dirty="0" smtClean="0">
                <a:latin typeface="Georgia" panose="02040502050405020303" pitchFamily="18" charset="0"/>
                <a:cs typeface="Arial" panose="020B0604020202020204"/>
              </a:rPr>
              <a:t>thin </a:t>
            </a:r>
            <a:r>
              <a:rPr lang="en-US" spc="-5" dirty="0" smtClean="0">
                <a:latin typeface="Georgia" panose="02040502050405020303" pitchFamily="18" charset="0"/>
                <a:cs typeface="Arial" panose="020B0604020202020204"/>
              </a:rPr>
              <a:t>enough </a:t>
            </a:r>
            <a:r>
              <a:rPr lang="en-US" dirty="0" smtClean="0">
                <a:latin typeface="Georgia" panose="02040502050405020303" pitchFamily="18" charset="0"/>
                <a:cs typeface="Arial" panose="020B0604020202020204"/>
              </a:rPr>
              <a:t>to cause quantum  </a:t>
            </a:r>
            <a:r>
              <a:rPr lang="en-US" spc="-15" dirty="0" smtClean="0">
                <a:latin typeface="Georgia" panose="02040502050405020303" pitchFamily="18" charset="0"/>
                <a:cs typeface="Arial" panose="020B0604020202020204"/>
              </a:rPr>
              <a:t>behavior. </a:t>
            </a:r>
            <a:r>
              <a:rPr lang="en-US" spc="-5" dirty="0" smtClean="0">
                <a:latin typeface="Georgia" panose="02040502050405020303" pitchFamily="18" charset="0"/>
                <a:cs typeface="Arial" panose="020B0604020202020204"/>
              </a:rPr>
              <a:t>In QW lasers </a:t>
            </a:r>
            <a:r>
              <a:rPr lang="en-US" spc="-5" dirty="0" smtClean="0">
                <a:uFill>
                  <a:solidFill>
                    <a:srgbClr val="000000"/>
                  </a:solidFill>
                </a:uFill>
                <a:latin typeface="Georgia" panose="02040502050405020303" pitchFamily="18" charset="0"/>
                <a:cs typeface="Arial" panose="020B0604020202020204"/>
              </a:rPr>
              <a:t>cavity </a:t>
            </a:r>
            <a:r>
              <a:rPr lang="en-US" dirty="0" smtClean="0">
                <a:uFill>
                  <a:solidFill>
                    <a:srgbClr val="000000"/>
                  </a:solidFill>
                </a:uFill>
                <a:latin typeface="Georgia" panose="02040502050405020303" pitchFamily="18" charset="0"/>
                <a:cs typeface="Arial" panose="020B0604020202020204"/>
              </a:rPr>
              <a:t>height </a:t>
            </a:r>
            <a:r>
              <a:rPr lang="en-US" spc="-5" dirty="0" smtClean="0">
                <a:uFill>
                  <a:solidFill>
                    <a:srgbClr val="000000"/>
                  </a:solidFill>
                </a:uFill>
                <a:latin typeface="Georgia" panose="02040502050405020303" pitchFamily="18" charset="0"/>
                <a:cs typeface="Arial" panose="020B0604020202020204"/>
              </a:rPr>
              <a:t>is </a:t>
            </a:r>
            <a:r>
              <a:rPr lang="en-US" dirty="0" smtClean="0">
                <a:uFill>
                  <a:solidFill>
                    <a:srgbClr val="000000"/>
                  </a:solidFill>
                </a:uFill>
                <a:latin typeface="Georgia" panose="02040502050405020303" pitchFamily="18" charset="0"/>
                <a:cs typeface="Arial" panose="020B0604020202020204"/>
              </a:rPr>
              <a:t>reduced </a:t>
            </a:r>
            <a:r>
              <a:rPr lang="en-US" spc="-5" dirty="0" smtClean="0">
                <a:uFill>
                  <a:solidFill>
                    <a:srgbClr val="000000"/>
                  </a:solidFill>
                </a:uFill>
                <a:latin typeface="Georgia" panose="02040502050405020303" pitchFamily="18" charset="0"/>
                <a:cs typeface="Arial" panose="020B0604020202020204"/>
              </a:rPr>
              <a:t>to </a:t>
            </a:r>
            <a:r>
              <a:rPr lang="en-US" dirty="0" smtClean="0">
                <a:uFill>
                  <a:solidFill>
                    <a:srgbClr val="000000"/>
                  </a:solidFill>
                </a:uFill>
                <a:latin typeface="Georgia" panose="02040502050405020303" pitchFamily="18" charset="0"/>
                <a:cs typeface="Arial" panose="020B0604020202020204"/>
              </a:rPr>
              <a:t>around 10 </a:t>
            </a:r>
            <a:r>
              <a:rPr lang="en-US" spc="-5" dirty="0" smtClean="0">
                <a:uFill>
                  <a:solidFill>
                    <a:srgbClr val="000000"/>
                  </a:solidFill>
                </a:uFill>
                <a:latin typeface="Georgia" panose="02040502050405020303" pitchFamily="18" charset="0"/>
                <a:cs typeface="Arial" panose="020B0604020202020204"/>
              </a:rPr>
              <a:t>or </a:t>
            </a:r>
            <a:r>
              <a:rPr lang="en-US" dirty="0" smtClean="0">
                <a:uFill>
                  <a:solidFill>
                    <a:srgbClr val="000000"/>
                  </a:solidFill>
                </a:uFill>
                <a:latin typeface="Georgia" panose="02040502050405020303" pitchFamily="18" charset="0"/>
                <a:cs typeface="Arial" panose="020B0604020202020204"/>
              </a:rPr>
              <a:t>20 </a:t>
            </a:r>
            <a:r>
              <a:rPr lang="en-US" spc="-10" dirty="0" smtClean="0">
                <a:uFill>
                  <a:solidFill>
                    <a:srgbClr val="000000"/>
                  </a:solidFill>
                </a:uFill>
                <a:latin typeface="Georgia" panose="02040502050405020303" pitchFamily="18" charset="0"/>
                <a:cs typeface="Arial" panose="020B0604020202020204"/>
              </a:rPr>
              <a:t>nm</a:t>
            </a:r>
            <a:r>
              <a:rPr lang="en-US" spc="-10" dirty="0" smtClean="0">
                <a:latin typeface="Georgia" panose="02040502050405020303" pitchFamily="18" charset="0"/>
                <a:cs typeface="Arial" panose="020B0604020202020204"/>
              </a:rPr>
              <a:t>. </a:t>
            </a:r>
            <a:r>
              <a:rPr lang="en-US" spc="-10" dirty="0" smtClean="0">
                <a:uFill>
                  <a:solidFill>
                    <a:srgbClr val="000000"/>
                  </a:solidFill>
                </a:uFill>
                <a:latin typeface="Georgia" panose="02040502050405020303" pitchFamily="18" charset="0"/>
                <a:cs typeface="Arial" panose="020B0604020202020204"/>
              </a:rPr>
              <a:t> </a:t>
            </a:r>
            <a:r>
              <a:rPr lang="en-US" spc="-5" dirty="0" smtClean="0">
                <a:uFill>
                  <a:solidFill>
                    <a:srgbClr val="000000"/>
                  </a:solidFill>
                </a:uFill>
                <a:latin typeface="Georgia" panose="02040502050405020303" pitchFamily="18" charset="0"/>
                <a:cs typeface="Arial" panose="020B0604020202020204"/>
              </a:rPr>
              <a:t>Cavity </a:t>
            </a:r>
            <a:r>
              <a:rPr lang="en-US" spc="10" dirty="0" smtClean="0">
                <a:uFill>
                  <a:solidFill>
                    <a:srgbClr val="000000"/>
                  </a:solidFill>
                </a:uFill>
                <a:latin typeface="Georgia" panose="02040502050405020303" pitchFamily="18" charset="0"/>
                <a:cs typeface="Arial" panose="020B0604020202020204"/>
              </a:rPr>
              <a:t>width </a:t>
            </a:r>
            <a:r>
              <a:rPr lang="en-US" spc="-5" dirty="0" smtClean="0">
                <a:uFill>
                  <a:solidFill>
                    <a:srgbClr val="000000"/>
                  </a:solidFill>
                </a:uFill>
                <a:latin typeface="Georgia" panose="02040502050405020303" pitchFamily="18" charset="0"/>
                <a:cs typeface="Arial" panose="020B0604020202020204"/>
              </a:rPr>
              <a:t>is </a:t>
            </a:r>
            <a:r>
              <a:rPr lang="en-US" dirty="0" smtClean="0">
                <a:uFill>
                  <a:solidFill>
                    <a:srgbClr val="000000"/>
                  </a:solidFill>
                </a:uFill>
                <a:latin typeface="Georgia" panose="02040502050405020303" pitchFamily="18" charset="0"/>
                <a:cs typeface="Arial" panose="020B0604020202020204"/>
              </a:rPr>
              <a:t>generally from 5 to 10</a:t>
            </a:r>
            <a:r>
              <a:rPr lang="en-US" spc="-200" dirty="0" smtClean="0">
                <a:uFill>
                  <a:solidFill>
                    <a:srgbClr val="000000"/>
                  </a:solidFill>
                </a:uFill>
                <a:latin typeface="Georgia" panose="02040502050405020303" pitchFamily="18" charset="0"/>
                <a:cs typeface="Arial" panose="020B0604020202020204"/>
              </a:rPr>
              <a:t> </a:t>
            </a:r>
            <a:r>
              <a:rPr lang="en-US" dirty="0" smtClean="0">
                <a:uFill>
                  <a:solidFill>
                    <a:srgbClr val="000000"/>
                  </a:solidFill>
                </a:uFill>
                <a:latin typeface="Georgia" panose="02040502050405020303" pitchFamily="18" charset="0"/>
                <a:cs typeface="Arial" panose="020B0604020202020204"/>
              </a:rPr>
              <a:t>microns</a:t>
            </a:r>
            <a:r>
              <a:rPr lang="en-US" dirty="0" smtClean="0">
                <a:latin typeface="Georgia" panose="02040502050405020303" pitchFamily="18" charset="0"/>
                <a:cs typeface="Arial" panose="020B0604020202020204"/>
              </a:rPr>
              <a:t>.</a:t>
            </a:r>
            <a:endParaRPr lang="en-US" dirty="0" smtClean="0">
              <a:latin typeface="Georgia" panose="02040502050405020303" pitchFamily="18" charset="0"/>
              <a:cs typeface="Arial" panose="020B0604020202020204"/>
            </a:endParaRPr>
          </a:p>
        </p:txBody>
      </p:sp>
      <p:sp>
        <p:nvSpPr>
          <p:cNvPr id="9" name="Rectangle 8"/>
          <p:cNvSpPr/>
          <p:nvPr/>
        </p:nvSpPr>
        <p:spPr>
          <a:xfrm>
            <a:off x="457200" y="164068"/>
            <a:ext cx="2890856" cy="400110"/>
          </a:xfrm>
          <a:prstGeom prst="rect">
            <a:avLst/>
          </a:prstGeom>
        </p:spPr>
        <p:txBody>
          <a:bodyPr wrap="none">
            <a:spAutoFit/>
          </a:bodyPr>
          <a:lstStyle/>
          <a:p>
            <a:r>
              <a:rPr lang="en-US" sz="2000" b="1" spc="-5" dirty="0" smtClean="0">
                <a:latin typeface="Georgia" panose="02040502050405020303" pitchFamily="18" charset="0"/>
              </a:rPr>
              <a:t>Quantum </a:t>
            </a:r>
            <a:r>
              <a:rPr lang="en-US" sz="2000" b="1" spc="-15" dirty="0" smtClean="0">
                <a:latin typeface="Georgia" panose="02040502050405020303" pitchFamily="18" charset="0"/>
              </a:rPr>
              <a:t>Well</a:t>
            </a:r>
            <a:r>
              <a:rPr lang="en-US" sz="2000" b="1" spc="-60" dirty="0" smtClean="0">
                <a:latin typeface="Georgia" panose="02040502050405020303" pitchFamily="18" charset="0"/>
              </a:rPr>
              <a:t> </a:t>
            </a:r>
            <a:r>
              <a:rPr lang="en-US" sz="2000" b="1" spc="-5" dirty="0" smtClean="0">
                <a:latin typeface="Georgia" panose="02040502050405020303" pitchFamily="18" charset="0"/>
              </a:rPr>
              <a:t>Laser</a:t>
            </a:r>
            <a:endParaRPr lang="en-US" sz="2000" b="1" dirty="0"/>
          </a:p>
        </p:txBody>
      </p:sp>
      <p:sp>
        <p:nvSpPr>
          <p:cNvPr id="10" name="Rectangle 9"/>
          <p:cNvSpPr/>
          <p:nvPr/>
        </p:nvSpPr>
        <p:spPr>
          <a:xfrm>
            <a:off x="152400" y="3496270"/>
            <a:ext cx="8763000" cy="2867452"/>
          </a:xfrm>
          <a:prstGeom prst="rect">
            <a:avLst/>
          </a:prstGeom>
        </p:spPr>
        <p:txBody>
          <a:bodyPr wrap="square">
            <a:spAutoFit/>
          </a:bodyPr>
          <a:lstStyle/>
          <a:p>
            <a:pPr marL="303530" marR="5715" indent="-291465" algn="just">
              <a:lnSpc>
                <a:spcPct val="100000"/>
              </a:lnSpc>
              <a:spcBef>
                <a:spcPts val="5"/>
              </a:spcBef>
              <a:buClr>
                <a:srgbClr val="FF0000"/>
              </a:buClr>
              <a:buFont typeface="Wingdings" panose="05000000000000000000"/>
              <a:buChar char=""/>
              <a:tabLst>
                <a:tab pos="304165" algn="l"/>
              </a:tabLst>
            </a:pPr>
            <a:r>
              <a:rPr lang="en-US" spc="-5" dirty="0" smtClean="0">
                <a:latin typeface="Georgia" panose="02040502050405020303" pitchFamily="18" charset="0"/>
                <a:cs typeface="Arial" panose="020B0604020202020204"/>
              </a:rPr>
              <a:t>The </a:t>
            </a:r>
            <a:r>
              <a:rPr lang="en-US" dirty="0" smtClean="0">
                <a:latin typeface="Georgia" panose="02040502050405020303" pitchFamily="18" charset="0"/>
                <a:cs typeface="Arial" panose="020B0604020202020204"/>
              </a:rPr>
              <a:t>amount </a:t>
            </a:r>
            <a:r>
              <a:rPr lang="en-US" spc="-5" dirty="0" smtClean="0">
                <a:latin typeface="Georgia" panose="02040502050405020303" pitchFamily="18" charset="0"/>
                <a:cs typeface="Arial" panose="020B0604020202020204"/>
              </a:rPr>
              <a:t>of material in </a:t>
            </a:r>
            <a:r>
              <a:rPr lang="en-US" dirty="0" smtClean="0">
                <a:latin typeface="Georgia" panose="02040502050405020303" pitchFamily="18" charset="0"/>
                <a:cs typeface="Arial" panose="020B0604020202020204"/>
              </a:rPr>
              <a:t>the </a:t>
            </a:r>
            <a:r>
              <a:rPr lang="en-US" spc="-5" dirty="0" smtClean="0">
                <a:latin typeface="Georgia" panose="02040502050405020303" pitchFamily="18" charset="0"/>
                <a:cs typeface="Arial" panose="020B0604020202020204"/>
              </a:rPr>
              <a:t>active </a:t>
            </a:r>
            <a:r>
              <a:rPr lang="en-US" dirty="0" smtClean="0">
                <a:latin typeface="Georgia" panose="02040502050405020303" pitchFamily="18" charset="0"/>
                <a:cs typeface="Arial" panose="020B0604020202020204"/>
              </a:rPr>
              <a:t>region </a:t>
            </a:r>
            <a:r>
              <a:rPr lang="en-US" spc="-5" dirty="0" smtClean="0">
                <a:latin typeface="Georgia" panose="02040502050405020303" pitchFamily="18" charset="0"/>
                <a:cs typeface="Arial" panose="020B0604020202020204"/>
              </a:rPr>
              <a:t>is </a:t>
            </a:r>
            <a:r>
              <a:rPr lang="en-US" dirty="0" smtClean="0">
                <a:latin typeface="Georgia" panose="02040502050405020303" pitchFamily="18" charset="0"/>
                <a:cs typeface="Arial" panose="020B0604020202020204"/>
              </a:rPr>
              <a:t>substantially reduced  </a:t>
            </a:r>
            <a:r>
              <a:rPr lang="en-US" spc="-5" dirty="0" smtClean="0">
                <a:latin typeface="Georgia" panose="02040502050405020303" pitchFamily="18" charset="0"/>
                <a:cs typeface="Arial" panose="020B0604020202020204"/>
              </a:rPr>
              <a:t>which </a:t>
            </a:r>
            <a:r>
              <a:rPr lang="en-US" dirty="0" smtClean="0">
                <a:uFill>
                  <a:solidFill>
                    <a:srgbClr val="000000"/>
                  </a:solidFill>
                </a:uFill>
                <a:latin typeface="Georgia" panose="02040502050405020303" pitchFamily="18" charset="0"/>
                <a:cs typeface="Arial" panose="020B0604020202020204"/>
              </a:rPr>
              <a:t>reduces the </a:t>
            </a:r>
            <a:r>
              <a:rPr lang="en-US" spc="-5" dirty="0" smtClean="0">
                <a:uFill>
                  <a:solidFill>
                    <a:srgbClr val="000000"/>
                  </a:solidFill>
                </a:uFill>
                <a:latin typeface="Georgia" panose="02040502050405020303" pitchFamily="18" charset="0"/>
                <a:cs typeface="Arial" panose="020B0604020202020204"/>
              </a:rPr>
              <a:t>amount </a:t>
            </a:r>
            <a:r>
              <a:rPr lang="en-US" spc="-10" dirty="0" smtClean="0">
                <a:uFill>
                  <a:solidFill>
                    <a:srgbClr val="000000"/>
                  </a:solidFill>
                </a:uFill>
                <a:latin typeface="Georgia" panose="02040502050405020303" pitchFamily="18" charset="0"/>
                <a:cs typeface="Arial" panose="020B0604020202020204"/>
              </a:rPr>
              <a:t>of </a:t>
            </a:r>
            <a:r>
              <a:rPr lang="en-US" dirty="0" smtClean="0">
                <a:uFill>
                  <a:solidFill>
                    <a:srgbClr val="000000"/>
                  </a:solidFill>
                </a:uFill>
                <a:latin typeface="Georgia" panose="02040502050405020303" pitchFamily="18" charset="0"/>
                <a:cs typeface="Arial" panose="020B0604020202020204"/>
              </a:rPr>
              <a:t>energy needed to </a:t>
            </a:r>
            <a:r>
              <a:rPr lang="en-US" spc="-5" dirty="0" smtClean="0">
                <a:uFill>
                  <a:solidFill>
                    <a:srgbClr val="000000"/>
                  </a:solidFill>
                </a:uFill>
                <a:latin typeface="Georgia" panose="02040502050405020303" pitchFamily="18" charset="0"/>
                <a:cs typeface="Arial" panose="020B0604020202020204"/>
              </a:rPr>
              <a:t>achieve </a:t>
            </a:r>
            <a:r>
              <a:rPr lang="en-US" dirty="0" smtClean="0">
                <a:uFill>
                  <a:solidFill>
                    <a:srgbClr val="000000"/>
                  </a:solidFill>
                </a:uFill>
                <a:latin typeface="Georgia" panose="02040502050405020303" pitchFamily="18" charset="0"/>
                <a:cs typeface="Arial" panose="020B0604020202020204"/>
              </a:rPr>
              <a:t>lasing</a:t>
            </a:r>
            <a:r>
              <a:rPr lang="en-US" dirty="0" smtClean="0">
                <a:latin typeface="Georgia" panose="02040502050405020303" pitchFamily="18" charset="0"/>
                <a:cs typeface="Arial" panose="020B0604020202020204"/>
              </a:rPr>
              <a:t> and </a:t>
            </a:r>
            <a:r>
              <a:rPr lang="en-US" spc="-5" dirty="0" smtClean="0">
                <a:latin typeface="Georgia" panose="02040502050405020303" pitchFamily="18" charset="0"/>
                <a:cs typeface="Arial" panose="020B0604020202020204"/>
              </a:rPr>
              <a:t>thus  </a:t>
            </a:r>
            <a:r>
              <a:rPr lang="en-US" dirty="0" smtClean="0">
                <a:latin typeface="Georgia" panose="02040502050405020303" pitchFamily="18" charset="0"/>
                <a:cs typeface="Arial" panose="020B0604020202020204"/>
              </a:rPr>
              <a:t>the lasing</a:t>
            </a:r>
            <a:r>
              <a:rPr lang="en-US" spc="-45" dirty="0" smtClean="0">
                <a:latin typeface="Georgia" panose="02040502050405020303" pitchFamily="18" charset="0"/>
                <a:cs typeface="Arial" panose="020B0604020202020204"/>
              </a:rPr>
              <a:t> </a:t>
            </a:r>
            <a:r>
              <a:rPr lang="en-US" dirty="0" smtClean="0">
                <a:latin typeface="Georgia" panose="02040502050405020303" pitchFamily="18" charset="0"/>
                <a:cs typeface="Arial" panose="020B0604020202020204"/>
              </a:rPr>
              <a:t>threshold.</a:t>
            </a:r>
            <a:endParaRPr lang="en-US" dirty="0" smtClean="0">
              <a:latin typeface="Georgia" panose="02040502050405020303" pitchFamily="18" charset="0"/>
              <a:cs typeface="Arial" panose="020B0604020202020204"/>
            </a:endParaRPr>
          </a:p>
          <a:p>
            <a:pPr marL="360045" indent="-347980">
              <a:lnSpc>
                <a:spcPct val="100000"/>
              </a:lnSpc>
              <a:spcBef>
                <a:spcPts val="100"/>
              </a:spcBef>
              <a:buClr>
                <a:srgbClr val="FF0000"/>
              </a:buClr>
              <a:buFont typeface="Wingdings" panose="05000000000000000000"/>
              <a:buChar char=""/>
              <a:tabLst>
                <a:tab pos="360045" algn="l"/>
                <a:tab pos="360680" algn="l"/>
                <a:tab pos="1728470" algn="l"/>
                <a:tab pos="2463800" algn="l"/>
                <a:tab pos="3449320" algn="l"/>
                <a:tab pos="4283075" algn="l"/>
                <a:tab pos="4679950" algn="l"/>
                <a:tab pos="5612130" algn="l"/>
                <a:tab pos="6856095" algn="l"/>
                <a:tab pos="8350250" algn="l"/>
              </a:tabLst>
            </a:pPr>
            <a:r>
              <a:rPr lang="en-US" dirty="0" smtClean="0">
                <a:latin typeface="Georgia" panose="02040502050405020303" pitchFamily="18" charset="0"/>
                <a:cs typeface="Arial" panose="020B0604020202020204"/>
              </a:rPr>
              <a:t>Qua</a:t>
            </a:r>
            <a:r>
              <a:rPr lang="en-US" spc="-10" dirty="0" smtClean="0">
                <a:latin typeface="Georgia" panose="02040502050405020303" pitchFamily="18" charset="0"/>
                <a:cs typeface="Arial" panose="020B0604020202020204"/>
              </a:rPr>
              <a:t>n</a:t>
            </a:r>
            <a:r>
              <a:rPr lang="en-US" dirty="0" smtClean="0">
                <a:latin typeface="Georgia" panose="02040502050405020303" pitchFamily="18" charset="0"/>
                <a:cs typeface="Arial" panose="020B0604020202020204"/>
              </a:rPr>
              <a:t>tum	</a:t>
            </a:r>
            <a:r>
              <a:rPr lang="en-US" spc="20" dirty="0" smtClean="0">
                <a:latin typeface="Georgia" panose="02040502050405020303" pitchFamily="18" charset="0"/>
                <a:cs typeface="Arial" panose="020B0604020202020204"/>
              </a:rPr>
              <a:t>w</a:t>
            </a:r>
            <a:r>
              <a:rPr lang="en-US" spc="-10" dirty="0" smtClean="0">
                <a:latin typeface="Georgia" panose="02040502050405020303" pitchFamily="18" charset="0"/>
                <a:cs typeface="Arial" panose="020B0604020202020204"/>
              </a:rPr>
              <a:t>e</a:t>
            </a:r>
            <a:r>
              <a:rPr lang="en-US" spc="-20" dirty="0" smtClean="0">
                <a:latin typeface="Georgia" panose="02040502050405020303" pitchFamily="18" charset="0"/>
                <a:cs typeface="Arial" panose="020B0604020202020204"/>
              </a:rPr>
              <a:t>l</a:t>
            </a:r>
            <a:r>
              <a:rPr lang="en-US" dirty="0" smtClean="0">
                <a:latin typeface="Georgia" panose="02040502050405020303" pitchFamily="18" charset="0"/>
                <a:cs typeface="Arial" panose="020B0604020202020204"/>
              </a:rPr>
              <a:t>l	</a:t>
            </a:r>
            <a:r>
              <a:rPr lang="en-US" spc="-20" dirty="0" smtClean="0">
                <a:latin typeface="Georgia" panose="02040502050405020303" pitchFamily="18" charset="0"/>
                <a:cs typeface="Arial" panose="020B0604020202020204"/>
              </a:rPr>
              <a:t>l</a:t>
            </a:r>
            <a:r>
              <a:rPr lang="en-US" dirty="0" smtClean="0">
                <a:latin typeface="Georgia" panose="02040502050405020303" pitchFamily="18" charset="0"/>
                <a:cs typeface="Arial" panose="020B0604020202020204"/>
              </a:rPr>
              <a:t>as</a:t>
            </a:r>
            <a:r>
              <a:rPr lang="en-US" spc="-10" dirty="0" smtClean="0">
                <a:latin typeface="Georgia" panose="02040502050405020303" pitchFamily="18" charset="0"/>
                <a:cs typeface="Arial" panose="020B0604020202020204"/>
              </a:rPr>
              <a:t>e</a:t>
            </a:r>
            <a:r>
              <a:rPr lang="en-US" dirty="0" smtClean="0">
                <a:latin typeface="Georgia" panose="02040502050405020303" pitchFamily="18" charset="0"/>
                <a:cs typeface="Arial" panose="020B0604020202020204"/>
              </a:rPr>
              <a:t>rs	h</a:t>
            </a:r>
            <a:r>
              <a:rPr lang="en-US" spc="10" dirty="0" smtClean="0">
                <a:latin typeface="Georgia" panose="02040502050405020303" pitchFamily="18" charset="0"/>
                <a:cs typeface="Arial" panose="020B0604020202020204"/>
              </a:rPr>
              <a:t>a</a:t>
            </a:r>
            <a:r>
              <a:rPr lang="en-US" spc="-25" dirty="0" smtClean="0">
                <a:latin typeface="Georgia" panose="02040502050405020303" pitchFamily="18" charset="0"/>
                <a:cs typeface="Arial" panose="020B0604020202020204"/>
              </a:rPr>
              <a:t>v</a:t>
            </a:r>
            <a:r>
              <a:rPr lang="en-US" dirty="0" smtClean="0">
                <a:latin typeface="Georgia" panose="02040502050405020303" pitchFamily="18" charset="0"/>
                <a:cs typeface="Arial" panose="020B0604020202020204"/>
              </a:rPr>
              <a:t>e	a	much	</a:t>
            </a:r>
            <a:r>
              <a:rPr lang="en-US" dirty="0" smtClean="0">
                <a:uFill>
                  <a:solidFill>
                    <a:srgbClr val="000000"/>
                  </a:solidFill>
                </a:uFill>
                <a:latin typeface="Georgia" panose="02040502050405020303" pitchFamily="18" charset="0"/>
                <a:cs typeface="Arial" panose="020B0604020202020204"/>
              </a:rPr>
              <a:t>red</a:t>
            </a:r>
            <a:r>
              <a:rPr lang="en-US" spc="-10" dirty="0" smtClean="0">
                <a:uFill>
                  <a:solidFill>
                    <a:srgbClr val="000000"/>
                  </a:solidFill>
                </a:uFill>
                <a:latin typeface="Georgia" panose="02040502050405020303" pitchFamily="18" charset="0"/>
                <a:cs typeface="Arial" panose="020B0604020202020204"/>
              </a:rPr>
              <a:t>u</a:t>
            </a:r>
            <a:r>
              <a:rPr lang="en-US" dirty="0" smtClean="0">
                <a:uFill>
                  <a:solidFill>
                    <a:srgbClr val="000000"/>
                  </a:solidFill>
                </a:uFill>
                <a:latin typeface="Georgia" panose="02040502050405020303" pitchFamily="18" charset="0"/>
                <a:cs typeface="Arial" panose="020B0604020202020204"/>
              </a:rPr>
              <a:t>ced	sens</a:t>
            </a:r>
            <a:r>
              <a:rPr lang="en-US" spc="-15" dirty="0" smtClean="0">
                <a:uFill>
                  <a:solidFill>
                    <a:srgbClr val="000000"/>
                  </a:solidFill>
                </a:uFill>
                <a:latin typeface="Georgia" panose="02040502050405020303" pitchFamily="18" charset="0"/>
                <a:cs typeface="Arial" panose="020B0604020202020204"/>
              </a:rPr>
              <a:t>i</a:t>
            </a:r>
            <a:r>
              <a:rPr lang="en-US" dirty="0" smtClean="0">
                <a:uFill>
                  <a:solidFill>
                    <a:srgbClr val="000000"/>
                  </a:solidFill>
                </a:uFill>
                <a:latin typeface="Georgia" panose="02040502050405020303" pitchFamily="18" charset="0"/>
                <a:cs typeface="Arial" panose="020B0604020202020204"/>
              </a:rPr>
              <a:t>t</a:t>
            </a:r>
            <a:r>
              <a:rPr lang="en-US" spc="-15" dirty="0" smtClean="0">
                <a:uFill>
                  <a:solidFill>
                    <a:srgbClr val="000000"/>
                  </a:solidFill>
                </a:uFill>
                <a:latin typeface="Georgia" panose="02040502050405020303" pitchFamily="18" charset="0"/>
                <a:cs typeface="Arial" panose="020B0604020202020204"/>
              </a:rPr>
              <a:t>i</a:t>
            </a:r>
            <a:r>
              <a:rPr lang="en-US" spc="-10" dirty="0" smtClean="0">
                <a:uFill>
                  <a:solidFill>
                    <a:srgbClr val="000000"/>
                  </a:solidFill>
                </a:uFill>
                <a:latin typeface="Georgia" panose="02040502050405020303" pitchFamily="18" charset="0"/>
                <a:cs typeface="Arial" panose="020B0604020202020204"/>
              </a:rPr>
              <a:t>v</a:t>
            </a:r>
            <a:r>
              <a:rPr lang="en-US" dirty="0" smtClean="0">
                <a:uFill>
                  <a:solidFill>
                    <a:srgbClr val="000000"/>
                  </a:solidFill>
                </a:uFill>
                <a:latin typeface="Georgia" panose="02040502050405020303" pitchFamily="18" charset="0"/>
                <a:cs typeface="Arial" panose="020B0604020202020204"/>
              </a:rPr>
              <a:t>i</a:t>
            </a:r>
            <a:r>
              <a:rPr lang="en-US" spc="10" dirty="0" smtClean="0">
                <a:uFill>
                  <a:solidFill>
                    <a:srgbClr val="000000"/>
                  </a:solidFill>
                </a:uFill>
                <a:latin typeface="Georgia" panose="02040502050405020303" pitchFamily="18" charset="0"/>
                <a:cs typeface="Arial" panose="020B0604020202020204"/>
              </a:rPr>
              <a:t>t</a:t>
            </a:r>
            <a:r>
              <a:rPr lang="en-US" dirty="0" smtClean="0">
                <a:uFill>
                  <a:solidFill>
                    <a:srgbClr val="000000"/>
                  </a:solidFill>
                </a:uFill>
                <a:latin typeface="Georgia" panose="02040502050405020303" pitchFamily="18" charset="0"/>
                <a:cs typeface="Arial" panose="020B0604020202020204"/>
              </a:rPr>
              <a:t>y	to</a:t>
            </a:r>
            <a:endParaRPr lang="en-US" dirty="0" smtClean="0">
              <a:uFill>
                <a:solidFill>
                  <a:srgbClr val="000000"/>
                </a:solidFill>
              </a:uFill>
              <a:latin typeface="Georgia" panose="02040502050405020303" pitchFamily="18" charset="0"/>
              <a:cs typeface="Arial" panose="020B0604020202020204"/>
            </a:endParaRPr>
          </a:p>
          <a:p>
            <a:pPr marL="360045" algn="just">
              <a:lnSpc>
                <a:spcPct val="100000"/>
              </a:lnSpc>
              <a:spcBef>
                <a:spcPts val="1060"/>
              </a:spcBef>
            </a:pPr>
            <a:r>
              <a:rPr lang="en-US" dirty="0" smtClean="0">
                <a:uFill>
                  <a:solidFill>
                    <a:srgbClr val="000000"/>
                  </a:solidFill>
                </a:uFill>
                <a:latin typeface="Georgia" panose="02040502050405020303" pitchFamily="18" charset="0"/>
                <a:cs typeface="Arial" panose="020B0604020202020204"/>
              </a:rPr>
              <a:t>temperature  change</a:t>
            </a:r>
            <a:r>
              <a:rPr lang="en-US" dirty="0" smtClean="0">
                <a:latin typeface="Georgia" panose="02040502050405020303" pitchFamily="18" charset="0"/>
                <a:cs typeface="Arial" panose="020B0604020202020204"/>
              </a:rPr>
              <a:t> (compared to </a:t>
            </a:r>
            <a:r>
              <a:rPr lang="en-US" spc="5" dirty="0" smtClean="0">
                <a:latin typeface="Georgia" panose="02040502050405020303" pitchFamily="18" charset="0"/>
                <a:cs typeface="Arial" panose="020B0604020202020204"/>
              </a:rPr>
              <a:t>DBR </a:t>
            </a:r>
            <a:r>
              <a:rPr lang="en-US" dirty="0" smtClean="0">
                <a:latin typeface="Georgia" panose="02040502050405020303" pitchFamily="18" charset="0"/>
                <a:cs typeface="Arial" panose="020B0604020202020204"/>
              </a:rPr>
              <a:t>and DFB</a:t>
            </a:r>
            <a:r>
              <a:rPr lang="en-US" spc="-130" dirty="0" smtClean="0">
                <a:latin typeface="Georgia" panose="02040502050405020303" pitchFamily="18" charset="0"/>
                <a:cs typeface="Arial" panose="020B0604020202020204"/>
              </a:rPr>
              <a:t> </a:t>
            </a:r>
            <a:r>
              <a:rPr lang="en-US" dirty="0" smtClean="0">
                <a:latin typeface="Georgia" panose="02040502050405020303" pitchFamily="18" charset="0"/>
                <a:cs typeface="Arial" panose="020B0604020202020204"/>
              </a:rPr>
              <a:t>structures).</a:t>
            </a:r>
            <a:endParaRPr lang="en-US" dirty="0" smtClean="0">
              <a:latin typeface="Georgia" panose="02040502050405020303" pitchFamily="18" charset="0"/>
              <a:cs typeface="Arial" panose="020B0604020202020204"/>
            </a:endParaRPr>
          </a:p>
          <a:p>
            <a:pPr marL="360045" marR="5080" indent="-347980" algn="just">
              <a:lnSpc>
                <a:spcPct val="100000"/>
              </a:lnSpc>
              <a:spcBef>
                <a:spcPts val="960"/>
              </a:spcBef>
              <a:buClr>
                <a:srgbClr val="FF0000"/>
              </a:buClr>
              <a:buFont typeface="Wingdings" panose="05000000000000000000"/>
              <a:buChar char=""/>
              <a:tabLst>
                <a:tab pos="360680" algn="l"/>
              </a:tabLst>
            </a:pPr>
            <a:r>
              <a:rPr lang="en-US" spc="-5" dirty="0" smtClean="0">
                <a:latin typeface="Georgia" panose="02040502050405020303" pitchFamily="18" charset="0"/>
                <a:cs typeface="Arial" panose="020B0604020202020204"/>
              </a:rPr>
              <a:t>The </a:t>
            </a:r>
            <a:r>
              <a:rPr lang="en-US" dirty="0" smtClean="0">
                <a:latin typeface="Georgia" panose="02040502050405020303" pitchFamily="18" charset="0"/>
                <a:cs typeface="Arial" panose="020B0604020202020204"/>
              </a:rPr>
              <a:t>quantum </a:t>
            </a:r>
            <a:r>
              <a:rPr lang="en-US" spc="5" dirty="0" smtClean="0">
                <a:latin typeface="Georgia" panose="02040502050405020303" pitchFamily="18" charset="0"/>
                <a:cs typeface="Arial" panose="020B0604020202020204"/>
              </a:rPr>
              <a:t>well </a:t>
            </a:r>
            <a:r>
              <a:rPr lang="en-US" spc="-5" dirty="0" smtClean="0">
                <a:latin typeface="Georgia" panose="02040502050405020303" pitchFamily="18" charset="0"/>
                <a:cs typeface="Arial" panose="020B0604020202020204"/>
              </a:rPr>
              <a:t>structure </a:t>
            </a:r>
            <a:r>
              <a:rPr lang="en-US" dirty="0" smtClean="0">
                <a:latin typeface="Georgia" panose="02040502050405020303" pitchFamily="18" charset="0"/>
                <a:cs typeface="Arial" panose="020B0604020202020204"/>
              </a:rPr>
              <a:t>produces only </a:t>
            </a:r>
            <a:r>
              <a:rPr lang="en-US" spc="5" dirty="0" smtClean="0">
                <a:latin typeface="Georgia" panose="02040502050405020303" pitchFamily="18" charset="0"/>
                <a:cs typeface="Arial" panose="020B0604020202020204"/>
              </a:rPr>
              <a:t>one </a:t>
            </a:r>
            <a:r>
              <a:rPr lang="en-US" spc="-5" dirty="0" smtClean="0">
                <a:latin typeface="Georgia" panose="02040502050405020303" pitchFamily="18" charset="0"/>
                <a:cs typeface="Arial" panose="020B0604020202020204"/>
              </a:rPr>
              <a:t>line </a:t>
            </a:r>
            <a:r>
              <a:rPr lang="en-US" spc="5" dirty="0" smtClean="0">
                <a:latin typeface="Georgia" panose="02040502050405020303" pitchFamily="18" charset="0"/>
                <a:cs typeface="Arial" panose="020B0604020202020204"/>
              </a:rPr>
              <a:t>which </a:t>
            </a:r>
            <a:r>
              <a:rPr lang="en-US" dirty="0" smtClean="0">
                <a:latin typeface="Georgia" panose="02040502050405020303" pitchFamily="18" charset="0"/>
                <a:cs typeface="Arial" panose="020B0604020202020204"/>
              </a:rPr>
              <a:t>has a </a:t>
            </a:r>
            <a:r>
              <a:rPr lang="en-US" dirty="0" smtClean="0">
                <a:uFill>
                  <a:solidFill>
                    <a:srgbClr val="000000"/>
                  </a:solidFill>
                </a:uFill>
                <a:latin typeface="Georgia" panose="02040502050405020303" pitchFamily="18" charset="0"/>
                <a:cs typeface="Arial" panose="020B0604020202020204"/>
              </a:rPr>
              <a:t> narrower </a:t>
            </a:r>
            <a:r>
              <a:rPr lang="en-US" spc="-5" dirty="0" err="1" smtClean="0">
                <a:uFill>
                  <a:solidFill>
                    <a:srgbClr val="000000"/>
                  </a:solidFill>
                </a:uFill>
                <a:latin typeface="Georgia" panose="02040502050405020303" pitchFamily="18" charset="0"/>
                <a:cs typeface="Arial" panose="020B0604020202020204"/>
              </a:rPr>
              <a:t>linewidth</a:t>
            </a:r>
            <a:r>
              <a:rPr lang="en-US" spc="-5" dirty="0" smtClean="0">
                <a:latin typeface="Georgia" panose="02040502050405020303" pitchFamily="18" charset="0"/>
                <a:cs typeface="Arial" panose="020B0604020202020204"/>
              </a:rPr>
              <a:t> </a:t>
            </a:r>
            <a:r>
              <a:rPr lang="en-US" dirty="0" smtClean="0">
                <a:latin typeface="Georgia" panose="02040502050405020303" pitchFamily="18" charset="0"/>
                <a:cs typeface="Arial" panose="020B0604020202020204"/>
              </a:rPr>
              <a:t>than for </a:t>
            </a:r>
            <a:r>
              <a:rPr lang="en-US" spc="-5" dirty="0" smtClean="0">
                <a:latin typeface="Georgia" panose="02040502050405020303" pitchFamily="18" charset="0"/>
                <a:cs typeface="Arial" panose="020B0604020202020204"/>
              </a:rPr>
              <a:t>non-QW structures. The </a:t>
            </a:r>
            <a:r>
              <a:rPr lang="en-US" dirty="0" smtClean="0">
                <a:uFill>
                  <a:solidFill>
                    <a:srgbClr val="000000"/>
                  </a:solidFill>
                </a:uFill>
                <a:latin typeface="Georgia" panose="02040502050405020303" pitchFamily="18" charset="0"/>
                <a:cs typeface="Arial" panose="020B0604020202020204"/>
              </a:rPr>
              <a:t>wavelength </a:t>
            </a:r>
            <a:r>
              <a:rPr lang="en-US" spc="-15" dirty="0" smtClean="0">
                <a:uFill>
                  <a:solidFill>
                    <a:srgbClr val="000000"/>
                  </a:solidFill>
                </a:uFill>
                <a:latin typeface="Georgia" panose="02040502050405020303" pitchFamily="18" charset="0"/>
                <a:cs typeface="Arial" panose="020B0604020202020204"/>
              </a:rPr>
              <a:t>of  </a:t>
            </a:r>
            <a:r>
              <a:rPr lang="en-US" dirty="0" smtClean="0">
                <a:uFill>
                  <a:solidFill>
                    <a:srgbClr val="000000"/>
                  </a:solidFill>
                </a:uFill>
                <a:latin typeface="Georgia" panose="02040502050405020303" pitchFamily="18" charset="0"/>
                <a:cs typeface="Arial" panose="020B0604020202020204"/>
              </a:rPr>
              <a:t>the </a:t>
            </a:r>
            <a:r>
              <a:rPr lang="en-US" spc="-5" dirty="0" smtClean="0">
                <a:uFill>
                  <a:solidFill>
                    <a:srgbClr val="000000"/>
                  </a:solidFill>
                </a:uFill>
                <a:latin typeface="Georgia" panose="02040502050405020303" pitchFamily="18" charset="0"/>
                <a:cs typeface="Arial" panose="020B0604020202020204"/>
              </a:rPr>
              <a:t>light emitted</a:t>
            </a:r>
            <a:r>
              <a:rPr lang="en-US" spc="-5" dirty="0" smtClean="0">
                <a:latin typeface="Georgia" panose="02040502050405020303" pitchFamily="18" charset="0"/>
                <a:cs typeface="Arial" panose="020B0604020202020204"/>
              </a:rPr>
              <a:t> </a:t>
            </a:r>
            <a:r>
              <a:rPr lang="en-US" spc="5" dirty="0" smtClean="0">
                <a:latin typeface="Georgia" panose="02040502050405020303" pitchFamily="18" charset="0"/>
                <a:cs typeface="Arial" panose="020B0604020202020204"/>
              </a:rPr>
              <a:t>by </a:t>
            </a:r>
            <a:r>
              <a:rPr lang="en-US" dirty="0" smtClean="0">
                <a:latin typeface="Georgia" panose="02040502050405020303" pitchFamily="18" charset="0"/>
                <a:cs typeface="Arial" panose="020B0604020202020204"/>
              </a:rPr>
              <a:t>a quantum well </a:t>
            </a:r>
            <a:r>
              <a:rPr lang="en-US" spc="-5" dirty="0" smtClean="0">
                <a:latin typeface="Georgia" panose="02040502050405020303" pitchFamily="18" charset="0"/>
                <a:cs typeface="Arial" panose="020B0604020202020204"/>
              </a:rPr>
              <a:t>laser is determined </a:t>
            </a:r>
            <a:r>
              <a:rPr lang="en-US" spc="5" dirty="0" smtClean="0">
                <a:latin typeface="Georgia" panose="02040502050405020303" pitchFamily="18" charset="0"/>
                <a:cs typeface="Arial" panose="020B0604020202020204"/>
              </a:rPr>
              <a:t>by the </a:t>
            </a:r>
            <a:r>
              <a:rPr lang="en-US" dirty="0" smtClean="0">
                <a:uFill>
                  <a:solidFill>
                    <a:srgbClr val="000000"/>
                  </a:solidFill>
                </a:uFill>
                <a:latin typeface="Georgia" panose="02040502050405020303" pitchFamily="18" charset="0"/>
                <a:cs typeface="Arial" panose="020B0604020202020204"/>
              </a:rPr>
              <a:t>width  </a:t>
            </a:r>
            <a:r>
              <a:rPr lang="en-US" spc="-5" dirty="0" smtClean="0">
                <a:uFill>
                  <a:solidFill>
                    <a:srgbClr val="000000"/>
                  </a:solidFill>
                </a:uFill>
                <a:latin typeface="Georgia" panose="02040502050405020303" pitchFamily="18" charset="0"/>
                <a:cs typeface="Arial" panose="020B0604020202020204"/>
              </a:rPr>
              <a:t>of </a:t>
            </a:r>
            <a:r>
              <a:rPr lang="en-US" dirty="0" smtClean="0">
                <a:uFill>
                  <a:solidFill>
                    <a:srgbClr val="000000"/>
                  </a:solidFill>
                </a:uFill>
                <a:latin typeface="Georgia" panose="02040502050405020303" pitchFamily="18" charset="0"/>
                <a:cs typeface="Arial" panose="020B0604020202020204"/>
              </a:rPr>
              <a:t>the </a:t>
            </a:r>
            <a:r>
              <a:rPr lang="en-US" spc="-5" dirty="0" smtClean="0">
                <a:uFill>
                  <a:solidFill>
                    <a:srgbClr val="000000"/>
                  </a:solidFill>
                </a:uFill>
                <a:latin typeface="Georgia" panose="02040502050405020303" pitchFamily="18" charset="0"/>
                <a:cs typeface="Arial" panose="020B0604020202020204"/>
              </a:rPr>
              <a:t>active </a:t>
            </a:r>
            <a:r>
              <a:rPr lang="en-US" dirty="0" smtClean="0">
                <a:uFill>
                  <a:solidFill>
                    <a:srgbClr val="000000"/>
                  </a:solidFill>
                </a:uFill>
                <a:latin typeface="Georgia" panose="02040502050405020303" pitchFamily="18" charset="0"/>
                <a:cs typeface="Arial" panose="020B0604020202020204"/>
              </a:rPr>
              <a:t>region</a:t>
            </a:r>
            <a:r>
              <a:rPr lang="en-US" dirty="0" smtClean="0">
                <a:latin typeface="Georgia" panose="02040502050405020303" pitchFamily="18" charset="0"/>
                <a:cs typeface="Arial" panose="020B0604020202020204"/>
              </a:rPr>
              <a:t> </a:t>
            </a:r>
            <a:r>
              <a:rPr lang="en-US" spc="-5" dirty="0" smtClean="0">
                <a:latin typeface="Georgia" panose="02040502050405020303" pitchFamily="18" charset="0"/>
                <a:cs typeface="Arial" panose="020B0604020202020204"/>
              </a:rPr>
              <a:t>rather than just </a:t>
            </a:r>
            <a:r>
              <a:rPr lang="en-US" dirty="0" smtClean="0">
                <a:latin typeface="Georgia" panose="02040502050405020303" pitchFamily="18" charset="0"/>
                <a:cs typeface="Arial" panose="020B0604020202020204"/>
              </a:rPr>
              <a:t>the </a:t>
            </a:r>
            <a:r>
              <a:rPr lang="en-US" dirty="0" err="1" smtClean="0">
                <a:latin typeface="Georgia" panose="02040502050405020303" pitchFamily="18" charset="0"/>
                <a:cs typeface="Arial" panose="020B0604020202020204"/>
              </a:rPr>
              <a:t>bandgap</a:t>
            </a:r>
            <a:r>
              <a:rPr lang="en-US" dirty="0" smtClean="0">
                <a:latin typeface="Georgia" panose="02040502050405020303" pitchFamily="18" charset="0"/>
                <a:cs typeface="Arial" panose="020B0604020202020204"/>
              </a:rPr>
              <a:t> </a:t>
            </a:r>
            <a:r>
              <a:rPr lang="en-US" spc="-5" dirty="0" smtClean="0">
                <a:latin typeface="Georgia" panose="02040502050405020303" pitchFamily="18" charset="0"/>
                <a:cs typeface="Arial" panose="020B0604020202020204"/>
              </a:rPr>
              <a:t>of </a:t>
            </a:r>
            <a:r>
              <a:rPr lang="en-US" dirty="0" smtClean="0">
                <a:latin typeface="Georgia" panose="02040502050405020303" pitchFamily="18" charset="0"/>
                <a:cs typeface="Arial" panose="020B0604020202020204"/>
              </a:rPr>
              <a:t>the </a:t>
            </a:r>
            <a:r>
              <a:rPr lang="en-US" spc="-5" dirty="0" smtClean="0">
                <a:latin typeface="Georgia" panose="02040502050405020303" pitchFamily="18" charset="0"/>
                <a:cs typeface="Arial" panose="020B0604020202020204"/>
              </a:rPr>
              <a:t>material  </a:t>
            </a:r>
            <a:r>
              <a:rPr lang="en-US" dirty="0" smtClean="0">
                <a:latin typeface="Georgia" panose="02040502050405020303" pitchFamily="18" charset="0"/>
                <a:cs typeface="Arial" panose="020B0604020202020204"/>
              </a:rPr>
              <a:t>from which </a:t>
            </a:r>
            <a:r>
              <a:rPr lang="en-US" spc="-5" dirty="0" smtClean="0">
                <a:latin typeface="Georgia" panose="02040502050405020303" pitchFamily="18" charset="0"/>
                <a:cs typeface="Arial" panose="020B0604020202020204"/>
              </a:rPr>
              <a:t>it is</a:t>
            </a:r>
            <a:r>
              <a:rPr lang="en-US" spc="-105" dirty="0" smtClean="0">
                <a:latin typeface="Georgia" panose="02040502050405020303" pitchFamily="18" charset="0"/>
                <a:cs typeface="Arial" panose="020B0604020202020204"/>
              </a:rPr>
              <a:t> </a:t>
            </a:r>
            <a:r>
              <a:rPr lang="en-US" dirty="0" smtClean="0">
                <a:latin typeface="Georgia" panose="02040502050405020303" pitchFamily="18" charset="0"/>
                <a:cs typeface="Arial" panose="020B0604020202020204"/>
              </a:rPr>
              <a:t>constructed.</a:t>
            </a:r>
            <a:endParaRPr lang="en-US" dirty="0" smtClean="0">
              <a:latin typeface="Georgia" panose="02040502050405020303" pitchFamily="18" charset="0"/>
              <a:cs typeface="Arial" panose="020B0604020202020204"/>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57200" y="240268"/>
            <a:ext cx="2890856" cy="400110"/>
          </a:xfrm>
          <a:prstGeom prst="rect">
            <a:avLst/>
          </a:prstGeom>
        </p:spPr>
        <p:txBody>
          <a:bodyPr wrap="none">
            <a:spAutoFit/>
          </a:bodyPr>
          <a:lstStyle/>
          <a:p>
            <a:r>
              <a:rPr lang="en-US" sz="2000" b="1" spc="-5" dirty="0" smtClean="0">
                <a:latin typeface="Georgia" panose="02040502050405020303" pitchFamily="18" charset="0"/>
              </a:rPr>
              <a:t>Quantum </a:t>
            </a:r>
            <a:r>
              <a:rPr lang="en-US" sz="2000" b="1" spc="-15" dirty="0" smtClean="0">
                <a:latin typeface="Georgia" panose="02040502050405020303" pitchFamily="18" charset="0"/>
              </a:rPr>
              <a:t>Well</a:t>
            </a:r>
            <a:r>
              <a:rPr lang="en-US" sz="2000" b="1" spc="-60" dirty="0" smtClean="0">
                <a:latin typeface="Georgia" panose="02040502050405020303" pitchFamily="18" charset="0"/>
              </a:rPr>
              <a:t> </a:t>
            </a:r>
            <a:r>
              <a:rPr lang="en-US" sz="2000" b="1" spc="-5" dirty="0" smtClean="0">
                <a:latin typeface="Georgia" panose="02040502050405020303" pitchFamily="18" charset="0"/>
              </a:rPr>
              <a:t>Laser</a:t>
            </a:r>
            <a:endParaRPr lang="en-US" sz="2000" b="1" dirty="0"/>
          </a:p>
        </p:txBody>
      </p:sp>
      <p:sp>
        <p:nvSpPr>
          <p:cNvPr id="10" name="Rectangle 9"/>
          <p:cNvSpPr/>
          <p:nvPr/>
        </p:nvSpPr>
        <p:spPr>
          <a:xfrm>
            <a:off x="152400" y="739676"/>
            <a:ext cx="8686800" cy="1477328"/>
          </a:xfrm>
          <a:prstGeom prst="rect">
            <a:avLst/>
          </a:prstGeom>
        </p:spPr>
        <p:txBody>
          <a:bodyPr wrap="square">
            <a:spAutoFit/>
          </a:bodyPr>
          <a:lstStyle/>
          <a:p>
            <a:pPr marL="360045" marR="5080" indent="-347980" algn="just">
              <a:lnSpc>
                <a:spcPct val="100000"/>
              </a:lnSpc>
              <a:spcBef>
                <a:spcPts val="965"/>
              </a:spcBef>
              <a:buClr>
                <a:srgbClr val="FF0000"/>
              </a:buClr>
              <a:buFont typeface="Wingdings" panose="05000000000000000000"/>
              <a:buChar char=""/>
              <a:tabLst>
                <a:tab pos="360680" algn="l"/>
              </a:tabLst>
            </a:pPr>
            <a:r>
              <a:rPr lang="en-US" dirty="0" smtClean="0">
                <a:latin typeface="Georgia" panose="02040502050405020303" pitchFamily="18" charset="0"/>
                <a:cs typeface="Arial" panose="020B0604020202020204"/>
              </a:rPr>
              <a:t>Lasers with a single </a:t>
            </a:r>
            <a:r>
              <a:rPr lang="en-US" spc="-10" dirty="0" smtClean="0">
                <a:latin typeface="Georgia" panose="02040502050405020303" pitchFamily="18" charset="0"/>
                <a:cs typeface="Arial" panose="020B0604020202020204"/>
              </a:rPr>
              <a:t>active </a:t>
            </a:r>
            <a:r>
              <a:rPr lang="en-US" dirty="0" smtClean="0">
                <a:latin typeface="Georgia" panose="02040502050405020303" pitchFamily="18" charset="0"/>
                <a:cs typeface="Arial" panose="020B0604020202020204"/>
              </a:rPr>
              <a:t>region are </a:t>
            </a:r>
            <a:r>
              <a:rPr lang="en-US" spc="-5" dirty="0" smtClean="0">
                <a:latin typeface="Georgia" panose="02040502050405020303" pitchFamily="18" charset="0"/>
                <a:cs typeface="Arial" panose="020B0604020202020204"/>
              </a:rPr>
              <a:t>called </a:t>
            </a:r>
            <a:r>
              <a:rPr lang="en-US" dirty="0" smtClean="0">
                <a:latin typeface="Georgia" panose="02040502050405020303" pitchFamily="18" charset="0"/>
                <a:cs typeface="Arial" panose="020B0604020202020204"/>
              </a:rPr>
              <a:t>“Single </a:t>
            </a:r>
            <a:r>
              <a:rPr lang="en-US" spc="-5" dirty="0" smtClean="0">
                <a:latin typeface="Georgia" panose="02040502050405020303" pitchFamily="18" charset="0"/>
                <a:cs typeface="Arial" panose="020B0604020202020204"/>
              </a:rPr>
              <a:t>Quantum </a:t>
            </a:r>
            <a:r>
              <a:rPr lang="en-US" spc="-15" dirty="0" smtClean="0">
                <a:latin typeface="Georgia" panose="02040502050405020303" pitchFamily="18" charset="0"/>
                <a:cs typeface="Arial" panose="020B0604020202020204"/>
              </a:rPr>
              <a:t>Well”  </a:t>
            </a:r>
            <a:r>
              <a:rPr lang="en-US" spc="-5" dirty="0" smtClean="0">
                <a:latin typeface="Georgia" panose="02040502050405020303" pitchFamily="18" charset="0"/>
                <a:cs typeface="Arial" panose="020B0604020202020204"/>
              </a:rPr>
              <a:t>(SQW) lasers </a:t>
            </a:r>
            <a:r>
              <a:rPr lang="en-US" dirty="0" smtClean="0">
                <a:latin typeface="Georgia" panose="02040502050405020303" pitchFamily="18" charset="0"/>
                <a:cs typeface="Arial" panose="020B0604020202020204"/>
              </a:rPr>
              <a:t>and number </a:t>
            </a:r>
            <a:r>
              <a:rPr lang="en-US" spc="-5" dirty="0" smtClean="0">
                <a:latin typeface="Georgia" panose="02040502050405020303" pitchFamily="18" charset="0"/>
                <a:cs typeface="Arial" panose="020B0604020202020204"/>
              </a:rPr>
              <a:t>of quantum </a:t>
            </a:r>
            <a:r>
              <a:rPr lang="en-US" dirty="0" smtClean="0">
                <a:latin typeface="Georgia" panose="02040502050405020303" pitchFamily="18" charset="0"/>
                <a:cs typeface="Arial" panose="020B0604020202020204"/>
              </a:rPr>
              <a:t>wells </a:t>
            </a:r>
            <a:r>
              <a:rPr lang="en-US" spc="-5" dirty="0" smtClean="0">
                <a:latin typeface="Georgia" panose="02040502050405020303" pitchFamily="18" charset="0"/>
                <a:cs typeface="Arial" panose="020B0604020202020204"/>
              </a:rPr>
              <a:t>are </a:t>
            </a:r>
            <a:r>
              <a:rPr lang="en-US" dirty="0" smtClean="0">
                <a:latin typeface="Georgia" panose="02040502050405020303" pitchFamily="18" charset="0"/>
                <a:cs typeface="Arial" panose="020B0604020202020204"/>
              </a:rPr>
              <a:t>used </a:t>
            </a:r>
            <a:r>
              <a:rPr lang="en-US" spc="-5" dirty="0" smtClean="0">
                <a:latin typeface="Georgia" panose="02040502050405020303" pitchFamily="18" charset="0"/>
                <a:cs typeface="Arial" panose="020B0604020202020204"/>
              </a:rPr>
              <a:t>one on </a:t>
            </a:r>
            <a:r>
              <a:rPr lang="en-US" dirty="0" smtClean="0">
                <a:latin typeface="Georgia" panose="02040502050405020303" pitchFamily="18" charset="0"/>
                <a:cs typeface="Arial" panose="020B0604020202020204"/>
              </a:rPr>
              <a:t>top </a:t>
            </a:r>
            <a:r>
              <a:rPr lang="en-US" spc="-5" dirty="0" smtClean="0">
                <a:latin typeface="Georgia" panose="02040502050405020303" pitchFamily="18" charset="0"/>
                <a:cs typeface="Arial" panose="020B0604020202020204"/>
              </a:rPr>
              <a:t>of  </a:t>
            </a:r>
            <a:r>
              <a:rPr lang="en-US" dirty="0" smtClean="0">
                <a:latin typeface="Georgia" panose="02040502050405020303" pitchFamily="18" charset="0"/>
                <a:cs typeface="Arial" panose="020B0604020202020204"/>
              </a:rPr>
              <a:t>another to </a:t>
            </a:r>
            <a:r>
              <a:rPr lang="en-US" spc="-5" dirty="0" smtClean="0">
                <a:latin typeface="Georgia" panose="02040502050405020303" pitchFamily="18" charset="0"/>
                <a:cs typeface="Arial" panose="020B0604020202020204"/>
              </a:rPr>
              <a:t>build “Multiple </a:t>
            </a:r>
            <a:r>
              <a:rPr lang="en-US" dirty="0" smtClean="0">
                <a:latin typeface="Georgia" panose="02040502050405020303" pitchFamily="18" charset="0"/>
                <a:cs typeface="Arial" panose="020B0604020202020204"/>
              </a:rPr>
              <a:t>Quantum </a:t>
            </a:r>
            <a:r>
              <a:rPr lang="en-US" spc="-15" dirty="0" smtClean="0">
                <a:latin typeface="Georgia" panose="02040502050405020303" pitchFamily="18" charset="0"/>
                <a:cs typeface="Arial" panose="020B0604020202020204"/>
              </a:rPr>
              <a:t>Well” </a:t>
            </a:r>
            <a:r>
              <a:rPr lang="en-US" spc="-5" dirty="0" smtClean="0">
                <a:latin typeface="Georgia" panose="02040502050405020303" pitchFamily="18" charset="0"/>
                <a:cs typeface="Arial" panose="020B0604020202020204"/>
              </a:rPr>
              <a:t>structures. The separating  layers </a:t>
            </a:r>
            <a:r>
              <a:rPr lang="en-US" dirty="0" smtClean="0">
                <a:latin typeface="Georgia" panose="02040502050405020303" pitchFamily="18" charset="0"/>
                <a:cs typeface="Arial" panose="020B0604020202020204"/>
              </a:rPr>
              <a:t>between the </a:t>
            </a:r>
            <a:r>
              <a:rPr lang="en-US" spc="-5" dirty="0" smtClean="0">
                <a:latin typeface="Georgia" panose="02040502050405020303" pitchFamily="18" charset="0"/>
                <a:cs typeface="Arial" panose="020B0604020202020204"/>
              </a:rPr>
              <a:t>cavities are </a:t>
            </a:r>
            <a:r>
              <a:rPr lang="en-US" dirty="0" smtClean="0">
                <a:latin typeface="Georgia" panose="02040502050405020303" pitchFamily="18" charset="0"/>
                <a:cs typeface="Arial" panose="020B0604020202020204"/>
              </a:rPr>
              <a:t>very thin (10 to 20 </a:t>
            </a:r>
            <a:r>
              <a:rPr lang="en-US" spc="-5" dirty="0" smtClean="0">
                <a:latin typeface="Georgia" panose="02040502050405020303" pitchFamily="18" charset="0"/>
                <a:cs typeface="Arial" panose="020B0604020202020204"/>
              </a:rPr>
              <a:t>nm). MQW  </a:t>
            </a:r>
            <a:r>
              <a:rPr lang="en-US" dirty="0" smtClean="0">
                <a:latin typeface="Georgia" panose="02040502050405020303" pitchFamily="18" charset="0"/>
                <a:cs typeface="Arial" panose="020B0604020202020204"/>
              </a:rPr>
              <a:t>structures produce higher gain and greater total</a:t>
            </a:r>
            <a:r>
              <a:rPr lang="en-US" spc="-160" dirty="0" smtClean="0">
                <a:latin typeface="Georgia" panose="02040502050405020303" pitchFamily="18" charset="0"/>
                <a:cs typeface="Arial" panose="020B0604020202020204"/>
              </a:rPr>
              <a:t> </a:t>
            </a:r>
            <a:r>
              <a:rPr lang="en-US" spc="-15" dirty="0" smtClean="0">
                <a:latin typeface="Georgia" panose="02040502050405020303" pitchFamily="18" charset="0"/>
                <a:cs typeface="Arial" panose="020B0604020202020204"/>
              </a:rPr>
              <a:t>power.</a:t>
            </a:r>
            <a:endParaRPr lang="en-US" dirty="0" smtClean="0">
              <a:latin typeface="Georgia" panose="02040502050405020303" pitchFamily="18" charset="0"/>
              <a:cs typeface="Arial" panose="020B0604020202020204"/>
            </a:endParaRPr>
          </a:p>
        </p:txBody>
      </p:sp>
      <p:sp>
        <p:nvSpPr>
          <p:cNvPr id="11" name="Rectangle 10"/>
          <p:cNvSpPr/>
          <p:nvPr/>
        </p:nvSpPr>
        <p:spPr>
          <a:xfrm>
            <a:off x="381000" y="2362200"/>
            <a:ext cx="8458200" cy="2751522"/>
          </a:xfrm>
          <a:prstGeom prst="rect">
            <a:avLst/>
          </a:prstGeom>
        </p:spPr>
        <p:txBody>
          <a:bodyPr wrap="square">
            <a:spAutoFit/>
          </a:bodyPr>
          <a:lstStyle/>
          <a:p>
            <a:pPr algn="just">
              <a:lnSpc>
                <a:spcPct val="120000"/>
              </a:lnSpc>
            </a:pPr>
            <a:r>
              <a:rPr lang="en-US" dirty="0" smtClean="0">
                <a:latin typeface="Georgia" panose="02040502050405020303" pitchFamily="18" charset="0"/>
              </a:rPr>
              <a:t>Similar to the case of an electron confinement in potential well. When L is comparable to wavelength, energy levels present in the CB and VB quantized and given by   n</a:t>
            </a:r>
            <a:r>
              <a:rPr lang="en-US" baseline="30000" dirty="0" smtClean="0">
                <a:latin typeface="Georgia" panose="02040502050405020303" pitchFamily="18" charset="0"/>
              </a:rPr>
              <a:t>2</a:t>
            </a:r>
            <a:r>
              <a:rPr lang="en-US" dirty="0" smtClean="0">
                <a:latin typeface="Georgia" panose="02040502050405020303" pitchFamily="18" charset="0"/>
              </a:rPr>
              <a:t>h</a:t>
            </a:r>
            <a:r>
              <a:rPr lang="en-US" baseline="30000" dirty="0" smtClean="0">
                <a:latin typeface="Georgia" panose="02040502050405020303" pitchFamily="18" charset="0"/>
              </a:rPr>
              <a:t>2</a:t>
            </a:r>
            <a:r>
              <a:rPr lang="en-US" dirty="0" smtClean="0">
                <a:latin typeface="Georgia" panose="02040502050405020303" pitchFamily="18" charset="0"/>
              </a:rPr>
              <a:t>/8m</a:t>
            </a:r>
            <a:r>
              <a:rPr lang="en-US" baseline="-25000" dirty="0" smtClean="0">
                <a:latin typeface="Georgia" panose="02040502050405020303" pitchFamily="18" charset="0"/>
              </a:rPr>
              <a:t>c</a:t>
            </a:r>
            <a:r>
              <a:rPr lang="en-US" dirty="0" smtClean="0">
                <a:latin typeface="Georgia" panose="02040502050405020303" pitchFamily="18" charset="0"/>
              </a:rPr>
              <a:t>L</a:t>
            </a:r>
            <a:r>
              <a:rPr lang="en-US" baseline="30000" dirty="0" smtClean="0">
                <a:latin typeface="Georgia" panose="02040502050405020303" pitchFamily="18" charset="0"/>
              </a:rPr>
              <a:t>2</a:t>
            </a:r>
            <a:r>
              <a:rPr lang="en-US" dirty="0" smtClean="0">
                <a:latin typeface="Georgia" panose="02040502050405020303" pitchFamily="18" charset="0"/>
              </a:rPr>
              <a:t>    inside CB and   n</a:t>
            </a:r>
            <a:r>
              <a:rPr lang="en-US" baseline="30000" dirty="0" smtClean="0">
                <a:latin typeface="Georgia" panose="02040502050405020303" pitchFamily="18" charset="0"/>
              </a:rPr>
              <a:t>2</a:t>
            </a:r>
            <a:r>
              <a:rPr lang="en-US" dirty="0" smtClean="0">
                <a:latin typeface="Georgia" panose="02040502050405020303" pitchFamily="18" charset="0"/>
              </a:rPr>
              <a:t>h</a:t>
            </a:r>
            <a:r>
              <a:rPr lang="en-US" baseline="30000" dirty="0" smtClean="0">
                <a:latin typeface="Georgia" panose="02040502050405020303" pitchFamily="18" charset="0"/>
              </a:rPr>
              <a:t>2</a:t>
            </a:r>
            <a:r>
              <a:rPr lang="en-US" dirty="0" smtClean="0">
                <a:latin typeface="Georgia" panose="02040502050405020303" pitchFamily="18" charset="0"/>
              </a:rPr>
              <a:t>/8m</a:t>
            </a:r>
            <a:r>
              <a:rPr lang="en-US" baseline="-25000" dirty="0" smtClean="0">
                <a:latin typeface="Georgia" panose="02040502050405020303" pitchFamily="18" charset="0"/>
              </a:rPr>
              <a:t>v</a:t>
            </a:r>
            <a:r>
              <a:rPr lang="en-US" dirty="0" smtClean="0">
                <a:latin typeface="Georgia" panose="02040502050405020303" pitchFamily="18" charset="0"/>
              </a:rPr>
              <a:t>L</a:t>
            </a:r>
            <a:r>
              <a:rPr lang="en-US" baseline="30000" dirty="0" smtClean="0">
                <a:latin typeface="Georgia" panose="02040502050405020303" pitchFamily="18" charset="0"/>
              </a:rPr>
              <a:t>2</a:t>
            </a:r>
            <a:r>
              <a:rPr lang="en-US" dirty="0" smtClean="0">
                <a:latin typeface="Georgia" panose="02040502050405020303" pitchFamily="18" charset="0"/>
              </a:rPr>
              <a:t>   in VB.</a:t>
            </a:r>
            <a:endParaRPr lang="en-US" dirty="0" smtClean="0">
              <a:latin typeface="Georgia" panose="02040502050405020303" pitchFamily="18" charset="0"/>
            </a:endParaRPr>
          </a:p>
          <a:p>
            <a:pPr algn="just">
              <a:lnSpc>
                <a:spcPct val="120000"/>
              </a:lnSpc>
            </a:pPr>
            <a:endParaRPr lang="en-US" dirty="0" smtClean="0">
              <a:latin typeface="Georgia" panose="02040502050405020303" pitchFamily="18" charset="0"/>
            </a:endParaRPr>
          </a:p>
          <a:p>
            <a:pPr algn="just">
              <a:lnSpc>
                <a:spcPct val="120000"/>
              </a:lnSpc>
            </a:pPr>
            <a:r>
              <a:rPr lang="en-US" dirty="0" smtClean="0">
                <a:latin typeface="Georgia" panose="02040502050405020303" pitchFamily="18" charset="0"/>
              </a:rPr>
              <a:t>So effective </a:t>
            </a:r>
            <a:r>
              <a:rPr lang="en-US" dirty="0" err="1" smtClean="0">
                <a:latin typeface="Georgia" panose="02040502050405020303" pitchFamily="18" charset="0"/>
              </a:rPr>
              <a:t>bandgap</a:t>
            </a:r>
            <a:r>
              <a:rPr lang="en-US" dirty="0" smtClean="0">
                <a:latin typeface="Georgia" panose="02040502050405020303" pitchFamily="18" charset="0"/>
              </a:rPr>
              <a:t> responsible for emission wavelength is </a:t>
            </a:r>
            <a:endParaRPr lang="en-US" dirty="0" smtClean="0">
              <a:latin typeface="Georgia" panose="02040502050405020303" pitchFamily="18" charset="0"/>
            </a:endParaRPr>
          </a:p>
          <a:p>
            <a:pPr algn="just">
              <a:lnSpc>
                <a:spcPct val="120000"/>
              </a:lnSpc>
            </a:pPr>
            <a:endParaRPr lang="en-US" dirty="0" smtClean="0">
              <a:latin typeface="Georgia" panose="02040502050405020303" pitchFamily="18" charset="0"/>
            </a:endParaRPr>
          </a:p>
          <a:p>
            <a:pPr algn="just">
              <a:lnSpc>
                <a:spcPct val="120000"/>
              </a:lnSpc>
            </a:pPr>
            <a:endParaRPr lang="en-US" dirty="0" smtClean="0">
              <a:latin typeface="Georgia" panose="02040502050405020303" pitchFamily="18" charset="0"/>
            </a:endParaRPr>
          </a:p>
          <a:p>
            <a:pPr algn="just">
              <a:lnSpc>
                <a:spcPct val="120000"/>
              </a:lnSpc>
            </a:pPr>
            <a:r>
              <a:rPr lang="en-US" dirty="0" smtClean="0">
                <a:latin typeface="Georgia" panose="02040502050405020303" pitchFamily="18" charset="0"/>
              </a:rPr>
              <a:t>Where (</a:t>
            </a:r>
            <a:r>
              <a:rPr lang="en-US" dirty="0" err="1" smtClean="0">
                <a:latin typeface="Georgia" panose="02040502050405020303" pitchFamily="18" charset="0"/>
              </a:rPr>
              <a:t>E</a:t>
            </a:r>
            <a:r>
              <a:rPr lang="en-US" baseline="-25000" dirty="0" err="1" smtClean="0">
                <a:latin typeface="Georgia" panose="02040502050405020303" pitchFamily="18" charset="0"/>
              </a:rPr>
              <a:t>g</a:t>
            </a:r>
            <a:r>
              <a:rPr lang="en-US" dirty="0" smtClean="0">
                <a:latin typeface="Georgia" panose="02040502050405020303" pitchFamily="18" charset="0"/>
              </a:rPr>
              <a:t>)</a:t>
            </a:r>
            <a:r>
              <a:rPr lang="en-US" baseline="-25000" dirty="0" err="1" smtClean="0">
                <a:latin typeface="Georgia" panose="02040502050405020303" pitchFamily="18" charset="0"/>
              </a:rPr>
              <a:t>eff</a:t>
            </a:r>
            <a:r>
              <a:rPr lang="en-US" baseline="-25000" dirty="0" smtClean="0">
                <a:latin typeface="Georgia" panose="02040502050405020303" pitchFamily="18" charset="0"/>
              </a:rPr>
              <a:t> </a:t>
            </a:r>
            <a:r>
              <a:rPr lang="en-US" dirty="0" smtClean="0">
                <a:latin typeface="Georgia" panose="02040502050405020303" pitchFamily="18" charset="0"/>
              </a:rPr>
              <a:t>=</a:t>
            </a:r>
            <a:r>
              <a:rPr lang="en-US" dirty="0" err="1" smtClean="0">
                <a:latin typeface="Georgia" panose="02040502050405020303" pitchFamily="18" charset="0"/>
              </a:rPr>
              <a:t>hc</a:t>
            </a:r>
            <a:r>
              <a:rPr lang="en-US" dirty="0" smtClean="0">
                <a:latin typeface="Georgia" panose="02040502050405020303" pitchFamily="18" charset="0"/>
              </a:rPr>
              <a:t>/</a:t>
            </a:r>
            <a:r>
              <a:rPr lang="el-GR" dirty="0" smtClean="0">
                <a:latin typeface="Georgia" panose="02040502050405020303" pitchFamily="18" charset="0"/>
              </a:rPr>
              <a:t>λ</a:t>
            </a:r>
            <a:r>
              <a:rPr lang="en-US" dirty="0" smtClean="0">
                <a:latin typeface="Georgia" panose="02040502050405020303" pitchFamily="18" charset="0"/>
              </a:rPr>
              <a:t>. </a:t>
            </a:r>
            <a:endParaRPr lang="en-US" dirty="0" smtClean="0">
              <a:latin typeface="Georgia" panose="02040502050405020303" pitchFamily="18" charset="0"/>
            </a:endParaRPr>
          </a:p>
        </p:txBody>
      </p:sp>
      <p:graphicFrame>
        <p:nvGraphicFramePr>
          <p:cNvPr id="37890" name="Object 2"/>
          <p:cNvGraphicFramePr>
            <a:graphicFrameLocks noChangeAspect="1"/>
          </p:cNvGraphicFramePr>
          <p:nvPr/>
        </p:nvGraphicFramePr>
        <p:xfrm>
          <a:off x="2895600" y="4114800"/>
          <a:ext cx="3535363" cy="762000"/>
        </p:xfrm>
        <a:graphic>
          <a:graphicData uri="http://schemas.openxmlformats.org/presentationml/2006/ole">
            <mc:AlternateContent xmlns:mc="http://schemas.openxmlformats.org/markup-compatibility/2006">
              <mc:Choice xmlns:v="urn:schemas-microsoft-com:vml" Requires="v">
                <p:oleObj spid="_x0000_s2049" name="Equation" r:id="rId1" imgW="50901600" imgH="10972800" progId="Equation.3">
                  <p:embed/>
                </p:oleObj>
              </mc:Choice>
              <mc:Fallback>
                <p:oleObj name="Equation" r:id="rId1" imgW="50901600" imgH="10972800" progId="Equation.3">
                  <p:embed/>
                  <p:pic>
                    <p:nvPicPr>
                      <p:cNvPr id="0" name="Picture 2048"/>
                      <p:cNvPicPr>
                        <a:picLocks noChangeAspect="1"/>
                      </p:cNvPicPr>
                      <p:nvPr/>
                    </p:nvPicPr>
                    <p:blipFill>
                      <a:blip r:embed="rId2"/>
                      <a:stretch>
                        <a:fillRect/>
                      </a:stretch>
                    </p:blipFill>
                    <p:spPr>
                      <a:xfrm>
                        <a:off x="2895600" y="4114800"/>
                        <a:ext cx="3535363" cy="762000"/>
                      </a:xfrm>
                      <a:prstGeom prst="rect">
                        <a:avLst/>
                      </a:prstGeom>
                      <a:noFill/>
                      <a:ln w="9525">
                        <a:noFill/>
                      </a:ln>
                    </p:spPr>
                  </p:pic>
                </p:oleObj>
              </mc:Fallback>
            </mc:AlternateContent>
          </a:graphicData>
        </a:graphic>
      </p:graphicFrame>
      <p:graphicFrame>
        <p:nvGraphicFramePr>
          <p:cNvPr id="37891" name="Object 3"/>
          <p:cNvGraphicFramePr>
            <a:graphicFrameLocks noChangeAspect="1"/>
          </p:cNvGraphicFramePr>
          <p:nvPr/>
        </p:nvGraphicFramePr>
        <p:xfrm>
          <a:off x="4572000" y="5867400"/>
          <a:ext cx="1143000" cy="762000"/>
        </p:xfrm>
        <a:graphic>
          <a:graphicData uri="http://schemas.openxmlformats.org/presentationml/2006/ole">
            <mc:AlternateContent xmlns:mc="http://schemas.openxmlformats.org/markup-compatibility/2006">
              <mc:Choice xmlns:v="urn:schemas-microsoft-com:vml" Requires="v">
                <p:oleObj spid="_x0000_s2051" name="Equation" r:id="rId3" imgW="15544800" imgH="10363200" progId="Equation.3">
                  <p:embed/>
                </p:oleObj>
              </mc:Choice>
              <mc:Fallback>
                <p:oleObj name="Equation" r:id="rId3" imgW="15544800" imgH="10363200" progId="Equation.3">
                  <p:embed/>
                  <p:pic>
                    <p:nvPicPr>
                      <p:cNvPr id="0" name="Picture 2050"/>
                      <p:cNvPicPr>
                        <a:picLocks noChangeAspect="1"/>
                      </p:cNvPicPr>
                      <p:nvPr/>
                    </p:nvPicPr>
                    <p:blipFill>
                      <a:blip r:embed="rId4"/>
                      <a:stretch>
                        <a:fillRect/>
                      </a:stretch>
                    </p:blipFill>
                    <p:spPr>
                      <a:xfrm>
                        <a:off x="4572000" y="5867400"/>
                        <a:ext cx="1143000" cy="762000"/>
                      </a:xfrm>
                      <a:prstGeom prst="rect">
                        <a:avLst/>
                      </a:prstGeom>
                      <a:noFill/>
                      <a:ln w="9525">
                        <a:noFill/>
                      </a:ln>
                    </p:spPr>
                  </p:pic>
                </p:oleObj>
              </mc:Fallback>
            </mc:AlternateContent>
          </a:graphicData>
        </a:graphic>
      </p:graphicFrame>
      <p:sp>
        <p:nvSpPr>
          <p:cNvPr id="13" name="Rectangle 12"/>
          <p:cNvSpPr/>
          <p:nvPr/>
        </p:nvSpPr>
        <p:spPr>
          <a:xfrm>
            <a:off x="304800" y="5152072"/>
            <a:ext cx="8763000" cy="1477328"/>
          </a:xfrm>
          <a:prstGeom prst="rect">
            <a:avLst/>
          </a:prstGeom>
          <a:ln w="28575">
            <a:solidFill>
              <a:schemeClr val="tx1"/>
            </a:solidFill>
          </a:ln>
        </p:spPr>
        <p:txBody>
          <a:bodyPr wrap="square">
            <a:spAutoFit/>
          </a:bodyPr>
          <a:lstStyle/>
          <a:p>
            <a:pPr algn="just"/>
            <a:r>
              <a:rPr lang="en-US" dirty="0" smtClean="0">
                <a:latin typeface="Georgia" panose="02040502050405020303" pitchFamily="18" charset="0"/>
              </a:rPr>
              <a:t>If the width of the quantum well is 10 nm and that of the </a:t>
            </a:r>
            <a:r>
              <a:rPr lang="en-US" dirty="0" err="1" smtClean="0">
                <a:latin typeface="Georgia" panose="02040502050405020303" pitchFamily="18" charset="0"/>
              </a:rPr>
              <a:t>heterostructure</a:t>
            </a:r>
            <a:r>
              <a:rPr lang="en-US" dirty="0" smtClean="0">
                <a:latin typeface="Georgia" panose="02040502050405020303" pitchFamily="18" charset="0"/>
              </a:rPr>
              <a:t> is about 100 nm, the current density required for a given gain should be about 10 times smaller in the case of quantum well laser.</a:t>
            </a:r>
            <a:endParaRPr lang="en-US" dirty="0" smtClean="0">
              <a:latin typeface="Georgia" panose="02040502050405020303" pitchFamily="18" charset="0"/>
            </a:endParaRPr>
          </a:p>
          <a:p>
            <a:endParaRPr lang="en-US" dirty="0" smtClean="0">
              <a:latin typeface="Georgia" panose="02040502050405020303" pitchFamily="18" charset="0"/>
            </a:endParaRPr>
          </a:p>
          <a:p>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4"/>
          <p:cNvSpPr>
            <a:spLocks noGrp="1" noChangeArrowheads="1"/>
          </p:cNvSpPr>
          <p:nvPr>
            <p:ph type="title"/>
          </p:nvPr>
        </p:nvSpPr>
        <p:spPr>
          <a:xfrm>
            <a:off x="457200" y="0"/>
            <a:ext cx="8229600" cy="1143000"/>
          </a:xfrm>
        </p:spPr>
        <p:txBody>
          <a:bodyPr>
            <a:normAutofit/>
          </a:bodyPr>
          <a:lstStyle/>
          <a:p>
            <a:r>
              <a:rPr lang="en-US" sz="2800" b="1" i="1" dirty="0" smtClean="0">
                <a:latin typeface="Georgia" panose="02040502050405020303" pitchFamily="18" charset="0"/>
              </a:rPr>
              <a:t>Semiconductor Laser Materials</a:t>
            </a:r>
            <a:endParaRPr lang="en-US" sz="2800" b="1" i="1" dirty="0">
              <a:latin typeface="Georgia" panose="02040502050405020303" pitchFamily="18" charset="0"/>
            </a:endParaRPr>
          </a:p>
        </p:txBody>
      </p:sp>
      <p:pic>
        <p:nvPicPr>
          <p:cNvPr id="36866" name="Picture 2"/>
          <p:cNvPicPr>
            <a:picLocks noChangeAspect="1" noChangeArrowheads="1"/>
          </p:cNvPicPr>
          <p:nvPr/>
        </p:nvPicPr>
        <p:blipFill>
          <a:blip r:embed="rId1"/>
          <a:srcRect/>
          <a:stretch>
            <a:fillRect/>
          </a:stretch>
        </p:blipFill>
        <p:spPr bwMode="auto">
          <a:xfrm>
            <a:off x="576263" y="1128713"/>
            <a:ext cx="7991475" cy="46005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152400"/>
            <a:ext cx="2735685" cy="523220"/>
          </a:xfrm>
          <a:prstGeom prst="rect">
            <a:avLst/>
          </a:prstGeom>
        </p:spPr>
        <p:txBody>
          <a:bodyPr wrap="none">
            <a:spAutoFit/>
          </a:bodyPr>
          <a:lstStyle/>
          <a:p>
            <a:r>
              <a:rPr lang="en-US" sz="2800" b="1" i="1" spc="-5" dirty="0" smtClean="0">
                <a:latin typeface="Georgia" panose="02040502050405020303" pitchFamily="18" charset="0"/>
              </a:rPr>
              <a:t>Liquid</a:t>
            </a:r>
            <a:r>
              <a:rPr lang="en-US" sz="2800" b="1" i="1" spc="-90" dirty="0" smtClean="0">
                <a:latin typeface="Georgia" panose="02040502050405020303" pitchFamily="18" charset="0"/>
              </a:rPr>
              <a:t> </a:t>
            </a:r>
            <a:r>
              <a:rPr lang="en-US" sz="2800" b="1" i="1" dirty="0" smtClean="0">
                <a:latin typeface="Georgia" panose="02040502050405020303" pitchFamily="18" charset="0"/>
              </a:rPr>
              <a:t>Lasers</a:t>
            </a:r>
            <a:endParaRPr lang="en-US" sz="2800" b="1" i="1" dirty="0">
              <a:latin typeface="Georgia" panose="02040502050405020303" pitchFamily="18" charset="0"/>
            </a:endParaRPr>
          </a:p>
        </p:txBody>
      </p:sp>
      <p:sp>
        <p:nvSpPr>
          <p:cNvPr id="5" name="Rectangle 4"/>
          <p:cNvSpPr/>
          <p:nvPr/>
        </p:nvSpPr>
        <p:spPr>
          <a:xfrm>
            <a:off x="152400" y="774442"/>
            <a:ext cx="8915400" cy="5967916"/>
          </a:xfrm>
          <a:prstGeom prst="rect">
            <a:avLst/>
          </a:prstGeom>
        </p:spPr>
        <p:txBody>
          <a:bodyPr wrap="square">
            <a:spAutoFit/>
          </a:bodyPr>
          <a:lstStyle/>
          <a:p>
            <a:pPr marL="441960" indent="-391795" algn="just">
              <a:lnSpc>
                <a:spcPct val="120000"/>
              </a:lnSpc>
              <a:buSzPct val="91000"/>
              <a:buFont typeface="Wingdings" panose="05000000000000000000"/>
              <a:buChar char=""/>
              <a:tabLst>
                <a:tab pos="442595" algn="l"/>
              </a:tabLst>
            </a:pPr>
            <a:r>
              <a:rPr lang="en-US" sz="2000" b="1" spc="-40" dirty="0" smtClean="0">
                <a:solidFill>
                  <a:srgbClr val="990000"/>
                </a:solidFill>
                <a:latin typeface="Georgia" panose="02040502050405020303" pitchFamily="18" charset="0"/>
                <a:cs typeface="Times New Roman" panose="02020603050405020304"/>
              </a:rPr>
              <a:t>Tunable </a:t>
            </a:r>
            <a:r>
              <a:rPr lang="en-US" sz="2000" b="1" spc="-10" dirty="0" smtClean="0">
                <a:solidFill>
                  <a:srgbClr val="990000"/>
                </a:solidFill>
                <a:latin typeface="Georgia" panose="02040502050405020303" pitchFamily="18" charset="0"/>
                <a:cs typeface="Times New Roman" panose="02020603050405020304"/>
              </a:rPr>
              <a:t>Dye</a:t>
            </a:r>
            <a:r>
              <a:rPr lang="en-US" sz="2000" b="1" spc="30" dirty="0" smtClean="0">
                <a:solidFill>
                  <a:srgbClr val="990000"/>
                </a:solidFill>
                <a:latin typeface="Georgia" panose="02040502050405020303" pitchFamily="18" charset="0"/>
                <a:cs typeface="Times New Roman" panose="02020603050405020304"/>
              </a:rPr>
              <a:t> </a:t>
            </a:r>
            <a:r>
              <a:rPr lang="en-US" sz="2000" b="1" spc="-5" dirty="0" smtClean="0">
                <a:solidFill>
                  <a:srgbClr val="990000"/>
                </a:solidFill>
                <a:latin typeface="Georgia" panose="02040502050405020303" pitchFamily="18" charset="0"/>
                <a:cs typeface="Times New Roman" panose="02020603050405020304"/>
              </a:rPr>
              <a:t>lasers</a:t>
            </a:r>
            <a:endParaRPr lang="en-US" sz="2000" dirty="0" smtClean="0">
              <a:latin typeface="Georgia" panose="02040502050405020303" pitchFamily="18" charset="0"/>
              <a:cs typeface="Times New Roman" panose="02020603050405020304"/>
            </a:endParaRPr>
          </a:p>
          <a:p>
            <a:pPr marL="655320" lvl="1" indent="-300355" algn="just">
              <a:lnSpc>
                <a:spcPct val="120000"/>
              </a:lnSpc>
              <a:buFont typeface="Wingdings" panose="05000000000000000000"/>
              <a:buChar char=""/>
              <a:tabLst>
                <a:tab pos="655955" algn="l"/>
              </a:tabLst>
            </a:pPr>
            <a:r>
              <a:rPr lang="en-US" sz="2000" b="1" dirty="0" smtClean="0">
                <a:latin typeface="Georgia" panose="02040502050405020303" pitchFamily="18" charset="0"/>
                <a:cs typeface="Times New Roman" panose="02020603050405020304"/>
              </a:rPr>
              <a:t>Active</a:t>
            </a:r>
            <a:r>
              <a:rPr lang="en-US" sz="2000" b="1" spc="-35" dirty="0" smtClean="0">
                <a:latin typeface="Georgia" panose="02040502050405020303" pitchFamily="18" charset="0"/>
                <a:cs typeface="Times New Roman" panose="02020603050405020304"/>
              </a:rPr>
              <a:t> </a:t>
            </a:r>
            <a:r>
              <a:rPr lang="en-US" sz="2000" b="1" dirty="0" smtClean="0">
                <a:latin typeface="Georgia" panose="02040502050405020303" pitchFamily="18" charset="0"/>
                <a:cs typeface="Times New Roman" panose="02020603050405020304"/>
              </a:rPr>
              <a:t>materials</a:t>
            </a:r>
            <a:r>
              <a:rPr lang="en-US" sz="2000" b="1" spc="-30" dirty="0" smtClean="0">
                <a:latin typeface="Georgia" panose="02040502050405020303" pitchFamily="18" charset="0"/>
                <a:cs typeface="Times New Roman" panose="02020603050405020304"/>
              </a:rPr>
              <a:t> </a:t>
            </a:r>
            <a:r>
              <a:rPr lang="en-US" sz="2000" dirty="0" smtClean="0">
                <a:latin typeface="Georgia" panose="02040502050405020303" pitchFamily="18" charset="0"/>
                <a:cs typeface="Times New Roman" panose="02020603050405020304"/>
              </a:rPr>
              <a:t>:</a:t>
            </a:r>
            <a:r>
              <a:rPr lang="en-US" sz="2000" spc="-125" dirty="0" smtClean="0">
                <a:latin typeface="Georgia" panose="02040502050405020303" pitchFamily="18" charset="0"/>
                <a:cs typeface="Times New Roman" panose="02020603050405020304"/>
              </a:rPr>
              <a:t> </a:t>
            </a:r>
            <a:r>
              <a:rPr lang="en-US" sz="2000" dirty="0" smtClean="0">
                <a:latin typeface="Georgia" panose="02040502050405020303" pitchFamily="18" charset="0"/>
                <a:cs typeface="Times New Roman" panose="02020603050405020304"/>
              </a:rPr>
              <a:t>A</a:t>
            </a:r>
            <a:r>
              <a:rPr lang="en-US" sz="2000" spc="-110" dirty="0" smtClean="0">
                <a:latin typeface="Georgia" panose="02040502050405020303" pitchFamily="18" charset="0"/>
                <a:cs typeface="Times New Roman" panose="02020603050405020304"/>
              </a:rPr>
              <a:t> </a:t>
            </a:r>
            <a:r>
              <a:rPr lang="en-US" sz="2000" dirty="0" smtClean="0">
                <a:latin typeface="Georgia" panose="02040502050405020303" pitchFamily="18" charset="0"/>
                <a:cs typeface="Times New Roman" panose="02020603050405020304"/>
              </a:rPr>
              <a:t>dye dissolved</a:t>
            </a:r>
            <a:r>
              <a:rPr lang="en-US" sz="2000" spc="-50" dirty="0" smtClean="0">
                <a:latin typeface="Georgia" panose="02040502050405020303" pitchFamily="18" charset="0"/>
                <a:cs typeface="Times New Roman" panose="02020603050405020304"/>
              </a:rPr>
              <a:t> </a:t>
            </a:r>
            <a:r>
              <a:rPr lang="en-US" sz="2000" dirty="0" smtClean="0">
                <a:latin typeface="Georgia" panose="02040502050405020303" pitchFamily="18" charset="0"/>
                <a:cs typeface="Times New Roman" panose="02020603050405020304"/>
              </a:rPr>
              <a:t>in</a:t>
            </a:r>
            <a:r>
              <a:rPr lang="en-US" sz="2000" spc="-10" dirty="0" smtClean="0">
                <a:latin typeface="Georgia" panose="02040502050405020303" pitchFamily="18" charset="0"/>
                <a:cs typeface="Times New Roman" panose="02020603050405020304"/>
              </a:rPr>
              <a:t> </a:t>
            </a:r>
            <a:r>
              <a:rPr lang="en-US" sz="2000" dirty="0" smtClean="0">
                <a:latin typeface="Georgia" panose="02040502050405020303" pitchFamily="18" charset="0"/>
                <a:cs typeface="Times New Roman" panose="02020603050405020304"/>
              </a:rPr>
              <a:t>a host</a:t>
            </a:r>
            <a:r>
              <a:rPr lang="en-US" sz="2000" spc="-25" dirty="0" smtClean="0">
                <a:latin typeface="Georgia" panose="02040502050405020303" pitchFamily="18" charset="0"/>
                <a:cs typeface="Times New Roman" panose="02020603050405020304"/>
              </a:rPr>
              <a:t> </a:t>
            </a:r>
            <a:r>
              <a:rPr lang="en-US" sz="2000" spc="-5" dirty="0" smtClean="0">
                <a:latin typeface="Georgia" panose="02040502050405020303" pitchFamily="18" charset="0"/>
                <a:cs typeface="Times New Roman" panose="02020603050405020304"/>
              </a:rPr>
              <a:t>medium</a:t>
            </a:r>
            <a:r>
              <a:rPr lang="en-US" sz="2000" spc="-20" dirty="0" smtClean="0">
                <a:latin typeface="Georgia" panose="02040502050405020303" pitchFamily="18" charset="0"/>
                <a:cs typeface="Times New Roman" panose="02020603050405020304"/>
              </a:rPr>
              <a:t> </a:t>
            </a:r>
            <a:r>
              <a:rPr lang="en-US" sz="2000" dirty="0" smtClean="0">
                <a:latin typeface="Georgia" panose="02040502050405020303" pitchFamily="18" charset="0"/>
                <a:cs typeface="Times New Roman" panose="02020603050405020304"/>
              </a:rPr>
              <a:t>of</a:t>
            </a:r>
            <a:r>
              <a:rPr lang="en-US" sz="2000" spc="-10" dirty="0" smtClean="0">
                <a:latin typeface="Georgia" panose="02040502050405020303" pitchFamily="18" charset="0"/>
                <a:cs typeface="Times New Roman" panose="02020603050405020304"/>
              </a:rPr>
              <a:t> </a:t>
            </a:r>
            <a:r>
              <a:rPr lang="en-US" sz="2000" dirty="0" smtClean="0">
                <a:latin typeface="Georgia" panose="02040502050405020303" pitchFamily="18" charset="0"/>
                <a:cs typeface="Times New Roman" panose="02020603050405020304"/>
              </a:rPr>
              <a:t>a liquid</a:t>
            </a:r>
            <a:r>
              <a:rPr lang="en-US" sz="2000" spc="-35" dirty="0" smtClean="0">
                <a:latin typeface="Georgia" panose="02040502050405020303" pitchFamily="18" charset="0"/>
                <a:cs typeface="Times New Roman" panose="02020603050405020304"/>
              </a:rPr>
              <a:t> </a:t>
            </a:r>
            <a:r>
              <a:rPr lang="en-US" sz="2000" dirty="0" smtClean="0">
                <a:latin typeface="Georgia" panose="02040502050405020303" pitchFamily="18" charset="0"/>
                <a:cs typeface="Times New Roman" panose="02020603050405020304"/>
              </a:rPr>
              <a:t>solvent</a:t>
            </a:r>
            <a:endParaRPr lang="en-US" sz="2000" dirty="0" smtClean="0">
              <a:latin typeface="Georgia" panose="02040502050405020303" pitchFamily="18" charset="0"/>
              <a:cs typeface="Times New Roman" panose="02020603050405020304"/>
            </a:endParaRPr>
          </a:p>
          <a:p>
            <a:pPr marL="593090" lvl="1" indent="-238125" algn="just">
              <a:lnSpc>
                <a:spcPct val="120000"/>
              </a:lnSpc>
              <a:buFont typeface="Wingdings" panose="05000000000000000000"/>
              <a:buChar char=""/>
              <a:tabLst>
                <a:tab pos="593725" algn="l"/>
              </a:tabLst>
            </a:pPr>
            <a:r>
              <a:rPr lang="en-US" sz="2000" dirty="0" smtClean="0">
                <a:latin typeface="Georgia" panose="02040502050405020303" pitchFamily="18" charset="0"/>
                <a:cs typeface="Times New Roman" panose="02020603050405020304"/>
              </a:rPr>
              <a:t>Situation </a:t>
            </a:r>
            <a:r>
              <a:rPr lang="en-US" sz="2000" spc="-5" dirty="0" smtClean="0">
                <a:latin typeface="Georgia" panose="02040502050405020303" pitchFamily="18" charset="0"/>
                <a:cs typeface="Times New Roman" panose="02020603050405020304"/>
              </a:rPr>
              <a:t>similar </a:t>
            </a:r>
            <a:r>
              <a:rPr lang="en-US" sz="2000" dirty="0" smtClean="0">
                <a:latin typeface="Georgia" panose="02040502050405020303" pitchFamily="18" charset="0"/>
                <a:cs typeface="Times New Roman" panose="02020603050405020304"/>
              </a:rPr>
              <a:t>to SSLs; where </a:t>
            </a:r>
            <a:r>
              <a:rPr lang="en-US" sz="2000" spc="5" dirty="0" smtClean="0">
                <a:latin typeface="Georgia" panose="02040502050405020303" pitchFamily="18" charset="0"/>
                <a:cs typeface="Times New Roman" panose="02020603050405020304"/>
              </a:rPr>
              <a:t>Cr</a:t>
            </a:r>
            <a:r>
              <a:rPr lang="en-US" sz="2000" spc="7" baseline="26000" dirty="0" smtClean="0">
                <a:latin typeface="Georgia" panose="02040502050405020303" pitchFamily="18" charset="0"/>
                <a:cs typeface="Times New Roman" panose="02020603050405020304"/>
              </a:rPr>
              <a:t>3+</a:t>
            </a:r>
            <a:r>
              <a:rPr lang="en-US" sz="2000" spc="5" dirty="0" smtClean="0">
                <a:latin typeface="Georgia" panose="02040502050405020303" pitchFamily="18" charset="0"/>
                <a:cs typeface="Times New Roman" panose="02020603050405020304"/>
              </a:rPr>
              <a:t>, </a:t>
            </a:r>
            <a:r>
              <a:rPr lang="en-US" sz="2000" spc="10" dirty="0" smtClean="0">
                <a:latin typeface="Georgia" panose="02040502050405020303" pitchFamily="18" charset="0"/>
                <a:cs typeface="Times New Roman" panose="02020603050405020304"/>
              </a:rPr>
              <a:t>Nd</a:t>
            </a:r>
            <a:r>
              <a:rPr lang="en-US" sz="2000" spc="15" baseline="26000" dirty="0" smtClean="0">
                <a:latin typeface="Georgia" panose="02040502050405020303" pitchFamily="18" charset="0"/>
                <a:cs typeface="Times New Roman" panose="02020603050405020304"/>
              </a:rPr>
              <a:t>3+ </a:t>
            </a:r>
            <a:r>
              <a:rPr lang="en-US" sz="2000" dirty="0" smtClean="0">
                <a:latin typeface="Georgia" panose="02040502050405020303" pitchFamily="18" charset="0"/>
                <a:cs typeface="Times New Roman" panose="02020603050405020304"/>
              </a:rPr>
              <a:t>or </a:t>
            </a:r>
            <a:r>
              <a:rPr lang="en-US" sz="2000" spc="-10" dirty="0" smtClean="0">
                <a:latin typeface="Georgia" panose="02040502050405020303" pitchFamily="18" charset="0"/>
                <a:cs typeface="Times New Roman" panose="02020603050405020304"/>
              </a:rPr>
              <a:t>Ti</a:t>
            </a:r>
            <a:r>
              <a:rPr lang="en-US" sz="2000" spc="-15" baseline="26000" dirty="0" smtClean="0">
                <a:latin typeface="Georgia" panose="02040502050405020303" pitchFamily="18" charset="0"/>
                <a:cs typeface="Times New Roman" panose="02020603050405020304"/>
              </a:rPr>
              <a:t>3+ </a:t>
            </a:r>
            <a:r>
              <a:rPr lang="en-US" sz="2000" dirty="0" smtClean="0">
                <a:latin typeface="Georgia" panose="02040502050405020303" pitchFamily="18" charset="0"/>
                <a:cs typeface="Times New Roman" panose="02020603050405020304"/>
              </a:rPr>
              <a:t>ions used in a solid</a:t>
            </a:r>
            <a:r>
              <a:rPr lang="en-US" sz="2000" spc="-229" dirty="0" smtClean="0">
                <a:latin typeface="Georgia" panose="02040502050405020303" pitchFamily="18" charset="0"/>
                <a:cs typeface="Times New Roman" panose="02020603050405020304"/>
              </a:rPr>
              <a:t> </a:t>
            </a:r>
            <a:r>
              <a:rPr lang="en-US" sz="2000" dirty="0" smtClean="0">
                <a:latin typeface="Georgia" panose="02040502050405020303" pitchFamily="18" charset="0"/>
                <a:cs typeface="Times New Roman" panose="02020603050405020304"/>
              </a:rPr>
              <a:t>host</a:t>
            </a:r>
            <a:endParaRPr lang="en-US" sz="2000" dirty="0" smtClean="0">
              <a:latin typeface="Georgia" panose="02040502050405020303" pitchFamily="18" charset="0"/>
              <a:cs typeface="Times New Roman" panose="02020603050405020304"/>
            </a:endParaRPr>
          </a:p>
          <a:p>
            <a:pPr marL="1126490" marR="547370" indent="-238125" algn="just">
              <a:lnSpc>
                <a:spcPct val="120000"/>
              </a:lnSpc>
            </a:pPr>
            <a:r>
              <a:rPr lang="en-US" sz="2000" spc="285" dirty="0" smtClean="0">
                <a:latin typeface="Georgia" panose="02040502050405020303" pitchFamily="18" charset="0"/>
                <a:cs typeface="Wingdings" panose="05000000000000000000"/>
              </a:rPr>
              <a:t></a:t>
            </a:r>
            <a:r>
              <a:rPr lang="en-US" sz="2000" b="1" i="1" dirty="0" smtClean="0">
                <a:latin typeface="Georgia" panose="02040502050405020303" pitchFamily="18" charset="0"/>
                <a:cs typeface="Times New Roman" panose="02020603050405020304"/>
              </a:rPr>
              <a:t>Advantages of liquid host is that concentration of the active  ions can be easily varied.</a:t>
            </a:r>
            <a:endParaRPr lang="en-US" sz="2000" dirty="0" smtClean="0">
              <a:latin typeface="Georgia" panose="02040502050405020303" pitchFamily="18" charset="0"/>
              <a:cs typeface="Times New Roman" panose="02020603050405020304"/>
            </a:endParaRPr>
          </a:p>
          <a:p>
            <a:pPr marL="1126490" lvl="2" indent="-238125" algn="just">
              <a:lnSpc>
                <a:spcPct val="120000"/>
              </a:lnSpc>
              <a:buFont typeface="Wingdings" panose="05000000000000000000"/>
              <a:buChar char=""/>
              <a:tabLst>
                <a:tab pos="1127125" algn="l"/>
              </a:tabLst>
            </a:pPr>
            <a:r>
              <a:rPr lang="en-US" sz="2000" b="1" dirty="0" smtClean="0">
                <a:latin typeface="Georgia" panose="02040502050405020303" pitchFamily="18" charset="0"/>
                <a:cs typeface="Times New Roman" panose="02020603050405020304"/>
              </a:rPr>
              <a:t>Typical dye concentrations</a:t>
            </a:r>
            <a:r>
              <a:rPr lang="en-US" sz="2000" dirty="0" smtClean="0">
                <a:latin typeface="Georgia" panose="02040502050405020303" pitchFamily="18" charset="0"/>
                <a:cs typeface="Times New Roman" panose="02020603050405020304"/>
              </a:rPr>
              <a:t>; 10</a:t>
            </a:r>
            <a:r>
              <a:rPr lang="en-US" sz="2000" baseline="26000" dirty="0" smtClean="0">
                <a:latin typeface="Georgia" panose="02040502050405020303" pitchFamily="18" charset="0"/>
                <a:cs typeface="Times New Roman" panose="02020603050405020304"/>
              </a:rPr>
              <a:t>-4 </a:t>
            </a:r>
            <a:r>
              <a:rPr lang="en-US" sz="2000" dirty="0" smtClean="0">
                <a:latin typeface="Georgia" panose="02040502050405020303" pitchFamily="18" charset="0"/>
                <a:cs typeface="Times New Roman" panose="02020603050405020304"/>
              </a:rPr>
              <a:t>to 10</a:t>
            </a:r>
            <a:r>
              <a:rPr lang="en-US" sz="2000" baseline="26000" dirty="0" smtClean="0">
                <a:latin typeface="Georgia" panose="02040502050405020303" pitchFamily="18" charset="0"/>
                <a:cs typeface="Times New Roman" panose="02020603050405020304"/>
              </a:rPr>
              <a:t>-3 </a:t>
            </a:r>
            <a:r>
              <a:rPr lang="en-US" sz="2000" dirty="0" smtClean="0">
                <a:latin typeface="Georgia" panose="02040502050405020303" pitchFamily="18" charset="0"/>
                <a:cs typeface="Times New Roman" panose="02020603050405020304"/>
              </a:rPr>
              <a:t>molar solution</a:t>
            </a:r>
            <a:endParaRPr lang="en-US" sz="2000" dirty="0" smtClean="0">
              <a:latin typeface="Georgia" panose="02040502050405020303" pitchFamily="18" charset="0"/>
              <a:cs typeface="Times New Roman" panose="02020603050405020304"/>
            </a:endParaRPr>
          </a:p>
          <a:p>
            <a:pPr marL="2039620" lvl="3" indent="-236855" algn="just">
              <a:lnSpc>
                <a:spcPct val="120000"/>
              </a:lnSpc>
              <a:buFont typeface="Wingdings" panose="05000000000000000000"/>
              <a:buChar char=""/>
              <a:tabLst>
                <a:tab pos="2040255" algn="l"/>
              </a:tabLst>
            </a:pPr>
            <a:r>
              <a:rPr lang="en-US" sz="2000" spc="10" dirty="0" smtClean="0">
                <a:latin typeface="Georgia" panose="02040502050405020303" pitchFamily="18" charset="0"/>
                <a:cs typeface="Times New Roman" panose="02020603050405020304"/>
              </a:rPr>
              <a:t>10</a:t>
            </a:r>
            <a:r>
              <a:rPr lang="en-US" sz="2000" spc="15" baseline="26000" dirty="0" smtClean="0">
                <a:latin typeface="Georgia" panose="02040502050405020303" pitchFamily="18" charset="0"/>
                <a:cs typeface="Times New Roman" panose="02020603050405020304"/>
              </a:rPr>
              <a:t>24 </a:t>
            </a:r>
            <a:r>
              <a:rPr lang="en-US" sz="2000" dirty="0" smtClean="0">
                <a:latin typeface="Georgia" panose="02040502050405020303" pitchFamily="18" charset="0"/>
                <a:cs typeface="Times New Roman" panose="02020603050405020304"/>
              </a:rPr>
              <a:t>to </a:t>
            </a:r>
            <a:r>
              <a:rPr lang="en-US" sz="2000" spc="10" dirty="0" smtClean="0">
                <a:latin typeface="Georgia" panose="02040502050405020303" pitchFamily="18" charset="0"/>
                <a:cs typeface="Times New Roman" panose="02020603050405020304"/>
              </a:rPr>
              <a:t>10</a:t>
            </a:r>
            <a:r>
              <a:rPr lang="en-US" sz="2000" spc="15" baseline="26000" dirty="0" smtClean="0">
                <a:latin typeface="Georgia" panose="02040502050405020303" pitchFamily="18" charset="0"/>
                <a:cs typeface="Times New Roman" panose="02020603050405020304"/>
              </a:rPr>
              <a:t>25 </a:t>
            </a:r>
            <a:r>
              <a:rPr lang="en-US" sz="2000" dirty="0" smtClean="0">
                <a:latin typeface="Georgia" panose="02040502050405020303" pitchFamily="18" charset="0"/>
                <a:cs typeface="Times New Roman" panose="02020603050405020304"/>
              </a:rPr>
              <a:t>dye </a:t>
            </a:r>
            <a:r>
              <a:rPr lang="en-US" sz="2000" spc="-5" dirty="0" smtClean="0">
                <a:latin typeface="Georgia" panose="02040502050405020303" pitchFamily="18" charset="0"/>
                <a:cs typeface="Times New Roman" panose="02020603050405020304"/>
              </a:rPr>
              <a:t>molecules </a:t>
            </a:r>
            <a:r>
              <a:rPr lang="en-US" sz="2000" dirty="0" smtClean="0">
                <a:latin typeface="Georgia" panose="02040502050405020303" pitchFamily="18" charset="0"/>
                <a:cs typeface="Times New Roman" panose="02020603050405020304"/>
              </a:rPr>
              <a:t>per cubic</a:t>
            </a:r>
            <a:r>
              <a:rPr lang="en-US" sz="2000" spc="180" dirty="0" smtClean="0">
                <a:latin typeface="Georgia" panose="02040502050405020303" pitchFamily="18" charset="0"/>
                <a:cs typeface="Times New Roman" panose="02020603050405020304"/>
              </a:rPr>
              <a:t> </a:t>
            </a:r>
            <a:r>
              <a:rPr lang="en-US" sz="2000" spc="-25" dirty="0" smtClean="0">
                <a:latin typeface="Georgia" panose="02040502050405020303" pitchFamily="18" charset="0"/>
                <a:cs typeface="Times New Roman" panose="02020603050405020304"/>
              </a:rPr>
              <a:t>meter.</a:t>
            </a:r>
            <a:endParaRPr lang="en-US" sz="2000" dirty="0" smtClean="0">
              <a:latin typeface="Georgia" panose="02040502050405020303" pitchFamily="18" charset="0"/>
              <a:cs typeface="Times New Roman" panose="02020603050405020304"/>
            </a:endParaRPr>
          </a:p>
          <a:p>
            <a:pPr marL="364490" indent="-238125" algn="just">
              <a:lnSpc>
                <a:spcPct val="120000"/>
              </a:lnSpc>
              <a:buFont typeface="Wingdings" panose="05000000000000000000"/>
              <a:buChar char=""/>
              <a:tabLst>
                <a:tab pos="365125" algn="l"/>
              </a:tabLst>
            </a:pPr>
            <a:r>
              <a:rPr lang="en-US" sz="2000" dirty="0" smtClean="0">
                <a:solidFill>
                  <a:srgbClr val="0000FF"/>
                </a:solidFill>
                <a:latin typeface="Georgia" panose="02040502050405020303" pitchFamily="18" charset="0"/>
                <a:cs typeface="Times New Roman" panose="02020603050405020304"/>
              </a:rPr>
              <a:t>Over </a:t>
            </a:r>
            <a:r>
              <a:rPr lang="en-US" sz="2000" spc="5" dirty="0" smtClean="0">
                <a:solidFill>
                  <a:srgbClr val="0000FF"/>
                </a:solidFill>
                <a:latin typeface="Georgia" panose="02040502050405020303" pitchFamily="18" charset="0"/>
                <a:cs typeface="Times New Roman" panose="02020603050405020304"/>
              </a:rPr>
              <a:t>200 </a:t>
            </a:r>
            <a:r>
              <a:rPr lang="en-US" sz="2000" dirty="0" smtClean="0">
                <a:solidFill>
                  <a:srgbClr val="0000FF"/>
                </a:solidFill>
                <a:latin typeface="Georgia" panose="02040502050405020303" pitchFamily="18" charset="0"/>
                <a:cs typeface="Times New Roman" panose="02020603050405020304"/>
              </a:rPr>
              <a:t>dyes; Most </a:t>
            </a:r>
            <a:r>
              <a:rPr lang="en-US" sz="2000" spc="-5" dirty="0" smtClean="0">
                <a:solidFill>
                  <a:srgbClr val="0000FF"/>
                </a:solidFill>
                <a:latin typeface="Georgia" panose="02040502050405020303" pitchFamily="18" charset="0"/>
                <a:cs typeface="Times New Roman" panose="02020603050405020304"/>
              </a:rPr>
              <a:t>important </a:t>
            </a:r>
            <a:r>
              <a:rPr lang="en-US" sz="2000" spc="5" dirty="0" smtClean="0">
                <a:solidFill>
                  <a:srgbClr val="0000FF"/>
                </a:solidFill>
                <a:latin typeface="Georgia" panose="02040502050405020303" pitchFamily="18" charset="0"/>
                <a:cs typeface="Times New Roman" panose="02020603050405020304"/>
              </a:rPr>
              <a:t>one </a:t>
            </a:r>
            <a:r>
              <a:rPr lang="en-US" sz="2000" dirty="0" smtClean="0">
                <a:solidFill>
                  <a:srgbClr val="0000FF"/>
                </a:solidFill>
                <a:latin typeface="Georgia" panose="02040502050405020303" pitchFamily="18" charset="0"/>
                <a:cs typeface="Times New Roman" panose="02020603050405020304"/>
              </a:rPr>
              <a:t>being </a:t>
            </a:r>
            <a:r>
              <a:rPr lang="en-US" sz="2000" b="1" dirty="0" err="1" smtClean="0">
                <a:solidFill>
                  <a:srgbClr val="0000FF"/>
                </a:solidFill>
                <a:latin typeface="Georgia" panose="02040502050405020303" pitchFamily="18" charset="0"/>
                <a:cs typeface="Times New Roman" panose="02020603050405020304"/>
              </a:rPr>
              <a:t>Rhodamine</a:t>
            </a:r>
            <a:r>
              <a:rPr lang="en-US" sz="2000" b="1" spc="-185" dirty="0" smtClean="0">
                <a:solidFill>
                  <a:srgbClr val="0000FF"/>
                </a:solidFill>
                <a:latin typeface="Georgia" panose="02040502050405020303" pitchFamily="18" charset="0"/>
                <a:cs typeface="Times New Roman" panose="02020603050405020304"/>
              </a:rPr>
              <a:t> </a:t>
            </a:r>
            <a:r>
              <a:rPr lang="en-US" sz="2000" b="1" dirty="0" smtClean="0">
                <a:solidFill>
                  <a:srgbClr val="0000FF"/>
                </a:solidFill>
                <a:latin typeface="Georgia" panose="02040502050405020303" pitchFamily="18" charset="0"/>
                <a:cs typeface="Times New Roman" panose="02020603050405020304"/>
              </a:rPr>
              <a:t>6G</a:t>
            </a:r>
            <a:endParaRPr lang="en-US" sz="2000" dirty="0" smtClean="0">
              <a:latin typeface="Georgia" panose="02040502050405020303" pitchFamily="18" charset="0"/>
              <a:cs typeface="Times New Roman" panose="02020603050405020304"/>
            </a:endParaRPr>
          </a:p>
          <a:p>
            <a:pPr marL="821690" lvl="1" indent="-238125" algn="just">
              <a:lnSpc>
                <a:spcPct val="120000"/>
              </a:lnSpc>
              <a:buChar char="•"/>
              <a:tabLst>
                <a:tab pos="821690" algn="l"/>
                <a:tab pos="822325" algn="l"/>
              </a:tabLst>
            </a:pPr>
            <a:r>
              <a:rPr lang="en-US" sz="2000" dirty="0" smtClean="0">
                <a:solidFill>
                  <a:srgbClr val="0000FF"/>
                </a:solidFill>
                <a:latin typeface="Georgia" panose="02040502050405020303" pitchFamily="18" charset="0"/>
                <a:cs typeface="Times New Roman" panose="02020603050405020304"/>
              </a:rPr>
              <a:t>When used, produce tunable output over wavelength range </a:t>
            </a:r>
            <a:r>
              <a:rPr lang="en-US" sz="2000" spc="5" dirty="0" smtClean="0">
                <a:solidFill>
                  <a:srgbClr val="0000FF"/>
                </a:solidFill>
                <a:latin typeface="Georgia" panose="02040502050405020303" pitchFamily="18" charset="0"/>
                <a:cs typeface="Times New Roman" panose="02020603050405020304"/>
              </a:rPr>
              <a:t>320 </a:t>
            </a:r>
            <a:r>
              <a:rPr lang="en-US" sz="2000" dirty="0" smtClean="0">
                <a:solidFill>
                  <a:srgbClr val="0000FF"/>
                </a:solidFill>
                <a:latin typeface="Georgia" panose="02040502050405020303" pitchFamily="18" charset="0"/>
                <a:cs typeface="Times New Roman" panose="02020603050405020304"/>
              </a:rPr>
              <a:t>-1200</a:t>
            </a:r>
            <a:r>
              <a:rPr lang="en-US" sz="2000" spc="-254" dirty="0" smtClean="0">
                <a:solidFill>
                  <a:srgbClr val="0000FF"/>
                </a:solidFill>
                <a:latin typeface="Georgia" panose="02040502050405020303" pitchFamily="18" charset="0"/>
                <a:cs typeface="Times New Roman" panose="02020603050405020304"/>
              </a:rPr>
              <a:t> </a:t>
            </a:r>
            <a:r>
              <a:rPr lang="en-US" sz="2000" spc="5" dirty="0" smtClean="0">
                <a:solidFill>
                  <a:srgbClr val="0000FF"/>
                </a:solidFill>
                <a:latin typeface="Georgia" panose="02040502050405020303" pitchFamily="18" charset="0"/>
                <a:cs typeface="Times New Roman" panose="02020603050405020304"/>
              </a:rPr>
              <a:t>nm</a:t>
            </a:r>
            <a:endParaRPr lang="en-US" sz="2000" dirty="0" smtClean="0">
              <a:latin typeface="Georgia" panose="02040502050405020303" pitchFamily="18" charset="0"/>
              <a:cs typeface="Times New Roman" panose="02020603050405020304"/>
            </a:endParaRPr>
          </a:p>
          <a:p>
            <a:pPr marL="364490" indent="-238125" algn="just">
              <a:lnSpc>
                <a:spcPct val="120000"/>
              </a:lnSpc>
              <a:buFont typeface="Wingdings" panose="05000000000000000000"/>
              <a:buChar char=""/>
              <a:tabLst>
                <a:tab pos="365125" algn="l"/>
              </a:tabLst>
            </a:pPr>
            <a:r>
              <a:rPr lang="en-US" sz="2000" b="1" dirty="0" smtClean="0">
                <a:latin typeface="Georgia" panose="02040502050405020303" pitchFamily="18" charset="0"/>
                <a:cs typeface="Times New Roman" panose="02020603050405020304"/>
              </a:rPr>
              <a:t>Operates both in </a:t>
            </a:r>
            <a:r>
              <a:rPr lang="en-US" sz="2000" b="1" spc="5" dirty="0" smtClean="0">
                <a:latin typeface="Georgia" panose="02040502050405020303" pitchFamily="18" charset="0"/>
                <a:cs typeface="Times New Roman" panose="02020603050405020304"/>
              </a:rPr>
              <a:t>CW &amp; </a:t>
            </a:r>
            <a:r>
              <a:rPr lang="en-US" sz="2000" b="1" dirty="0" smtClean="0">
                <a:latin typeface="Georgia" panose="02040502050405020303" pitchFamily="18" charset="0"/>
                <a:cs typeface="Times New Roman" panose="02020603050405020304"/>
              </a:rPr>
              <a:t>Pulsed</a:t>
            </a:r>
            <a:r>
              <a:rPr lang="en-US" sz="2000" b="1" spc="-185" dirty="0" smtClean="0">
                <a:latin typeface="Georgia" panose="02040502050405020303" pitchFamily="18" charset="0"/>
                <a:cs typeface="Times New Roman" panose="02020603050405020304"/>
              </a:rPr>
              <a:t> </a:t>
            </a:r>
            <a:r>
              <a:rPr lang="en-US" sz="2000" b="1" dirty="0" smtClean="0">
                <a:latin typeface="Georgia" panose="02040502050405020303" pitchFamily="18" charset="0"/>
                <a:cs typeface="Times New Roman" panose="02020603050405020304"/>
              </a:rPr>
              <a:t>modes</a:t>
            </a:r>
            <a:endParaRPr lang="en-US" sz="2000" dirty="0" smtClean="0">
              <a:latin typeface="Georgia" panose="02040502050405020303" pitchFamily="18" charset="0"/>
              <a:cs typeface="Times New Roman" panose="02020603050405020304"/>
            </a:endParaRPr>
          </a:p>
          <a:p>
            <a:pPr marL="821690" lvl="1" indent="-238125" algn="just">
              <a:lnSpc>
                <a:spcPct val="120000"/>
              </a:lnSpc>
              <a:buFont typeface="Times New Roman" panose="02020603050405020304"/>
              <a:buChar char="•"/>
              <a:tabLst>
                <a:tab pos="821690" algn="l"/>
                <a:tab pos="822325" algn="l"/>
              </a:tabLst>
            </a:pPr>
            <a:r>
              <a:rPr lang="en-US" sz="2000" b="1" dirty="0" smtClean="0">
                <a:solidFill>
                  <a:srgbClr val="990000"/>
                </a:solidFill>
                <a:latin typeface="Georgia" panose="02040502050405020303" pitchFamily="18" charset="0"/>
                <a:cs typeface="Times New Roman" panose="02020603050405020304"/>
              </a:rPr>
              <a:t>Pulsed dye laser</a:t>
            </a:r>
            <a:r>
              <a:rPr lang="en-US" sz="2000" dirty="0" smtClean="0">
                <a:solidFill>
                  <a:srgbClr val="990000"/>
                </a:solidFill>
                <a:latin typeface="Georgia" panose="02040502050405020303" pitchFamily="18" charset="0"/>
                <a:cs typeface="Times New Roman" panose="02020603050405020304"/>
              </a:rPr>
              <a:t>; </a:t>
            </a:r>
            <a:r>
              <a:rPr lang="en-US" sz="2000" spc="-5" dirty="0">
                <a:solidFill>
                  <a:srgbClr val="990000"/>
                </a:solidFill>
                <a:latin typeface="Georgia" panose="02040502050405020303" pitchFamily="18" charset="0"/>
                <a:cs typeface="Times New Roman" panose="02020603050405020304"/>
              </a:rPr>
              <a:t>pumped </a:t>
            </a:r>
            <a:r>
              <a:rPr lang="en-US" sz="2000" dirty="0">
                <a:solidFill>
                  <a:srgbClr val="990000"/>
                </a:solidFill>
                <a:latin typeface="Georgia" panose="02040502050405020303" pitchFamily="18" charset="0"/>
                <a:cs typeface="Times New Roman" panose="02020603050405020304"/>
              </a:rPr>
              <a:t>by a flash </a:t>
            </a:r>
            <a:r>
              <a:rPr lang="en-US" sz="2000" spc="-5" dirty="0">
                <a:solidFill>
                  <a:srgbClr val="990000"/>
                </a:solidFill>
                <a:latin typeface="Georgia" panose="02040502050405020303" pitchFamily="18" charset="0"/>
                <a:cs typeface="Times New Roman" panose="02020603050405020304"/>
              </a:rPr>
              <a:t>lamp </a:t>
            </a:r>
            <a:r>
              <a:rPr lang="en-US" sz="2000" dirty="0">
                <a:solidFill>
                  <a:srgbClr val="990000"/>
                </a:solidFill>
                <a:latin typeface="Georgia" panose="02040502050405020303" pitchFamily="18" charset="0"/>
                <a:cs typeface="Times New Roman" panose="02020603050405020304"/>
              </a:rPr>
              <a:t>or other laser </a:t>
            </a:r>
            <a:r>
              <a:rPr lang="en-US" sz="2000" dirty="0">
                <a:solidFill>
                  <a:srgbClr val="990000"/>
                </a:solidFill>
                <a:latin typeface="Georgia" panose="02040502050405020303" pitchFamily="18" charset="0"/>
                <a:cs typeface="Times New Roman" panose="02020603050405020304"/>
                <a:sym typeface="Symbol" panose="05050102010706020507"/>
              </a:rPr>
              <a:t></a:t>
            </a:r>
            <a:r>
              <a:rPr lang="en-US" sz="2000" dirty="0" smtClean="0">
                <a:solidFill>
                  <a:srgbClr val="990000"/>
                </a:solidFill>
                <a:latin typeface="Georgia" panose="02040502050405020303" pitchFamily="18" charset="0"/>
                <a:cs typeface="Times New Roman" panose="02020603050405020304"/>
              </a:rPr>
              <a:t>400J </a:t>
            </a:r>
            <a:r>
              <a:rPr lang="en-US" sz="2000" dirty="0">
                <a:solidFill>
                  <a:srgbClr val="990000"/>
                </a:solidFill>
                <a:latin typeface="Georgia" panose="02040502050405020303" pitchFamily="18" charset="0"/>
                <a:cs typeface="Times New Roman" panose="02020603050405020304"/>
              </a:rPr>
              <a:t>in 10 </a:t>
            </a:r>
            <a:r>
              <a:rPr lang="en-US" sz="2000" dirty="0" smtClean="0">
                <a:solidFill>
                  <a:srgbClr val="990000"/>
                </a:solidFill>
                <a:latin typeface="Georgia" panose="02040502050405020303" pitchFamily="18" charset="0"/>
                <a:cs typeface="Times New Roman" panose="02020603050405020304"/>
                <a:sym typeface="Symbol" panose="05050102010706020507"/>
              </a:rPr>
              <a:t></a:t>
            </a:r>
            <a:r>
              <a:rPr lang="en-US" sz="2000" dirty="0" smtClean="0">
                <a:solidFill>
                  <a:srgbClr val="990000"/>
                </a:solidFill>
                <a:latin typeface="Georgia" panose="02040502050405020303" pitchFamily="18" charset="0"/>
                <a:cs typeface="Times New Roman" panose="02020603050405020304"/>
              </a:rPr>
              <a:t>s</a:t>
            </a:r>
            <a:r>
              <a:rPr lang="en-US" sz="2000" spc="-90" dirty="0" smtClean="0">
                <a:solidFill>
                  <a:srgbClr val="990000"/>
                </a:solidFill>
                <a:latin typeface="Georgia" panose="02040502050405020303" pitchFamily="18" charset="0"/>
                <a:cs typeface="Times New Roman" panose="02020603050405020304"/>
              </a:rPr>
              <a:t> </a:t>
            </a:r>
            <a:r>
              <a:rPr lang="en-US" sz="2000" spc="-5" dirty="0">
                <a:solidFill>
                  <a:srgbClr val="990000"/>
                </a:solidFill>
                <a:latin typeface="Georgia" panose="02040502050405020303" pitchFamily="18" charset="0"/>
                <a:cs typeface="Times New Roman" panose="02020603050405020304"/>
              </a:rPr>
              <a:t>pulses</a:t>
            </a:r>
            <a:endParaRPr lang="en-US" sz="2000" dirty="0">
              <a:latin typeface="Georgia" panose="02040502050405020303" pitchFamily="18" charset="0"/>
              <a:cs typeface="Times New Roman" panose="02020603050405020304"/>
            </a:endParaRPr>
          </a:p>
          <a:p>
            <a:pPr marL="821690" lvl="1" indent="-238125" algn="just">
              <a:lnSpc>
                <a:spcPct val="120000"/>
              </a:lnSpc>
              <a:buFont typeface="Times New Roman" panose="02020603050405020304"/>
              <a:buChar char="•"/>
              <a:tabLst>
                <a:tab pos="821690" algn="l"/>
                <a:tab pos="822325" algn="l"/>
              </a:tabLst>
            </a:pPr>
            <a:r>
              <a:rPr lang="en-US" sz="2000" b="1" dirty="0" smtClean="0">
                <a:solidFill>
                  <a:srgbClr val="9900CC"/>
                </a:solidFill>
                <a:latin typeface="Georgia" panose="02040502050405020303" pitchFamily="18" charset="0"/>
                <a:cs typeface="Times New Roman" panose="02020603050405020304"/>
              </a:rPr>
              <a:t>CW dye laser</a:t>
            </a:r>
            <a:r>
              <a:rPr lang="en-US" sz="2000" dirty="0" smtClean="0">
                <a:solidFill>
                  <a:srgbClr val="9900CC"/>
                </a:solidFill>
                <a:latin typeface="Georgia" panose="02040502050405020303" pitchFamily="18" charset="0"/>
                <a:cs typeface="Times New Roman" panose="02020603050405020304"/>
              </a:rPr>
              <a:t>; </a:t>
            </a:r>
            <a:r>
              <a:rPr lang="en-US" sz="2000" spc="-5" dirty="0">
                <a:solidFill>
                  <a:srgbClr val="9900CC"/>
                </a:solidFill>
                <a:latin typeface="Georgia" panose="02040502050405020303" pitchFamily="18" charset="0"/>
                <a:cs typeface="Times New Roman" panose="02020603050405020304"/>
              </a:rPr>
              <a:t>pumped </a:t>
            </a:r>
            <a:r>
              <a:rPr lang="en-US" sz="2000" dirty="0">
                <a:solidFill>
                  <a:srgbClr val="9900CC"/>
                </a:solidFill>
                <a:latin typeface="Georgia" panose="02040502050405020303" pitchFamily="18" charset="0"/>
                <a:cs typeface="Times New Roman" panose="02020603050405020304"/>
              </a:rPr>
              <a:t>by other </a:t>
            </a:r>
            <a:r>
              <a:rPr lang="en-US" sz="2000" spc="-5" dirty="0">
                <a:solidFill>
                  <a:srgbClr val="9900CC"/>
                </a:solidFill>
                <a:latin typeface="Georgia" panose="02040502050405020303" pitchFamily="18" charset="0"/>
                <a:cs typeface="Times New Roman" panose="02020603050405020304"/>
              </a:rPr>
              <a:t>CW </a:t>
            </a:r>
            <a:r>
              <a:rPr lang="en-US" sz="2000" dirty="0">
                <a:solidFill>
                  <a:srgbClr val="9900CC"/>
                </a:solidFill>
                <a:latin typeface="Georgia" panose="02040502050405020303" pitchFamily="18" charset="0"/>
                <a:cs typeface="Times New Roman" panose="02020603050405020304"/>
              </a:rPr>
              <a:t>laser (</a:t>
            </a:r>
            <a:r>
              <a:rPr lang="en-US" sz="2000" dirty="0" err="1">
                <a:solidFill>
                  <a:srgbClr val="9900CC"/>
                </a:solidFill>
                <a:latin typeface="Georgia" panose="02040502050405020303" pitchFamily="18" charset="0"/>
                <a:cs typeface="Times New Roman" panose="02020603050405020304"/>
              </a:rPr>
              <a:t>Ar</a:t>
            </a:r>
            <a:r>
              <a:rPr lang="en-US" sz="2000" dirty="0">
                <a:solidFill>
                  <a:srgbClr val="9900CC"/>
                </a:solidFill>
                <a:latin typeface="Georgia" panose="02040502050405020303" pitchFamily="18" charset="0"/>
                <a:cs typeface="Times New Roman" panose="02020603050405020304"/>
              </a:rPr>
              <a:t>– ion) </a:t>
            </a:r>
            <a:r>
              <a:rPr lang="en-US" sz="2000" dirty="0">
                <a:solidFill>
                  <a:srgbClr val="9900CC"/>
                </a:solidFill>
                <a:latin typeface="Georgia" panose="02040502050405020303" pitchFamily="18" charset="0"/>
                <a:cs typeface="Times New Roman" panose="02020603050405020304"/>
                <a:sym typeface="Symbol" panose="05050102010706020507"/>
              </a:rPr>
              <a:t></a:t>
            </a:r>
            <a:r>
              <a:rPr lang="en-US" sz="2000" dirty="0" smtClean="0">
                <a:solidFill>
                  <a:srgbClr val="9900CC"/>
                </a:solidFill>
                <a:latin typeface="Georgia" panose="02040502050405020303" pitchFamily="18" charset="0"/>
                <a:cs typeface="Times New Roman" panose="02020603050405020304"/>
              </a:rPr>
              <a:t>Output </a:t>
            </a:r>
            <a:r>
              <a:rPr lang="en-US" sz="2000" spc="-5" dirty="0">
                <a:solidFill>
                  <a:srgbClr val="9900CC"/>
                </a:solidFill>
                <a:latin typeface="Georgia" panose="02040502050405020303" pitchFamily="18" charset="0"/>
                <a:cs typeface="Times New Roman" panose="02020603050405020304"/>
              </a:rPr>
              <a:t>Power </a:t>
            </a:r>
            <a:r>
              <a:rPr lang="en-US" sz="2000" spc="-120" dirty="0" smtClean="0">
                <a:solidFill>
                  <a:srgbClr val="9900CC"/>
                </a:solidFill>
                <a:latin typeface="Georgia" panose="02040502050405020303" pitchFamily="18" charset="0"/>
                <a:cs typeface="Times New Roman" panose="02020603050405020304"/>
              </a:rPr>
              <a:t> </a:t>
            </a:r>
            <a:r>
              <a:rPr lang="en-US" sz="2000" spc="-120" dirty="0" smtClean="0">
                <a:solidFill>
                  <a:srgbClr val="9900CC"/>
                </a:solidFill>
                <a:latin typeface="Georgia" panose="02040502050405020303" pitchFamily="18" charset="0"/>
                <a:cs typeface="Times New Roman" panose="02020603050405020304"/>
                <a:sym typeface="Symbol" panose="05050102010706020507"/>
              </a:rPr>
              <a:t></a:t>
            </a:r>
            <a:r>
              <a:rPr lang="en-US" sz="2000" spc="-5" dirty="0" smtClean="0">
                <a:solidFill>
                  <a:srgbClr val="9900CC"/>
                </a:solidFill>
                <a:latin typeface="Georgia" panose="02040502050405020303" pitchFamily="18" charset="0"/>
                <a:cs typeface="Times New Roman" panose="02020603050405020304"/>
              </a:rPr>
              <a:t>2W</a:t>
            </a:r>
            <a:endParaRPr lang="en-US" sz="2000" dirty="0">
              <a:latin typeface="Georgia" panose="02040502050405020303" pitchFamily="18" charset="0"/>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1"/>
          <a:srcRect/>
          <a:stretch>
            <a:fillRect/>
          </a:stretch>
        </p:blipFill>
        <p:spPr bwMode="auto">
          <a:xfrm>
            <a:off x="5410200" y="533399"/>
            <a:ext cx="3581400" cy="4706983"/>
          </a:xfrm>
          <a:prstGeom prst="rect">
            <a:avLst/>
          </a:prstGeom>
          <a:noFill/>
          <a:ln w="9525">
            <a:noFill/>
            <a:miter lim="800000"/>
            <a:headEnd/>
            <a:tailEnd/>
          </a:ln>
          <a:effectLst/>
        </p:spPr>
      </p:pic>
      <p:sp>
        <p:nvSpPr>
          <p:cNvPr id="10" name="Rectangle 9"/>
          <p:cNvSpPr/>
          <p:nvPr/>
        </p:nvSpPr>
        <p:spPr>
          <a:xfrm>
            <a:off x="228600" y="67270"/>
            <a:ext cx="8610600" cy="646331"/>
          </a:xfrm>
          <a:prstGeom prst="rect">
            <a:avLst/>
          </a:prstGeom>
        </p:spPr>
        <p:txBody>
          <a:bodyPr wrap="square">
            <a:spAutoFit/>
          </a:bodyPr>
          <a:lstStyle/>
          <a:p>
            <a:pPr marL="250190" indent="-238125">
              <a:lnSpc>
                <a:spcPct val="100000"/>
              </a:lnSpc>
              <a:spcBef>
                <a:spcPts val="100"/>
              </a:spcBef>
              <a:buSzPct val="80000"/>
              <a:buFont typeface="Wingdings" panose="05000000000000000000"/>
              <a:buChar char=""/>
              <a:tabLst>
                <a:tab pos="250825" algn="l"/>
              </a:tabLst>
            </a:pPr>
            <a:r>
              <a:rPr lang="en-US" b="1" dirty="0" smtClean="0">
                <a:latin typeface="Georgia" panose="02040502050405020303" pitchFamily="18" charset="0"/>
                <a:cs typeface="Times New Roman" panose="02020603050405020304"/>
              </a:rPr>
              <a:t>Gain of dye medium is very high </a:t>
            </a:r>
            <a:r>
              <a:rPr lang="en-US" dirty="0" smtClean="0">
                <a:latin typeface="Georgia" panose="02040502050405020303" pitchFamily="18" charset="0"/>
                <a:cs typeface="Times New Roman" panose="02020603050405020304"/>
              </a:rPr>
              <a:t>; a </a:t>
            </a:r>
            <a:r>
              <a:rPr lang="en-US" spc="-10" dirty="0" smtClean="0">
                <a:latin typeface="Georgia" panose="02040502050405020303" pitchFamily="18" charset="0"/>
                <a:cs typeface="Times New Roman" panose="02020603050405020304"/>
              </a:rPr>
              <a:t>small </a:t>
            </a:r>
            <a:r>
              <a:rPr lang="en-US" spc="-5" dirty="0" smtClean="0">
                <a:latin typeface="Georgia" panose="02040502050405020303" pitchFamily="18" charset="0"/>
                <a:cs typeface="Times New Roman" panose="02020603050405020304"/>
              </a:rPr>
              <a:t>volume </a:t>
            </a:r>
            <a:r>
              <a:rPr lang="en-US" dirty="0" smtClean="0">
                <a:latin typeface="Georgia" panose="02040502050405020303" pitchFamily="18" charset="0"/>
                <a:cs typeface="Times New Roman" panose="02020603050405020304"/>
              </a:rPr>
              <a:t>of dye solution is</a:t>
            </a:r>
            <a:r>
              <a:rPr lang="en-US" spc="-170" dirty="0" smtClean="0">
                <a:latin typeface="Georgia" panose="02040502050405020303" pitchFamily="18" charset="0"/>
                <a:cs typeface="Times New Roman" panose="02020603050405020304"/>
              </a:rPr>
              <a:t> </a:t>
            </a:r>
            <a:r>
              <a:rPr lang="en-US" spc="-5" dirty="0" smtClean="0">
                <a:latin typeface="Georgia" panose="02040502050405020303" pitchFamily="18" charset="0"/>
                <a:cs typeface="Times New Roman" panose="02020603050405020304"/>
              </a:rPr>
              <a:t>sufficient </a:t>
            </a:r>
            <a:r>
              <a:rPr lang="en-US" dirty="0" smtClean="0">
                <a:latin typeface="Georgia" panose="02040502050405020303" pitchFamily="18" charset="0"/>
                <a:cs typeface="Times New Roman" panose="02020603050405020304"/>
              </a:rPr>
              <a:t>to sustain </a:t>
            </a:r>
            <a:r>
              <a:rPr lang="en-US" spc="-5" dirty="0" smtClean="0">
                <a:latin typeface="Georgia" panose="02040502050405020303" pitchFamily="18" charset="0"/>
                <a:cs typeface="Times New Roman" panose="02020603050405020304"/>
              </a:rPr>
              <a:t>lasing</a:t>
            </a:r>
            <a:r>
              <a:rPr lang="en-US" spc="-75" dirty="0" smtClean="0">
                <a:latin typeface="Georgia" panose="02040502050405020303" pitchFamily="18" charset="0"/>
                <a:cs typeface="Times New Roman" panose="02020603050405020304"/>
              </a:rPr>
              <a:t> </a:t>
            </a:r>
            <a:r>
              <a:rPr lang="en-US" dirty="0" smtClean="0">
                <a:latin typeface="Georgia" panose="02040502050405020303" pitchFamily="18" charset="0"/>
                <a:cs typeface="Times New Roman" panose="02020603050405020304"/>
              </a:rPr>
              <a:t>action.</a:t>
            </a:r>
            <a:endParaRPr lang="en-US" dirty="0">
              <a:latin typeface="Georgia" panose="02040502050405020303" pitchFamily="18" charset="0"/>
              <a:cs typeface="Times New Roman" panose="02020603050405020304"/>
            </a:endParaRPr>
          </a:p>
        </p:txBody>
      </p:sp>
      <p:sp>
        <p:nvSpPr>
          <p:cNvPr id="11" name="Rectangle 10"/>
          <p:cNvSpPr/>
          <p:nvPr/>
        </p:nvSpPr>
        <p:spPr>
          <a:xfrm>
            <a:off x="152400" y="838200"/>
            <a:ext cx="5334000" cy="2400657"/>
          </a:xfrm>
          <a:prstGeom prst="rect">
            <a:avLst/>
          </a:prstGeom>
        </p:spPr>
        <p:txBody>
          <a:bodyPr wrap="square">
            <a:spAutoFit/>
          </a:bodyPr>
          <a:lstStyle/>
          <a:p>
            <a:pPr marL="328930" marR="273050" indent="-238125" algn="just">
              <a:lnSpc>
                <a:spcPct val="100000"/>
              </a:lnSpc>
              <a:spcBef>
                <a:spcPts val="295"/>
              </a:spcBef>
              <a:buChar char="•"/>
              <a:tabLst>
                <a:tab pos="328930" algn="l"/>
                <a:tab pos="329565" algn="l"/>
              </a:tabLst>
            </a:pPr>
            <a:r>
              <a:rPr lang="en-US" sz="2000" spc="-5" dirty="0" smtClean="0">
                <a:latin typeface="Georgia" panose="02040502050405020303" pitchFamily="18" charset="0"/>
                <a:cs typeface="Times New Roman" panose="02020603050405020304"/>
              </a:rPr>
              <a:t>Organic </a:t>
            </a:r>
            <a:r>
              <a:rPr lang="en-US" sz="2000" dirty="0" smtClean="0">
                <a:latin typeface="Georgia" panose="02040502050405020303" pitchFamily="18" charset="0"/>
                <a:cs typeface="Times New Roman" panose="02020603050405020304"/>
              </a:rPr>
              <a:t>dye </a:t>
            </a:r>
            <a:r>
              <a:rPr lang="en-US" sz="2000" spc="-5" dirty="0" smtClean="0">
                <a:latin typeface="Georgia" panose="02040502050405020303" pitchFamily="18" charset="0"/>
                <a:cs typeface="Times New Roman" panose="02020603050405020304"/>
              </a:rPr>
              <a:t>molecules </a:t>
            </a:r>
            <a:r>
              <a:rPr lang="en-US" sz="2000" dirty="0" smtClean="0">
                <a:latin typeface="Georgia" panose="02040502050405020303" pitchFamily="18" charset="0"/>
                <a:cs typeface="Times New Roman" panose="02020603050405020304"/>
              </a:rPr>
              <a:t>have two </a:t>
            </a:r>
            <a:r>
              <a:rPr lang="en-US" sz="2000" spc="-5" dirty="0" smtClean="0">
                <a:latin typeface="Georgia" panose="02040502050405020303" pitchFamily="18" charset="0"/>
                <a:cs typeface="Times New Roman" panose="02020603050405020304"/>
              </a:rPr>
              <a:t>sets</a:t>
            </a:r>
            <a:r>
              <a:rPr lang="en-US" sz="2000" spc="-100" dirty="0" smtClean="0">
                <a:latin typeface="Georgia" panose="02040502050405020303" pitchFamily="18" charset="0"/>
                <a:cs typeface="Times New Roman" panose="02020603050405020304"/>
              </a:rPr>
              <a:t> </a:t>
            </a:r>
            <a:r>
              <a:rPr lang="en-US" sz="2000" dirty="0" smtClean="0">
                <a:latin typeface="Georgia" panose="02040502050405020303" pitchFamily="18" charset="0"/>
                <a:cs typeface="Times New Roman" panose="02020603050405020304"/>
              </a:rPr>
              <a:t>of  excited</a:t>
            </a:r>
            <a:r>
              <a:rPr lang="en-US" sz="2000" spc="-35" dirty="0" smtClean="0">
                <a:latin typeface="Georgia" panose="02040502050405020303" pitchFamily="18" charset="0"/>
                <a:cs typeface="Times New Roman" panose="02020603050405020304"/>
              </a:rPr>
              <a:t> </a:t>
            </a:r>
            <a:r>
              <a:rPr lang="en-US" sz="2000" spc="-5" dirty="0" smtClean="0">
                <a:latin typeface="Georgia" panose="02040502050405020303" pitchFamily="18" charset="0"/>
                <a:cs typeface="Times New Roman" panose="02020603050405020304"/>
              </a:rPr>
              <a:t>states</a:t>
            </a:r>
            <a:endParaRPr lang="en-US" sz="2000" dirty="0" smtClean="0">
              <a:latin typeface="Georgia" panose="02040502050405020303" pitchFamily="18" charset="0"/>
              <a:cs typeface="Times New Roman" panose="02020603050405020304"/>
            </a:endParaRPr>
          </a:p>
          <a:p>
            <a:pPr marL="786130" lvl="1" indent="-238125" algn="just">
              <a:lnSpc>
                <a:spcPct val="100000"/>
              </a:lnSpc>
              <a:spcBef>
                <a:spcPts val="1200"/>
              </a:spcBef>
              <a:buChar char="•"/>
              <a:tabLst>
                <a:tab pos="786130" algn="l"/>
                <a:tab pos="786765" algn="l"/>
              </a:tabLst>
            </a:pPr>
            <a:r>
              <a:rPr lang="en-US" sz="2000" dirty="0" smtClean="0">
                <a:latin typeface="Georgia" panose="02040502050405020303" pitchFamily="18" charset="0"/>
                <a:cs typeface="Times New Roman" panose="02020603050405020304"/>
              </a:rPr>
              <a:t>Singlet </a:t>
            </a:r>
            <a:r>
              <a:rPr lang="en-US" sz="2000" spc="-5" dirty="0" smtClean="0">
                <a:latin typeface="Georgia" panose="02040502050405020303" pitchFamily="18" charset="0"/>
                <a:cs typeface="Times New Roman" panose="02020603050405020304"/>
              </a:rPr>
              <a:t>sates; </a:t>
            </a:r>
            <a:r>
              <a:rPr lang="en-US" sz="2000" spc="5" dirty="0" smtClean="0">
                <a:latin typeface="Georgia" panose="02040502050405020303" pitchFamily="18" charset="0"/>
                <a:cs typeface="Times New Roman" panose="02020603050405020304"/>
              </a:rPr>
              <a:t>S</a:t>
            </a:r>
            <a:r>
              <a:rPr lang="en-US" sz="1950" spc="7" baseline="-21000" dirty="0" smtClean="0">
                <a:latin typeface="Georgia" panose="02040502050405020303" pitchFamily="18" charset="0"/>
                <a:cs typeface="Times New Roman" panose="02020603050405020304"/>
              </a:rPr>
              <a:t>0</a:t>
            </a:r>
            <a:r>
              <a:rPr lang="en-US" sz="2000" spc="5" dirty="0" smtClean="0">
                <a:latin typeface="Georgia" panose="02040502050405020303" pitchFamily="18" charset="0"/>
                <a:cs typeface="Times New Roman" panose="02020603050405020304"/>
              </a:rPr>
              <a:t>, S</a:t>
            </a:r>
            <a:r>
              <a:rPr lang="en-US" sz="1950" spc="7" baseline="-21000" dirty="0" smtClean="0">
                <a:latin typeface="Georgia" panose="02040502050405020303" pitchFamily="18" charset="0"/>
                <a:cs typeface="Times New Roman" panose="02020603050405020304"/>
              </a:rPr>
              <a:t>1</a:t>
            </a:r>
            <a:r>
              <a:rPr lang="en-US" sz="2000" spc="5" dirty="0" smtClean="0">
                <a:latin typeface="Georgia" panose="02040502050405020303" pitchFamily="18" charset="0"/>
                <a:cs typeface="Times New Roman" panose="02020603050405020304"/>
              </a:rPr>
              <a:t>,</a:t>
            </a:r>
            <a:r>
              <a:rPr lang="en-US" sz="2000" spc="-114" dirty="0" smtClean="0">
                <a:latin typeface="Georgia" panose="02040502050405020303" pitchFamily="18" charset="0"/>
                <a:cs typeface="Times New Roman" panose="02020603050405020304"/>
              </a:rPr>
              <a:t> </a:t>
            </a:r>
            <a:r>
              <a:rPr lang="en-US" sz="2000" spc="5" dirty="0" smtClean="0">
                <a:latin typeface="Georgia" panose="02040502050405020303" pitchFamily="18" charset="0"/>
                <a:cs typeface="Times New Roman" panose="02020603050405020304"/>
              </a:rPr>
              <a:t>S</a:t>
            </a:r>
            <a:r>
              <a:rPr lang="en-US" sz="1950" spc="7" baseline="-21000" dirty="0" smtClean="0">
                <a:latin typeface="Georgia" panose="02040502050405020303" pitchFamily="18" charset="0"/>
                <a:cs typeface="Times New Roman" panose="02020603050405020304"/>
              </a:rPr>
              <a:t>2</a:t>
            </a:r>
            <a:endParaRPr lang="en-US" sz="1950" baseline="-21000" dirty="0" smtClean="0">
              <a:latin typeface="Georgia" panose="02040502050405020303" pitchFamily="18" charset="0"/>
              <a:cs typeface="Times New Roman" panose="02020603050405020304"/>
            </a:endParaRPr>
          </a:p>
          <a:p>
            <a:pPr marL="786130" lvl="1" indent="-238125" algn="just">
              <a:lnSpc>
                <a:spcPct val="100000"/>
              </a:lnSpc>
              <a:spcBef>
                <a:spcPts val="1200"/>
              </a:spcBef>
              <a:buChar char="•"/>
              <a:tabLst>
                <a:tab pos="786130" algn="l"/>
                <a:tab pos="786765" algn="l"/>
              </a:tabLst>
            </a:pPr>
            <a:r>
              <a:rPr lang="en-US" sz="2000" spc="-10" dirty="0" smtClean="0">
                <a:latin typeface="Georgia" panose="02040502050405020303" pitchFamily="18" charset="0"/>
                <a:cs typeface="Times New Roman" panose="02020603050405020304"/>
              </a:rPr>
              <a:t>Triplet </a:t>
            </a:r>
            <a:r>
              <a:rPr lang="en-US" sz="2000" spc="-5" dirty="0" smtClean="0">
                <a:latin typeface="Georgia" panose="02040502050405020303" pitchFamily="18" charset="0"/>
                <a:cs typeface="Times New Roman" panose="02020603050405020304"/>
              </a:rPr>
              <a:t>states; </a:t>
            </a:r>
            <a:r>
              <a:rPr lang="en-US" sz="2000" spc="5" dirty="0" smtClean="0">
                <a:latin typeface="Georgia" panose="02040502050405020303" pitchFamily="18" charset="0"/>
                <a:cs typeface="Times New Roman" panose="02020603050405020304"/>
              </a:rPr>
              <a:t>T</a:t>
            </a:r>
            <a:r>
              <a:rPr lang="en-US" sz="1950" spc="7" baseline="-21000" dirty="0" smtClean="0">
                <a:latin typeface="Georgia" panose="02040502050405020303" pitchFamily="18" charset="0"/>
                <a:cs typeface="Times New Roman" panose="02020603050405020304"/>
              </a:rPr>
              <a:t>1 </a:t>
            </a:r>
            <a:r>
              <a:rPr lang="en-US" sz="2000" dirty="0" smtClean="0">
                <a:latin typeface="Georgia" panose="02040502050405020303" pitchFamily="18" charset="0"/>
                <a:cs typeface="Times New Roman" panose="02020603050405020304"/>
              </a:rPr>
              <a:t>&amp;</a:t>
            </a:r>
            <a:r>
              <a:rPr lang="en-US" sz="2000" spc="-310" dirty="0" smtClean="0">
                <a:latin typeface="Georgia" panose="02040502050405020303" pitchFamily="18" charset="0"/>
                <a:cs typeface="Times New Roman" panose="02020603050405020304"/>
              </a:rPr>
              <a:t> </a:t>
            </a:r>
            <a:r>
              <a:rPr lang="en-US" sz="2000" spc="5" dirty="0" smtClean="0">
                <a:latin typeface="Georgia" panose="02040502050405020303" pitchFamily="18" charset="0"/>
                <a:cs typeface="Times New Roman" panose="02020603050405020304"/>
              </a:rPr>
              <a:t>T</a:t>
            </a:r>
            <a:r>
              <a:rPr lang="en-US" sz="1950" spc="7" baseline="-21000" dirty="0" smtClean="0">
                <a:latin typeface="Georgia" panose="02040502050405020303" pitchFamily="18" charset="0"/>
                <a:cs typeface="Times New Roman" panose="02020603050405020304"/>
              </a:rPr>
              <a:t>2</a:t>
            </a:r>
            <a:endParaRPr lang="en-US" sz="1950" baseline="-21000" dirty="0" smtClean="0">
              <a:latin typeface="Georgia" panose="02040502050405020303" pitchFamily="18" charset="0"/>
              <a:cs typeface="Times New Roman" panose="02020603050405020304"/>
            </a:endParaRPr>
          </a:p>
          <a:p>
            <a:pPr marL="328930" marR="332105" indent="-238125" algn="just">
              <a:lnSpc>
                <a:spcPct val="100000"/>
              </a:lnSpc>
              <a:spcBef>
                <a:spcPts val="1190"/>
              </a:spcBef>
              <a:buChar char="•"/>
              <a:tabLst>
                <a:tab pos="328930" algn="l"/>
                <a:tab pos="329565" algn="l"/>
              </a:tabLst>
            </a:pPr>
            <a:r>
              <a:rPr lang="en-US" sz="2000" spc="-10" dirty="0" smtClean="0">
                <a:latin typeface="Georgia" panose="02040502050405020303" pitchFamily="18" charset="0"/>
                <a:cs typeface="Times New Roman" panose="02020603050405020304"/>
              </a:rPr>
              <a:t>Transitions </a:t>
            </a:r>
            <a:r>
              <a:rPr lang="en-US" sz="2000" dirty="0" smtClean="0">
                <a:latin typeface="Georgia" panose="02040502050405020303" pitchFamily="18" charset="0"/>
                <a:cs typeface="Times New Roman" panose="02020603050405020304"/>
              </a:rPr>
              <a:t>from singlet </a:t>
            </a:r>
            <a:r>
              <a:rPr lang="en-US" sz="2000" spc="-5" dirty="0" smtClean="0">
                <a:latin typeface="Georgia" panose="02040502050405020303" pitchFamily="18" charset="0"/>
                <a:cs typeface="Times New Roman" panose="02020603050405020304"/>
              </a:rPr>
              <a:t>states </a:t>
            </a:r>
            <a:r>
              <a:rPr lang="en-US" sz="2000" dirty="0" smtClean="0">
                <a:latin typeface="Georgia" panose="02040502050405020303" pitchFamily="18" charset="0"/>
                <a:cs typeface="Times New Roman" panose="02020603050405020304"/>
              </a:rPr>
              <a:t>to</a:t>
            </a:r>
            <a:r>
              <a:rPr lang="en-US" sz="2000" spc="-110" dirty="0" smtClean="0">
                <a:latin typeface="Georgia" panose="02040502050405020303" pitchFamily="18" charset="0"/>
                <a:cs typeface="Times New Roman" panose="02020603050405020304"/>
              </a:rPr>
              <a:t> </a:t>
            </a:r>
            <a:r>
              <a:rPr lang="en-US" sz="2000" spc="-5" dirty="0" smtClean="0">
                <a:latin typeface="Georgia" panose="02040502050405020303" pitchFamily="18" charset="0"/>
                <a:cs typeface="Times New Roman" panose="02020603050405020304"/>
              </a:rPr>
              <a:t>triplet  states </a:t>
            </a:r>
            <a:r>
              <a:rPr lang="en-US" sz="2000" spc="-5" dirty="0">
                <a:latin typeface="Georgia" panose="02040502050405020303" pitchFamily="18" charset="0"/>
                <a:cs typeface="Times New Roman" panose="02020603050405020304"/>
                <a:sym typeface="Symbol" panose="05050102010706020507"/>
              </a:rPr>
              <a:t></a:t>
            </a:r>
            <a:r>
              <a:rPr lang="en-US" sz="2000" spc="-25" dirty="0" smtClean="0">
                <a:latin typeface="Georgia" panose="02040502050405020303" pitchFamily="18" charset="0"/>
                <a:cs typeface="Times New Roman" panose="02020603050405020304"/>
              </a:rPr>
              <a:t> </a:t>
            </a:r>
            <a:r>
              <a:rPr lang="en-US" sz="2000" b="1" dirty="0" smtClean="0">
                <a:latin typeface="Georgia" panose="02040502050405020303" pitchFamily="18" charset="0"/>
                <a:cs typeface="Times New Roman" panose="02020603050405020304"/>
              </a:rPr>
              <a:t>forbidden</a:t>
            </a:r>
            <a:endParaRPr lang="en-US" sz="2000" dirty="0">
              <a:latin typeface="Georgia" panose="02040502050405020303" pitchFamily="18" charset="0"/>
              <a:cs typeface="Times New Roman" panose="02020603050405020304"/>
            </a:endParaRPr>
          </a:p>
        </p:txBody>
      </p:sp>
      <p:sp>
        <p:nvSpPr>
          <p:cNvPr id="12" name="Rectangle 11"/>
          <p:cNvSpPr/>
          <p:nvPr/>
        </p:nvSpPr>
        <p:spPr>
          <a:xfrm>
            <a:off x="152400" y="3397984"/>
            <a:ext cx="5181600" cy="1631216"/>
          </a:xfrm>
          <a:prstGeom prst="rect">
            <a:avLst/>
          </a:prstGeom>
        </p:spPr>
        <p:txBody>
          <a:bodyPr wrap="square">
            <a:spAutoFit/>
          </a:bodyPr>
          <a:lstStyle/>
          <a:p>
            <a:pPr marL="275590" marR="30480" indent="-238125" algn="just">
              <a:lnSpc>
                <a:spcPct val="100000"/>
              </a:lnSpc>
              <a:spcBef>
                <a:spcPts val="100"/>
              </a:spcBef>
              <a:buChar char="•"/>
              <a:tabLst>
                <a:tab pos="275590" algn="l"/>
                <a:tab pos="276225" algn="l"/>
              </a:tabLst>
            </a:pPr>
            <a:r>
              <a:rPr lang="en-US" dirty="0" smtClean="0">
                <a:latin typeface="Georgia" panose="02040502050405020303" pitchFamily="18" charset="0"/>
                <a:cs typeface="Times New Roman" panose="02020603050405020304"/>
              </a:rPr>
              <a:t>Optical </a:t>
            </a:r>
            <a:r>
              <a:rPr lang="en-US" spc="-5" dirty="0" smtClean="0">
                <a:latin typeface="Georgia" panose="02040502050405020303" pitchFamily="18" charset="0"/>
                <a:cs typeface="Times New Roman" panose="02020603050405020304"/>
              </a:rPr>
              <a:t>pumping </a:t>
            </a:r>
            <a:r>
              <a:rPr lang="en-US" dirty="0" smtClean="0">
                <a:latin typeface="Georgia" panose="02040502050405020303" pitchFamily="18" charset="0"/>
                <a:cs typeface="Times New Roman" panose="02020603050405020304"/>
              </a:rPr>
              <a:t>excites dye </a:t>
            </a:r>
            <a:r>
              <a:rPr lang="en-US" spc="-5" dirty="0" smtClean="0">
                <a:latin typeface="Georgia" panose="02040502050405020303" pitchFamily="18" charset="0"/>
                <a:cs typeface="Times New Roman" panose="02020603050405020304"/>
              </a:rPr>
              <a:t>molecules  </a:t>
            </a:r>
            <a:r>
              <a:rPr lang="en-US" dirty="0" smtClean="0">
                <a:latin typeface="Georgia" panose="02040502050405020303" pitchFamily="18" charset="0"/>
                <a:cs typeface="Times New Roman" panose="02020603050405020304"/>
              </a:rPr>
              <a:t>from lowest </a:t>
            </a:r>
            <a:r>
              <a:rPr lang="en-US" dirty="0" err="1" smtClean="0">
                <a:latin typeface="Georgia" panose="02040502050405020303" pitchFamily="18" charset="0"/>
                <a:cs typeface="Times New Roman" panose="02020603050405020304"/>
              </a:rPr>
              <a:t>vibronic</a:t>
            </a:r>
            <a:r>
              <a:rPr lang="en-US" dirty="0" smtClean="0">
                <a:latin typeface="Georgia" panose="02040502050405020303" pitchFamily="18" charset="0"/>
                <a:cs typeface="Times New Roman" panose="02020603050405020304"/>
              </a:rPr>
              <a:t> </a:t>
            </a:r>
            <a:r>
              <a:rPr lang="en-US" spc="-5" dirty="0" smtClean="0">
                <a:latin typeface="Georgia" panose="02040502050405020303" pitchFamily="18" charset="0"/>
                <a:cs typeface="Times New Roman" panose="02020603050405020304"/>
              </a:rPr>
              <a:t>level </a:t>
            </a:r>
            <a:r>
              <a:rPr lang="en-US" dirty="0" smtClean="0">
                <a:latin typeface="Georgia" panose="02040502050405020303" pitchFamily="18" charset="0"/>
                <a:cs typeface="Times New Roman" panose="02020603050405020304"/>
              </a:rPr>
              <a:t>of ground  </a:t>
            </a:r>
            <a:r>
              <a:rPr lang="en-US" spc="-5" dirty="0" smtClean="0">
                <a:latin typeface="Georgia" panose="02040502050405020303" pitchFamily="18" charset="0"/>
                <a:cs typeface="Times New Roman" panose="02020603050405020304"/>
              </a:rPr>
              <a:t>state </a:t>
            </a:r>
            <a:r>
              <a:rPr lang="en-US" spc="5" dirty="0" smtClean="0">
                <a:latin typeface="Georgia" panose="02040502050405020303" pitchFamily="18" charset="0"/>
                <a:cs typeface="Times New Roman" panose="02020603050405020304"/>
              </a:rPr>
              <a:t>S</a:t>
            </a:r>
            <a:r>
              <a:rPr lang="en-US" spc="7" baseline="-21000" dirty="0" smtClean="0">
                <a:latin typeface="Georgia" panose="02040502050405020303" pitchFamily="18" charset="0"/>
                <a:cs typeface="Times New Roman" panose="02020603050405020304"/>
              </a:rPr>
              <a:t>0 </a:t>
            </a:r>
            <a:r>
              <a:rPr lang="en-US" dirty="0" smtClean="0">
                <a:latin typeface="Georgia" panose="02040502050405020303" pitchFamily="18" charset="0"/>
                <a:cs typeface="Times New Roman" panose="02020603050405020304"/>
              </a:rPr>
              <a:t>to </a:t>
            </a:r>
            <a:r>
              <a:rPr lang="en-US" spc="5" dirty="0" smtClean="0">
                <a:latin typeface="Georgia" panose="02040502050405020303" pitchFamily="18" charset="0"/>
                <a:cs typeface="Times New Roman" panose="02020603050405020304"/>
              </a:rPr>
              <a:t>one </a:t>
            </a:r>
            <a:r>
              <a:rPr lang="en-US" dirty="0" smtClean="0">
                <a:latin typeface="Georgia" panose="02040502050405020303" pitchFamily="18" charset="0"/>
                <a:cs typeface="Times New Roman" panose="02020603050405020304"/>
              </a:rPr>
              <a:t>of upper </a:t>
            </a:r>
            <a:r>
              <a:rPr lang="en-US" dirty="0" err="1" smtClean="0">
                <a:latin typeface="Georgia" panose="02040502050405020303" pitchFamily="18" charset="0"/>
                <a:cs typeface="Times New Roman" panose="02020603050405020304"/>
              </a:rPr>
              <a:t>vibronic</a:t>
            </a:r>
            <a:r>
              <a:rPr lang="en-US" dirty="0" smtClean="0">
                <a:latin typeface="Georgia" panose="02040502050405020303" pitchFamily="18" charset="0"/>
                <a:cs typeface="Times New Roman" panose="02020603050405020304"/>
              </a:rPr>
              <a:t> </a:t>
            </a:r>
            <a:r>
              <a:rPr lang="en-US" spc="-5" dirty="0" smtClean="0">
                <a:latin typeface="Georgia" panose="02040502050405020303" pitchFamily="18" charset="0"/>
                <a:cs typeface="Times New Roman" panose="02020603050405020304"/>
              </a:rPr>
              <a:t>level </a:t>
            </a:r>
            <a:r>
              <a:rPr lang="en-US" dirty="0" smtClean="0">
                <a:latin typeface="Georgia" panose="02040502050405020303" pitchFamily="18" charset="0"/>
                <a:cs typeface="Times New Roman" panose="02020603050405020304"/>
              </a:rPr>
              <a:t>of  excited </a:t>
            </a:r>
            <a:r>
              <a:rPr lang="en-US" spc="-5" dirty="0" smtClean="0">
                <a:latin typeface="Georgia" panose="02040502050405020303" pitchFamily="18" charset="0"/>
                <a:cs typeface="Times New Roman" panose="02020603050405020304"/>
              </a:rPr>
              <a:t>state</a:t>
            </a:r>
            <a:r>
              <a:rPr lang="en-US" spc="-50" dirty="0" smtClean="0">
                <a:latin typeface="Georgia" panose="02040502050405020303" pitchFamily="18" charset="0"/>
                <a:cs typeface="Times New Roman" panose="02020603050405020304"/>
              </a:rPr>
              <a:t> </a:t>
            </a:r>
            <a:r>
              <a:rPr lang="en-US" spc="5" dirty="0" smtClean="0">
                <a:latin typeface="Georgia" panose="02040502050405020303" pitchFamily="18" charset="0"/>
                <a:cs typeface="Times New Roman" panose="02020603050405020304"/>
              </a:rPr>
              <a:t>S</a:t>
            </a:r>
            <a:r>
              <a:rPr lang="en-US" spc="7" baseline="-21000" dirty="0" smtClean="0">
                <a:latin typeface="Georgia" panose="02040502050405020303" pitchFamily="18" charset="0"/>
                <a:cs typeface="Times New Roman" panose="02020603050405020304"/>
              </a:rPr>
              <a:t>1</a:t>
            </a:r>
            <a:endParaRPr lang="en-US" baseline="-21000" dirty="0" smtClean="0">
              <a:latin typeface="Georgia" panose="02040502050405020303" pitchFamily="18" charset="0"/>
              <a:cs typeface="Times New Roman" panose="02020603050405020304"/>
            </a:endParaRPr>
          </a:p>
          <a:p>
            <a:pPr marL="275590" indent="-238125" algn="just">
              <a:lnSpc>
                <a:spcPct val="100000"/>
              </a:lnSpc>
              <a:spcBef>
                <a:spcPts val="1205"/>
              </a:spcBef>
              <a:buChar char="•"/>
              <a:tabLst>
                <a:tab pos="275590" algn="l"/>
                <a:tab pos="276225" algn="l"/>
              </a:tabLst>
            </a:pPr>
            <a:r>
              <a:rPr lang="en-US" spc="-5" dirty="0" smtClean="0">
                <a:latin typeface="Georgia" panose="02040502050405020303" pitchFamily="18" charset="0"/>
                <a:cs typeface="Times New Roman" panose="02020603050405020304"/>
              </a:rPr>
              <a:t>Undergo </a:t>
            </a:r>
            <a:r>
              <a:rPr lang="en-US" dirty="0" smtClean="0">
                <a:latin typeface="Georgia" panose="02040502050405020303" pitchFamily="18" charset="0"/>
                <a:cs typeface="Times New Roman" panose="02020603050405020304"/>
              </a:rPr>
              <a:t>non-</a:t>
            </a:r>
            <a:r>
              <a:rPr lang="en-US" dirty="0" err="1" smtClean="0">
                <a:latin typeface="Georgia" panose="02040502050405020303" pitchFamily="18" charset="0"/>
                <a:cs typeface="Times New Roman" panose="02020603050405020304"/>
              </a:rPr>
              <a:t>radiative</a:t>
            </a:r>
            <a:r>
              <a:rPr lang="en-US" dirty="0" smtClean="0">
                <a:latin typeface="Georgia" panose="02040502050405020303" pitchFamily="18" charset="0"/>
                <a:cs typeface="Times New Roman" panose="02020603050405020304"/>
              </a:rPr>
              <a:t> </a:t>
            </a:r>
            <a:r>
              <a:rPr lang="en-US" spc="-5" dirty="0" smtClean="0">
                <a:latin typeface="Georgia" panose="02040502050405020303" pitchFamily="18" charset="0"/>
                <a:cs typeface="Times New Roman" panose="02020603050405020304"/>
              </a:rPr>
              <a:t>transition </a:t>
            </a:r>
            <a:r>
              <a:rPr lang="en-US" dirty="0" smtClean="0">
                <a:latin typeface="Georgia" panose="02040502050405020303" pitchFamily="18" charset="0"/>
                <a:cs typeface="Times New Roman" panose="02020603050405020304"/>
              </a:rPr>
              <a:t>to</a:t>
            </a:r>
            <a:r>
              <a:rPr lang="en-US" spc="-150" dirty="0" smtClean="0">
                <a:latin typeface="Georgia" panose="02040502050405020303" pitchFamily="18" charset="0"/>
                <a:cs typeface="Times New Roman" panose="02020603050405020304"/>
              </a:rPr>
              <a:t> </a:t>
            </a:r>
            <a:r>
              <a:rPr lang="en-US" dirty="0" smtClean="0">
                <a:latin typeface="Georgia" panose="02040502050405020303" pitchFamily="18" charset="0"/>
                <a:cs typeface="Times New Roman" panose="02020603050405020304"/>
              </a:rPr>
              <a:t>the</a:t>
            </a:r>
            <a:endParaRPr lang="en-US" dirty="0" smtClean="0">
              <a:latin typeface="Georgia" panose="02040502050405020303" pitchFamily="18" charset="0"/>
              <a:cs typeface="Times New Roman" panose="02020603050405020304"/>
            </a:endParaRPr>
          </a:p>
          <a:p>
            <a:pPr marL="275590" algn="just">
              <a:lnSpc>
                <a:spcPct val="100000"/>
              </a:lnSpc>
            </a:pPr>
            <a:r>
              <a:rPr lang="en-US" dirty="0" smtClean="0">
                <a:latin typeface="Georgia" panose="02040502050405020303" pitchFamily="18" charset="0"/>
                <a:cs typeface="Times New Roman" panose="02020603050405020304"/>
              </a:rPr>
              <a:t>lower </a:t>
            </a:r>
            <a:r>
              <a:rPr lang="en-US" dirty="0" err="1" smtClean="0">
                <a:latin typeface="Georgia" panose="02040502050405020303" pitchFamily="18" charset="0"/>
                <a:cs typeface="Times New Roman" panose="02020603050405020304"/>
              </a:rPr>
              <a:t>vibronic</a:t>
            </a:r>
            <a:r>
              <a:rPr lang="en-US" dirty="0" smtClean="0">
                <a:latin typeface="Georgia" panose="02040502050405020303" pitchFamily="18" charset="0"/>
                <a:cs typeface="Times New Roman" panose="02020603050405020304"/>
              </a:rPr>
              <a:t> </a:t>
            </a:r>
            <a:r>
              <a:rPr lang="en-US" spc="-5" dirty="0" smtClean="0">
                <a:latin typeface="Georgia" panose="02040502050405020303" pitchFamily="18" charset="0"/>
                <a:cs typeface="Times New Roman" panose="02020603050405020304"/>
              </a:rPr>
              <a:t>level </a:t>
            </a:r>
            <a:r>
              <a:rPr lang="en-US" dirty="0" smtClean="0">
                <a:latin typeface="Georgia" panose="02040502050405020303" pitchFamily="18" charset="0"/>
                <a:cs typeface="Times New Roman" panose="02020603050405020304"/>
              </a:rPr>
              <a:t>of </a:t>
            </a:r>
            <a:r>
              <a:rPr lang="en-US" spc="15" dirty="0" smtClean="0">
                <a:latin typeface="Georgia" panose="02040502050405020303" pitchFamily="18" charset="0"/>
                <a:cs typeface="Times New Roman" panose="02020603050405020304"/>
              </a:rPr>
              <a:t>S</a:t>
            </a:r>
            <a:r>
              <a:rPr lang="en-US" spc="22" baseline="-21000" dirty="0" smtClean="0">
                <a:latin typeface="Georgia" panose="02040502050405020303" pitchFamily="18" charset="0"/>
                <a:cs typeface="Times New Roman" panose="02020603050405020304"/>
              </a:rPr>
              <a:t>1 </a:t>
            </a:r>
            <a:r>
              <a:rPr lang="en-US" dirty="0" smtClean="0">
                <a:latin typeface="Georgia" panose="02040502050405020303" pitchFamily="18" charset="0"/>
                <a:cs typeface="Times New Roman" panose="02020603050405020304"/>
              </a:rPr>
              <a:t>– </a:t>
            </a:r>
            <a:r>
              <a:rPr lang="en-US" spc="-5" dirty="0" smtClean="0">
                <a:latin typeface="Georgia" panose="02040502050405020303" pitchFamily="18" charset="0"/>
                <a:cs typeface="Times New Roman" panose="02020603050405020304"/>
              </a:rPr>
              <a:t>acts </a:t>
            </a:r>
            <a:r>
              <a:rPr lang="en-US" dirty="0" smtClean="0">
                <a:latin typeface="Georgia" panose="02040502050405020303" pitchFamily="18" charset="0"/>
                <a:cs typeface="Times New Roman" panose="02020603050405020304"/>
              </a:rPr>
              <a:t>as</a:t>
            </a:r>
            <a:r>
              <a:rPr lang="en-US" spc="-330" dirty="0" smtClean="0">
                <a:latin typeface="Georgia" panose="02040502050405020303" pitchFamily="18" charset="0"/>
                <a:cs typeface="Times New Roman" panose="02020603050405020304"/>
              </a:rPr>
              <a:t> </a:t>
            </a:r>
            <a:r>
              <a:rPr lang="en-US" dirty="0" smtClean="0">
                <a:latin typeface="Georgia" panose="02040502050405020303" pitchFamily="18" charset="0"/>
                <a:cs typeface="Times New Roman" panose="02020603050405020304"/>
              </a:rPr>
              <a:t>ULL</a:t>
            </a:r>
            <a:endParaRPr lang="en-US" dirty="0">
              <a:latin typeface="Georgia" panose="02040502050405020303" pitchFamily="18" charset="0"/>
              <a:cs typeface="Times New Roman" panose="02020603050405020304"/>
            </a:endParaRPr>
          </a:p>
        </p:txBody>
      </p:sp>
      <p:sp>
        <p:nvSpPr>
          <p:cNvPr id="13" name="Rectangle 12"/>
          <p:cNvSpPr/>
          <p:nvPr/>
        </p:nvSpPr>
        <p:spPr>
          <a:xfrm>
            <a:off x="5181600" y="5029200"/>
            <a:ext cx="3657600" cy="923330"/>
          </a:xfrm>
          <a:prstGeom prst="rect">
            <a:avLst/>
          </a:prstGeom>
        </p:spPr>
        <p:txBody>
          <a:bodyPr wrap="square">
            <a:spAutoFit/>
          </a:bodyPr>
          <a:lstStyle/>
          <a:p>
            <a:pPr marL="12700" marR="5080" algn="just">
              <a:lnSpc>
                <a:spcPct val="100000"/>
              </a:lnSpc>
              <a:spcBef>
                <a:spcPts val="95"/>
              </a:spcBef>
            </a:pPr>
            <a:r>
              <a:rPr lang="en-US" spc="-10" dirty="0" smtClean="0">
                <a:latin typeface="Georgia" panose="02040502050405020303" pitchFamily="18" charset="0"/>
                <a:cs typeface="Times New Roman" panose="02020603050405020304"/>
              </a:rPr>
              <a:t>Schematic </a:t>
            </a:r>
            <a:r>
              <a:rPr lang="en-US" spc="-5" dirty="0" smtClean="0">
                <a:latin typeface="Georgia" panose="02040502050405020303" pitchFamily="18" charset="0"/>
                <a:cs typeface="Times New Roman" panose="02020603050405020304"/>
              </a:rPr>
              <a:t>representation of the </a:t>
            </a:r>
            <a:r>
              <a:rPr lang="en-US" spc="-10" dirty="0" smtClean="0">
                <a:latin typeface="Georgia" panose="02040502050405020303" pitchFamily="18" charset="0"/>
                <a:cs typeface="Times New Roman" panose="02020603050405020304"/>
              </a:rPr>
              <a:t>energy  </a:t>
            </a:r>
            <a:r>
              <a:rPr lang="en-US" spc="-5" dirty="0" smtClean="0">
                <a:latin typeface="Georgia" panose="02040502050405020303" pitchFamily="18" charset="0"/>
                <a:cs typeface="Times New Roman" panose="02020603050405020304"/>
              </a:rPr>
              <a:t>levels of an </a:t>
            </a:r>
            <a:r>
              <a:rPr lang="en-US" spc="-10" dirty="0" smtClean="0">
                <a:latin typeface="Georgia" panose="02040502050405020303" pitchFamily="18" charset="0"/>
                <a:cs typeface="Times New Roman" panose="02020603050405020304"/>
              </a:rPr>
              <a:t>organic dye</a:t>
            </a:r>
            <a:r>
              <a:rPr lang="en-US" spc="30" dirty="0" smtClean="0">
                <a:latin typeface="Georgia" panose="02040502050405020303" pitchFamily="18" charset="0"/>
                <a:cs typeface="Times New Roman" panose="02020603050405020304"/>
              </a:rPr>
              <a:t> </a:t>
            </a:r>
            <a:r>
              <a:rPr lang="en-US" spc="-5" dirty="0" smtClean="0">
                <a:latin typeface="Georgia" panose="02040502050405020303" pitchFamily="18" charset="0"/>
                <a:cs typeface="Times New Roman" panose="02020603050405020304"/>
              </a:rPr>
              <a:t>molecule.</a:t>
            </a:r>
            <a:endParaRPr lang="en-US" dirty="0">
              <a:latin typeface="Georgia" panose="02040502050405020303" pitchFamily="18" charset="0"/>
              <a:cs typeface="Times New Roman" panose="02020603050405020304"/>
            </a:endParaRPr>
          </a:p>
        </p:txBody>
      </p:sp>
      <p:sp>
        <p:nvSpPr>
          <p:cNvPr id="14" name="Rectangle 13"/>
          <p:cNvSpPr/>
          <p:nvPr/>
        </p:nvSpPr>
        <p:spPr>
          <a:xfrm>
            <a:off x="228600" y="5983069"/>
            <a:ext cx="8686800" cy="646331"/>
          </a:xfrm>
          <a:prstGeom prst="rect">
            <a:avLst/>
          </a:prstGeom>
        </p:spPr>
        <p:txBody>
          <a:bodyPr wrap="square">
            <a:spAutoFit/>
          </a:bodyPr>
          <a:lstStyle/>
          <a:p>
            <a:pPr marL="328930" marR="292735" indent="-238125" algn="just">
              <a:lnSpc>
                <a:spcPct val="100000"/>
              </a:lnSpc>
              <a:spcBef>
                <a:spcPts val="290"/>
              </a:spcBef>
              <a:buSzPct val="95000"/>
              <a:buFont typeface="Wingdings" panose="05000000000000000000"/>
              <a:buChar char=""/>
              <a:tabLst>
                <a:tab pos="329565" algn="l"/>
              </a:tabLst>
            </a:pPr>
            <a:r>
              <a:rPr lang="en-US" dirty="0" smtClean="0">
                <a:latin typeface="Georgia" panose="02040502050405020303" pitchFamily="18" charset="0"/>
                <a:cs typeface="Times New Roman" panose="02020603050405020304"/>
              </a:rPr>
              <a:t>Role of LLL </a:t>
            </a:r>
            <a:r>
              <a:rPr lang="en-US" spc="-5" dirty="0" smtClean="0">
                <a:latin typeface="Georgia" panose="02040502050405020303" pitchFamily="18" charset="0"/>
                <a:cs typeface="Times New Roman" panose="02020603050405020304"/>
              </a:rPr>
              <a:t>played </a:t>
            </a:r>
            <a:r>
              <a:rPr lang="en-US" dirty="0" smtClean="0">
                <a:latin typeface="Georgia" panose="02040502050405020303" pitchFamily="18" charset="0"/>
                <a:cs typeface="Times New Roman" panose="02020603050405020304"/>
              </a:rPr>
              <a:t>by </a:t>
            </a:r>
            <a:r>
              <a:rPr lang="en-US" spc="5" dirty="0" smtClean="0">
                <a:latin typeface="Georgia" panose="02040502050405020303" pitchFamily="18" charset="0"/>
                <a:cs typeface="Times New Roman" panose="02020603050405020304"/>
              </a:rPr>
              <a:t>one </a:t>
            </a:r>
            <a:r>
              <a:rPr lang="en-US" dirty="0" smtClean="0">
                <a:latin typeface="Georgia" panose="02040502050405020303" pitchFamily="18" charset="0"/>
                <a:cs typeface="Times New Roman" panose="02020603050405020304"/>
              </a:rPr>
              <a:t>of the upper </a:t>
            </a:r>
            <a:r>
              <a:rPr lang="en-US" dirty="0" err="1" smtClean="0">
                <a:latin typeface="Georgia" panose="02040502050405020303" pitchFamily="18" charset="0"/>
                <a:cs typeface="Times New Roman" panose="02020603050405020304"/>
              </a:rPr>
              <a:t>vibronic</a:t>
            </a:r>
            <a:r>
              <a:rPr lang="en-US" dirty="0" smtClean="0">
                <a:latin typeface="Georgia" panose="02040502050405020303" pitchFamily="18" charset="0"/>
                <a:cs typeface="Times New Roman" panose="02020603050405020304"/>
              </a:rPr>
              <a:t> </a:t>
            </a:r>
            <a:r>
              <a:rPr lang="en-US" spc="-5" dirty="0" smtClean="0">
                <a:latin typeface="Georgia" panose="02040502050405020303" pitchFamily="18" charset="0"/>
                <a:cs typeface="Times New Roman" panose="02020603050405020304"/>
              </a:rPr>
              <a:t>levels </a:t>
            </a:r>
            <a:r>
              <a:rPr lang="en-US" dirty="0" smtClean="0">
                <a:latin typeface="Georgia" panose="02040502050405020303" pitchFamily="18" charset="0"/>
                <a:cs typeface="Times New Roman" panose="02020603050405020304"/>
              </a:rPr>
              <a:t>of </a:t>
            </a:r>
            <a:r>
              <a:rPr lang="en-US" spc="20" dirty="0" smtClean="0">
                <a:latin typeface="Georgia" panose="02040502050405020303" pitchFamily="18" charset="0"/>
                <a:cs typeface="Times New Roman" panose="02020603050405020304"/>
              </a:rPr>
              <a:t>S</a:t>
            </a:r>
            <a:r>
              <a:rPr lang="en-US" spc="30" baseline="-21000" dirty="0" smtClean="0">
                <a:latin typeface="Georgia" panose="02040502050405020303" pitchFamily="18" charset="0"/>
                <a:cs typeface="Times New Roman" panose="02020603050405020304"/>
              </a:rPr>
              <a:t>0 </a:t>
            </a:r>
            <a:r>
              <a:rPr lang="en-US" dirty="0" smtClean="0">
                <a:latin typeface="Georgia" panose="02040502050405020303" pitchFamily="18" charset="0"/>
                <a:cs typeface="Times New Roman" panose="02020603050405020304"/>
              </a:rPr>
              <a:t>– </a:t>
            </a:r>
            <a:r>
              <a:rPr lang="en-US" spc="-5" dirty="0" smtClean="0">
                <a:latin typeface="Georgia" panose="02040502050405020303" pitchFamily="18" charset="0"/>
                <a:cs typeface="Times New Roman" panose="02020603050405020304"/>
              </a:rPr>
              <a:t>closely</a:t>
            </a:r>
            <a:r>
              <a:rPr lang="en-US" spc="-110" dirty="0" smtClean="0">
                <a:latin typeface="Georgia" panose="02040502050405020303" pitchFamily="18" charset="0"/>
                <a:cs typeface="Times New Roman" panose="02020603050405020304"/>
              </a:rPr>
              <a:t> </a:t>
            </a:r>
            <a:r>
              <a:rPr lang="en-US" dirty="0" smtClean="0">
                <a:latin typeface="Georgia" panose="02040502050405020303" pitchFamily="18" charset="0"/>
                <a:cs typeface="Times New Roman" panose="02020603050405020304"/>
              </a:rPr>
              <a:t>spaced  </a:t>
            </a:r>
            <a:r>
              <a:rPr lang="en-US" spc="-5" dirty="0" smtClean="0">
                <a:latin typeface="Georgia" panose="02040502050405020303" pitchFamily="18" charset="0"/>
                <a:cs typeface="Times New Roman" panose="02020603050405020304"/>
              </a:rPr>
              <a:t>levels </a:t>
            </a:r>
            <a:r>
              <a:rPr lang="en-US" spc="-5" dirty="0">
                <a:latin typeface="Georgia" panose="02040502050405020303" pitchFamily="18" charset="0"/>
                <a:cs typeface="Times New Roman" panose="02020603050405020304"/>
                <a:sym typeface="Symbol" panose="05050102010706020507"/>
              </a:rPr>
              <a:t></a:t>
            </a:r>
            <a:r>
              <a:rPr lang="en-US" dirty="0" smtClean="0">
                <a:latin typeface="Georgia" panose="02040502050405020303" pitchFamily="18" charset="0"/>
                <a:cs typeface="Times New Roman" panose="02020603050405020304"/>
              </a:rPr>
              <a:t> form a</a:t>
            </a:r>
            <a:r>
              <a:rPr lang="en-US" spc="-75" dirty="0" smtClean="0">
                <a:latin typeface="Georgia" panose="02040502050405020303" pitchFamily="18" charset="0"/>
                <a:cs typeface="Times New Roman" panose="02020603050405020304"/>
              </a:rPr>
              <a:t> </a:t>
            </a:r>
            <a:r>
              <a:rPr lang="en-US" dirty="0" smtClean="0">
                <a:latin typeface="Georgia" panose="02040502050405020303" pitchFamily="18" charset="0"/>
                <a:cs typeface="Times New Roman" panose="02020603050405020304"/>
              </a:rPr>
              <a:t>continuum</a:t>
            </a:r>
            <a:endParaRPr lang="en-US" dirty="0">
              <a:latin typeface="Georgia" panose="02040502050405020303" pitchFamily="18" charset="0"/>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1"/>
          <a:srcRect/>
          <a:stretch>
            <a:fillRect/>
          </a:stretch>
        </p:blipFill>
        <p:spPr bwMode="auto">
          <a:xfrm>
            <a:off x="1371600" y="1981200"/>
            <a:ext cx="6708628" cy="3505200"/>
          </a:xfrm>
          <a:prstGeom prst="rect">
            <a:avLst/>
          </a:prstGeom>
          <a:noFill/>
          <a:ln w="9525">
            <a:noFill/>
            <a:miter lim="800000"/>
            <a:headEnd/>
            <a:tailEnd/>
          </a:ln>
          <a:effectLst/>
        </p:spPr>
      </p:pic>
      <p:sp>
        <p:nvSpPr>
          <p:cNvPr id="8" name="Rectangle 7"/>
          <p:cNvSpPr/>
          <p:nvPr/>
        </p:nvSpPr>
        <p:spPr>
          <a:xfrm>
            <a:off x="381000" y="304800"/>
            <a:ext cx="8610600" cy="1323439"/>
          </a:xfrm>
          <a:prstGeom prst="rect">
            <a:avLst/>
          </a:prstGeom>
        </p:spPr>
        <p:txBody>
          <a:bodyPr wrap="square">
            <a:spAutoFit/>
          </a:bodyPr>
          <a:lstStyle/>
          <a:p>
            <a:pPr marL="250190" indent="-238125" algn="just">
              <a:lnSpc>
                <a:spcPct val="100000"/>
              </a:lnSpc>
              <a:spcBef>
                <a:spcPts val="100"/>
              </a:spcBef>
              <a:buChar char="•"/>
              <a:tabLst>
                <a:tab pos="250190" algn="l"/>
                <a:tab pos="250825" algn="l"/>
              </a:tabLst>
            </a:pPr>
            <a:r>
              <a:rPr lang="en-US" sz="2000" dirty="0" smtClean="0">
                <a:latin typeface="Georgia" panose="02040502050405020303" pitchFamily="18" charset="0"/>
                <a:cs typeface="Times New Roman" panose="02020603050405020304"/>
              </a:rPr>
              <a:t>Laser transitions can be to various levels within a range</a:t>
            </a:r>
            <a:r>
              <a:rPr lang="en-US" sz="2000" spc="-190" dirty="0" smtClean="0">
                <a:latin typeface="Georgia" panose="02040502050405020303" pitchFamily="18" charset="0"/>
                <a:cs typeface="Times New Roman" panose="02020603050405020304"/>
              </a:rPr>
              <a:t> </a:t>
            </a:r>
            <a:r>
              <a:rPr lang="en-US" sz="2000" spc="-5" dirty="0" smtClean="0">
                <a:latin typeface="Georgia" panose="02040502050405020303" pitchFamily="18" charset="0"/>
                <a:cs typeface="Times New Roman" panose="02020603050405020304"/>
              </a:rPr>
              <a:t>defined </a:t>
            </a:r>
            <a:r>
              <a:rPr lang="en-US" sz="2000" dirty="0" smtClean="0">
                <a:latin typeface="Georgia" panose="02040502050405020303" pitchFamily="18" charset="0"/>
                <a:cs typeface="Times New Roman" panose="02020603050405020304"/>
              </a:rPr>
              <a:t>by </a:t>
            </a:r>
            <a:r>
              <a:rPr lang="en-US" sz="2000" dirty="0" err="1" smtClean="0">
                <a:latin typeface="Georgia" panose="02040502050405020303" pitchFamily="18" charset="0"/>
                <a:cs typeface="Times New Roman" panose="02020603050405020304"/>
              </a:rPr>
              <a:t>vibrationally</a:t>
            </a:r>
            <a:r>
              <a:rPr lang="en-US" sz="2000" dirty="0" smtClean="0">
                <a:latin typeface="Georgia" panose="02040502050405020303" pitchFamily="18" charset="0"/>
                <a:cs typeface="Times New Roman" panose="02020603050405020304"/>
              </a:rPr>
              <a:t> excited sublevels on the ground</a:t>
            </a:r>
            <a:r>
              <a:rPr lang="en-US" sz="2000" spc="-170" dirty="0" smtClean="0">
                <a:latin typeface="Georgia" panose="02040502050405020303" pitchFamily="18" charset="0"/>
                <a:cs typeface="Times New Roman" panose="02020603050405020304"/>
              </a:rPr>
              <a:t> </a:t>
            </a:r>
            <a:r>
              <a:rPr lang="en-US" sz="2000" dirty="0" smtClean="0">
                <a:latin typeface="Georgia" panose="02040502050405020303" pitchFamily="18" charset="0"/>
                <a:cs typeface="Times New Roman" panose="02020603050405020304"/>
              </a:rPr>
              <a:t>state</a:t>
            </a:r>
            <a:endParaRPr lang="en-US" sz="2000" dirty="0" smtClean="0">
              <a:latin typeface="Georgia" panose="02040502050405020303" pitchFamily="18" charset="0"/>
              <a:cs typeface="Times New Roman" panose="02020603050405020304"/>
            </a:endParaRPr>
          </a:p>
          <a:p>
            <a:pPr algn="just">
              <a:lnSpc>
                <a:spcPct val="100000"/>
              </a:lnSpc>
              <a:spcBef>
                <a:spcPts val="15"/>
              </a:spcBef>
            </a:pPr>
            <a:endParaRPr lang="en-US" sz="2000" dirty="0" smtClean="0">
              <a:latin typeface="Georgia" panose="02040502050405020303" pitchFamily="18" charset="0"/>
              <a:cs typeface="Times New Roman" panose="02020603050405020304"/>
            </a:endParaRPr>
          </a:p>
          <a:p>
            <a:pPr marL="250190" algn="just">
              <a:lnSpc>
                <a:spcPct val="100000"/>
              </a:lnSpc>
              <a:spcBef>
                <a:spcPts val="5"/>
              </a:spcBef>
            </a:pPr>
            <a:r>
              <a:rPr lang="en-US" sz="2000" b="1" spc="-5" dirty="0">
                <a:solidFill>
                  <a:srgbClr val="FF0000"/>
                </a:solidFill>
                <a:latin typeface="Georgia" panose="02040502050405020303" pitchFamily="18" charset="0"/>
                <a:cs typeface="Times New Roman" panose="02020603050405020304"/>
                <a:sym typeface="Symbol" panose="05050102010706020507"/>
              </a:rPr>
              <a:t></a:t>
            </a:r>
            <a:r>
              <a:rPr lang="en-US" sz="2000" b="1" spc="-5" dirty="0" smtClean="0">
                <a:solidFill>
                  <a:srgbClr val="FF0000"/>
                </a:solidFill>
                <a:latin typeface="Georgia" panose="02040502050405020303" pitchFamily="18" charset="0"/>
                <a:cs typeface="Times New Roman" panose="02020603050405020304"/>
              </a:rPr>
              <a:t> </a:t>
            </a:r>
            <a:r>
              <a:rPr lang="en-US" sz="2000" b="1" dirty="0" smtClean="0">
                <a:solidFill>
                  <a:srgbClr val="FF0000"/>
                </a:solidFill>
                <a:latin typeface="Georgia" panose="02040502050405020303" pitchFamily="18" charset="0"/>
                <a:cs typeface="Times New Roman" panose="02020603050405020304"/>
              </a:rPr>
              <a:t>Laser operates </a:t>
            </a:r>
            <a:r>
              <a:rPr lang="en-US" sz="2000" b="1" spc="-5" dirty="0" smtClean="0">
                <a:solidFill>
                  <a:srgbClr val="FF0000"/>
                </a:solidFill>
                <a:latin typeface="Georgia" panose="02040502050405020303" pitchFamily="18" charset="0"/>
                <a:cs typeface="Times New Roman" panose="02020603050405020304"/>
              </a:rPr>
              <a:t>over </a:t>
            </a:r>
            <a:r>
              <a:rPr lang="en-US" sz="2000" b="1" dirty="0" smtClean="0">
                <a:solidFill>
                  <a:srgbClr val="FF0000"/>
                </a:solidFill>
                <a:latin typeface="Georgia" panose="02040502050405020303" pitchFamily="18" charset="0"/>
                <a:cs typeface="Times New Roman" panose="02020603050405020304"/>
              </a:rPr>
              <a:t>a </a:t>
            </a:r>
            <a:r>
              <a:rPr lang="en-US" sz="2000" b="1" spc="-10" dirty="0" smtClean="0">
                <a:solidFill>
                  <a:srgbClr val="FF0000"/>
                </a:solidFill>
                <a:latin typeface="Georgia" panose="02040502050405020303" pitchFamily="18" charset="0"/>
                <a:cs typeface="Times New Roman" panose="02020603050405020304"/>
              </a:rPr>
              <a:t>wide/broad </a:t>
            </a:r>
            <a:r>
              <a:rPr lang="en-US" sz="2000" b="1" dirty="0" smtClean="0">
                <a:solidFill>
                  <a:srgbClr val="FF0000"/>
                </a:solidFill>
                <a:latin typeface="Georgia" panose="02040502050405020303" pitchFamily="18" charset="0"/>
                <a:cs typeface="Times New Roman" panose="02020603050405020304"/>
              </a:rPr>
              <a:t>range of</a:t>
            </a:r>
            <a:r>
              <a:rPr lang="en-US" sz="2000" b="1" spc="-110" dirty="0" smtClean="0">
                <a:solidFill>
                  <a:srgbClr val="FF0000"/>
                </a:solidFill>
                <a:latin typeface="Georgia" panose="02040502050405020303" pitchFamily="18" charset="0"/>
                <a:cs typeface="Times New Roman" panose="02020603050405020304"/>
              </a:rPr>
              <a:t> </a:t>
            </a:r>
            <a:r>
              <a:rPr lang="en-US" sz="2000" b="1" spc="-5" dirty="0" smtClean="0">
                <a:solidFill>
                  <a:srgbClr val="FF0000"/>
                </a:solidFill>
                <a:latin typeface="Georgia" panose="02040502050405020303" pitchFamily="18" charset="0"/>
                <a:cs typeface="Times New Roman" panose="02020603050405020304"/>
              </a:rPr>
              <a:t>wavelengths.</a:t>
            </a:r>
            <a:endParaRPr lang="en-US" sz="2000" dirty="0">
              <a:latin typeface="Georgia" panose="02040502050405020303" pitchFamily="18" charset="0"/>
              <a:cs typeface="Times New Roman" panose="02020603050405020304"/>
            </a:endParaRPr>
          </a:p>
        </p:txBody>
      </p:sp>
      <p:sp>
        <p:nvSpPr>
          <p:cNvPr id="9" name="Rectangle 8"/>
          <p:cNvSpPr/>
          <p:nvPr/>
        </p:nvSpPr>
        <p:spPr>
          <a:xfrm>
            <a:off x="1981200" y="5421868"/>
            <a:ext cx="6096000" cy="369332"/>
          </a:xfrm>
          <a:prstGeom prst="rect">
            <a:avLst/>
          </a:prstGeom>
        </p:spPr>
        <p:txBody>
          <a:bodyPr wrap="square">
            <a:spAutoFit/>
          </a:bodyPr>
          <a:lstStyle/>
          <a:p>
            <a:pPr marL="12700">
              <a:lnSpc>
                <a:spcPct val="100000"/>
              </a:lnSpc>
              <a:spcBef>
                <a:spcPts val="95"/>
              </a:spcBef>
            </a:pPr>
            <a:r>
              <a:rPr lang="en-US" spc="-5" dirty="0" smtClean="0">
                <a:latin typeface="Georgia" panose="02040502050405020303" pitchFamily="18" charset="0"/>
                <a:cs typeface="Arial" panose="020B0604020202020204"/>
              </a:rPr>
              <a:t>Schematic diagram of a laminar-flow </a:t>
            </a:r>
            <a:r>
              <a:rPr lang="en-US" spc="-10" dirty="0" smtClean="0">
                <a:latin typeface="Georgia" panose="02040502050405020303" pitchFamily="18" charset="0"/>
                <a:cs typeface="Arial" panose="020B0604020202020204"/>
              </a:rPr>
              <a:t>dye</a:t>
            </a:r>
            <a:r>
              <a:rPr lang="en-US" spc="75" dirty="0" smtClean="0">
                <a:latin typeface="Georgia" panose="02040502050405020303" pitchFamily="18" charset="0"/>
                <a:cs typeface="Arial" panose="020B0604020202020204"/>
              </a:rPr>
              <a:t> </a:t>
            </a:r>
            <a:r>
              <a:rPr lang="en-US" spc="-5" dirty="0" smtClean="0">
                <a:latin typeface="Georgia" panose="02040502050405020303" pitchFamily="18" charset="0"/>
                <a:cs typeface="Arial" panose="020B0604020202020204"/>
              </a:rPr>
              <a:t>laser</a:t>
            </a:r>
            <a:endParaRPr lang="en-US" dirty="0">
              <a:latin typeface="Georgia" panose="02040502050405020303" pitchFamily="18" charset="0"/>
              <a:cs typeface="Arial"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srcRect/>
          <a:stretch>
            <a:fillRect/>
          </a:stretch>
        </p:blipFill>
        <p:spPr bwMode="auto">
          <a:xfrm>
            <a:off x="0" y="1366837"/>
            <a:ext cx="9056791" cy="4957763"/>
          </a:xfrm>
          <a:prstGeom prst="rect">
            <a:avLst/>
          </a:prstGeom>
          <a:noFill/>
          <a:ln w="9525">
            <a:noFill/>
            <a:miter lim="800000"/>
            <a:headEnd/>
            <a:tailEnd/>
          </a:ln>
          <a:effectLst/>
        </p:spPr>
      </p:pic>
      <p:sp>
        <p:nvSpPr>
          <p:cNvPr id="3" name="Rectangle 2"/>
          <p:cNvSpPr/>
          <p:nvPr/>
        </p:nvSpPr>
        <p:spPr>
          <a:xfrm>
            <a:off x="381000" y="533400"/>
            <a:ext cx="8001000" cy="461665"/>
          </a:xfrm>
          <a:prstGeom prst="rect">
            <a:avLst/>
          </a:prstGeom>
        </p:spPr>
        <p:txBody>
          <a:bodyPr wrap="square">
            <a:spAutoFit/>
          </a:bodyPr>
          <a:lstStyle/>
          <a:p>
            <a:pPr marL="12700">
              <a:lnSpc>
                <a:spcPct val="100000"/>
              </a:lnSpc>
              <a:spcBef>
                <a:spcPts val="95"/>
              </a:spcBef>
            </a:pPr>
            <a:r>
              <a:rPr lang="en-US" sz="2400" spc="-5" dirty="0" smtClean="0">
                <a:latin typeface="Times New Roman" panose="02020603050405020304" pitchFamily="18" charset="0"/>
                <a:cs typeface="Times New Roman" panose="02020603050405020304" pitchFamily="18" charset="0"/>
              </a:rPr>
              <a:t>Comparison Between Solid, Liquid and Gas Lasers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371600" y="352485"/>
            <a:ext cx="6553200" cy="4524315"/>
          </a:xfrm>
          <a:prstGeom prst="rect">
            <a:avLst/>
          </a:prstGeom>
          <a:solidFill>
            <a:srgbClr val="FFFFFF"/>
          </a:solidFill>
        </p:spPr>
        <p:txBody>
          <a:bodyPr wrap="square" rtlCol="0">
            <a:spAutoFit/>
          </a:bodyPr>
          <a:lstStyle/>
          <a:p>
            <a:pPr algn="ctr"/>
            <a:r>
              <a:rPr lang="en-US" sz="2400" b="1" dirty="0" smtClean="0">
                <a:latin typeface="Georgia" panose="02040502050405020303" pitchFamily="18" charset="0"/>
              </a:rPr>
              <a:t>Semiconductor Lasers ( Laser Diodes)</a:t>
            </a:r>
            <a:endParaRPr lang="en-US" sz="2400" b="1" dirty="0" smtClean="0">
              <a:latin typeface="Georgia" panose="02040502050405020303" pitchFamily="18" charset="0"/>
            </a:endParaRPr>
          </a:p>
          <a:p>
            <a:pPr algn="just"/>
            <a:endParaRPr lang="en-US" sz="2400" b="1" dirty="0" smtClean="0">
              <a:latin typeface="Georgia" panose="02040502050405020303" pitchFamily="18" charset="0"/>
            </a:endParaRPr>
          </a:p>
          <a:p>
            <a:pPr algn="just">
              <a:lnSpc>
                <a:spcPct val="150000"/>
              </a:lnSpc>
            </a:pPr>
            <a:r>
              <a:rPr lang="en-US" sz="2000" dirty="0" smtClean="0">
                <a:latin typeface="Georgia" panose="02040502050405020303" pitchFamily="18" charset="0"/>
              </a:rPr>
              <a:t>As compared to other laser systems, semiconductor lasers have some very attractive characteristics: </a:t>
            </a:r>
            <a:endParaRPr lang="en-US" sz="2000" dirty="0" smtClean="0">
              <a:latin typeface="Georgia" panose="02040502050405020303" pitchFamily="18" charset="0"/>
            </a:endParaRPr>
          </a:p>
          <a:p>
            <a:pPr algn="just">
              <a:lnSpc>
                <a:spcPct val="150000"/>
              </a:lnSpc>
              <a:buFont typeface="Wingdings" panose="05000000000000000000" pitchFamily="2" charset="2"/>
              <a:buChar char="ü"/>
            </a:pPr>
            <a:r>
              <a:rPr lang="en-US" sz="2000" dirty="0" smtClean="0">
                <a:latin typeface="Georgia" panose="02040502050405020303" pitchFamily="18" charset="0"/>
              </a:rPr>
              <a:t>they are very small in size, </a:t>
            </a:r>
            <a:endParaRPr lang="en-US" sz="2000" dirty="0" smtClean="0">
              <a:latin typeface="Georgia" panose="02040502050405020303" pitchFamily="18" charset="0"/>
            </a:endParaRPr>
          </a:p>
          <a:p>
            <a:pPr algn="just">
              <a:lnSpc>
                <a:spcPct val="150000"/>
              </a:lnSpc>
              <a:buFont typeface="Wingdings" panose="05000000000000000000" pitchFamily="2" charset="2"/>
              <a:buChar char="ü"/>
            </a:pPr>
            <a:r>
              <a:rPr lang="en-US" sz="2000" dirty="0" smtClean="0">
                <a:latin typeface="Georgia" panose="02040502050405020303" pitchFamily="18" charset="0"/>
              </a:rPr>
              <a:t>can be directly modulated by varying the drive current, </a:t>
            </a:r>
            <a:endParaRPr lang="en-US" sz="2000" dirty="0" smtClean="0">
              <a:latin typeface="Georgia" panose="02040502050405020303" pitchFamily="18" charset="0"/>
            </a:endParaRPr>
          </a:p>
          <a:p>
            <a:pPr algn="just">
              <a:lnSpc>
                <a:spcPct val="150000"/>
              </a:lnSpc>
              <a:buFont typeface="Wingdings" panose="05000000000000000000" pitchFamily="2" charset="2"/>
              <a:buChar char="ü"/>
            </a:pPr>
            <a:r>
              <a:rPr lang="en-US" sz="2000" dirty="0" smtClean="0">
                <a:latin typeface="Georgia" panose="02040502050405020303" pitchFamily="18" charset="0"/>
              </a:rPr>
              <a:t>are very efficient converters of electrical energy to light, </a:t>
            </a:r>
            <a:endParaRPr lang="en-US" sz="2000" dirty="0" smtClean="0">
              <a:latin typeface="Georgia" panose="02040502050405020303" pitchFamily="18" charset="0"/>
            </a:endParaRPr>
          </a:p>
          <a:p>
            <a:pPr algn="just">
              <a:lnSpc>
                <a:spcPct val="150000"/>
              </a:lnSpc>
              <a:buFont typeface="Wingdings" panose="05000000000000000000" pitchFamily="2" charset="2"/>
              <a:buChar char="ü"/>
            </a:pPr>
            <a:r>
              <a:rPr lang="en-US" sz="2000" dirty="0" smtClean="0">
                <a:latin typeface="Georgia" panose="02040502050405020303" pitchFamily="18" charset="0"/>
              </a:rPr>
              <a:t>can be designed to emit a broad range of wavelengths, etc</a:t>
            </a:r>
            <a:endParaRPr lang="en-US" sz="2400" dirty="0">
              <a:latin typeface="Georgia" panose="02040502050405020303" pitchFamily="18"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1"/>
          <a:srcRect/>
          <a:stretch>
            <a:fillRect/>
          </a:stretch>
        </p:blipFill>
        <p:spPr bwMode="auto">
          <a:xfrm>
            <a:off x="609600" y="1914525"/>
            <a:ext cx="5353050" cy="4029075"/>
          </a:xfrm>
          <a:prstGeom prst="rect">
            <a:avLst/>
          </a:prstGeom>
          <a:noFill/>
          <a:ln w="9525">
            <a:noFill/>
            <a:miter lim="800000"/>
            <a:headEnd/>
            <a:tailEnd/>
          </a:ln>
          <a:effectLst/>
        </p:spPr>
      </p:pic>
      <p:sp>
        <p:nvSpPr>
          <p:cNvPr id="2" name="Rectangle 1"/>
          <p:cNvSpPr/>
          <p:nvPr/>
        </p:nvSpPr>
        <p:spPr>
          <a:xfrm>
            <a:off x="152400" y="152400"/>
            <a:ext cx="8686800" cy="1754326"/>
          </a:xfrm>
          <a:prstGeom prst="rect">
            <a:avLst/>
          </a:prstGeom>
          <a:solidFill>
            <a:srgbClr val="FFFFFF"/>
          </a:solidFill>
        </p:spPr>
        <p:txBody>
          <a:bodyPr wrap="square">
            <a:spAutoFit/>
          </a:bodyPr>
          <a:lstStyle/>
          <a:p>
            <a:r>
              <a:rPr lang="en-US" sz="2000" b="1" i="1" dirty="0" smtClean="0">
                <a:latin typeface="Georgia" panose="02040502050405020303" pitchFamily="18" charset="0"/>
              </a:rPr>
              <a:t>Gain In A Forward-biased P–n Junction</a:t>
            </a:r>
            <a:endParaRPr lang="en-US" sz="2000" b="1" i="1" dirty="0" smtClean="0">
              <a:latin typeface="Georgia" panose="02040502050405020303" pitchFamily="18" charset="0"/>
            </a:endParaRPr>
          </a:p>
          <a:p>
            <a:endParaRPr lang="en-US" dirty="0" smtClean="0">
              <a:latin typeface="Georgia" panose="02040502050405020303" pitchFamily="18" charset="0"/>
            </a:endParaRPr>
          </a:p>
          <a:p>
            <a:pPr algn="just"/>
            <a:r>
              <a:rPr lang="en-US" sz="1400" dirty="0" smtClean="0">
                <a:latin typeface="Georgia" panose="02040502050405020303" pitchFamily="18" charset="0"/>
              </a:rPr>
              <a:t>Consider a p–n junction formed between a p-doped and an n-doped semiconductor. The diffusion of these carriers across the junction leads to a built-in potential difference between the positively charged immobile ions in the n side and the negatively charge immobile ions in the p side of the junction. This built-in potential </a:t>
            </a:r>
            <a:r>
              <a:rPr lang="en-US" sz="1400" dirty="0" err="1" smtClean="0">
                <a:latin typeface="Georgia" panose="02040502050405020303" pitchFamily="18" charset="0"/>
              </a:rPr>
              <a:t>Vb</a:t>
            </a:r>
            <a:r>
              <a:rPr lang="en-US" sz="1400" dirty="0" smtClean="0">
                <a:latin typeface="Georgia" panose="02040502050405020303" pitchFamily="18" charset="0"/>
              </a:rPr>
              <a:t> lowers the potential energy of the electrons in the n side with respect to the potential energy of electrons in the p-side, which is represented by “bending of energy bands” near the p–n junction. </a:t>
            </a:r>
            <a:endParaRPr lang="en-US" sz="1400" dirty="0">
              <a:latin typeface="Georgia" panose="02040502050405020303" pitchFamily="18" charset="0"/>
            </a:endParaRPr>
          </a:p>
        </p:txBody>
      </p:sp>
      <p:sp>
        <p:nvSpPr>
          <p:cNvPr id="4" name="Rectangle 3"/>
          <p:cNvSpPr/>
          <p:nvPr/>
        </p:nvSpPr>
        <p:spPr>
          <a:xfrm>
            <a:off x="5867400" y="2464475"/>
            <a:ext cx="2971800" cy="2031325"/>
          </a:xfrm>
          <a:prstGeom prst="rect">
            <a:avLst/>
          </a:prstGeom>
        </p:spPr>
        <p:txBody>
          <a:bodyPr wrap="square">
            <a:spAutoFit/>
          </a:bodyPr>
          <a:lstStyle/>
          <a:p>
            <a:pPr marL="342900" indent="-342900" algn="just">
              <a:buAutoNum type="alphaLcParenBoth"/>
            </a:pPr>
            <a:r>
              <a:rPr lang="en-US" sz="1400" i="1" dirty="0" smtClean="0">
                <a:latin typeface="Georgia" panose="02040502050405020303" pitchFamily="18" charset="0"/>
              </a:rPr>
              <a:t>Unbiased p–n junction and</a:t>
            </a:r>
            <a:endParaRPr lang="en-US" sz="1400" i="1" dirty="0" smtClean="0">
              <a:latin typeface="Georgia" panose="02040502050405020303" pitchFamily="18" charset="0"/>
            </a:endParaRPr>
          </a:p>
          <a:p>
            <a:pPr marL="342900" indent="-342900" algn="just">
              <a:buAutoNum type="alphaLcParenBoth"/>
            </a:pPr>
            <a:r>
              <a:rPr lang="en-US" sz="1400" i="1" dirty="0" smtClean="0">
                <a:latin typeface="Georgia" panose="02040502050405020303" pitchFamily="18" charset="0"/>
              </a:rPr>
              <a:t>forward-biased p–n junction. When the p–n junction is forward biased, we can achieve optical amplification over a certain range of photon energies. </a:t>
            </a:r>
            <a:endParaRPr lang="en-US" sz="1400" i="1" dirty="0" smtClean="0">
              <a:latin typeface="Georgia" panose="02040502050405020303" pitchFamily="18" charset="0"/>
            </a:endParaRPr>
          </a:p>
          <a:p>
            <a:pPr marL="342900" indent="-342900" algn="just">
              <a:buAutoNum type="alphaLcParenBoth"/>
            </a:pPr>
            <a:r>
              <a:rPr lang="en-US" sz="1400" i="1" dirty="0" smtClean="0">
                <a:latin typeface="Georgia" panose="02040502050405020303" pitchFamily="18" charset="0"/>
              </a:rPr>
              <a:t>Forward-biased, heavily doped p–n junction</a:t>
            </a:r>
            <a:endParaRPr lang="en-US" sz="1400" i="1" dirty="0">
              <a:latin typeface="Georgia" panose="02040502050405020303" pitchFamily="18" charset="0"/>
            </a:endParaRPr>
          </a:p>
        </p:txBody>
      </p:sp>
      <p:sp>
        <p:nvSpPr>
          <p:cNvPr id="5" name="Rectangle 4"/>
          <p:cNvSpPr/>
          <p:nvPr/>
        </p:nvSpPr>
        <p:spPr>
          <a:xfrm>
            <a:off x="76200" y="5874603"/>
            <a:ext cx="8991600" cy="830997"/>
          </a:xfrm>
          <a:prstGeom prst="rect">
            <a:avLst/>
          </a:prstGeom>
        </p:spPr>
        <p:txBody>
          <a:bodyPr wrap="square">
            <a:spAutoFit/>
          </a:bodyPr>
          <a:lstStyle/>
          <a:p>
            <a:pPr algn="just"/>
            <a:r>
              <a:rPr lang="en-US" sz="1600" dirty="0" smtClean="0">
                <a:latin typeface="Georgia" panose="02040502050405020303" pitchFamily="18" charset="0"/>
              </a:rPr>
              <a:t>If a p–n junction formed by highly doped p- and n-type semiconductors, in which the Fermi levels are located inside the respective bands, application of a strong bias can lead to the gain condition which is the basis of operation of injection laser diode.</a:t>
            </a:r>
            <a:endParaRPr lang="en-US" sz="1600" dirty="0">
              <a:latin typeface="Georgia" panose="02040502050405020303" pitchFamily="18" charset="0"/>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0" y="474345"/>
            <a:ext cx="7772400" cy="2585323"/>
          </a:xfrm>
          <a:prstGeom prst="rect">
            <a:avLst/>
          </a:prstGeom>
        </p:spPr>
        <p:txBody>
          <a:bodyPr wrap="square">
            <a:spAutoFit/>
          </a:bodyPr>
          <a:lstStyle/>
          <a:p>
            <a:pPr algn="just"/>
            <a:r>
              <a:rPr lang="en-US" dirty="0" smtClean="0">
                <a:latin typeface="Georgia" panose="02040502050405020303" pitchFamily="18" charset="0"/>
              </a:rPr>
              <a:t>A laser diode consists basically of a forward biased p–n junction of a suitably doped direct band gap semiconductor material. Two ends of the substrate chip are cleaved to form mirror-like end faces, while the other two ends are saw cut so that the optical resonator is formed in the direction of the cleaved ends only. The large refractive index difference at the semiconductor–air interface provides a reflectance of about 30%, which is good enough to sustain laser oscillations in most semiconductor diodes. This is primarily due to the large gain coefficients that are available in semiconductors.</a:t>
            </a:r>
            <a:endParaRPr lang="en-US" dirty="0" smtClean="0">
              <a:latin typeface="Georgia" panose="02040502050405020303" pitchFamily="18" charset="0"/>
            </a:endParaRPr>
          </a:p>
        </p:txBody>
      </p:sp>
      <p:pic>
        <p:nvPicPr>
          <p:cNvPr id="8" name="Picture 7"/>
          <p:cNvPicPr/>
          <p:nvPr/>
        </p:nvPicPr>
        <p:blipFill>
          <a:blip r:embed="rId1"/>
          <a:srcRect/>
          <a:stretch>
            <a:fillRect/>
          </a:stretch>
        </p:blipFill>
        <p:spPr bwMode="auto">
          <a:xfrm>
            <a:off x="1295400" y="3200400"/>
            <a:ext cx="6324600" cy="302323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185678"/>
            <a:ext cx="8534400" cy="461665"/>
          </a:xfrm>
          <a:prstGeom prst="rect">
            <a:avLst/>
          </a:prstGeom>
        </p:spPr>
        <p:txBody>
          <a:bodyPr wrap="square">
            <a:spAutoFit/>
          </a:bodyPr>
          <a:lstStyle/>
          <a:p>
            <a:pPr algn="just"/>
            <a:r>
              <a:rPr lang="en-US" sz="2400" b="1" i="1" dirty="0" err="1" smtClean="0">
                <a:latin typeface="Georgia" panose="02040502050405020303" pitchFamily="18" charset="0"/>
              </a:rPr>
              <a:t>Heterostructure</a:t>
            </a:r>
            <a:r>
              <a:rPr lang="en-US" sz="2400" b="1" i="1" dirty="0" smtClean="0">
                <a:latin typeface="Georgia" panose="02040502050405020303" pitchFamily="18" charset="0"/>
              </a:rPr>
              <a:t> Lasers </a:t>
            </a:r>
            <a:endParaRPr lang="en-US" sz="2400" b="1" i="1" dirty="0" smtClean="0">
              <a:latin typeface="Georgia" panose="02040502050405020303" pitchFamily="18" charset="0"/>
            </a:endParaRPr>
          </a:p>
        </p:txBody>
      </p:sp>
      <p:grpSp>
        <p:nvGrpSpPr>
          <p:cNvPr id="2" name="Group 7"/>
          <p:cNvGrpSpPr/>
          <p:nvPr/>
        </p:nvGrpSpPr>
        <p:grpSpPr>
          <a:xfrm>
            <a:off x="5791200" y="76200"/>
            <a:ext cx="3200400" cy="3108543"/>
            <a:chOff x="5791200" y="76200"/>
            <a:chExt cx="3200400" cy="3108543"/>
          </a:xfrm>
        </p:grpSpPr>
        <p:pic>
          <p:nvPicPr>
            <p:cNvPr id="30724" name="Picture 4"/>
            <p:cNvPicPr>
              <a:picLocks noChangeAspect="1" noChangeArrowheads="1"/>
            </p:cNvPicPr>
            <p:nvPr/>
          </p:nvPicPr>
          <p:blipFill>
            <a:blip r:embed="rId1"/>
            <a:srcRect/>
            <a:stretch>
              <a:fillRect/>
            </a:stretch>
          </p:blipFill>
          <p:spPr bwMode="auto">
            <a:xfrm>
              <a:off x="5943600" y="212943"/>
              <a:ext cx="2880360" cy="1790700"/>
            </a:xfrm>
            <a:prstGeom prst="rect">
              <a:avLst/>
            </a:prstGeom>
            <a:noFill/>
            <a:ln w="9525">
              <a:noFill/>
              <a:miter lim="800000"/>
              <a:headEnd/>
              <a:tailEnd/>
            </a:ln>
            <a:effectLst/>
          </p:spPr>
        </p:pic>
        <p:sp>
          <p:nvSpPr>
            <p:cNvPr id="6" name="Rectangle 5"/>
            <p:cNvSpPr/>
            <p:nvPr/>
          </p:nvSpPr>
          <p:spPr>
            <a:xfrm>
              <a:off x="5791200" y="76200"/>
              <a:ext cx="3200400" cy="3108543"/>
            </a:xfrm>
            <a:prstGeom prst="rect">
              <a:avLst/>
            </a:prstGeom>
            <a:ln w="38100">
              <a:solidFill>
                <a:schemeClr val="tx1"/>
              </a:solidFill>
            </a:ln>
          </p:spPr>
          <p:txBody>
            <a:bodyPr wrap="square">
              <a:spAutoFit/>
            </a:bodyPr>
            <a:lstStyle/>
            <a:p>
              <a:pPr algn="just"/>
              <a:endParaRPr lang="en-US" sz="1400" dirty="0" smtClean="0">
                <a:latin typeface="Georgia" panose="02040502050405020303" pitchFamily="18" charset="0"/>
              </a:endParaRPr>
            </a:p>
            <a:p>
              <a:pPr algn="just"/>
              <a:endParaRPr lang="en-US" sz="1400" dirty="0" smtClean="0">
                <a:latin typeface="Georgia" panose="02040502050405020303" pitchFamily="18" charset="0"/>
              </a:endParaRPr>
            </a:p>
            <a:p>
              <a:pPr algn="just"/>
              <a:endParaRPr lang="en-US" sz="1400" dirty="0" smtClean="0">
                <a:latin typeface="Georgia" panose="02040502050405020303" pitchFamily="18" charset="0"/>
              </a:endParaRPr>
            </a:p>
            <a:p>
              <a:pPr algn="just"/>
              <a:endParaRPr lang="en-US" sz="1400" dirty="0" smtClean="0">
                <a:latin typeface="Georgia" panose="02040502050405020303" pitchFamily="18" charset="0"/>
              </a:endParaRPr>
            </a:p>
            <a:p>
              <a:pPr algn="just"/>
              <a:endParaRPr lang="en-US" sz="1400" dirty="0" smtClean="0">
                <a:latin typeface="Georgia" panose="02040502050405020303" pitchFamily="18" charset="0"/>
              </a:endParaRPr>
            </a:p>
            <a:p>
              <a:pPr algn="just"/>
              <a:endParaRPr lang="en-US" sz="1400" dirty="0" smtClean="0">
                <a:latin typeface="Georgia" panose="02040502050405020303" pitchFamily="18" charset="0"/>
              </a:endParaRPr>
            </a:p>
            <a:p>
              <a:pPr algn="just"/>
              <a:endParaRPr lang="en-US" sz="1400" dirty="0" smtClean="0">
                <a:latin typeface="Georgia" panose="02040502050405020303" pitchFamily="18" charset="0"/>
              </a:endParaRPr>
            </a:p>
            <a:p>
              <a:pPr algn="just"/>
              <a:endParaRPr lang="en-US" sz="1400" dirty="0" smtClean="0">
                <a:latin typeface="Georgia" panose="02040502050405020303" pitchFamily="18" charset="0"/>
              </a:endParaRPr>
            </a:p>
            <a:p>
              <a:pPr algn="just"/>
              <a:endParaRPr lang="en-US" sz="1400" dirty="0" smtClean="0">
                <a:latin typeface="Georgia" panose="02040502050405020303" pitchFamily="18" charset="0"/>
              </a:endParaRPr>
            </a:p>
            <a:p>
              <a:pPr algn="just"/>
              <a:endParaRPr lang="en-US" sz="1400" dirty="0" smtClean="0">
                <a:latin typeface="Georgia" panose="02040502050405020303" pitchFamily="18" charset="0"/>
              </a:endParaRPr>
            </a:p>
            <a:p>
              <a:pPr algn="just"/>
              <a:r>
                <a:rPr lang="en-US" sz="1400" dirty="0" smtClean="0">
                  <a:latin typeface="Georgia" panose="02040502050405020303" pitchFamily="18" charset="0"/>
                </a:rPr>
                <a:t>double-</a:t>
              </a:r>
              <a:r>
                <a:rPr lang="en-US" sz="1400" dirty="0" err="1" smtClean="0">
                  <a:latin typeface="Georgia" panose="02040502050405020303" pitchFamily="18" charset="0"/>
                </a:rPr>
                <a:t>heterostructure</a:t>
              </a:r>
              <a:r>
                <a:rPr lang="en-US" sz="1400" dirty="0" smtClean="0">
                  <a:latin typeface="Georgia" panose="02040502050405020303" pitchFamily="18" charset="0"/>
                </a:rPr>
                <a:t> laser with a lower </a:t>
              </a:r>
              <a:r>
                <a:rPr lang="en-US" sz="1400" dirty="0" err="1" smtClean="0">
                  <a:latin typeface="Georgia" panose="02040502050405020303" pitchFamily="18" charset="0"/>
                </a:rPr>
                <a:t>bandgap</a:t>
              </a:r>
              <a:r>
                <a:rPr lang="en-US" sz="1400" dirty="0" smtClean="0">
                  <a:latin typeface="Georgia" panose="02040502050405020303" pitchFamily="18" charset="0"/>
                </a:rPr>
                <a:t> semiconductor (</a:t>
              </a:r>
              <a:r>
                <a:rPr lang="en-US" sz="1400" dirty="0" err="1" smtClean="0">
                  <a:latin typeface="Georgia" panose="02040502050405020303" pitchFamily="18" charset="0"/>
                </a:rPr>
                <a:t>GaAs</a:t>
              </a:r>
              <a:r>
                <a:rPr lang="en-US" sz="1400" dirty="0" smtClean="0">
                  <a:latin typeface="Georgia" panose="02040502050405020303" pitchFamily="18" charset="0"/>
                </a:rPr>
                <a:t>) surrounded on either side by a higher </a:t>
              </a:r>
              <a:r>
                <a:rPr lang="en-US" sz="1400" dirty="0" err="1" smtClean="0">
                  <a:latin typeface="Georgia" panose="02040502050405020303" pitchFamily="18" charset="0"/>
                </a:rPr>
                <a:t>bandgap</a:t>
              </a:r>
              <a:r>
                <a:rPr lang="en-US" sz="1400" dirty="0" smtClean="0">
                  <a:latin typeface="Georgia" panose="02040502050405020303" pitchFamily="18" charset="0"/>
                </a:rPr>
                <a:t> semiconductor  (</a:t>
              </a:r>
              <a:r>
                <a:rPr lang="en-US" sz="1400" dirty="0" err="1" smtClean="0">
                  <a:latin typeface="Georgia" panose="02040502050405020303" pitchFamily="18" charset="0"/>
                </a:rPr>
                <a:t>AlGaAs</a:t>
              </a:r>
              <a:r>
                <a:rPr lang="en-US" sz="1400" dirty="0" smtClean="0">
                  <a:latin typeface="Georgia" panose="02040502050405020303" pitchFamily="18" charset="0"/>
                </a:rPr>
                <a:t>) </a:t>
              </a:r>
              <a:endParaRPr lang="en-US" sz="1400" dirty="0">
                <a:latin typeface="Georgia" panose="02040502050405020303" pitchFamily="18" charset="0"/>
              </a:endParaRPr>
            </a:p>
          </p:txBody>
        </p:sp>
      </p:grpSp>
      <p:sp>
        <p:nvSpPr>
          <p:cNvPr id="7" name="Rectangle 6"/>
          <p:cNvSpPr/>
          <p:nvPr/>
        </p:nvSpPr>
        <p:spPr>
          <a:xfrm>
            <a:off x="304800" y="762000"/>
            <a:ext cx="5410200" cy="2616101"/>
          </a:xfrm>
          <a:prstGeom prst="rect">
            <a:avLst/>
          </a:prstGeom>
        </p:spPr>
        <p:txBody>
          <a:bodyPr wrap="square">
            <a:spAutoFit/>
          </a:bodyPr>
          <a:lstStyle/>
          <a:p>
            <a:pPr algn="just"/>
            <a:r>
              <a:rPr lang="en-US" sz="1600" dirty="0" smtClean="0">
                <a:latin typeface="Georgia" panose="02040502050405020303" pitchFamily="18" charset="0"/>
              </a:rPr>
              <a:t>In the basic configuration of the </a:t>
            </a:r>
            <a:r>
              <a:rPr lang="en-US" sz="1600" dirty="0" err="1" smtClean="0">
                <a:latin typeface="Georgia" panose="02040502050405020303" pitchFamily="18" charset="0"/>
              </a:rPr>
              <a:t>heterostructure</a:t>
            </a:r>
            <a:r>
              <a:rPr lang="en-US" sz="1600" dirty="0" smtClean="0">
                <a:latin typeface="Georgia" panose="02040502050405020303" pitchFamily="18" charset="0"/>
              </a:rPr>
              <a:t> laser a thin layer of a suitable semiconductor material (such as </a:t>
            </a:r>
            <a:r>
              <a:rPr lang="en-US" sz="1600" dirty="0" err="1" smtClean="0">
                <a:latin typeface="Georgia" panose="02040502050405020303" pitchFamily="18" charset="0"/>
              </a:rPr>
              <a:t>GaAs</a:t>
            </a:r>
            <a:r>
              <a:rPr lang="en-US" sz="1600" dirty="0" smtClean="0">
                <a:latin typeface="Georgia" panose="02040502050405020303" pitchFamily="18" charset="0"/>
              </a:rPr>
              <a:t>) is sandwiched between two layers of a different semiconductor exhibiting a larger </a:t>
            </a:r>
            <a:r>
              <a:rPr lang="en-US" sz="1600" dirty="0" err="1" smtClean="0">
                <a:latin typeface="Georgia" panose="02040502050405020303" pitchFamily="18" charset="0"/>
              </a:rPr>
              <a:t>bandgap</a:t>
            </a:r>
            <a:r>
              <a:rPr lang="en-US" sz="1600" dirty="0" smtClean="0">
                <a:latin typeface="Georgia" panose="02040502050405020303" pitchFamily="18" charset="0"/>
              </a:rPr>
              <a:t> (such as Al</a:t>
            </a:r>
            <a:r>
              <a:rPr lang="en-US" sz="1600" baseline="-25000" dirty="0" smtClean="0">
                <a:latin typeface="Georgia" panose="02040502050405020303" pitchFamily="18" charset="0"/>
              </a:rPr>
              <a:t>x</a:t>
            </a:r>
            <a:r>
              <a:rPr lang="en-US" sz="1600" dirty="0" smtClean="0">
                <a:latin typeface="Georgia" panose="02040502050405020303" pitchFamily="18" charset="0"/>
              </a:rPr>
              <a:t>Ga</a:t>
            </a:r>
            <a:r>
              <a:rPr lang="en-US" sz="1600" baseline="-25000" dirty="0" smtClean="0">
                <a:latin typeface="Georgia" panose="02040502050405020303" pitchFamily="18" charset="0"/>
              </a:rPr>
              <a:t>1–x</a:t>
            </a:r>
            <a:r>
              <a:rPr lang="en-US" sz="1600" dirty="0" smtClean="0">
                <a:latin typeface="Georgia" panose="02040502050405020303" pitchFamily="18" charset="0"/>
              </a:rPr>
              <a:t>As). Thus inner layer forms two </a:t>
            </a:r>
            <a:r>
              <a:rPr lang="en-US" sz="1600" dirty="0" err="1" smtClean="0">
                <a:latin typeface="Georgia" panose="02040502050405020303" pitchFamily="18" charset="0"/>
              </a:rPr>
              <a:t>heterojunctions</a:t>
            </a:r>
            <a:r>
              <a:rPr lang="en-US" sz="1600" dirty="0" smtClean="0">
                <a:latin typeface="Georgia" panose="02040502050405020303" pitchFamily="18" charset="0"/>
              </a:rPr>
              <a:t> at the two interfaces between the semiconductors. The </a:t>
            </a:r>
            <a:r>
              <a:rPr lang="en-US" sz="1600" dirty="0" err="1" smtClean="0">
                <a:latin typeface="Georgia" panose="02040502050405020303" pitchFamily="18" charset="0"/>
              </a:rPr>
              <a:t>bandgap</a:t>
            </a:r>
            <a:r>
              <a:rPr lang="en-US" sz="1600" dirty="0" smtClean="0">
                <a:latin typeface="Georgia" panose="02040502050405020303" pitchFamily="18" charset="0"/>
              </a:rPr>
              <a:t> energy of Al</a:t>
            </a:r>
            <a:r>
              <a:rPr lang="en-US" sz="1600" baseline="-25000" dirty="0" smtClean="0">
                <a:latin typeface="Georgia" panose="02040502050405020303" pitchFamily="18" charset="0"/>
              </a:rPr>
              <a:t>x</a:t>
            </a:r>
            <a:r>
              <a:rPr lang="en-US" sz="1600" dirty="0" smtClean="0">
                <a:latin typeface="Georgia" panose="02040502050405020303" pitchFamily="18" charset="0"/>
              </a:rPr>
              <a:t>Ga</a:t>
            </a:r>
            <a:r>
              <a:rPr lang="en-US" sz="1600" baseline="-25000" dirty="0" smtClean="0">
                <a:latin typeface="Georgia" panose="02040502050405020303" pitchFamily="18" charset="0"/>
              </a:rPr>
              <a:t>1–x</a:t>
            </a:r>
            <a:r>
              <a:rPr lang="en-US" sz="1600" dirty="0" smtClean="0">
                <a:latin typeface="Georgia" panose="02040502050405020303" pitchFamily="18" charset="0"/>
              </a:rPr>
              <a:t>As depends on the  value of x and for x&lt;0.42, the </a:t>
            </a:r>
            <a:r>
              <a:rPr lang="en-US" sz="1600" dirty="0" err="1" smtClean="0">
                <a:latin typeface="Georgia" panose="02040502050405020303" pitchFamily="18" charset="0"/>
              </a:rPr>
              <a:t>bandgap</a:t>
            </a:r>
            <a:r>
              <a:rPr lang="en-US" sz="1600" dirty="0" smtClean="0">
                <a:latin typeface="Georgia" panose="02040502050405020303" pitchFamily="18" charset="0"/>
              </a:rPr>
              <a:t> energy can be approximated as</a:t>
            </a:r>
            <a:endParaRPr lang="en-US" sz="1600" dirty="0" smtClean="0">
              <a:latin typeface="Georgia" panose="02040502050405020303" pitchFamily="18" charset="0"/>
            </a:endParaRPr>
          </a:p>
          <a:p>
            <a:pPr algn="ctr"/>
            <a:r>
              <a:rPr lang="en-US" sz="2000" dirty="0" err="1" smtClean="0">
                <a:latin typeface="Georgia" panose="02040502050405020303" pitchFamily="18" charset="0"/>
              </a:rPr>
              <a:t>E</a:t>
            </a:r>
            <a:r>
              <a:rPr lang="en-US" sz="2000" baseline="-25000" dirty="0" err="1" smtClean="0">
                <a:latin typeface="Georgia" panose="02040502050405020303" pitchFamily="18" charset="0"/>
              </a:rPr>
              <a:t>g</a:t>
            </a:r>
            <a:r>
              <a:rPr lang="en-US" sz="2000" dirty="0" smtClean="0">
                <a:latin typeface="Georgia" panose="02040502050405020303" pitchFamily="18" charset="0"/>
              </a:rPr>
              <a:t>=(1.424+1.266x) </a:t>
            </a:r>
            <a:r>
              <a:rPr lang="en-US" sz="2000" dirty="0" err="1" smtClean="0">
                <a:latin typeface="Georgia" panose="02040502050405020303" pitchFamily="18" charset="0"/>
              </a:rPr>
              <a:t>eV</a:t>
            </a:r>
            <a:endParaRPr lang="en-US" sz="2000" dirty="0">
              <a:latin typeface="Georgia" panose="02040502050405020303" pitchFamily="18" charset="0"/>
            </a:endParaRPr>
          </a:p>
        </p:txBody>
      </p:sp>
      <p:sp>
        <p:nvSpPr>
          <p:cNvPr id="9" name="Rectangle 8"/>
          <p:cNvSpPr/>
          <p:nvPr/>
        </p:nvSpPr>
        <p:spPr>
          <a:xfrm>
            <a:off x="76200" y="6367046"/>
            <a:ext cx="8991600" cy="338554"/>
          </a:xfrm>
          <a:prstGeom prst="rect">
            <a:avLst/>
          </a:prstGeom>
        </p:spPr>
        <p:txBody>
          <a:bodyPr wrap="square">
            <a:spAutoFit/>
          </a:bodyPr>
          <a:lstStyle/>
          <a:p>
            <a:r>
              <a:rPr lang="en-US" sz="1600" dirty="0" smtClean="0">
                <a:latin typeface="Georgia" panose="02040502050405020303" pitchFamily="18" charset="0"/>
              </a:rPr>
              <a:t>(a) when they are not in contact, (b) when they are in contact with no bias, (c)under forward bias.</a:t>
            </a:r>
            <a:endParaRPr lang="en-US" sz="1600" dirty="0">
              <a:latin typeface="Georgia" panose="02040502050405020303" pitchFamily="18" charset="0"/>
            </a:endParaRPr>
          </a:p>
        </p:txBody>
      </p:sp>
      <p:pic>
        <p:nvPicPr>
          <p:cNvPr id="10" name="Picture 5"/>
          <p:cNvPicPr>
            <a:picLocks noChangeAspect="1" noChangeArrowheads="1"/>
          </p:cNvPicPr>
          <p:nvPr/>
        </p:nvPicPr>
        <p:blipFill>
          <a:blip r:embed="rId2"/>
          <a:srcRect/>
          <a:stretch>
            <a:fillRect/>
          </a:stretch>
        </p:blipFill>
        <p:spPr bwMode="auto">
          <a:xfrm>
            <a:off x="76200" y="4410671"/>
            <a:ext cx="2721769" cy="1785938"/>
          </a:xfrm>
          <a:prstGeom prst="rect">
            <a:avLst/>
          </a:prstGeom>
          <a:noFill/>
          <a:ln w="9525">
            <a:noFill/>
            <a:miter lim="800000"/>
            <a:headEnd/>
            <a:tailEnd/>
          </a:ln>
          <a:effectLst/>
        </p:spPr>
      </p:pic>
      <p:pic>
        <p:nvPicPr>
          <p:cNvPr id="11" name="Picture 6"/>
          <p:cNvPicPr>
            <a:picLocks noChangeAspect="1" noChangeArrowheads="1"/>
          </p:cNvPicPr>
          <p:nvPr/>
        </p:nvPicPr>
        <p:blipFill>
          <a:blip r:embed="rId3"/>
          <a:srcRect/>
          <a:stretch>
            <a:fillRect/>
          </a:stretch>
        </p:blipFill>
        <p:spPr bwMode="auto">
          <a:xfrm>
            <a:off x="3269456" y="4410671"/>
            <a:ext cx="2521744" cy="1814513"/>
          </a:xfrm>
          <a:prstGeom prst="rect">
            <a:avLst/>
          </a:prstGeom>
          <a:noFill/>
          <a:ln w="9525">
            <a:noFill/>
            <a:miter lim="800000"/>
            <a:headEnd/>
            <a:tailEnd/>
          </a:ln>
          <a:effectLst/>
        </p:spPr>
      </p:pic>
      <p:pic>
        <p:nvPicPr>
          <p:cNvPr id="12" name="Picture 7"/>
          <p:cNvPicPr>
            <a:picLocks noChangeAspect="1" noChangeArrowheads="1"/>
          </p:cNvPicPr>
          <p:nvPr/>
        </p:nvPicPr>
        <p:blipFill>
          <a:blip r:embed="rId4"/>
          <a:srcRect/>
          <a:stretch>
            <a:fillRect/>
          </a:stretch>
        </p:blipFill>
        <p:spPr bwMode="auto">
          <a:xfrm>
            <a:off x="6096000" y="4410671"/>
            <a:ext cx="2721769" cy="1700213"/>
          </a:xfrm>
          <a:prstGeom prst="rect">
            <a:avLst/>
          </a:prstGeom>
          <a:noFill/>
          <a:ln w="9525">
            <a:noFill/>
            <a:miter lim="800000"/>
            <a:headEnd/>
            <a:tailEnd/>
          </a:ln>
          <a:effectLst/>
        </p:spPr>
      </p:pic>
      <p:sp>
        <p:nvSpPr>
          <p:cNvPr id="13" name="Rectangle 12"/>
          <p:cNvSpPr/>
          <p:nvPr/>
        </p:nvSpPr>
        <p:spPr>
          <a:xfrm>
            <a:off x="152400" y="3882986"/>
            <a:ext cx="8915400" cy="338554"/>
          </a:xfrm>
          <a:prstGeom prst="rect">
            <a:avLst/>
          </a:prstGeom>
        </p:spPr>
        <p:txBody>
          <a:bodyPr wrap="square">
            <a:spAutoFit/>
          </a:bodyPr>
          <a:lstStyle/>
          <a:p>
            <a:r>
              <a:rPr lang="en-US" sz="1600" dirty="0" smtClean="0">
                <a:latin typeface="Georgia" panose="02040502050405020303" pitchFamily="18" charset="0"/>
              </a:rPr>
              <a:t>Energy band diagram corresponding to the three regions of a double-hetero-structure laser</a:t>
            </a:r>
            <a:endParaRPr lang="en-US" sz="16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7247</Words>
  <Application>WPS Presentation</Application>
  <PresentationFormat>On-screen Show (4:3)</PresentationFormat>
  <Paragraphs>126</Paragraphs>
  <Slides>13</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6</vt:i4>
      </vt:variant>
      <vt:variant>
        <vt:lpstr>幻灯片标题</vt:lpstr>
      </vt:variant>
      <vt:variant>
        <vt:i4>13</vt:i4>
      </vt:variant>
    </vt:vector>
  </HeadingPairs>
  <TitlesOfParts>
    <vt:vector size="32" baseType="lpstr">
      <vt:lpstr>Arial</vt:lpstr>
      <vt:lpstr>SimSun</vt:lpstr>
      <vt:lpstr>Wingdings</vt:lpstr>
      <vt:lpstr>Georgia</vt:lpstr>
      <vt:lpstr>Times New Roman</vt:lpstr>
      <vt:lpstr>Wingdings</vt:lpstr>
      <vt:lpstr>Times New Roman</vt:lpstr>
      <vt:lpstr>Symbol</vt:lpstr>
      <vt:lpstr>Arial</vt:lpstr>
      <vt:lpstr>Calibri</vt:lpstr>
      <vt:lpstr>Microsoft YaHei</vt:lpstr>
      <vt:lpstr>Arial Unicode MS</vt:lpstr>
      <vt:lpstr>Office Theme</vt:lpstr>
      <vt:lpstr>Equation.3</vt:lpstr>
      <vt:lpstr>Equation.3</vt:lpstr>
      <vt:lpstr>Equation.3</vt:lpstr>
      <vt:lpstr>Equation.3</vt:lpstr>
      <vt:lpstr>Equation.3</vt:lpstr>
      <vt:lpstr>Equation.3</vt:lpstr>
      <vt:lpstr>“Laser Technology and Applications”  16B1NPH533 Lecture 39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Semiconductor Laser Materials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Liquid Lasers</dc:title>
  <dc:creator>Dhirendra</dc:creator>
  <cp:lastModifiedBy>RAHI AGARWAL 9921103145</cp:lastModifiedBy>
  <cp:revision>19</cp:revision>
  <dcterms:created xsi:type="dcterms:W3CDTF">2020-12-04T10:53:00Z</dcterms:created>
  <dcterms:modified xsi:type="dcterms:W3CDTF">2023-12-11T19:52:21Z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1E1B82D257E746E0A09FD6B71CC7E93D</vt:lpwstr>
  </property>
  <property fmtid="{D5CDD505-2E9C-101B-9397-08002B2CF9AE}" pid="3" name="KSOProductBuildVer">
    <vt:lpwstr>1033-11.2.0.11537</vt:lpwstr>
  </property>
</Properties>
</file>