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sldIdLst>
    <p:sldId id="402" r:id="rId2"/>
    <p:sldId id="403" r:id="rId3"/>
    <p:sldId id="404" r:id="rId4"/>
    <p:sldId id="405" r:id="rId5"/>
    <p:sldId id="406" r:id="rId6"/>
    <p:sldId id="473" r:id="rId7"/>
    <p:sldId id="407" r:id="rId8"/>
    <p:sldId id="408" r:id="rId9"/>
    <p:sldId id="414" r:id="rId10"/>
    <p:sldId id="474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90" r:id="rId22"/>
    <p:sldId id="426" r:id="rId23"/>
    <p:sldId id="428" r:id="rId24"/>
    <p:sldId id="429" r:id="rId25"/>
    <p:sldId id="430" r:id="rId26"/>
    <p:sldId id="431" r:id="rId27"/>
    <p:sldId id="432" r:id="rId28"/>
    <p:sldId id="433" r:id="rId29"/>
    <p:sldId id="475" r:id="rId30"/>
    <p:sldId id="476" r:id="rId31"/>
    <p:sldId id="477" r:id="rId32"/>
    <p:sldId id="478" r:id="rId33"/>
    <p:sldId id="479" r:id="rId34"/>
    <p:sldId id="484" r:id="rId35"/>
    <p:sldId id="485" r:id="rId36"/>
    <p:sldId id="486" r:id="rId37"/>
    <p:sldId id="487" r:id="rId38"/>
    <p:sldId id="488" r:id="rId39"/>
    <p:sldId id="489" r:id="rId40"/>
    <p:sldId id="526" r:id="rId41"/>
    <p:sldId id="492" r:id="rId42"/>
    <p:sldId id="493" r:id="rId43"/>
    <p:sldId id="494" r:id="rId44"/>
    <p:sldId id="495" r:id="rId45"/>
    <p:sldId id="496" r:id="rId46"/>
    <p:sldId id="497" r:id="rId47"/>
    <p:sldId id="514" r:id="rId48"/>
    <p:sldId id="515" r:id="rId49"/>
    <p:sldId id="518" r:id="rId50"/>
    <p:sldId id="519" r:id="rId51"/>
    <p:sldId id="500" r:id="rId52"/>
    <p:sldId id="533" r:id="rId53"/>
    <p:sldId id="516" r:id="rId54"/>
    <p:sldId id="527" r:id="rId55"/>
    <p:sldId id="528" r:id="rId56"/>
    <p:sldId id="529" r:id="rId57"/>
    <p:sldId id="530" r:id="rId58"/>
    <p:sldId id="531" r:id="rId59"/>
    <p:sldId id="532" r:id="rId60"/>
    <p:sldId id="501" r:id="rId61"/>
    <p:sldId id="502" r:id="rId62"/>
    <p:sldId id="520" r:id="rId63"/>
    <p:sldId id="534" r:id="rId64"/>
    <p:sldId id="535" r:id="rId65"/>
    <p:sldId id="536" r:id="rId66"/>
    <p:sldId id="537" r:id="rId67"/>
    <p:sldId id="538" r:id="rId68"/>
    <p:sldId id="539" r:id="rId69"/>
    <p:sldId id="540" r:id="rId70"/>
    <p:sldId id="541" r:id="rId71"/>
    <p:sldId id="503" r:id="rId72"/>
    <p:sldId id="542" r:id="rId73"/>
    <p:sldId id="506" r:id="rId74"/>
    <p:sldId id="507" r:id="rId75"/>
    <p:sldId id="508" r:id="rId76"/>
    <p:sldId id="511" r:id="rId77"/>
    <p:sldId id="543" r:id="rId78"/>
    <p:sldId id="512" r:id="rId79"/>
    <p:sldId id="544" r:id="rId80"/>
    <p:sldId id="513" r:id="rId81"/>
    <p:sldId id="509" r:id="rId82"/>
    <p:sldId id="510" r:id="rId83"/>
    <p:sldId id="439" r:id="rId84"/>
    <p:sldId id="521" r:id="rId85"/>
    <p:sldId id="522" r:id="rId86"/>
    <p:sldId id="523" r:id="rId87"/>
    <p:sldId id="524" r:id="rId88"/>
    <p:sldId id="525" r:id="rId8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77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362FE-F5F4-48A8-BE4F-4880E79049AE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34389-8200-482A-AB92-1827431AC6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4389-8200-482A-AB92-1827431AC69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D20AD97-026F-4B2D-85DD-CA620EC1D90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06CD18-F783-485C-BEFF-F8FE95A0256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4D3F29-36F6-4B93-A3FC-EB5B28352C42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864380-7A08-4F60-8EAF-A461EB4906B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9B3E0D-708E-4DBC-86DB-E2FD64E07BF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9A1B6F-70F2-417A-8423-D2D0D8693A80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3E081-4582-4D36-BB71-49729154E99D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31F3A9-5D22-4DF9-AA81-6B6DBA0C3C57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505C67-8EEB-45F4-B0A6-1327D2D9941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34389-8200-482A-AB92-1827431AC69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7BA512-BF1E-4C98-B66F-3776C2CEDAE8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DA341E-7D6B-4555-818C-A60F65062E87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5968CF-FBB3-46A7-AE38-69854D4AFA9C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FC19F3-D74D-4C56-9403-A9BF6EFFAF3D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>
              <a:latin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64336E-2561-4D62-86F6-3527C1A6ABB5}" type="slidenum">
              <a:rPr lang="en-US" altLang="en-US"/>
              <a:pPr/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651D0C-C2A4-4C7D-8BE1-84FA356FE16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09A92B-7D8E-4C54-A4F4-33A5E11B152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76AEBF-D7B8-4EC1-A223-7C174D24B1D6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35B56F-64F0-49A7-9CE8-D1FD61801CA5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A857A1-349C-4BAD-9419-DEEE8AE76AFD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32CEBC-7CE4-4EAD-888D-E4544D145755}" type="datetimeFigureOut">
              <a:rPr lang="en-US" smtClean="0"/>
              <a:pPr/>
              <a:t>9/6/2022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63B103-58C7-4E77-899F-0F68446DB35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dirty="0" smtClean="0"/>
              <a:t>Positive Psychology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>
              <a:buFont typeface="Arial" charset="0"/>
              <a:buNone/>
              <a:defRPr/>
            </a:pPr>
            <a:r>
              <a:rPr lang="en-US" dirty="0" smtClean="0"/>
              <a:t>The Science of Human Strengths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I. Why A Positive Psychology? Inside</a:t>
            </a:r>
            <a:r>
              <a:rPr lang="en-US" sz="5400" b="1" dirty="0" smtClean="0">
                <a:solidFill>
                  <a:schemeClr val="tx1"/>
                </a:solidFill>
              </a:rPr>
              <a:t> </a:t>
            </a:r>
            <a:r>
              <a:rPr lang="en-US" sz="5400" dirty="0" smtClean="0">
                <a:solidFill>
                  <a:schemeClr val="tx1"/>
                </a:solidFill>
              </a:rPr>
              <a:t>Factors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066800" y="2133598"/>
            <a:ext cx="7086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>
              <a:buFontTx/>
              <a:buAutoNum type="arabicPeriod"/>
              <a:defRPr/>
            </a:pPr>
            <a:r>
              <a:rPr lang="en-US" sz="2400" b="1" dirty="0" smtClean="0"/>
              <a:t>Balance: </a:t>
            </a:r>
          </a:p>
          <a:p>
            <a:pPr marL="533400" indent="-533400">
              <a:defRPr/>
            </a:pPr>
            <a:r>
              <a:rPr lang="en-US" sz="2000" dirty="0" smtClean="0"/>
              <a:t>	</a:t>
            </a:r>
            <a:r>
              <a:rPr lang="en-US" sz="2000" b="1" dirty="0" smtClean="0"/>
              <a:t>A. General Psychology</a:t>
            </a:r>
            <a:r>
              <a:rPr lang="en-US" sz="2000" dirty="0" smtClean="0"/>
              <a:t>: Restoring balance to psychology’s historic emphasis on the negative.  Add study of positives. </a:t>
            </a:r>
          </a:p>
          <a:p>
            <a:pPr marL="533400" indent="-533400">
              <a:defRPr/>
            </a:pPr>
            <a:r>
              <a:rPr lang="en-US" sz="2000" dirty="0" smtClean="0"/>
              <a:t> </a:t>
            </a:r>
          </a:p>
          <a:p>
            <a:pPr marL="533400" indent="-533400">
              <a:defRPr/>
            </a:pPr>
            <a:r>
              <a:rPr lang="en-US" sz="2000" dirty="0" smtClean="0"/>
              <a:t>	Overcome negative image of human nature.</a:t>
            </a:r>
          </a:p>
          <a:p>
            <a:pPr marL="533400" indent="-533400">
              <a:defRPr/>
            </a:pPr>
            <a:r>
              <a:rPr lang="en-US" sz="2000" dirty="0" smtClean="0"/>
              <a:t>   </a:t>
            </a:r>
          </a:p>
          <a:p>
            <a:pPr marL="533400" indent="-533400">
              <a:defRPr/>
            </a:pPr>
            <a:r>
              <a:rPr lang="en-US" sz="2000" dirty="0" smtClean="0"/>
              <a:t>	- What learned about human nature in general psychology?</a:t>
            </a:r>
          </a:p>
          <a:p>
            <a:pPr marL="533400" indent="-533400">
              <a:defRPr/>
            </a:pPr>
            <a:r>
              <a:rPr lang="en-US" sz="2000" dirty="0" smtClean="0"/>
              <a:t> </a:t>
            </a:r>
          </a:p>
          <a:p>
            <a:pPr marL="533400" indent="-533400">
              <a:defRPr/>
            </a:pPr>
            <a:r>
              <a:rPr lang="en-US" sz="2000" dirty="0" smtClean="0"/>
              <a:t>	Neutral to negative – classical conditioning, disease model	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838200" y="838201"/>
            <a:ext cx="7239000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>
                <a:ea typeface="Osaka" pitchFamily="-48" charset="-128"/>
              </a:rPr>
              <a:t>B. Clinical Psychology</a:t>
            </a:r>
            <a:r>
              <a:rPr lang="en-US" sz="2000" dirty="0">
                <a:ea typeface="Osaka" pitchFamily="-48" charset="-128"/>
              </a:rPr>
              <a:t>:  Providing language of mental health and human strengths to complement and complete language of mental illness and disease model.</a:t>
            </a:r>
          </a:p>
          <a:p>
            <a:pPr>
              <a:spcBef>
                <a:spcPct val="20000"/>
              </a:spcBef>
            </a:pPr>
            <a:endParaRPr lang="en-US" sz="2000" dirty="0">
              <a:ea typeface="Osaka" pitchFamily="-48" charset="-128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2000" dirty="0">
                <a:ea typeface="Osaka" pitchFamily="-48" charset="-128"/>
              </a:rPr>
              <a:t>Traditional Psych. - Disease Model - DSM - what’s wrong.  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2000" dirty="0">
                <a:ea typeface="Osaka" pitchFamily="-48" charset="-128"/>
              </a:rPr>
              <a:t> Positive Psych. - Strengths Model - Positive mental health - 	what’s right.</a:t>
            </a: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2000" dirty="0">
                <a:ea typeface="Osaka" pitchFamily="-48" charset="-128"/>
              </a:rPr>
              <a:t>Traditional Psych. - life below zero.</a:t>
            </a:r>
          </a:p>
          <a:p>
            <a:pPr>
              <a:spcBef>
                <a:spcPct val="20000"/>
              </a:spcBef>
              <a:buFontTx/>
              <a:buChar char="-"/>
            </a:pPr>
            <a:endParaRPr lang="en-US" sz="2000" dirty="0">
              <a:ea typeface="Osaka" pitchFamily="-48" charset="-128"/>
            </a:endParaRPr>
          </a:p>
          <a:p>
            <a:pPr>
              <a:spcBef>
                <a:spcPct val="20000"/>
              </a:spcBef>
              <a:buFontTx/>
              <a:buChar char="-"/>
            </a:pPr>
            <a:r>
              <a:rPr lang="en-US" sz="2000" dirty="0">
                <a:ea typeface="Osaka" pitchFamily="-48" charset="-128"/>
              </a:rPr>
              <a:t> Positive Psych. - What is life above zero?</a:t>
            </a:r>
          </a:p>
          <a:p>
            <a:pPr>
              <a:spcBef>
                <a:spcPct val="20000"/>
              </a:spcBef>
            </a:pPr>
            <a:r>
              <a:rPr lang="en-US" sz="2000" b="1" i="1" dirty="0">
                <a:ea typeface="Osaka" pitchFamily="-48" charset="-128"/>
              </a:rPr>
              <a:t>	Absence of illness isn’t health</a:t>
            </a:r>
            <a:r>
              <a:rPr lang="en-US" sz="2000" b="1" i="1" dirty="0" smtClean="0">
                <a:ea typeface="Osaka" pitchFamily="-48" charset="-128"/>
              </a:rPr>
              <a:t>.</a:t>
            </a:r>
          </a:p>
          <a:p>
            <a:pPr>
              <a:spcBef>
                <a:spcPct val="20000"/>
              </a:spcBef>
            </a:pPr>
            <a:endParaRPr lang="en-US" sz="2000" b="1" i="1" dirty="0" smtClean="0">
              <a:ea typeface="Osaka" pitchFamily="-48" charset="-128"/>
            </a:endParaRPr>
          </a:p>
          <a:p>
            <a:pPr>
              <a:spcBef>
                <a:spcPct val="20000"/>
              </a:spcBef>
            </a:pPr>
            <a:r>
              <a:rPr lang="en-US" sz="2000" dirty="0" smtClean="0">
                <a:ea typeface="Osaka" pitchFamily="-48" charset="-128"/>
              </a:rPr>
              <a:t>DSM- Diagnostic &amp; Statistical Manual of Mental Disorders</a:t>
            </a:r>
            <a:endParaRPr lang="en-US" sz="2000" b="1" i="1" dirty="0">
              <a:ea typeface="Osaka" pitchFamily="-48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78486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2. Completeness: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000" dirty="0" smtClean="0"/>
              <a:t>A. Restoring psychology’s original focus on the totality of human qualities and experiences, including  those declared off-limits for “scientific” psychology.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 	 - Bringing back “forbidden” topics, e.g., virtue, religion.</a:t>
            </a:r>
          </a:p>
          <a:p>
            <a:pPr eaLnBrk="1" hangingPunct="1">
              <a:buFontTx/>
              <a:buChar char="-"/>
              <a:defRPr/>
            </a:pPr>
            <a:endParaRPr lang="en-US" sz="18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000" dirty="0" smtClean="0"/>
              <a:t>B. “Good Life” - life well-lived.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	- </a:t>
            </a:r>
            <a:r>
              <a:rPr lang="en-US" sz="2000" dirty="0" smtClean="0"/>
              <a:t>Know about a bad life - what is a good life?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Provide answers to “deathbed test.”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I wish I had devoted more of my life to________.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What matters most in life? 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Medical science defined healthy lifestyle - markers of health.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Psychological science - definitions &amp; markers of health &amp; 		flourishing?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18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Why has Psychology Historically Focused on the Negative and Not the Positives in Human Experience?</a:t>
            </a:r>
            <a:endParaRPr lang="en-US" sz="400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3941618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2400" dirty="0" smtClean="0"/>
              <a:t>1. </a:t>
            </a:r>
            <a:r>
              <a:rPr lang="en-US" sz="2400" u="sng" dirty="0" smtClean="0"/>
              <a:t>Disease Model </a:t>
            </a:r>
            <a:r>
              <a:rPr lang="en-US" sz="2400" dirty="0" smtClean="0"/>
              <a:t>&amp; </a:t>
            </a:r>
            <a:r>
              <a:rPr lang="en-US" sz="2400" u="sng" dirty="0" smtClean="0"/>
              <a:t>Being Useful</a:t>
            </a:r>
            <a:r>
              <a:rPr lang="en-US" sz="2400" dirty="0" smtClean="0"/>
              <a:t>: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400" dirty="0" smtClean="0"/>
              <a:t>Psychology’s historical desire to be useful, gain status, respect as a scientific discipline by solving problems.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400" dirty="0" smtClean="0"/>
              <a:t>	Dominance of  Disease Model - primacy of pathology as a focus.</a:t>
            </a:r>
          </a:p>
          <a:p>
            <a:pPr marL="609600" indent="-609600" eaLnBrk="1" hangingPunct="1">
              <a:buFontTx/>
              <a:buNone/>
              <a:defRPr/>
            </a:pPr>
            <a:r>
              <a:rPr lang="en-US" sz="2400" dirty="0" smtClean="0"/>
              <a:t>	World Wars.</a:t>
            </a:r>
          </a:p>
          <a:p>
            <a:pPr marL="609600" indent="-609600"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ChangeArrowheads="1"/>
          </p:cNvSpPr>
          <p:nvPr/>
        </p:nvSpPr>
        <p:spPr bwMode="auto">
          <a:xfrm>
            <a:off x="609600" y="533400"/>
            <a:ext cx="8077200" cy="319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2. </a:t>
            </a:r>
            <a:r>
              <a:rPr lang="en-US" u="sng" dirty="0">
                <a:ea typeface="Osaka" pitchFamily="-48" charset="-128"/>
              </a:rPr>
              <a:t>Beliefs About Authenticity</a:t>
            </a:r>
          </a:p>
          <a:p>
            <a:pPr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Negatives states viewed as more real and authentic.</a:t>
            </a:r>
          </a:p>
          <a:p>
            <a:pPr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Cynical view - Freud - underneath veneer of civility and politeness lies nasty emotions and self-serving motives.</a:t>
            </a:r>
          </a:p>
          <a:p>
            <a:pPr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Psychology of motivation - self-serving biases, reinforcement, power, self-image protection, and promotion.</a:t>
            </a:r>
          </a:p>
          <a:p>
            <a:pPr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3. </a:t>
            </a:r>
            <a:r>
              <a:rPr lang="en-US" u="sng" dirty="0">
                <a:ea typeface="Osaka" pitchFamily="-48" charset="-128"/>
              </a:rPr>
              <a:t>Beliefs About Positive Emotions</a:t>
            </a:r>
            <a:r>
              <a:rPr lang="en-US" dirty="0">
                <a:ea typeface="Osaka" pitchFamily="-48" charset="-128"/>
              </a:rPr>
              <a:t>  </a:t>
            </a:r>
          </a:p>
          <a:p>
            <a:pPr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Joy, hope, optimism, happiness viewed as coping mechanisms to offset negative emotions.  Not valuable in own right.</a:t>
            </a:r>
          </a:p>
          <a:p>
            <a:pPr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	E.g.,  Offsetting stress versus cultivating positive emotions.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Why negative?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1"/>
            <a:ext cx="8458200" cy="44958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4. </a:t>
            </a:r>
            <a:r>
              <a:rPr lang="en-US" sz="2400" u="sng" dirty="0" smtClean="0"/>
              <a:t>Power of Negative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 Trait Negativity Bias - 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Research: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- Impression formation gives more weight to negative information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- Relationships - One negative can undo thousand acts of kindness.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Presence or absence of negative, not positive, differentiates good from bad relationships.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Why negative given more weight &amp; attention?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1.Violates general expectation of positivity in everyday life.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2. Evolutionary value of negative/threats over positive.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20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II. Factors </a:t>
            </a:r>
            <a:r>
              <a:rPr lang="en-US" sz="2400" b="1" smtClean="0"/>
              <a:t>Outside</a:t>
            </a:r>
            <a:r>
              <a:rPr lang="en-US" sz="2400" smtClean="0"/>
              <a:t> Psychology</a:t>
            </a:r>
            <a:br>
              <a:rPr lang="en-US" sz="2400" smtClean="0"/>
            </a:br>
            <a:r>
              <a:rPr lang="en-US" sz="2400" smtClean="0"/>
              <a:t> Why Now?</a:t>
            </a:r>
            <a:endParaRPr lang="en-US" u="sng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077200" cy="4953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 smtClean="0"/>
              <a:t>Why explosion in interest, books, articles, press coverage?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Psychology and the “Zeitgeist” of 1990s &amp; early 2000s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- Measures of material well-being going north.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- Measures of subjective well-being going south.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- </a:t>
            </a:r>
            <a:r>
              <a:rPr lang="en-US" sz="2000" dirty="0" smtClean="0"/>
              <a:t>Levels  of happiness flat despite dramatic gains in income/material possessions.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Paradox of Affluence - affluence and emotional well-being and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cultural malaise.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Affluent families &amp; kids - </a:t>
            </a:r>
            <a:r>
              <a:rPr lang="en-US" sz="2000" i="1" dirty="0" smtClean="0"/>
              <a:t>The Lost Children of Rockdale 			County.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Too materialistic - Cushman “empty self.”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Too disconnected from communities &amp; family. Putnam- 		</a:t>
            </a:r>
            <a:r>
              <a:rPr lang="en-US" sz="2000" i="1" dirty="0" smtClean="0"/>
              <a:t>Bowling Alone.</a:t>
            </a: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  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Depression - up despite increased affluence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638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u="sng" dirty="0" smtClean="0"/>
              <a:t>Rates</a:t>
            </a:r>
            <a:r>
              <a:rPr lang="en-US" sz="2000" dirty="0" smtClean="0"/>
              <a:t>: higher than ever  - “epidemic”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Over last 40 years, twice as rich but 10 times more likely to be depressed - high rates among young, affluent, educated.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- 15-20% of Americans suffer bout with severe depression.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- 50% deal with milder forms.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Women twice rates of men.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u="sng" dirty="0" smtClean="0"/>
              <a:t>Onset:</a:t>
            </a:r>
            <a:r>
              <a:rPr lang="en-US" sz="2000" dirty="0" smtClean="0"/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Past - average age of onset in 30s.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Today - 14 to 15 years old…10th grade girls…40-%-50% -symptoms.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u="sng" dirty="0" smtClean="0"/>
              <a:t>Other indicators</a:t>
            </a:r>
            <a:r>
              <a:rPr lang="en-US" sz="2000" dirty="0" smtClean="0"/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000" dirty="0" smtClean="0"/>
              <a:t>Divorce rates doubled, teen suicide tripled, juvenile crime quadrupled.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2192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III. Outside  &amp; Inside</a:t>
            </a:r>
            <a:br>
              <a:rPr lang="en-US" sz="2400" smtClean="0"/>
            </a:br>
            <a:r>
              <a:rPr lang="en-US" sz="2400" smtClean="0"/>
              <a:t>Current Culture Vs. Traditional Psychology</a:t>
            </a:r>
            <a:endParaRPr 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 smtClean="0"/>
              <a:t>- Pop Psychology: Oprah &amp; Dr. Phil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Millions looking for guidance &amp; direction to find happy and meaningful life.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- What does psychology have to offer? - Mostly negative.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Diener</a:t>
            </a:r>
            <a:r>
              <a:rPr lang="en-US" sz="2000" dirty="0" smtClean="0"/>
              <a:t>: 17 studies of negative states to 1 of positive.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 	Seligman: last 30 years - 54,000 articles on depression, only 14 on joy.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2% of NIMH budget of 1 billion spent on human strengths.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19,00 articles on bias and error to 7,500 articles on strength and virtue.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lvl="2" eaLnBrk="1" hangingPunct="1">
              <a:buFontTx/>
              <a:buNone/>
              <a:defRPr/>
            </a:pPr>
            <a:endParaRPr lang="en-US" sz="12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smtClean="0"/>
              <a:t>  </a:t>
            </a:r>
            <a:r>
              <a:rPr lang="en-US" sz="2400" smtClean="0"/>
              <a:t>Defining Positive Psychology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696200" cy="5181600"/>
          </a:xfrm>
        </p:spPr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sz="2000" u="sng" dirty="0" smtClean="0"/>
              <a:t>Orientation &amp; Goals</a:t>
            </a:r>
            <a:endParaRPr lang="en-US" sz="2000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1. Balance &amp; Completeness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	Restore balance to field of psychology…positives and negatives.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	Just as important to know how most teens maintain health and happiness (majority) as to now why some get depressed, use drugs, etc.</a:t>
            </a:r>
          </a:p>
          <a:p>
            <a:pPr marL="533400" indent="-533400" eaLnBrk="1" hangingPunct="1">
              <a:buFontTx/>
              <a:buAutoNum type="arabicPeriod"/>
              <a:defRPr/>
            </a:pPr>
            <a:endParaRPr lang="en-US" sz="1800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2. Positive – life above zero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	Psychology should be more than a bicycle repair shop for broken lives. Absence of misery not same thing as health or happiness. </a:t>
            </a:r>
          </a:p>
          <a:p>
            <a:pPr marL="533400" indent="-533400" eaLnBrk="1" hangingPunct="1">
              <a:buFont typeface="Arial" charset="0"/>
              <a:buChar char="•"/>
              <a:defRPr/>
            </a:pPr>
            <a:endParaRPr lang="en-US" sz="1800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3. Health &amp; Strengths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	What is life like on the other side of zero? Positive mental health.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	Focus on positive: emotional health, strength, virtue, happiness, joy, satisfaction, etc.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	Develop classification of positive mental health, strengths &amp; virtues equivalent to DSM.	</a:t>
            </a:r>
          </a:p>
          <a:p>
            <a:pPr marL="533400" indent="-533400" eaLnBrk="1" hangingPunct="1">
              <a:buFontTx/>
              <a:buNone/>
              <a:defRPr/>
            </a:pPr>
            <a:endParaRPr lang="en-US" sz="1800" dirty="0" smtClean="0"/>
          </a:p>
          <a:p>
            <a:pPr marL="533400" indent="-533400" eaLnBrk="1" hangingPunct="1">
              <a:buFontTx/>
              <a:buNone/>
              <a:defRPr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1999" y="762000"/>
          <a:ext cx="7490460" cy="4835236"/>
        </p:xfrm>
        <a:graphic>
          <a:graphicData uri="http://schemas.openxmlformats.org/drawingml/2006/table">
            <a:tbl>
              <a:tblPr/>
              <a:tblGrid>
                <a:gridCol w="1142162"/>
                <a:gridCol w="1593715"/>
                <a:gridCol w="1593715"/>
                <a:gridCol w="3160868"/>
              </a:tblGrid>
              <a:tr h="262250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Subject Code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16B1NHS432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Semester: ODD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Semester </a:t>
                      </a: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 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Session   </a:t>
                      </a: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2022-23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Month from  </a:t>
                      </a: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August 2022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  December </a:t>
                      </a: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1475156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Subject Name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POSITIVE</a:t>
                      </a:r>
                      <a:r>
                        <a:rPr lang="en-US" sz="1800" b="1" kern="1200" baseline="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 PSYCHOLOGY 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7580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Credits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Contact Hours</a:t>
                      </a: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1800" b="1" kern="1200" dirty="0" smtClean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3-0-0</a:t>
                      </a:r>
                      <a:endParaRPr lang="en-US" sz="1800" b="1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Definition Agenda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sz="2000" u="sng" smtClean="0"/>
              <a:t>Seligman:</a:t>
            </a:r>
            <a:endParaRPr lang="en-US" sz="2000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 smtClean="0"/>
              <a:t>Positive Psych. -  study of what makes life worth living:</a:t>
            </a:r>
          </a:p>
          <a:p>
            <a:pPr marL="609600" indent="-609600" eaLnBrk="1" hangingPunct="1">
              <a:buFontTx/>
              <a:buNone/>
              <a:defRPr/>
            </a:pPr>
            <a:endParaRPr lang="en-US" sz="2000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 smtClean="0"/>
              <a:t>1. The Pleasant Life: happiness - more positive than negative emotions.</a:t>
            </a:r>
          </a:p>
          <a:p>
            <a:pPr marL="609600" indent="-609600" eaLnBrk="1" hangingPunct="1">
              <a:buFontTx/>
              <a:buNone/>
              <a:defRPr/>
            </a:pPr>
            <a:endParaRPr lang="en-US" sz="2000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 smtClean="0"/>
              <a:t>2. The Engaged Life: active involvement, absorption in work, play, community, family, relationships.</a:t>
            </a:r>
          </a:p>
          <a:p>
            <a:pPr marL="609600" indent="-609600" eaLnBrk="1" hangingPunct="1">
              <a:buFontTx/>
              <a:buNone/>
              <a:defRPr/>
            </a:pPr>
            <a:endParaRPr lang="en-US" sz="2000" smtClean="0"/>
          </a:p>
          <a:p>
            <a:pPr marL="609600" indent="-609600" eaLnBrk="1" hangingPunct="1">
              <a:buFontTx/>
              <a:buNone/>
              <a:defRPr/>
            </a:pPr>
            <a:r>
              <a:rPr lang="en-US" sz="2000" smtClean="0"/>
              <a:t>3. The Meaningful Life: purpose, direction, personal expressiveness, religion, spirituality, nature, transcendent beliefs beyond self-interest.</a:t>
            </a:r>
          </a:p>
          <a:p>
            <a:pPr marL="609600" indent="-609600" eaLnBrk="1" hangingPunct="1">
              <a:buFontTx/>
              <a:buNone/>
              <a:defRPr/>
            </a:pPr>
            <a:endParaRPr lang="en-US" sz="20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2"/>
          <p:cNvSpPr>
            <a:spLocks noGrp="1"/>
          </p:cNvSpPr>
          <p:nvPr>
            <p:ph type="title"/>
          </p:nvPr>
        </p:nvSpPr>
        <p:spPr>
          <a:xfrm>
            <a:off x="701675" y="228600"/>
            <a:ext cx="8061325" cy="1066800"/>
          </a:xfrm>
        </p:spPr>
        <p:txBody>
          <a:bodyPr/>
          <a:lstStyle/>
          <a:p>
            <a:pPr algn="ctr" eaLnBrk="1" hangingPunct="1"/>
            <a:r>
              <a:rPr lang="en-US" altLang="en-US" sz="4800" b="1" smtClean="0"/>
              <a:t>What Is Positive Psychology?</a:t>
            </a:r>
          </a:p>
        </p:txBody>
      </p:sp>
      <p:sp>
        <p:nvSpPr>
          <p:cNvPr id="4099" name="Content Placeholder 1"/>
          <p:cNvSpPr>
            <a:spLocks noGrp="1"/>
          </p:cNvSpPr>
          <p:nvPr>
            <p:ph idx="1"/>
          </p:nvPr>
        </p:nvSpPr>
        <p:spPr>
          <a:xfrm>
            <a:off x="352425" y="1752600"/>
            <a:ext cx="8258175" cy="4038600"/>
          </a:xfrm>
        </p:spPr>
        <p:txBody>
          <a:bodyPr/>
          <a:lstStyle/>
          <a:p>
            <a:pPr marL="463550" indent="-463550" eaLnBrk="1" hangingPunct="1">
              <a:buFont typeface="Wingdings" pitchFamily="2" charset="2"/>
              <a:buChar char="v"/>
            </a:pPr>
            <a:r>
              <a:rPr lang="en-US" altLang="en-US" sz="4000" dirty="0" smtClean="0"/>
              <a:t>The scientific and applied approach to uncovering people’s strengths and promoting their positive functioning.</a:t>
            </a:r>
          </a:p>
          <a:p>
            <a:pPr marL="463550" indent="-463550" eaLnBrk="1" hangingPunct="1">
              <a:buFont typeface="Wingdings" pitchFamily="2" charset="2"/>
              <a:buChar char="v"/>
            </a:pPr>
            <a:endParaRPr lang="en-US" altLang="en-US" sz="2800" dirty="0" smtClean="0"/>
          </a:p>
          <a:p>
            <a:pPr marL="463550" indent="-463550" eaLnBrk="1" hangingPunct="1">
              <a:buFont typeface="Wingdings" pitchFamily="2" charset="2"/>
              <a:buNone/>
            </a:pPr>
            <a:endParaRPr lang="en-US" altLang="en-US" sz="2800" dirty="0" smtClean="0"/>
          </a:p>
          <a:p>
            <a:pPr marL="463550" indent="-463550" eaLnBrk="1" hangingPunct="1">
              <a:buFont typeface="Wingdings" pitchFamily="2" charset="2"/>
              <a:buChar char="v"/>
            </a:pPr>
            <a:endParaRPr lang="en-US" altLang="en-US" sz="2800" dirty="0" smtClean="0"/>
          </a:p>
          <a:p>
            <a:pPr marL="463550" indent="-463550" eaLnBrk="1" hangingPunct="1">
              <a:buFont typeface="Wingdings" pitchFamily="2" charset="2"/>
              <a:buChar char="v"/>
            </a:pPr>
            <a:endParaRPr lang="en-US" altLang="en-US" sz="2800" dirty="0" smtClean="0"/>
          </a:p>
          <a:p>
            <a:pPr marL="463550" indent="-463550" eaLnBrk="1" hangingPunct="1"/>
            <a:endParaRPr lang="en-US" altLang="en-US" sz="2600" dirty="0" smtClean="0"/>
          </a:p>
          <a:p>
            <a:pPr marL="463550" indent="-463550" eaLnBrk="1" hangingPunct="1">
              <a:buFont typeface="Wingdings" pitchFamily="2" charset="2"/>
              <a:buChar char="v"/>
            </a:pPr>
            <a:endParaRPr lang="en-US" altLang="en-US" sz="2400" dirty="0" smtClean="0"/>
          </a:p>
          <a:p>
            <a:pPr marL="463550" indent="-463550" eaLnBrk="1" hangingPunct="1">
              <a:buFont typeface="Wingdings" pitchFamily="2" charset="2"/>
              <a:buChar char="v"/>
            </a:pPr>
            <a:endParaRPr lang="en-US" altLang="en-US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 Measuring a good life</a:t>
            </a:r>
            <a:endParaRPr lang="en-US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4953000"/>
          </a:xfrm>
        </p:spPr>
        <p:txBody>
          <a:bodyPr>
            <a:normAutofit fontScale="92500" lnSpcReduction="10000"/>
          </a:bodyPr>
          <a:lstStyle/>
          <a:p>
            <a:pPr marL="533400" indent="-533400" eaLnBrk="1" hangingPunct="1">
              <a:buFontTx/>
              <a:buNone/>
              <a:defRPr/>
            </a:pPr>
            <a:r>
              <a:rPr lang="en-US" sz="2000" dirty="0" smtClean="0"/>
              <a:t>Positive Psych. Research – good life measured by: 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 smtClean="0"/>
              <a:t>Happiness</a:t>
            </a:r>
            <a:r>
              <a:rPr lang="en-US" sz="1800" dirty="0" smtClean="0"/>
              <a:t> - life satisfaction, positive emotions. 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 smtClean="0"/>
              <a:t>Health -</a:t>
            </a:r>
            <a:r>
              <a:rPr lang="en-US" sz="1800" dirty="0" smtClean="0"/>
              <a:t> physical &amp; emotional well-being &amp; positive mental health.  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 smtClean="0"/>
              <a:t>Meaningfulness -</a:t>
            </a:r>
            <a:r>
              <a:rPr lang="en-US" sz="1800" dirty="0" smtClean="0"/>
              <a:t> purpose, transcendent , beyond self.</a:t>
            </a:r>
          </a:p>
          <a:p>
            <a:pPr marL="533400" indent="-533400" eaLnBrk="1" hangingPunct="1">
              <a:buFontTx/>
              <a:buAutoNum type="arabicPeriod"/>
              <a:defRPr/>
            </a:pPr>
            <a:r>
              <a:rPr lang="en-US" sz="1800" b="1" dirty="0" smtClean="0"/>
              <a:t>Virtue - </a:t>
            </a:r>
            <a:r>
              <a:rPr lang="en-US" sz="1800" dirty="0" smtClean="0"/>
              <a:t>“good” behavior - wisdom,  forgiveness, courage. 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DVs =  1-5 = good life</a:t>
            </a:r>
            <a:endParaRPr lang="en-US" sz="2000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IVs = all aspects of our personal qualities &amp; life circumstances that  contribute to 1-5.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 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2400" dirty="0" err="1" smtClean="0"/>
              <a:t>Baumgardner</a:t>
            </a:r>
            <a:r>
              <a:rPr lang="en-US" sz="2400" dirty="0" smtClean="0"/>
              <a:t>/Crothers definition:</a:t>
            </a:r>
            <a:endParaRPr lang="en-US" sz="1800" dirty="0" smtClean="0"/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Positive psychology is the scientific study of the individual traits, life goals, circumstances, and social conditions that contribute to a happy, a meaningful, a virtuous, and a healthy life, defined by flexible criteria that allow for individual and cultural differences in the particular features and meanings of a life well-lived. 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	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sz="1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smtClean="0"/>
              <a:t>Power of the Positive</a:t>
            </a:r>
            <a:endParaRPr lang="en-US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001000" cy="5715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The Nun Study - Danner, </a:t>
            </a:r>
            <a:r>
              <a:rPr lang="en-US" sz="2400" dirty="0" err="1" smtClean="0"/>
              <a:t>Snowdon</a:t>
            </a:r>
            <a:r>
              <a:rPr lang="en-US" sz="2400" dirty="0" smtClean="0"/>
              <a:t>, &amp; Friesen </a:t>
            </a:r>
          </a:p>
          <a:p>
            <a:pPr eaLnBrk="1" hangingPunct="1">
              <a:buFontTx/>
              <a:buNone/>
              <a:defRPr/>
            </a:pPr>
            <a:r>
              <a:rPr lang="en-US" sz="2400" u="sng" dirty="0" smtClean="0"/>
              <a:t>Prior Research</a:t>
            </a:r>
            <a:r>
              <a:rPr lang="en-US" sz="2400" dirty="0" smtClean="0"/>
              <a:t>: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	</a:t>
            </a:r>
            <a:r>
              <a:rPr lang="en-US" sz="2000" dirty="0" smtClean="0"/>
              <a:t>- Emotions, health &amp; immune system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Genetics &amp; temperament - Labrador effect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Temperament, + &amp; - emotions, coping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- Writing about significant life events - outlook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400" u="sng" dirty="0" smtClean="0"/>
              <a:t>Hypothesis</a:t>
            </a:r>
            <a:r>
              <a:rPr lang="en-US" sz="2400" dirty="0" smtClean="0"/>
              <a:t>: Cheerful people shown in autobiographical sketches will live longer than sourpusses.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400" u="sng" dirty="0" smtClean="0"/>
              <a:t>Sample</a:t>
            </a:r>
            <a:r>
              <a:rPr lang="en-US" sz="2400" dirty="0" smtClean="0"/>
              <a:t>: 180 nuns - 1930s (ideal sample)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IV: Emotions shown in autobiographical statements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DV: Mortality &amp; longevity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smtClean="0"/>
              <a:t>Results: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8077200" cy="5334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Compare upper 25% to lowest 25% in expressions of positive emotion in words &amp; sentences. 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- 90% of most cheerful nuns alive at 85 yrs. of age.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- Only 34% of least cheerful alive at 85.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- 54% of most cheerful still going at 94 yrs.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- Only 11% of least cheerful.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“Early” deaths in 50s &amp; 60s mostly least cheerful.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smtClean="0"/>
              <a:t>One Final Issue - Myers</a:t>
            </a:r>
            <a:endParaRPr 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562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800" dirty="0" smtClean="0"/>
              <a:t>Does it make sense to study happiness and health when the world is full of much misery?</a:t>
            </a:r>
          </a:p>
          <a:p>
            <a:pPr eaLnBrk="1" hangingPunct="1">
              <a:buFontTx/>
              <a:buNone/>
              <a:defRPr/>
            </a:pPr>
            <a:endParaRPr lang="en-US" sz="1800" dirty="0" smtClean="0"/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Isn’t happiness a self-focused, self-absorbed, and selfish state that has no enduring value beyond the pleasure of the individual?</a:t>
            </a:r>
          </a:p>
          <a:p>
            <a:pPr eaLnBrk="1" hangingPunct="1">
              <a:buFontTx/>
              <a:buNone/>
              <a:defRPr/>
            </a:pPr>
            <a:endParaRPr lang="en-US" sz="1800" dirty="0" smtClean="0"/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What are people like when they are happy &amp; content versus when unhappy or depressed?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When we’re happy are we more likely to be: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	Self or other focused?  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	Selfish or compassionate?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	Unhelpful or helpful to others?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	Hold a grudge or forgive?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	Intolerant or tolerant?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	Unkind or kind to others?</a:t>
            </a:r>
          </a:p>
          <a:p>
            <a:pPr eaLnBrk="1" hangingPunct="1">
              <a:buFontTx/>
              <a:buNone/>
              <a:defRPr/>
            </a:pPr>
            <a:endParaRPr lang="en-US" sz="1800" dirty="0" smtClean="0"/>
          </a:p>
          <a:p>
            <a:pPr eaLnBrk="1" hangingPunct="1">
              <a:buFontTx/>
              <a:buNone/>
              <a:defRPr/>
            </a:pPr>
            <a:r>
              <a:rPr lang="en-US" sz="1800" dirty="0" smtClean="0"/>
              <a:t>Research conclusions.</a:t>
            </a:r>
          </a:p>
          <a:p>
            <a:pPr eaLnBrk="1" hangingPunct="1">
              <a:buFontTx/>
              <a:buNone/>
              <a:defRPr/>
            </a:pP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2400" smtClean="0"/>
              <a:t>Positive Psychology:</a:t>
            </a:r>
            <a:br>
              <a:rPr lang="en-US" sz="2400" smtClean="0"/>
            </a:br>
            <a:r>
              <a:rPr lang="en-US" sz="2400" smtClean="0"/>
              <a:t>History and Context within Psychology</a:t>
            </a:r>
            <a:endParaRPr 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001000" cy="5638800"/>
          </a:xfrm>
        </p:spPr>
        <p:txBody>
          <a:bodyPr/>
          <a:lstStyle/>
          <a:p>
            <a:pPr marL="812800" indent="-812800" eaLnBrk="1" hangingPunct="1">
              <a:buFontTx/>
              <a:buNone/>
              <a:defRPr/>
            </a:pPr>
            <a:r>
              <a:rPr lang="en-US" sz="2400" b="1" u="sng" dirty="0" smtClean="0"/>
              <a:t>I. History</a:t>
            </a:r>
            <a:r>
              <a:rPr lang="en-US" sz="2400" dirty="0" smtClean="0"/>
              <a:t> - the “positive” in psychology.</a:t>
            </a:r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Drawing together positive research and theory.</a:t>
            </a:r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-1. Quality of Life Surveys  - subjective well-being.</a:t>
            </a:r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 	Objective  circumstances don’t matter much:</a:t>
            </a:r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	10-15%.</a:t>
            </a:r>
          </a:p>
          <a:p>
            <a:pPr marL="812800" indent="-812800" eaLnBrk="1" hangingPunct="1">
              <a:buFontTx/>
              <a:buNone/>
              <a:defRPr/>
            </a:pPr>
            <a:endParaRPr lang="en-US" sz="2400" dirty="0" smtClean="0"/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-2. Humanistic psychology (theory, no data).</a:t>
            </a:r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Actualizing inner potentials - moving up need hierarchy.</a:t>
            </a:r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Optimal functioning - peak experiences - personally expressive life.</a:t>
            </a:r>
          </a:p>
          <a:p>
            <a:pPr marL="812800" indent="-812800" eaLnBrk="1" hangingPunct="1">
              <a:buFontTx/>
              <a:buNone/>
              <a:defRPr/>
            </a:pPr>
            <a:r>
              <a:rPr lang="en-US" sz="2400" dirty="0" smtClean="0"/>
              <a:t>Current theory &amp; research picked up humanistic ideas.</a:t>
            </a:r>
          </a:p>
          <a:p>
            <a:pPr marL="812800" indent="-812800" eaLnBrk="1" hangingPunct="1">
              <a:buFontTx/>
              <a:buNone/>
              <a:defRPr/>
            </a:pPr>
            <a:endParaRPr lang="en-US" sz="2400" dirty="0" smtClean="0"/>
          </a:p>
          <a:p>
            <a:pPr marL="812800" indent="-812800" eaLnBrk="1" hangingPunct="1">
              <a:buFontTx/>
              <a:buNone/>
              <a:defRPr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457200" y="533401"/>
            <a:ext cx="7620000" cy="5444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-3. Clinical Psychology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ea typeface="Osaka" pitchFamily="-48" charset="-128"/>
              </a:rPr>
              <a:t>Disillusionment with disease model - prevention of illness &amp; 		promotion of public mental health.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ea typeface="Osaka" pitchFamily="-48" charset="-128"/>
              </a:rPr>
              <a:t>Curing illness not same as enhancing health.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ea typeface="Osaka" pitchFamily="-48" charset="-128"/>
              </a:rPr>
              <a:t>PTSD* </a:t>
            </a:r>
            <a:r>
              <a:rPr lang="en-US" sz="2000" dirty="0">
                <a:ea typeface="Osaka" pitchFamily="-48" charset="-128"/>
              </a:rPr>
              <a:t>versus </a:t>
            </a:r>
            <a:r>
              <a:rPr lang="en-US" sz="2000" dirty="0" smtClean="0">
                <a:ea typeface="Osaka" pitchFamily="-48" charset="-128"/>
              </a:rPr>
              <a:t>PTG** </a:t>
            </a:r>
            <a:r>
              <a:rPr lang="en-US" sz="2000" dirty="0">
                <a:ea typeface="Osaka" pitchFamily="-48" charset="-128"/>
              </a:rPr>
              <a:t>- over “</a:t>
            </a:r>
            <a:r>
              <a:rPr lang="en-US" sz="2000" dirty="0" err="1">
                <a:ea typeface="Osaka" pitchFamily="-48" charset="-128"/>
              </a:rPr>
              <a:t>therapizing</a:t>
            </a:r>
            <a:r>
              <a:rPr lang="en-US" sz="2000" dirty="0" smtClean="0">
                <a:ea typeface="Osaka" pitchFamily="-48" charset="-128"/>
              </a:rPr>
              <a:t>.”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2000" dirty="0" smtClean="0">
              <a:ea typeface="Osaka" pitchFamily="-48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 smtClean="0">
                <a:ea typeface="Osaka" pitchFamily="-48" charset="-128"/>
              </a:rPr>
              <a:t>*Post </a:t>
            </a:r>
            <a:r>
              <a:rPr lang="en-IN" sz="2000" dirty="0" smtClean="0"/>
              <a:t>traumatic stress disorder 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IN" sz="2000" dirty="0" smtClean="0">
                <a:ea typeface="Osaka" pitchFamily="-48" charset="-128"/>
              </a:rPr>
              <a:t>** P</a:t>
            </a:r>
            <a:r>
              <a:rPr lang="en-IN" sz="2000" dirty="0" smtClean="0"/>
              <a:t>ost traumatic growth</a:t>
            </a:r>
            <a:endParaRPr lang="en-US" sz="2000" dirty="0">
              <a:ea typeface="Osaka" pitchFamily="-48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dirty="0">
              <a:ea typeface="Osaka" pitchFamily="-48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ea typeface="Osaka" pitchFamily="-48" charset="-128"/>
              </a:rPr>
              <a:t>-4. Developmental &amp; Lifespan Psychology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ea typeface="Osaka" pitchFamily="-48" charset="-128"/>
              </a:rPr>
              <a:t>Amazing resilience/strength among children, teens, adults, and 		elderly in face of major life traumas and changes. Normal 	or enhanced functioning in face of threats.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ea typeface="Osaka" pitchFamily="-48" charset="-128"/>
              </a:rPr>
              <a:t>Successful Aging - most elderly not depressed, or in ill-health.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ea typeface="Osaka" pitchFamily="-48" charset="-128"/>
              </a:rPr>
              <a:t>Socio-emotional Selectivity Theory - positive spin to previous 		negative interpretations of change.</a:t>
            </a:r>
            <a:endParaRPr lang="en-US" dirty="0">
              <a:ea typeface="Osaka" pitchFamily="-48" charset="-128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ea typeface="Osaka" pitchFamily="-48" charset="-128"/>
              </a:rPr>
              <a:t>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153400" cy="5257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 smtClean="0"/>
              <a:t>-5. Health Psychology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Mind-body connections, power of positive beliefs &amp; emotions.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Hope, optimism and will show “real” effects.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Social support from others.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dirty="0" smtClean="0"/>
              <a:t>-6. Social/Personality Psychology &amp; Psych. of Religion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Relationships, health, and happiness.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Self-esteem, positive view of self, positive illusions.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Critiques of materialistic beliefs and values.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 smtClean="0"/>
              <a:t>Eastern and Western Perspectives on Positive Psychology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61988" y="623888"/>
          <a:ext cx="7772401" cy="6059840"/>
        </p:xfrm>
        <a:graphic>
          <a:graphicData uri="http://schemas.openxmlformats.org/drawingml/2006/table">
            <a:tbl>
              <a:tblPr/>
              <a:tblGrid>
                <a:gridCol w="823913"/>
                <a:gridCol w="4999277"/>
                <a:gridCol w="1949211"/>
              </a:tblGrid>
              <a:tr h="117175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COURSE OUTCOMES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COGNITIVE LEVELS</a:t>
                      </a: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53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CO1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Demonstrate an understanding of the various perspectives of positive psychology and apply them in day to day life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Apply Level (C3)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CO2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Examine various theories and models of happiness, well-being and mental health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Analyze Level (C4)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175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CO3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Recommend possible solutions for enhancing happiness, well-being and mental health 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Evaluating Level (C5)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687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CO4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Evaluate interventions/strategies for overall positive functioning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Evaluating Level (C5)</a:t>
                      </a:r>
                      <a:endParaRPr lang="en-IN" sz="24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 anchor="ctr">
                    <a:lnL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/>
              <a:t>The ME/WE Balance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40125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3200" dirty="0" smtClean="0"/>
              <a:t> ME = individualism = pursuit of a sense of specialness relative to others</a:t>
            </a:r>
          </a:p>
          <a:p>
            <a:pPr>
              <a:buFont typeface="Wingdings" pitchFamily="2" charset="2"/>
              <a:buChar char="v"/>
            </a:pPr>
            <a:endParaRPr lang="en-US" alt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sz="3200" dirty="0" smtClean="0"/>
              <a:t>WE = collectivism = trying to maximize one’s link to others</a:t>
            </a:r>
          </a:p>
          <a:p>
            <a:pPr>
              <a:buFont typeface="Wingdings" pitchFamily="2" charset="2"/>
              <a:buChar char="v"/>
            </a:pPr>
            <a:endParaRPr lang="en-US" altLang="en-US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ME = focus on one  </a:t>
            </a:r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WE = focus on the many</a:t>
            </a:r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WE/ME = 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The Psychology of ME: Individualism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7938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3200" dirty="0" smtClean="0"/>
              <a:t> U.S. = Land of the Rugged Individualist</a:t>
            </a:r>
          </a:p>
          <a:p>
            <a:pPr>
              <a:buFont typeface="Wingdings" pitchFamily="2" charset="2"/>
              <a:buChar char="v"/>
            </a:pPr>
            <a:endParaRPr lang="en-US" altLang="en-US" sz="32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Anyone who works hard can achieve</a:t>
            </a:r>
          </a:p>
          <a:p>
            <a:pPr>
              <a:buFont typeface="Wingdings" pitchFamily="2" charset="2"/>
              <a:buChar char="v"/>
            </a:pPr>
            <a:endParaRPr lang="en-US" altLang="en-US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Equal rights and freedom</a:t>
            </a:r>
          </a:p>
          <a:p>
            <a:pPr>
              <a:buFont typeface="Wingdings" pitchFamily="2" charset="2"/>
              <a:buChar char="v"/>
            </a:pPr>
            <a:endParaRPr lang="en-US" altLang="en-US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Me generation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mtClean="0"/>
              <a:t>The Psychology of ME and WE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endParaRPr lang="en-US" altLang="en-US" sz="3200" smtClean="0"/>
          </a:p>
          <a:p>
            <a:pPr algn="ctr">
              <a:buFont typeface="Wingdings" pitchFamily="2" charset="2"/>
              <a:buNone/>
            </a:pPr>
            <a:endParaRPr lang="en-US" altLang="en-US" sz="3200" smtClean="0"/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3" y="1924050"/>
            <a:ext cx="825817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The Psychology of ME: Individualism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68500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3600" smtClean="0"/>
              <a:t>Summary:</a:t>
            </a:r>
          </a:p>
          <a:p>
            <a:pPr>
              <a:buFont typeface="Wingdings" pitchFamily="2" charset="2"/>
              <a:buNone/>
            </a:pPr>
            <a:endParaRPr lang="en-US" altLang="en-US" sz="1400" smtClean="0"/>
          </a:p>
          <a:p>
            <a:pPr>
              <a:buFont typeface="Wingdings" pitchFamily="2" charset="2"/>
              <a:buNone/>
            </a:pPr>
            <a:r>
              <a:rPr lang="en-US" altLang="en-US" sz="3600" smtClean="0"/>
              <a:t>		- Independence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pPr>
              <a:buFont typeface="Wingdings" pitchFamily="2" charset="2"/>
              <a:buNone/>
            </a:pPr>
            <a:r>
              <a:rPr lang="en-US" altLang="en-US" sz="3600" smtClean="0"/>
              <a:t>		- Uniqueness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pPr>
              <a:buFont typeface="Wingdings" pitchFamily="2" charset="2"/>
              <a:buNone/>
            </a:pPr>
            <a:r>
              <a:rPr lang="en-US" altLang="en-US" sz="3600" smtClean="0"/>
              <a:t>		- Self as the unit of analysis</a:t>
            </a:r>
          </a:p>
          <a:p>
            <a:pPr algn="ctr">
              <a:buFont typeface="Wingdings" pitchFamily="2" charset="2"/>
              <a:buNone/>
            </a:pPr>
            <a:endParaRPr lang="en-US" altLang="en-US" sz="3200" smtClean="0"/>
          </a:p>
          <a:p>
            <a:pPr algn="ctr">
              <a:buFont typeface="Wingdings" pitchFamily="2" charset="2"/>
              <a:buNone/>
            </a:pPr>
            <a:endParaRPr lang="en-US" altLang="en-US" sz="3200" smtClean="0"/>
          </a:p>
          <a:p>
            <a:pPr algn="ctr">
              <a:buFont typeface="Wingdings" pitchFamily="2" charset="2"/>
              <a:buNone/>
            </a:pP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pPr algn="ctr"/>
            <a:r>
              <a:rPr lang="en-US" altLang="en-US" dirty="0" smtClean="0"/>
              <a:t>Uniqueness Attributes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21125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3200" dirty="0" smtClean="0"/>
              <a:t>Each society has acceptable attributes whereby its citizens can show their differences: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800" dirty="0" smtClean="0"/>
              <a:t>				- commodities/possessions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800" dirty="0" smtClean="0"/>
              <a:t>				- names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800" dirty="0" smtClean="0"/>
              <a:t>				- attitudes and beliefs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sz="2800" dirty="0" smtClean="0"/>
              <a:t>				- performances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The Psychology of WE: Collectivism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altLang="en-US" sz="3600" smtClean="0"/>
              <a:t>Hunter-gatherer ancestors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pPr>
              <a:buFont typeface="Wingdings" pitchFamily="2" charset="2"/>
              <a:buChar char="v"/>
            </a:pPr>
            <a:r>
              <a:rPr lang="en-US" altLang="en-US" sz="3600" smtClean="0"/>
              <a:t>Power of groups: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800" smtClean="0"/>
              <a:t>contribute to a sense of belonging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800" smtClean="0"/>
              <a:t>foster personal identities and roles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800" smtClean="0"/>
              <a:t>offer shared emotional bonds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en-US" sz="2800" smtClean="0"/>
              <a:t>help fend off threats</a:t>
            </a:r>
          </a:p>
          <a:p>
            <a:pPr lvl="1">
              <a:buFont typeface="Wingdings" pitchFamily="2" charset="2"/>
              <a:buChar char="v"/>
            </a:pPr>
            <a:endParaRPr lang="en-US" altLang="en-US" sz="3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ME/WE Balance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7938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3600" smtClean="0"/>
              <a:t>Polarity not good science or productive</a:t>
            </a:r>
          </a:p>
          <a:p>
            <a:pPr>
              <a:buFont typeface="Wingdings" pitchFamily="2" charset="2"/>
              <a:buChar char="v"/>
            </a:pPr>
            <a:endParaRPr lang="en-US" altLang="en-US" sz="3600" smtClean="0"/>
          </a:p>
          <a:p>
            <a:pPr>
              <a:buFont typeface="Wingdings" pitchFamily="2" charset="2"/>
              <a:buChar char="v"/>
            </a:pPr>
            <a:r>
              <a:rPr lang="en-US" altLang="en-US" sz="3600" smtClean="0"/>
              <a:t>Research =  while Americans are higher in individualism, they are </a:t>
            </a:r>
            <a:r>
              <a:rPr lang="en-US" altLang="en-US" sz="3600" i="1" smtClean="0"/>
              <a:t>not necessarily </a:t>
            </a:r>
            <a:r>
              <a:rPr lang="en-US" altLang="en-US" sz="3600" smtClean="0"/>
              <a:t>lower in collectivism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ME/WE Balance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7938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3600" smtClean="0"/>
              <a:t>Polarity leads to disputes</a:t>
            </a:r>
          </a:p>
          <a:p>
            <a:pPr>
              <a:buFont typeface="Wingdings" pitchFamily="2" charset="2"/>
              <a:buChar char="v"/>
            </a:pPr>
            <a:endParaRPr lang="en-US" altLang="en-US" sz="3600" smtClean="0"/>
          </a:p>
          <a:p>
            <a:pPr>
              <a:buFont typeface="Wingdings" pitchFamily="2" charset="2"/>
              <a:buChar char="v"/>
            </a:pPr>
            <a:r>
              <a:rPr lang="en-US" altLang="en-US" sz="3600" smtClean="0"/>
              <a:t>Move beyond static view:</a:t>
            </a:r>
          </a:p>
          <a:p>
            <a:pPr>
              <a:buFont typeface="Wingdings" pitchFamily="2" charset="2"/>
              <a:buNone/>
            </a:pPr>
            <a:r>
              <a:rPr lang="en-US" altLang="en-US" sz="3600" smtClean="0"/>
              <a:t>			</a:t>
            </a:r>
            <a:r>
              <a:rPr lang="en-US" altLang="en-US" sz="3200" smtClean="0"/>
              <a:t>- embrace aspects of each</a:t>
            </a:r>
          </a:p>
          <a:p>
            <a:pPr>
              <a:buFont typeface="Wingdings" pitchFamily="2" charset="2"/>
              <a:buNone/>
            </a:pPr>
            <a:endParaRPr lang="en-US" altLang="en-US" sz="1600" smtClean="0"/>
          </a:p>
          <a:p>
            <a:pPr>
              <a:buFont typeface="Wingdings" pitchFamily="2" charset="2"/>
              <a:buNone/>
            </a:pPr>
            <a:r>
              <a:rPr lang="en-US" altLang="en-US" sz="3200" smtClean="0"/>
              <a:t>			- attend to both the person &amp; 		  	  the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ME/WE Balance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28600" y="1598613"/>
            <a:ext cx="84582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3600" dirty="0" smtClean="0"/>
              <a:t>To find Balance: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3200" dirty="0" smtClean="0"/>
              <a:t>Suggestions for WE people (collectivists)</a:t>
            </a:r>
          </a:p>
          <a:p>
            <a:pPr>
              <a:buFont typeface="Wingdings" pitchFamily="2" charset="2"/>
              <a:buChar char="v"/>
            </a:pPr>
            <a:endParaRPr lang="en-US" altLang="en-US" sz="3600" dirty="0" smtClean="0"/>
          </a:p>
          <a:p>
            <a:pPr lvl="1">
              <a:buFont typeface="Wingdings" pitchFamily="2" charset="2"/>
              <a:buChar char="v"/>
            </a:pPr>
            <a:r>
              <a:rPr lang="en-US" altLang="en-US" sz="3200" dirty="0" smtClean="0"/>
              <a:t>Suggestions for ME people (individualists)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dirty="0" smtClean="0"/>
              <a:t>ME/WE Balance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946275"/>
            <a:ext cx="84582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Individualistic views are not widely shared around the world</a:t>
            </a:r>
          </a:p>
          <a:p>
            <a:pPr>
              <a:buFont typeface="Wingdings" pitchFamily="2" charset="2"/>
              <a:buChar char="v"/>
            </a:pPr>
            <a:endParaRPr lang="en-US" altLang="en-US" sz="3200" smtClean="0"/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70% of the world is collectivistic</a:t>
            </a:r>
          </a:p>
          <a:p>
            <a:pPr>
              <a:buFont typeface="Wingdings" pitchFamily="2" charset="2"/>
              <a:buChar char="v"/>
            </a:pPr>
            <a:endParaRPr lang="en-US" altLang="en-US" sz="3200" smtClean="0"/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4.5 billion collectivists; 2 billion individualists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1" y="554039"/>
          <a:ext cx="8458201" cy="577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676"/>
                <a:gridCol w="1362740"/>
                <a:gridCol w="4619783"/>
                <a:gridCol w="1524002"/>
              </a:tblGrid>
              <a:tr h="1294029"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Module No.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Subtitle of the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Topics in the module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No. of Lectures for the module</a:t>
                      </a:r>
                    </a:p>
                  </a:txBody>
                  <a:tcPr marL="68580" marR="68580" marT="0" marB="0"/>
                </a:tc>
              </a:tr>
              <a:tr h="17074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latin typeface="Times New Roman"/>
                          <a:ea typeface="SimSun"/>
                          <a:cs typeface="Mangal"/>
                        </a:rPr>
                        <a:t>1.</a:t>
                      </a: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Mangal"/>
                        </a:rPr>
                        <a:t>Introduction to Positive Psychology</a:t>
                      </a: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Mangal"/>
                        </a:rPr>
                        <a:t>Overview, Perspectives, Classification and Measures: Human Strengths and Positive Outcomes.</a:t>
                      </a: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Mangal"/>
                        </a:rPr>
                        <a:t>6</a:t>
                      </a:r>
                      <a:endParaRPr lang="en-IN" sz="200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  <a:tr h="6922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>
                          <a:latin typeface="Times New Roman"/>
                          <a:ea typeface="SimSun"/>
                          <a:cs typeface="Mangal"/>
                        </a:rPr>
                        <a:t>2.</a:t>
                      </a:r>
                      <a:endParaRPr lang="en-IN" sz="200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  <a:cs typeface="Mangal"/>
                        </a:rPr>
                        <a:t>Prosocial Behavior</a:t>
                      </a:r>
                      <a:endParaRPr lang="en-IN" sz="200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Mangal"/>
                        </a:rPr>
                        <a:t>Empathy and Egotism; Altruism, Gratitude, and Forgiveness.</a:t>
                      </a: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Mangal"/>
                        </a:rPr>
                        <a:t>6</a:t>
                      </a:r>
                      <a:endParaRPr lang="en-IN" sz="200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  <a:tr h="20768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>
                          <a:latin typeface="Times New Roman"/>
                          <a:ea typeface="SimSun"/>
                          <a:cs typeface="Mangal"/>
                        </a:rPr>
                        <a:t>3.</a:t>
                      </a:r>
                      <a:endParaRPr lang="en-IN" sz="200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>
                          <a:latin typeface="Times New Roman"/>
                          <a:ea typeface="SimSun"/>
                          <a:cs typeface="Mangal"/>
                        </a:rPr>
                        <a:t>Positive Emotions and Wellbeing</a:t>
                      </a:r>
                      <a:endParaRPr lang="en-IN" sz="200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SimSun"/>
                          <a:cs typeface="Mangal"/>
                        </a:rPr>
                        <a:t>Emotional and Cognitive States; Focus on Application: Finding the positive in the Negative; Positive Emotions &amp; Well-Being; Positive Emotions &amp; Flourishing; Flow Experiences</a:t>
                      </a: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Mangal"/>
                        </a:rPr>
                        <a:t>6</a:t>
                      </a: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3200" dirty="0" smtClean="0"/>
              <a:t>Classifications and Measures of Strengths and Positive Outcomes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Classifications of Illness and Strengths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Char char="v"/>
            </a:pPr>
            <a:r>
              <a:rPr lang="en-US" altLang="en-US" b="1" dirty="0" smtClean="0"/>
              <a:t>“Strength” defined as</a:t>
            </a:r>
            <a:r>
              <a:rPr lang="en-US" altLang="en-US" dirty="0" smtClean="0"/>
              <a:t>: capacity for feeling, thinking, and behaving in a way that allows optimal functioning in the pursuit of valued outcomes </a:t>
            </a:r>
            <a:r>
              <a:rPr lang="en-US" altLang="en-US" sz="1800" dirty="0" smtClean="0"/>
              <a:t>(Linley &amp; Harrington, 2006).</a:t>
            </a:r>
          </a:p>
          <a:p>
            <a:pPr eaLnBrk="1" hangingPunct="1"/>
            <a:endParaRPr lang="en-US" altLang="en-US" sz="1800" dirty="0" smtClean="0"/>
          </a:p>
          <a:p>
            <a:pPr eaLnBrk="1" hangingPunct="1">
              <a:buFont typeface="Wingdings" pitchFamily="2" charset="2"/>
              <a:buChar char="v"/>
            </a:pPr>
            <a:r>
              <a:rPr lang="en-US" altLang="en-US" sz="3200" dirty="0" smtClean="0"/>
              <a:t>Long way to go in figuring out how to measure strengths</a:t>
            </a:r>
          </a:p>
          <a:p>
            <a:pPr eaLnBrk="1" hangingPunct="1"/>
            <a:endParaRPr lang="en-US" altLang="en-US" sz="1800" dirty="0" smtClean="0"/>
          </a:p>
          <a:p>
            <a:pPr eaLnBrk="1" hangingPunct="1"/>
            <a:endParaRPr lang="en-US" alt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6000" smtClean="0"/>
              <a:t>Classifications of Illness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600" u="sng" smtClean="0"/>
              <a:t>2 Classifications Accepted World-Wide:</a:t>
            </a:r>
          </a:p>
          <a:p>
            <a:pPr>
              <a:buFont typeface="Wingdings" pitchFamily="2" charset="2"/>
              <a:buNone/>
            </a:pPr>
            <a:endParaRPr lang="en-US" altLang="en-US" sz="2400" u="sng" smtClean="0"/>
          </a:p>
          <a:p>
            <a:pPr>
              <a:buFont typeface="Wingdings" pitchFamily="2" charset="2"/>
              <a:buNone/>
            </a:pPr>
            <a:r>
              <a:rPr lang="en-US" altLang="en-US" sz="3600" smtClean="0"/>
              <a:t>		1. International Classifications of 		    Diseases (ICD) </a:t>
            </a:r>
            <a:r>
              <a:rPr lang="en-US" altLang="en-US" sz="2000" smtClean="0"/>
              <a:t>by the World Health Organization</a:t>
            </a:r>
          </a:p>
          <a:p>
            <a:endParaRPr lang="en-US" altLang="en-US" sz="2000" smtClean="0"/>
          </a:p>
          <a:p>
            <a:pPr>
              <a:buFont typeface="Wingdings" pitchFamily="2" charset="2"/>
              <a:buNone/>
            </a:pPr>
            <a:r>
              <a:rPr lang="en-US" altLang="en-US" sz="3600" smtClean="0"/>
              <a:t>		2. Diagnostic &amp; Statistical Manual of 	    Mental Disorders (DSM) </a:t>
            </a:r>
            <a:r>
              <a:rPr lang="en-US" altLang="en-US" sz="2000" smtClean="0"/>
              <a:t>by the American 	       Psychiatric Association</a:t>
            </a:r>
            <a:endParaRPr lang="en-US" alt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6000" smtClean="0"/>
              <a:t>Classifications of Strengths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4149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No Classifications Accepted World-Wide, yet!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u="sng" dirty="0" smtClean="0"/>
              <a:t>3 Models In Use by Many: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1. Gallup Themes of Talent via Clifton </a:t>
            </a:r>
            <a:r>
              <a:rPr lang="en-US" altLang="en-US" dirty="0" err="1" smtClean="0"/>
              <a:t>StrengthsFinder</a:t>
            </a:r>
            <a:r>
              <a:rPr lang="en-US" altLang="en-US" dirty="0" smtClean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	2. Values in Action Classification of Strengths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r>
              <a:rPr lang="en-US" altLang="en-US" dirty="0" smtClean="0"/>
              <a:t>   3. Search Institute’s 40 Developmental 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dirty="0" smtClean="0"/>
              <a:t>Gallup’s Clifton </a:t>
            </a:r>
            <a:r>
              <a:rPr lang="en-US" altLang="en-US" sz="4800" dirty="0" err="1" smtClean="0"/>
              <a:t>StrengthsFinder</a:t>
            </a:r>
            <a:endParaRPr lang="en-US" altLang="en-US" sz="4800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9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“What would happen if we studied what was right with people</a:t>
            </a:r>
            <a:r>
              <a:rPr lang="en-US" altLang="en-US" sz="2800" dirty="0" smtClean="0"/>
              <a:t>”  - Donald Clifton, CEO Gallup</a:t>
            </a:r>
          </a:p>
          <a:p>
            <a:endParaRPr lang="en-US" alt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Talent can be </a:t>
            </a:r>
            <a:r>
              <a:rPr lang="en-US" altLang="en-US" dirty="0" err="1" smtClean="0"/>
              <a:t>operationalized</a:t>
            </a:r>
            <a:r>
              <a:rPr lang="en-US" altLang="en-US" dirty="0" smtClean="0"/>
              <a:t>, studied, and accentuated in work and academic settings</a:t>
            </a:r>
          </a:p>
          <a:p>
            <a:endParaRPr lang="en-US" altLang="en-US" sz="28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Strengths are extensions of talent:</a:t>
            </a:r>
          </a:p>
          <a:p>
            <a:pPr lvl="2">
              <a:buFont typeface="Wingdings" pitchFamily="2" charset="2"/>
              <a:buChar char="v"/>
            </a:pPr>
            <a:r>
              <a:rPr lang="en-US" altLang="en-US" sz="2400" dirty="0" smtClean="0"/>
              <a:t>Strength = talent + related knowledge + related skills</a:t>
            </a:r>
            <a:r>
              <a:rPr lang="en-US" altLang="en-US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pPr algn="ctr"/>
            <a:r>
              <a:rPr lang="en-US" altLang="en-US" sz="6000" smtClean="0"/>
              <a:t>StrengthsFinder 2.0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6200" y="1295400"/>
            <a:ext cx="8915400" cy="4302125"/>
          </a:xfrm>
        </p:spPr>
        <p:txBody>
          <a:bodyPr>
            <a:normAutofit lnSpcReduction="10000"/>
          </a:bodyPr>
          <a:lstStyle/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measures </a:t>
            </a:r>
            <a:r>
              <a:rPr lang="en-US" altLang="en-US" sz="2800" b="1" dirty="0" smtClean="0"/>
              <a:t>34</a:t>
            </a:r>
            <a:r>
              <a:rPr lang="en-US" altLang="en-US" sz="2800" dirty="0" smtClean="0"/>
              <a:t> Talent Themes </a:t>
            </a:r>
          </a:p>
          <a:p>
            <a:pPr>
              <a:buFont typeface="Wingdings" pitchFamily="2" charset="2"/>
              <a:buNone/>
            </a:pPr>
            <a:endParaRPr lang="en-US" altLang="en-US" sz="2800" b="1" dirty="0" smtClean="0"/>
          </a:p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on-line measure for adolescents and adults </a:t>
            </a:r>
          </a:p>
          <a:p>
            <a:pPr lvl="1">
              <a:buFont typeface="Wingdings" pitchFamily="2" charset="2"/>
              <a:buNone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released in 2007</a:t>
            </a:r>
          </a:p>
          <a:p>
            <a:pPr lvl="1">
              <a:buFont typeface="Wingdings" pitchFamily="2" charset="2"/>
              <a:buNone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psychometrically sound  (valid and reliable)</a:t>
            </a:r>
          </a:p>
          <a:p>
            <a:pPr lvl="1">
              <a:buFont typeface="Wingdings" pitchFamily="2" charset="2"/>
              <a:buNone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available in 17 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smtClean="0"/>
              <a:t>Clifton Youth StrengthsExplorer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9144000" cy="3997325"/>
          </a:xfrm>
        </p:spPr>
        <p:txBody>
          <a:bodyPr>
            <a:normAutofit lnSpcReduction="10000"/>
          </a:bodyPr>
          <a:lstStyle/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measures </a:t>
            </a:r>
            <a:r>
              <a:rPr lang="en-US" altLang="en-US" sz="2800" b="1" dirty="0" smtClean="0"/>
              <a:t>10</a:t>
            </a:r>
            <a:r>
              <a:rPr lang="en-US" altLang="en-US" sz="2800" dirty="0" smtClean="0"/>
              <a:t> Talent Themes (signature themes)</a:t>
            </a:r>
            <a:endParaRPr lang="en-US" altLang="en-US" sz="2000" dirty="0" smtClean="0"/>
          </a:p>
          <a:p>
            <a:pPr lvl="2">
              <a:buFont typeface="Wingdings" pitchFamily="2" charset="2"/>
              <a:buChar char="v"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on-line measure for children &amp; youth </a:t>
            </a:r>
            <a:r>
              <a:rPr lang="en-US" altLang="en-US" sz="2000" dirty="0" smtClean="0"/>
              <a:t>(10 - 14 years old)</a:t>
            </a:r>
          </a:p>
          <a:p>
            <a:pPr lvl="2">
              <a:buFont typeface="Wingdings" pitchFamily="2" charset="2"/>
              <a:buChar char="v"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released in 2006</a:t>
            </a:r>
          </a:p>
          <a:p>
            <a:pPr lvl="2">
              <a:buFont typeface="Wingdings" pitchFamily="2" charset="2"/>
              <a:buChar char="v"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r>
              <a:rPr lang="en-US" altLang="en-US" sz="2800" dirty="0" smtClean="0"/>
              <a:t>comes with a Youth Workbook and Parent &amp; Educator Guides</a:t>
            </a:r>
          </a:p>
          <a:p>
            <a:pPr lvl="2">
              <a:buFont typeface="Wingdings" pitchFamily="2" charset="2"/>
              <a:buChar char="v"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endParaRPr lang="en-US" altLang="en-US" sz="2800" dirty="0" smtClean="0"/>
          </a:p>
          <a:p>
            <a:pPr lvl="2">
              <a:buFont typeface="Wingdings" pitchFamily="2" charset="2"/>
              <a:buChar char="v"/>
            </a:pPr>
            <a:endParaRPr lang="en-US" altLang="en-US" sz="2400" dirty="0" smtClean="0"/>
          </a:p>
          <a:p>
            <a:pPr lvl="2">
              <a:buFont typeface="Wingdings" pitchFamily="2" charset="2"/>
              <a:buChar char="v"/>
            </a:pPr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9261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Gallup’s Clifton Strengths Finder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8" y="1413164"/>
            <a:ext cx="8323118" cy="5098472"/>
          </a:xfrm>
        </p:spPr>
        <p:txBody>
          <a:bodyPr>
            <a:normAutofit fontScale="85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Clifton studied success across a wide variety of business and education domains.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He bases his analysis of success on a simple question: ‘ WHAT WOULD HAPPEN IF WE STUDIED WHAT IS RIGHT WITH PEOPLE?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Clifton believed that talents could be </a:t>
            </a:r>
            <a:r>
              <a:rPr lang="en-US" dirty="0" err="1" smtClean="0"/>
              <a:t>operationalized</a:t>
            </a:r>
            <a:r>
              <a:rPr lang="en-US" dirty="0" smtClean="0"/>
              <a:t>, studied and accentuated in work and academic settings.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He defined talent as “ naturally recurring patterns of thought, feeling or behavior that can be productively applied”.( Hodges &amp; Clifton, 2004)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Clifton viewed strengths as </a:t>
            </a:r>
            <a:r>
              <a:rPr lang="en-US" b="1" dirty="0" smtClean="0"/>
              <a:t>extensions of talent</a:t>
            </a:r>
            <a:r>
              <a:rPr lang="en-US" dirty="0" smtClean="0"/>
              <a:t>. More precisely, the strength construct </a:t>
            </a:r>
            <a:r>
              <a:rPr lang="en-US" b="1" dirty="0" smtClean="0"/>
              <a:t>combines talent with associated knowledge and skills </a:t>
            </a:r>
            <a:r>
              <a:rPr lang="en-US" dirty="0" smtClean="0"/>
              <a:t>and is defined as the ability to provide consistent, near-perfect performance in a specific task.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Clifton considered success to be closely allied with personal talents, strengths and analytical intelligence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2" y="207820"/>
            <a:ext cx="8162059" cy="112221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Gallup’s Clifton 34 Strengths Finder 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118" y="1427019"/>
            <a:ext cx="8551718" cy="5209309"/>
          </a:xfrm>
        </p:spPr>
        <p:txBody>
          <a:bodyPr>
            <a:normAutofit fontScale="70000" lnSpcReduction="2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Achiever			Discipline		Responsibility			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Activator			Empathy			Restorative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Adaptability			Focus			Self-assurance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Analytical			Futuristic											Significance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Arranger			Harmony		Strategic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Belief				Ideation			WOO(Winning 								others over)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Command			</a:t>
            </a:r>
            <a:r>
              <a:rPr lang="en-US" dirty="0" err="1" smtClean="0"/>
              <a:t>Includer</a:t>
            </a: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Communication		Individualization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Competition			Input 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Connectedness		                Intellection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Consistency			Learner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Context			</a:t>
            </a:r>
            <a:r>
              <a:rPr lang="en-US" dirty="0" err="1" smtClean="0"/>
              <a:t>Maximizer</a:t>
            </a:r>
            <a:endParaRPr lang="en-US" dirty="0" smtClean="0"/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Deliberative			Positivity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Developer			</a:t>
            </a:r>
            <a:r>
              <a:rPr lang="en-US" dirty="0" err="1" smtClean="0"/>
              <a:t>Relator</a:t>
            </a:r>
            <a:endParaRPr lang="en-US" dirty="0" smtClean="0"/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Values in Action </a:t>
            </a:r>
            <a:br>
              <a:rPr lang="en-US" altLang="en-US" dirty="0" smtClean="0"/>
            </a:br>
            <a:r>
              <a:rPr lang="en-US" altLang="en-US" dirty="0" smtClean="0"/>
              <a:t>Classification of Strengths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457200" y="15652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Developed by Peterson &amp; Seligman (2004)</a:t>
            </a:r>
          </a:p>
          <a:p>
            <a:pPr>
              <a:buFont typeface="Wingdings" pitchFamily="2" charset="2"/>
              <a:buNone/>
            </a:pPr>
            <a:endParaRPr lang="en-US" alt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Antithesis of the DSM</a:t>
            </a:r>
          </a:p>
          <a:p>
            <a:pPr>
              <a:buFont typeface="Wingdings" pitchFamily="2" charset="2"/>
              <a:buNone/>
            </a:pPr>
            <a:endParaRPr lang="en-US" alt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Provides a common language for strengths</a:t>
            </a:r>
          </a:p>
          <a:p>
            <a:pPr>
              <a:buFont typeface="Wingdings" pitchFamily="2" charset="2"/>
              <a:buNone/>
            </a:pPr>
            <a:endParaRPr lang="en-US" alt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24 Strengths that meet 10 Criteria </a:t>
            </a:r>
            <a:endParaRPr lang="en-US" altLang="en-US" sz="2400" dirty="0" smtClean="0"/>
          </a:p>
          <a:p>
            <a:pPr>
              <a:buFont typeface="Wingdings" pitchFamily="2" charset="2"/>
              <a:buNone/>
            </a:pPr>
            <a:endParaRPr lang="en-US" altLang="en-US" sz="18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b="1" dirty="0" smtClean="0"/>
              <a:t>Based upon 6 Virtues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2425" y="560388"/>
          <a:ext cx="8258175" cy="5022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70"/>
                <a:gridCol w="1330514"/>
                <a:gridCol w="5064896"/>
                <a:gridCol w="933595"/>
              </a:tblGrid>
              <a:tr h="2819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1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  <a:tr h="225542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SimSun"/>
                          <a:cs typeface="Mangal"/>
                        </a:rPr>
                        <a:t>4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SimSun"/>
                          <a:cs typeface="Mangal"/>
                        </a:rPr>
                        <a:t>Happiness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Happiness and its Traditions; Determinants- Subjective Well-Being Hedonic Basis of Happiness; Life Satisfaction; Self –Realization: The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Eudaimonic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 Basis of Happiness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Times New Roman"/>
                          <a:ea typeface="SimSun"/>
                          <a:cs typeface="Mangal"/>
                        </a:rPr>
                        <a:t>Happiness and Emotional Experiences; Other Facts of Life- Work &amp; Unemployment; Intelligence; Education; and Religion.</a:t>
                      </a:r>
                      <a:endParaRPr lang="en-IN" sz="2400" dirty="0" smtClean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IN" sz="2400" dirty="0" smtClean="0">
                          <a:latin typeface="Times New Roman"/>
                          <a:ea typeface="SimSun"/>
                          <a:cs typeface="Mangal"/>
                        </a:rPr>
                        <a:t>6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  <a:tr h="75241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>
                          <a:latin typeface="Times New Roman"/>
                          <a:ea typeface="SimSun"/>
                          <a:cs typeface="Mangal"/>
                        </a:rPr>
                        <a:t>5.</a:t>
                      </a:r>
                      <a:endParaRPr lang="en-IN" sz="240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SimSun"/>
                          <a:cs typeface="Mangal"/>
                        </a:rPr>
                        <a:t>Mental Health 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SimSun"/>
                          <a:cs typeface="Mangal"/>
                        </a:rPr>
                        <a:t>Mental Health and Behavior; Prevent the Bad and Enhance the Good.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Mangal"/>
                        </a:rPr>
                        <a:t>6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Values in Action </a:t>
            </a:r>
            <a:br>
              <a:rPr lang="en-US" altLang="en-US" smtClean="0"/>
            </a:br>
            <a:r>
              <a:rPr lang="en-US" altLang="en-US" smtClean="0"/>
              <a:t>Inventory of Strengths (VIA-IS)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7176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mtClean="0"/>
              <a:t>measures 24 character strengths</a:t>
            </a:r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pPr>
              <a:buFont typeface="Wingdings" pitchFamily="2" charset="2"/>
              <a:buChar char="v"/>
            </a:pPr>
            <a:r>
              <a:rPr lang="en-US" altLang="en-US" smtClean="0"/>
              <a:t>on-line and paper-and-pencil measure for adults</a:t>
            </a:r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pPr>
              <a:buFont typeface="Wingdings" pitchFamily="2" charset="2"/>
              <a:buChar char="v"/>
            </a:pPr>
            <a:r>
              <a:rPr lang="en-US" altLang="en-US" smtClean="0"/>
              <a:t>psychometrically sound (valid and reliable)</a:t>
            </a:r>
          </a:p>
          <a:p>
            <a:pPr>
              <a:buFont typeface="Wingdings" pitchFamily="2" charset="2"/>
              <a:buNone/>
            </a:pPr>
            <a:endParaRPr lang="en-US" altLang="en-US" sz="2000" smtClean="0"/>
          </a:p>
          <a:p>
            <a:pPr>
              <a:buFont typeface="Wingdings" pitchFamily="2" charset="2"/>
              <a:buChar char="v"/>
            </a:pPr>
            <a:r>
              <a:rPr lang="en-US" altLang="en-US" smtClean="0"/>
              <a:t>sensitive to change over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317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mtClean="0"/>
              <a:t>Values in Action Inventory of Strengths for Youth (VIA-Youth)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20224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mtClean="0"/>
              <a:t>measures 24 character strengths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  <a:p>
            <a:pPr>
              <a:buFont typeface="Wingdings" pitchFamily="2" charset="2"/>
              <a:buChar char="v"/>
            </a:pPr>
            <a:r>
              <a:rPr lang="en-US" altLang="en-US" smtClean="0"/>
              <a:t>on-line measure for adolescents</a:t>
            </a:r>
          </a:p>
          <a:p>
            <a:pPr>
              <a:buFont typeface="Wingdings" pitchFamily="2" charset="2"/>
              <a:buChar char="v"/>
            </a:pPr>
            <a:endParaRPr lang="en-US" altLang="en-US" smtClean="0"/>
          </a:p>
          <a:p>
            <a:pPr>
              <a:buFont typeface="Wingdings" pitchFamily="2" charset="2"/>
              <a:buChar char="v"/>
            </a:pPr>
            <a:r>
              <a:rPr lang="en-US" altLang="en-US" smtClean="0"/>
              <a:t>adequate psychometric properties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211866" cy="7096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The Values in Action (VIA) Classification of Virtues (6) &amp; Strengths (24 Strengths)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dirty="0" smtClean="0"/>
              <a:t>Wisdom: Cognitive strengths that entail the acquisition and use of knowledge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Courage: Emotional strengths that involve the exercise of will to accomplish goals in the face of opposition, external and internal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Humanity: Interpersonal strengths that involve tending and befriending others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Justice: Civic strengths that underlie healthy community life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Temperance: Strengths that protect against excess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Transcendence: strengths that forge connections to the larger universe and provide meaning</a:t>
            </a: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 fontScale="92500"/>
          </a:bodyPr>
          <a:lstStyle/>
          <a:p>
            <a:pPr>
              <a:buFont typeface="Arial" charset="0"/>
              <a:buChar char="•"/>
              <a:defRPr/>
            </a:pPr>
            <a:r>
              <a:rPr lang="en-US" b="1" dirty="0" smtClean="0"/>
              <a:t>Creativity</a:t>
            </a:r>
            <a:r>
              <a:rPr lang="en-US" dirty="0" smtClean="0"/>
              <a:t>: </a:t>
            </a:r>
            <a:r>
              <a:rPr lang="en-IN" i="1" dirty="0" smtClean="0"/>
              <a:t>conceptualizing something useful, coming up with ideas that result in something worthwhile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Curiosity</a:t>
            </a:r>
            <a:r>
              <a:rPr lang="en-US" dirty="0" smtClean="0"/>
              <a:t>: </a:t>
            </a:r>
            <a:r>
              <a:rPr lang="en-US" dirty="0" smtClean="0"/>
              <a:t>s</a:t>
            </a:r>
            <a:r>
              <a:rPr lang="en-IN" i="1" dirty="0" smtClean="0"/>
              <a:t>eek </a:t>
            </a:r>
            <a:r>
              <a:rPr lang="en-IN" i="1" dirty="0" smtClean="0"/>
              <a:t>out situations where I gain new experiences without getting in my own or other people’s way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Judgment</a:t>
            </a:r>
            <a:r>
              <a:rPr lang="en-US" dirty="0" smtClean="0"/>
              <a:t>: </a:t>
            </a:r>
            <a:r>
              <a:rPr lang="en-IN" i="1" dirty="0" smtClean="0"/>
              <a:t>weigh all aspects objectively in making decisions, including arguments that are in conflict with my convictions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Love of learning</a:t>
            </a:r>
            <a:r>
              <a:rPr lang="en-US" dirty="0" smtClean="0"/>
              <a:t>: </a:t>
            </a:r>
            <a:r>
              <a:rPr lang="en-IN" i="1" dirty="0" smtClean="0"/>
              <a:t>motivated to acquire new levels of knowledge, or deepen my existing knowledge or skills in a significant way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Perspective</a:t>
            </a:r>
            <a:r>
              <a:rPr lang="en-US" dirty="0" smtClean="0"/>
              <a:t>: </a:t>
            </a:r>
            <a:r>
              <a:rPr lang="en-IN" i="1" dirty="0" smtClean="0"/>
              <a:t>give advice to others by considering different (and relevant) perspectives and using my own experiences and knowledge to clarify the big picture</a:t>
            </a:r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Courage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b="1" dirty="0" smtClean="0"/>
              <a:t>Bravery</a:t>
            </a:r>
            <a:r>
              <a:rPr lang="en-US" dirty="0" smtClean="0"/>
              <a:t>: </a:t>
            </a:r>
            <a:r>
              <a:rPr lang="en-IN" i="1" dirty="0" smtClean="0"/>
              <a:t>acting on one’s convictions, and facing threats, challenges, difficulties, and pains, despite doubts and fears.</a:t>
            </a:r>
          </a:p>
          <a:p>
            <a:pPr>
              <a:buFont typeface="Arial" charset="0"/>
              <a:buChar char="•"/>
              <a:defRPr/>
            </a:pPr>
            <a:r>
              <a:rPr lang="en-IN" b="1" dirty="0" smtClean="0"/>
              <a:t>Honesty</a:t>
            </a:r>
            <a:r>
              <a:rPr lang="en-IN" dirty="0" smtClean="0"/>
              <a:t>: </a:t>
            </a:r>
            <a:r>
              <a:rPr lang="en-IN" i="1" dirty="0" smtClean="0"/>
              <a:t>honest to oneself and to others, trying to present oneself and one’s reactions accurately to each person, and  taking responsibility for actions.</a:t>
            </a:r>
          </a:p>
          <a:p>
            <a:pPr>
              <a:buFont typeface="Arial" charset="0"/>
              <a:buChar char="•"/>
              <a:defRPr/>
            </a:pPr>
            <a:r>
              <a:rPr lang="en-IN" b="1" dirty="0" smtClean="0"/>
              <a:t>Perseverance: </a:t>
            </a:r>
            <a:r>
              <a:rPr lang="en-IN" i="1" dirty="0" smtClean="0"/>
              <a:t>persisting toward goals despite obstacles, discouragements, or disappointments.</a:t>
            </a:r>
          </a:p>
          <a:p>
            <a:r>
              <a:rPr lang="en-IN" b="1" dirty="0" smtClean="0"/>
              <a:t>Zest: </a:t>
            </a:r>
            <a:r>
              <a:rPr lang="en-IN" i="1" dirty="0" smtClean="0"/>
              <a:t> feeling vital and full of energy, and approaching life feeling activated and enthusiastic."</a:t>
            </a:r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b="1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Humanity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 smtClean="0"/>
              <a:t>Kindness: </a:t>
            </a:r>
            <a:r>
              <a:rPr lang="en-IN" i="1" dirty="0" smtClean="0"/>
              <a:t>helpful and empathic and regularly do nice </a:t>
            </a:r>
            <a:r>
              <a:rPr lang="en-IN" i="1" dirty="0" err="1" smtClean="0"/>
              <a:t>favors</a:t>
            </a:r>
            <a:r>
              <a:rPr lang="en-IN" i="1" dirty="0" smtClean="0"/>
              <a:t> for others without expecting anything in return.</a:t>
            </a:r>
          </a:p>
          <a:p>
            <a:r>
              <a:rPr lang="en-IN" b="1" dirty="0" smtClean="0"/>
              <a:t>Love: </a:t>
            </a:r>
            <a:r>
              <a:rPr lang="en-IN" i="1" dirty="0" smtClean="0"/>
              <a:t>experience close, loving relationships that are characterized by giving and receiving love, warmth, and caring.</a:t>
            </a:r>
          </a:p>
          <a:p>
            <a:r>
              <a:rPr lang="en-IN" b="1" dirty="0" smtClean="0"/>
              <a:t>Social Intelligence: </a:t>
            </a:r>
            <a:r>
              <a:rPr lang="en-IN" dirty="0" smtClean="0"/>
              <a:t>Being</a:t>
            </a:r>
            <a:r>
              <a:rPr lang="en-IN" i="1" dirty="0" smtClean="0"/>
              <a:t> aware of and understand  feelings and thoughts of oneself, as well as the feelings of those around me."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Justice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 smtClean="0"/>
              <a:t>Fairness: </a:t>
            </a:r>
            <a:r>
              <a:rPr lang="en-IN" i="1" dirty="0" smtClean="0"/>
              <a:t>treating everyone equally and fairly, and give everyone the same chance applying the same rules to everyone.</a:t>
            </a:r>
          </a:p>
          <a:p>
            <a:r>
              <a:rPr lang="en-IN" b="1" dirty="0" smtClean="0"/>
              <a:t>Leadership: </a:t>
            </a:r>
            <a:r>
              <a:rPr lang="en-IN" i="1" dirty="0" smtClean="0"/>
              <a:t>Taking charge and guiding groups to meaningful goals, and ensure good relations among group members</a:t>
            </a:r>
          </a:p>
          <a:p>
            <a:r>
              <a:rPr lang="en-IN" b="1" dirty="0" smtClean="0"/>
              <a:t>Teamwork: </a:t>
            </a:r>
            <a:r>
              <a:rPr lang="en-IN" dirty="0" smtClean="0"/>
              <a:t>Being</a:t>
            </a:r>
            <a:r>
              <a:rPr lang="en-IN" i="1" dirty="0" smtClean="0"/>
              <a:t> helpful and contributing to group and team member, and feel responsible for helping the team reach its goals.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Temperance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/>
          </a:bodyPr>
          <a:lstStyle/>
          <a:p>
            <a:r>
              <a:rPr lang="en-IN" b="1" dirty="0" smtClean="0"/>
              <a:t>Forgiveness: </a:t>
            </a:r>
            <a:r>
              <a:rPr lang="en-IN" i="1" dirty="0" smtClean="0"/>
              <a:t>forgiving others when they upset and/or when they behave badly, and using that information in future relations with them.</a:t>
            </a:r>
          </a:p>
          <a:p>
            <a:r>
              <a:rPr lang="en-IN" b="1" dirty="0" smtClean="0"/>
              <a:t>Humility: </a:t>
            </a:r>
            <a:r>
              <a:rPr lang="en-IN" dirty="0" smtClean="0"/>
              <a:t>S</a:t>
            </a:r>
            <a:r>
              <a:rPr lang="en-IN" i="1" dirty="0" smtClean="0"/>
              <a:t>eeing my strengths and talents but being humble, not seeking to be the </a:t>
            </a:r>
            <a:r>
              <a:rPr lang="en-IN" i="1" dirty="0" err="1" smtClean="0"/>
              <a:t>center</a:t>
            </a:r>
            <a:r>
              <a:rPr lang="en-IN" i="1" dirty="0" smtClean="0"/>
              <a:t> of attention or to receive recognition.</a:t>
            </a:r>
          </a:p>
          <a:p>
            <a:r>
              <a:rPr lang="en-IN" b="1" dirty="0" smtClean="0"/>
              <a:t>Prudence: </a:t>
            </a:r>
            <a:r>
              <a:rPr lang="en-IN" dirty="0" smtClean="0"/>
              <a:t>A</a:t>
            </a:r>
            <a:r>
              <a:rPr lang="en-IN" i="1" dirty="0" smtClean="0"/>
              <a:t>cting carefully and cautiously, looking to avoid unnecessary risks and planning with the future in mind.</a:t>
            </a:r>
          </a:p>
          <a:p>
            <a:r>
              <a:rPr lang="en-IN" b="1" dirty="0" smtClean="0"/>
              <a:t>Self-Regulation: </a:t>
            </a:r>
            <a:r>
              <a:rPr lang="en-IN" dirty="0" smtClean="0"/>
              <a:t>M</a:t>
            </a:r>
            <a:r>
              <a:rPr lang="en-IN" i="1" dirty="0" smtClean="0"/>
              <a:t>anaging feelings and actions and being disciplined and self-controlled.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b="1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"/>
            <a:ext cx="8468591" cy="124690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Transcendence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8717973" cy="5264727"/>
          </a:xfrm>
        </p:spPr>
        <p:txBody>
          <a:bodyPr>
            <a:normAutofit fontScale="92500"/>
          </a:bodyPr>
          <a:lstStyle/>
          <a:p>
            <a:r>
              <a:rPr lang="en-IN" b="1" dirty="0" smtClean="0"/>
              <a:t>Appreciation of Beauty &amp; Excellence: </a:t>
            </a:r>
            <a:r>
              <a:rPr lang="en-IN" dirty="0" smtClean="0"/>
              <a:t>R</a:t>
            </a:r>
            <a:r>
              <a:rPr lang="en-IN" i="1" dirty="0" smtClean="0"/>
              <a:t>ecognizing, emotionally experience, and appreciate the beauty around oneself and the skill of others.</a:t>
            </a:r>
          </a:p>
          <a:p>
            <a:r>
              <a:rPr lang="en-IN" b="1" dirty="0" smtClean="0"/>
              <a:t>Gratitude: </a:t>
            </a:r>
            <a:r>
              <a:rPr lang="en-IN" dirty="0" smtClean="0"/>
              <a:t>Being</a:t>
            </a:r>
            <a:r>
              <a:rPr lang="en-IN" b="1" dirty="0" smtClean="0"/>
              <a:t> </a:t>
            </a:r>
            <a:r>
              <a:rPr lang="en-IN" i="1" dirty="0" smtClean="0"/>
              <a:t>grateful for many things and expressing thankfulness to others.</a:t>
            </a:r>
          </a:p>
          <a:p>
            <a:r>
              <a:rPr lang="en-IN" b="1" dirty="0" smtClean="0"/>
              <a:t>Hope: </a:t>
            </a:r>
            <a:r>
              <a:rPr lang="en-IN" dirty="0" smtClean="0"/>
              <a:t>Being</a:t>
            </a:r>
            <a:r>
              <a:rPr lang="en-IN" i="1" dirty="0" smtClean="0"/>
              <a:t> realistic and also full of optimism about the future, believing in actions and feeling confident that things will turn out well.</a:t>
            </a:r>
          </a:p>
          <a:p>
            <a:r>
              <a:rPr lang="en-IN" b="1" dirty="0" err="1" smtClean="0"/>
              <a:t>Humor</a:t>
            </a:r>
            <a:r>
              <a:rPr lang="en-IN" b="1" dirty="0" smtClean="0"/>
              <a:t>: </a:t>
            </a:r>
            <a:r>
              <a:rPr lang="en-IN" dirty="0" smtClean="0"/>
              <a:t>A</a:t>
            </a:r>
            <a:r>
              <a:rPr lang="en-IN" i="1" dirty="0" smtClean="0"/>
              <a:t>pproaching life playfully, making others laugh, and finding </a:t>
            </a:r>
            <a:r>
              <a:rPr lang="en-IN" i="1" dirty="0" err="1" smtClean="0"/>
              <a:t>humor</a:t>
            </a:r>
            <a:r>
              <a:rPr lang="en-IN" i="1" dirty="0" smtClean="0"/>
              <a:t> in difficult and stressful times.</a:t>
            </a:r>
          </a:p>
          <a:p>
            <a:r>
              <a:rPr lang="en-IN" b="1" dirty="0" smtClean="0"/>
              <a:t>Spirituality: </a:t>
            </a:r>
            <a:r>
              <a:rPr lang="en-IN" dirty="0" smtClean="0"/>
              <a:t>F</a:t>
            </a:r>
            <a:r>
              <a:rPr lang="en-IN" i="1" dirty="0" smtClean="0"/>
              <a:t>eeling spiritual and believe in a sense of purpose or meaning in life; and I see one’s place in the grand scheme of the universe and find meaning in everyday life.</a:t>
            </a:r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b="1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IN" dirty="0" smtClean="0"/>
          </a:p>
          <a:p>
            <a:pPr>
              <a:buFont typeface="Arial" charset="0"/>
              <a:buChar char="•"/>
              <a:defRPr/>
            </a:pPr>
            <a:endParaRPr lang="en-IN" i="1" dirty="0" smtClean="0"/>
          </a:p>
          <a:p>
            <a:pPr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52425" y="560388"/>
          <a:ext cx="8258175" cy="4600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170"/>
                <a:gridCol w="1330514"/>
                <a:gridCol w="5064896"/>
                <a:gridCol w="933595"/>
              </a:tblGrid>
              <a:tr h="28192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1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solidFill>
                          <a:schemeClr val="tx1"/>
                        </a:solidFill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  <a:tr h="84578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latin typeface="Times New Roman"/>
                          <a:ea typeface="SimSun"/>
                          <a:cs typeface="Mangal"/>
                        </a:rPr>
                        <a:t>6.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Mangal"/>
                        </a:rPr>
                        <a:t>Positive Environments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SimSun"/>
                          <a:cs typeface="Mangal"/>
                        </a:rPr>
                        <a:t>Positive Schooling, Good at Work, Balance Between ME and WE.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Mangal"/>
                        </a:rPr>
                        <a:t>6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  <a:tr h="140964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latin typeface="Times New Roman"/>
                          <a:ea typeface="SimSun"/>
                          <a:cs typeface="Mangal"/>
                        </a:rPr>
                        <a:t>7.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SimSun"/>
                          <a:cs typeface="Mangal"/>
                        </a:rPr>
                        <a:t>Living Well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SimSun"/>
                          <a:cs typeface="Mangal"/>
                        </a:rPr>
                        <a:t>Mindfulness; Contours of a Positive Life: Meaning &amp; Means; Cultural Context, Every Stage of Life, Resilience, Positive Youth Development, Life Tasks of Adulthood, Successful Aging.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/>
                          <a:ea typeface="SimSun"/>
                          <a:cs typeface="Mangal"/>
                        </a:rPr>
                        <a:t>6</a:t>
                      </a:r>
                      <a:endParaRPr lang="en-IN" sz="24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/>
                </a:tc>
              </a:tr>
              <a:tr h="752414">
                <a:tc gridSpan="3">
                  <a:txBody>
                    <a:bodyPr/>
                    <a:lstStyle/>
                    <a:p>
                      <a:pPr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Total number of Lectures 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400" b="1" dirty="0" smtClean="0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42</a:t>
                      </a:r>
                      <a:endParaRPr lang="en-US" sz="2400" b="1" dirty="0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The Search Institute’s</a:t>
            </a:r>
            <a:br>
              <a:rPr lang="en-US" altLang="en-US" dirty="0" smtClean="0"/>
            </a:br>
            <a:r>
              <a:rPr lang="en-US" altLang="en-US" dirty="0" smtClean="0"/>
              <a:t>Developmental Assets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2400" y="1295401"/>
            <a:ext cx="8991600" cy="51816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“What protects children from today’s problems?”</a:t>
            </a:r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Internal and external variables that contribute to a child’s thriving. </a:t>
            </a:r>
          </a:p>
          <a:p>
            <a:pPr>
              <a:buFont typeface="Wingdings" pitchFamily="2" charset="2"/>
              <a:buChar char="v"/>
            </a:pPr>
            <a:r>
              <a:rPr lang="en-US" altLang="en-US" b="1" dirty="0" smtClean="0"/>
              <a:t>40</a:t>
            </a:r>
            <a:r>
              <a:rPr lang="en-US" altLang="en-US" dirty="0" smtClean="0"/>
              <a:t> Developmental Assets that lead to thriving:</a:t>
            </a:r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20 External  </a:t>
            </a:r>
            <a:endParaRPr lang="en-US" alt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20 Internal 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External assets are the positive experiences that children and youth gain through interactions with people and institutions.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2400" dirty="0" smtClean="0"/>
              <a:t>Internal assets are those personal characteristics and behaviors that stimulate the positive development of young people. </a:t>
            </a:r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None/>
            </a:pPr>
            <a:endParaRPr lang="en-US" altLang="en-US" dirty="0" smtClean="0"/>
          </a:p>
          <a:p>
            <a:pPr>
              <a:buFont typeface="Wingdings" pitchFamily="2" charset="2"/>
              <a:buChar char="v"/>
            </a:pPr>
            <a:endParaRPr lang="en-US" altLang="en-US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Search Institute Profiles of Student Life: Attitudes and Behaviors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156-item survey</a:t>
            </a:r>
          </a:p>
          <a:p>
            <a:pPr>
              <a:buFont typeface="Wingdings" pitchFamily="2" charset="2"/>
              <a:buNone/>
            </a:pPr>
            <a:endParaRPr lang="en-US" altLang="en-US" sz="12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for use with children and youth</a:t>
            </a:r>
          </a:p>
          <a:p>
            <a:pPr>
              <a:buFont typeface="Wingdings" pitchFamily="2" charset="2"/>
              <a:buNone/>
            </a:pPr>
            <a:endParaRPr lang="en-US" altLang="en-US" sz="12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describes: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dirty="0" smtClean="0"/>
              <a:t>40 developmental assets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dirty="0" smtClean="0"/>
              <a:t>8 thriving indicators</a:t>
            </a:r>
          </a:p>
          <a:p>
            <a:pPr lvl="1">
              <a:buFont typeface="Wingdings" pitchFamily="2" charset="2"/>
              <a:buNone/>
            </a:pPr>
            <a:endParaRPr lang="en-US" altLang="en-US" sz="1200" dirty="0" smtClean="0"/>
          </a:p>
          <a:p>
            <a:pPr>
              <a:buFont typeface="Wingdings" pitchFamily="2" charset="2"/>
              <a:buChar char="v"/>
            </a:pPr>
            <a:r>
              <a:rPr lang="en-US" altLang="en-US" dirty="0" smtClean="0"/>
              <a:t>Psychometrics are unknown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155575"/>
            <a:ext cx="8229600" cy="11398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/>
              <a:t>Search Institute Profiles of Student Life: Attitudes and Behaviors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453072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endParaRPr lang="en-US" altLang="en-US" sz="1200" dirty="0" smtClean="0"/>
          </a:p>
          <a:p>
            <a:pPr lvl="1">
              <a:buFont typeface="Wingdings" pitchFamily="2" charset="2"/>
              <a:buChar char="v"/>
            </a:pPr>
            <a:r>
              <a:rPr lang="en-US" altLang="en-US" dirty="0" smtClean="0"/>
              <a:t>8 thriving indicators</a:t>
            </a:r>
          </a:p>
          <a:p>
            <a:pPr lvl="1">
              <a:buFont typeface="Wingdings" pitchFamily="2" charset="2"/>
              <a:buNone/>
            </a:pPr>
            <a:endParaRPr lang="en-IN" sz="1200" dirty="0" smtClean="0"/>
          </a:p>
          <a:p>
            <a:pPr lvl="1">
              <a:buFont typeface="Wingdings" pitchFamily="2" charset="2"/>
              <a:buNone/>
            </a:pPr>
            <a:r>
              <a:rPr lang="en-IN" altLang="en-US" b="1" dirty="0" smtClean="0"/>
              <a:t>External Assets</a:t>
            </a:r>
          </a:p>
          <a:p>
            <a:pPr lvl="1"/>
            <a:r>
              <a:rPr lang="en-IN" altLang="en-US" dirty="0" smtClean="0"/>
              <a:t>Support</a:t>
            </a:r>
          </a:p>
          <a:p>
            <a:pPr lvl="1"/>
            <a:r>
              <a:rPr lang="en-IN" altLang="en-US" dirty="0" smtClean="0"/>
              <a:t>Empowerment</a:t>
            </a:r>
          </a:p>
          <a:p>
            <a:pPr lvl="1"/>
            <a:r>
              <a:rPr lang="en-IN" dirty="0" smtClean="0"/>
              <a:t>Boundaries and Expectations</a:t>
            </a:r>
          </a:p>
          <a:p>
            <a:pPr lvl="1"/>
            <a:r>
              <a:rPr lang="en-IN" altLang="en-US" dirty="0" smtClean="0"/>
              <a:t>Constructive Use of Time</a:t>
            </a:r>
          </a:p>
          <a:p>
            <a:pPr lvl="1">
              <a:buNone/>
            </a:pPr>
            <a:r>
              <a:rPr lang="en-IN" altLang="en-US" b="1" dirty="0" smtClean="0"/>
              <a:t>Internal Assets </a:t>
            </a:r>
          </a:p>
          <a:p>
            <a:pPr lvl="1"/>
            <a:r>
              <a:rPr lang="en-IN" dirty="0" smtClean="0"/>
              <a:t>Commitment to Learning</a:t>
            </a:r>
          </a:p>
          <a:p>
            <a:pPr lvl="1"/>
            <a:r>
              <a:rPr lang="en-IN" altLang="en-US" dirty="0" smtClean="0"/>
              <a:t>Positive Values</a:t>
            </a:r>
          </a:p>
          <a:p>
            <a:pPr lvl="1"/>
            <a:r>
              <a:rPr lang="en-IN" dirty="0" smtClean="0"/>
              <a:t>Social Competencies</a:t>
            </a:r>
          </a:p>
          <a:p>
            <a:pPr lvl="1"/>
            <a:r>
              <a:rPr lang="en-IN" dirty="0" smtClean="0"/>
              <a:t>Positive Identity</a:t>
            </a:r>
            <a:endParaRPr lang="en-US" altLang="en-US" dirty="0" smtClean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Support: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1. Family support—family life provides high levels of love and support </a:t>
            </a:r>
          </a:p>
          <a:p>
            <a:r>
              <a:rPr lang="en-IN" dirty="0" smtClean="0"/>
              <a:t>2. Positive family communication—young person and her or his parent(s) communicate positively, and young person is willing to seek advice and counsel from parents </a:t>
            </a:r>
          </a:p>
          <a:p>
            <a:r>
              <a:rPr lang="en-IN" dirty="0" smtClean="0"/>
              <a:t>3. Other adult relationships—young person receives support from three or more non-parent adults </a:t>
            </a:r>
          </a:p>
          <a:p>
            <a:r>
              <a:rPr lang="en-IN" dirty="0" smtClean="0"/>
              <a:t>4. Caring neighbourhood—young person experiences caring neighbours</a:t>
            </a:r>
          </a:p>
          <a:p>
            <a:r>
              <a:rPr lang="en-IN" dirty="0" smtClean="0"/>
              <a:t> 5. Caring school climate—school provides a caring, encouraging environment </a:t>
            </a:r>
          </a:p>
          <a:p>
            <a:r>
              <a:rPr lang="en-IN" dirty="0" smtClean="0"/>
              <a:t>6. Parent involvement in schooling—parent(s) are actively involved in helping young person succeed in school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Empowerment: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7. Community values youth—young person perceives that adults in the community value youth </a:t>
            </a:r>
          </a:p>
          <a:p>
            <a:r>
              <a:rPr lang="en-IN" dirty="0" smtClean="0"/>
              <a:t>8. Youth as resources—young people are given useful roles in the community</a:t>
            </a:r>
          </a:p>
          <a:p>
            <a:r>
              <a:rPr lang="en-IN" dirty="0" smtClean="0"/>
              <a:t> 9. Service to others—young person serves in the community one hour or more per week</a:t>
            </a:r>
          </a:p>
          <a:p>
            <a:r>
              <a:rPr lang="en-IN" dirty="0" smtClean="0"/>
              <a:t> 10. Safety—young person feels safe at home, at school, and in the neighbourhood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Boundaries and expectations: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11. Family boundaries—family has clear rules and consequences and monitors the young person’s whereabouts </a:t>
            </a:r>
          </a:p>
          <a:p>
            <a:r>
              <a:rPr lang="en-IN" dirty="0" smtClean="0"/>
              <a:t>12. School boundaries—school provides clear rules and consequences </a:t>
            </a:r>
          </a:p>
          <a:p>
            <a:r>
              <a:rPr lang="en-IN" dirty="0" smtClean="0"/>
              <a:t>13. Neighbourhood boundaries—neighbours take responsibility for monitoring young people’s behaviour </a:t>
            </a:r>
          </a:p>
          <a:p>
            <a:r>
              <a:rPr lang="en-IN" dirty="0" smtClean="0"/>
              <a:t>14. Adult role models—parent(s) and other adults model positive, responsible behaviour </a:t>
            </a:r>
          </a:p>
          <a:p>
            <a:r>
              <a:rPr lang="en-IN" dirty="0" smtClean="0"/>
              <a:t>15. Positive peer influence—young person’s best friends model responsible behaviour </a:t>
            </a:r>
          </a:p>
          <a:p>
            <a:r>
              <a:rPr lang="en-IN" dirty="0" smtClean="0"/>
              <a:t>16. High expectations—both parent(s) and teachers encourage the young person to do well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Constructive use of time: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17. Creative activities—young person spends three or more hours per week in lessons or practice in music, </a:t>
            </a:r>
            <a:r>
              <a:rPr lang="en-IN" dirty="0" err="1" smtClean="0"/>
              <a:t>theater</a:t>
            </a:r>
            <a:r>
              <a:rPr lang="en-IN" dirty="0" smtClean="0"/>
              <a:t>, or other arts</a:t>
            </a:r>
          </a:p>
          <a:p>
            <a:r>
              <a:rPr lang="en-IN" dirty="0" smtClean="0"/>
              <a:t> 18. Youth programs—young person spends three or more hours per week in sports, clubs, or organizations at school and/or in the community </a:t>
            </a:r>
          </a:p>
          <a:p>
            <a:r>
              <a:rPr lang="en-IN" dirty="0" smtClean="0"/>
              <a:t>19. Religious community—young person spends one or more hours per week in activities in a religious institution</a:t>
            </a:r>
          </a:p>
          <a:p>
            <a:r>
              <a:rPr lang="en-IN" dirty="0" smtClean="0"/>
              <a:t> 20. Time at home—young person is out with friends ‘‘with nothing special to do’’ two or fewer nights per week</a:t>
            </a:r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Commitment to learning: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21. Achievement motivation—young person is motivated to do well in school </a:t>
            </a:r>
          </a:p>
          <a:p>
            <a:r>
              <a:rPr lang="en-IN" dirty="0" smtClean="0"/>
              <a:t>22. School engagement—young person is actively engaged in learning </a:t>
            </a:r>
          </a:p>
          <a:p>
            <a:r>
              <a:rPr lang="en-IN" dirty="0" smtClean="0"/>
              <a:t>23. Homework—young person reports doing at least one hour of homework every school day </a:t>
            </a:r>
          </a:p>
          <a:p>
            <a:r>
              <a:rPr lang="en-IN" dirty="0" smtClean="0"/>
              <a:t>24. Bonding to school—young person cares about her or his school</a:t>
            </a:r>
          </a:p>
          <a:p>
            <a:r>
              <a:rPr lang="en-IN" dirty="0" smtClean="0"/>
              <a:t>25. Reading for pleasure—young person reads for pleasure three or more hours per week</a:t>
            </a:r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Positive Values: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26. Caring—young person places high value on helping other people </a:t>
            </a:r>
          </a:p>
          <a:p>
            <a:r>
              <a:rPr lang="en-IN" dirty="0" smtClean="0"/>
              <a:t>27. Equality and social justice—young person places high value on promoting equality and reducing hunger and poverty</a:t>
            </a:r>
          </a:p>
          <a:p>
            <a:r>
              <a:rPr lang="en-IN" dirty="0" smtClean="0"/>
              <a:t> 28. Integrity—young person acts on convictions and stands up for her or his beliefs </a:t>
            </a:r>
          </a:p>
          <a:p>
            <a:r>
              <a:rPr lang="en-IN" dirty="0" smtClean="0"/>
              <a:t>29. Honesty—young person ‘‘tells the truth even when it is not easy’’ </a:t>
            </a:r>
          </a:p>
          <a:p>
            <a:r>
              <a:rPr lang="en-IN" dirty="0" smtClean="0"/>
              <a:t>30. Responsibility—young person accepts and takes personal responsibility</a:t>
            </a:r>
          </a:p>
          <a:p>
            <a:r>
              <a:rPr lang="en-IN" dirty="0" smtClean="0"/>
              <a:t> 31. Restraint—young person believes it is important not to be sexually active or to use alcohol or other drugs</a:t>
            </a:r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Social competencies: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32. Planning and decision making—young person knows how to plan ahead and make choices</a:t>
            </a:r>
          </a:p>
          <a:p>
            <a:r>
              <a:rPr lang="en-IN" dirty="0" smtClean="0"/>
              <a:t> 33. Interpersonal competence—young person has empathy, sensitivity, and friendship skills </a:t>
            </a:r>
          </a:p>
          <a:p>
            <a:r>
              <a:rPr lang="en-IN" dirty="0" smtClean="0"/>
              <a:t>34. Cultural competence—young person has knowledge of and comfort with people of different cultural/racial/ethnic backgrounds</a:t>
            </a:r>
          </a:p>
          <a:p>
            <a:r>
              <a:rPr lang="en-IN" dirty="0" smtClean="0"/>
              <a:t> 35. Resistance skills—young person can resist negative peer pressure and dangerous situations</a:t>
            </a:r>
          </a:p>
          <a:p>
            <a:r>
              <a:rPr lang="en-IN" dirty="0" smtClean="0"/>
              <a:t> 36. Peaceful conflict resolution—young person seeks to resolve conflict </a:t>
            </a:r>
            <a:r>
              <a:rPr lang="en-IN" dirty="0" err="1" smtClean="0"/>
              <a:t>nonviolently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sz="2400" b="1" dirty="0" smtClean="0"/>
              <a:t>Evaluation Criteria</a:t>
            </a:r>
            <a:endParaRPr lang="en-US" sz="2400" dirty="0" smtClean="0"/>
          </a:p>
          <a:p>
            <a:pPr>
              <a:buFont typeface="Arial" charset="0"/>
              <a:buChar char="•"/>
              <a:defRPr/>
            </a:pPr>
            <a:r>
              <a:rPr lang="en-US" sz="2400" b="1" dirty="0" smtClean="0"/>
              <a:t>Components                                 Maximum Marks</a:t>
            </a:r>
            <a:endParaRPr lang="en-US" sz="2400" dirty="0" smtClean="0"/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T1                                                    20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T2                                                    20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End Semester Examination          35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dirty="0" smtClean="0"/>
              <a:t>TA                                                   25                (Project, Assignment, Oral Questions, Attendance)</a:t>
            </a:r>
          </a:p>
          <a:p>
            <a:pPr>
              <a:buFont typeface="Arial" charset="0"/>
              <a:buChar char="•"/>
              <a:defRPr/>
            </a:pPr>
            <a:r>
              <a:rPr lang="en-US" sz="2400" b="1" dirty="0" smtClean="0"/>
              <a:t>Total                                               100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IN" dirty="0" smtClean="0"/>
              <a:t>Positive identity: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IN" dirty="0" smtClean="0"/>
              <a:t>37. Personal power—young person feels he or she has control over ‘‘things that happen to me’’</a:t>
            </a:r>
          </a:p>
          <a:p>
            <a:r>
              <a:rPr lang="en-IN" dirty="0" smtClean="0"/>
              <a:t> 38. Self-esteem—young person reports having a high self-esteem </a:t>
            </a:r>
          </a:p>
          <a:p>
            <a:r>
              <a:rPr lang="en-IN" dirty="0" smtClean="0"/>
              <a:t>39. Sense of purpose—young person reports that ‘‘my life has a purpose’’ </a:t>
            </a:r>
          </a:p>
          <a:p>
            <a:r>
              <a:rPr lang="en-IN" dirty="0" smtClean="0"/>
              <a:t>40. Positive view of personal future—young person is optimistic about her or his personal future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Comparisons of Measures of Strengths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mtClean="0"/>
              <a:t>All identify a person’s primary strengths</a:t>
            </a:r>
          </a:p>
          <a:p>
            <a:pPr>
              <a:buFont typeface="Wingdings" pitchFamily="2" charset="2"/>
              <a:buChar char="v"/>
            </a:pPr>
            <a:r>
              <a:rPr lang="en-US" altLang="en-US" smtClean="0"/>
              <a:t>All were created within a Western framework</a:t>
            </a:r>
          </a:p>
          <a:p>
            <a:pPr>
              <a:buFont typeface="Wingdings" pitchFamily="2" charset="2"/>
              <a:buNone/>
            </a:pPr>
            <a:endParaRPr lang="en-US" altLang="en-US" smtClean="0"/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200400"/>
            <a:ext cx="7239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sz="3200" b="1" dirty="0" smtClean="0"/>
              <a:t>Positive Outcomes</a:t>
            </a:r>
            <a:endParaRPr lang="en-US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dirty="0" smtClean="0"/>
              <a:t>Dimensions of Well-Being</a:t>
            </a:r>
            <a:endParaRPr lang="en-US" altLang="en-US" b="1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altLang="en-US" smtClean="0"/>
              <a:t>Subjective Well-Being (aka Emotional Well-Being/Happiness) = </a:t>
            </a:r>
            <a:r>
              <a:rPr lang="en-US" altLang="en-US" sz="2800" smtClean="0"/>
              <a:t>individuals’ appraisals of their own lives capture the essence of well-being </a:t>
            </a:r>
            <a:r>
              <a:rPr lang="en-US" altLang="en-US" sz="2000" smtClean="0"/>
              <a:t>(Ed Deiner)</a:t>
            </a:r>
          </a:p>
          <a:p>
            <a:pPr>
              <a:buFont typeface="Wingdings" pitchFamily="2" charset="2"/>
              <a:buChar char="v"/>
            </a:pPr>
            <a:endParaRPr lang="en-US" altLang="en-US" sz="2000" smtClean="0"/>
          </a:p>
          <a:p>
            <a:pPr>
              <a:buFont typeface="Wingdings" pitchFamily="2" charset="2"/>
              <a:buChar char="v"/>
            </a:pPr>
            <a:r>
              <a:rPr lang="en-US" altLang="en-US" smtClean="0"/>
              <a:t>Objective Approaches = 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800" smtClean="0"/>
              <a:t>Psychological Well-Being </a:t>
            </a:r>
            <a:r>
              <a:rPr lang="en-US" altLang="en-US" sz="2000" smtClean="0"/>
              <a:t>(Carol Ryff)</a:t>
            </a:r>
          </a:p>
          <a:p>
            <a:pPr lvl="1">
              <a:buFont typeface="Wingdings" pitchFamily="2" charset="2"/>
              <a:buChar char="v"/>
            </a:pPr>
            <a:r>
              <a:rPr lang="en-US" altLang="en-US" sz="2800" smtClean="0"/>
              <a:t>Social Well-Being </a:t>
            </a:r>
            <a:r>
              <a:rPr lang="en-US" altLang="en-US" sz="2000" smtClean="0"/>
              <a:t>(Corey Keyes)</a:t>
            </a:r>
          </a:p>
          <a:p>
            <a:pPr lvl="1">
              <a:buFont typeface="Wingdings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400" b="1" smtClean="0"/>
              <a:t>Dimensions of Well-Being</a:t>
            </a:r>
            <a:endParaRPr lang="en-US" altLang="en-US" b="1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smtClean="0"/>
              <a:t>Subjective/Emotional Well-Being      +</a:t>
            </a:r>
          </a:p>
          <a:p>
            <a:pPr>
              <a:buFont typeface="Wingdings" pitchFamily="2" charset="2"/>
              <a:buNone/>
            </a:pPr>
            <a:endParaRPr lang="en-US" altLang="en-US" sz="3200" smtClean="0"/>
          </a:p>
          <a:p>
            <a:pPr>
              <a:buFont typeface="Wingdings" pitchFamily="2" charset="2"/>
              <a:buNone/>
            </a:pPr>
            <a:r>
              <a:rPr lang="en-US" altLang="en-US" sz="3200" smtClean="0"/>
              <a:t>Psychological Well-Being                 +</a:t>
            </a:r>
          </a:p>
          <a:p>
            <a:pPr>
              <a:buFont typeface="Wingdings" pitchFamily="2" charset="2"/>
              <a:buNone/>
            </a:pPr>
            <a:endParaRPr lang="en-US" altLang="en-US" sz="3200" smtClean="0"/>
          </a:p>
          <a:p>
            <a:pPr>
              <a:buFont typeface="Wingdings" pitchFamily="2" charset="2"/>
              <a:buNone/>
            </a:pPr>
            <a:r>
              <a:rPr lang="en-US" altLang="en-US" sz="3200" u="sng" smtClean="0"/>
              <a:t>Social Well-Being                             =</a:t>
            </a:r>
          </a:p>
          <a:p>
            <a:pPr lvl="1">
              <a:buFont typeface="Wingdings" pitchFamily="2" charset="2"/>
              <a:buNone/>
            </a:pPr>
            <a:endParaRPr lang="en-US" altLang="en-US" sz="2000" smtClean="0"/>
          </a:p>
          <a:p>
            <a:pPr lvl="1">
              <a:buFont typeface="Wingdings" pitchFamily="2" charset="2"/>
              <a:buNone/>
            </a:pPr>
            <a:r>
              <a:rPr lang="en-US" altLang="en-US" sz="2000" smtClean="0"/>
              <a:t>	</a:t>
            </a:r>
            <a:r>
              <a:rPr lang="en-US" altLang="en-US" sz="3600" smtClean="0"/>
              <a:t>Complete Portrayal of Mental Health</a:t>
            </a:r>
            <a:endParaRPr lang="en-US" altLang="en-US" sz="2000" smtClean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Favorable Outcomes, described by Ryff and Keyes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Self-acceptance</a:t>
            </a:r>
          </a:p>
          <a:p>
            <a:r>
              <a:rPr lang="en-US" altLang="en-US" smtClean="0"/>
              <a:t>Personal growth</a:t>
            </a:r>
          </a:p>
          <a:p>
            <a:r>
              <a:rPr lang="en-US" altLang="en-US" smtClean="0"/>
              <a:t>Purpose in life</a:t>
            </a:r>
          </a:p>
          <a:p>
            <a:r>
              <a:rPr lang="en-US" altLang="en-US" smtClean="0"/>
              <a:t>Environmental mastery</a:t>
            </a:r>
          </a:p>
          <a:p>
            <a:r>
              <a:rPr lang="en-US" altLang="en-US" smtClean="0"/>
              <a:t>Autonomy</a:t>
            </a:r>
          </a:p>
          <a:p>
            <a:r>
              <a:rPr lang="en-US" altLang="en-US" smtClean="0"/>
              <a:t>Positive relations with others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51271"/>
            <a:ext cx="8146472" cy="1048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Dimensions of Well-Being: Psychological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468582"/>
            <a:ext cx="8115301" cy="4987636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b="1" dirty="0" smtClean="0"/>
              <a:t>Self Acceptance</a:t>
            </a:r>
            <a:r>
              <a:rPr lang="en-US" dirty="0" smtClean="0"/>
              <a:t>: Possess positive attitude toward the self; acknowledge and accept multiple aspects of self; feel positive about past life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Personal Growth: </a:t>
            </a:r>
            <a:r>
              <a:rPr lang="en-US" dirty="0" smtClean="0"/>
              <a:t>Have feelings of continued development and potential and open to new experience; feel increasingly knowledgeable and effective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Purpose in Life</a:t>
            </a:r>
            <a:r>
              <a:rPr lang="en-US" dirty="0" smtClean="0"/>
              <a:t>: Have goals and a sense of direction in life; past life is meaningful; hold beliefs that give purpose to life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91" y="351271"/>
            <a:ext cx="8146472" cy="10480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Dimensions of Well-Being: Psychological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91" y="1468582"/>
            <a:ext cx="8115301" cy="4987636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Char char="•"/>
              <a:defRPr/>
            </a:pPr>
            <a:r>
              <a:rPr lang="en-US" b="1" dirty="0" smtClean="0"/>
              <a:t>Environmental Mastery</a:t>
            </a:r>
            <a:r>
              <a:rPr lang="en-US" dirty="0" smtClean="0"/>
              <a:t>: Feel competent and able to manage complex environment; choose or create personally suitable community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Autonomy</a:t>
            </a:r>
            <a:r>
              <a:rPr lang="en-US" dirty="0" smtClean="0"/>
              <a:t>: Are self-determining, independent and regulated internally; resist social pressures to think and act in certain ways; evaluate self by personal standards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Positive Relations with Others</a:t>
            </a:r>
            <a:r>
              <a:rPr lang="en-US" dirty="0" smtClean="0"/>
              <a:t>: Have warm, satisfying, trusting relationships; are concerned about other’s welfare; capable of strong empathy, affection and intimacy; understand give and take of relationships</a:t>
            </a:r>
            <a:endParaRPr 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7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Dimensions of Well-Being: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8" y="1579418"/>
            <a:ext cx="7923068" cy="493221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b="1" dirty="0" smtClean="0"/>
              <a:t>Social Acceptance</a:t>
            </a:r>
            <a:r>
              <a:rPr lang="en-US" dirty="0" smtClean="0"/>
              <a:t>: Have positive attitudes towards people; acknowledge others and generally accept people; despite others sometimes complex and perplexing behavior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Social Actualization</a:t>
            </a:r>
            <a:r>
              <a:rPr lang="en-US" dirty="0" smtClean="0"/>
              <a:t>: Care about and believe society is evolving positively; think society has potential to grow positively, think self/society is realizing potential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Social Contribution</a:t>
            </a:r>
            <a:r>
              <a:rPr lang="en-US" dirty="0" smtClean="0"/>
              <a:t>: Feel they have something valuable to give to the present and society; think their daily activities are valued by their community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792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Dimensions of Well-Being: Social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8" y="1579418"/>
            <a:ext cx="7923068" cy="4932218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b="1" dirty="0" smtClean="0"/>
              <a:t>Social Integration</a:t>
            </a:r>
            <a:r>
              <a:rPr lang="en-US" dirty="0" smtClean="0"/>
              <a:t>: Feel part of community; think they belong, feel supported and share commonalities with community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Social Coherence</a:t>
            </a:r>
            <a:r>
              <a:rPr lang="en-US" dirty="0" smtClean="0"/>
              <a:t>: </a:t>
            </a:r>
            <a:r>
              <a:rPr lang="en-IN" dirty="0" smtClean="0"/>
              <a:t>Social coherence involves appraisals that society is </a:t>
            </a:r>
            <a:r>
              <a:rPr lang="en-IN" dirty="0" err="1" smtClean="0"/>
              <a:t>discernable</a:t>
            </a:r>
            <a:r>
              <a:rPr lang="en-IN" dirty="0" smtClean="0"/>
              <a:t>, sensible and predictable.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457200"/>
          <a:ext cx="7377546" cy="6125926"/>
        </p:xfrm>
        <a:graphic>
          <a:graphicData uri="http://schemas.openxmlformats.org/drawingml/2006/table">
            <a:tbl>
              <a:tblPr/>
              <a:tblGrid>
                <a:gridCol w="7377546"/>
              </a:tblGrid>
              <a:tr h="102990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60"/>
                        </a:spcBef>
                        <a:spcAft>
                          <a:spcPts val="360"/>
                        </a:spcAft>
                      </a:pPr>
                      <a:r>
                        <a:rPr lang="en-US" sz="2000" b="1" dirty="0">
                          <a:latin typeface="Times New Roman"/>
                          <a:ea typeface="SimSun"/>
                          <a:cs typeface="Mangal"/>
                        </a:rPr>
                        <a:t>Recommended Reading material: </a:t>
                      </a:r>
                      <a:r>
                        <a:rPr lang="en-US" sz="2000" dirty="0">
                          <a:latin typeface="Times New Roman"/>
                          <a:ea typeface="SimSun"/>
                          <a:cs typeface="Mangal"/>
                        </a:rPr>
                        <a:t>Author(s), Title, Edition, Publisher, Year of Publication etc. ( Text books, Reference Books, Journals, Reports, Websites etc. in the IEEE format)  </a:t>
                      </a: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90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Snyder, C.R., Lopez, S. J., &amp; </a:t>
                      </a:r>
                      <a:r>
                        <a:rPr lang="en-US" sz="2000" dirty="0" err="1" smtClean="0"/>
                        <a:t>Pedrotti</a:t>
                      </a:r>
                      <a:r>
                        <a:rPr lang="en-US" sz="2000" dirty="0" smtClean="0"/>
                        <a:t>, J.T. </a:t>
                      </a:r>
                      <a:r>
                        <a:rPr lang="en-US" sz="2000" i="1" dirty="0" smtClean="0"/>
                        <a:t>Positive Psychology: The Scientific and Practical Explorations of Human Strengths</a:t>
                      </a:r>
                      <a:r>
                        <a:rPr lang="en-US" sz="2000" dirty="0" smtClean="0"/>
                        <a:t>, 4</a:t>
                      </a:r>
                      <a:r>
                        <a:rPr lang="en-US" sz="2000" baseline="30000" dirty="0" smtClean="0"/>
                        <a:t>th</a:t>
                      </a:r>
                      <a:r>
                        <a:rPr lang="en-US" sz="2000" dirty="0" smtClean="0"/>
                        <a:t> Ed., Sage Publications, 2018. </a:t>
                      </a:r>
                      <a:endParaRPr lang="en-IN" sz="2000" dirty="0" smtClean="0"/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175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Steve, B., &amp; Marie, C. </a:t>
                      </a:r>
                      <a:r>
                        <a:rPr lang="en-US" sz="2000" i="1" dirty="0" smtClean="0"/>
                        <a:t>Positive psychology</a:t>
                      </a:r>
                      <a:r>
                        <a:rPr lang="en-US" sz="2000" dirty="0" smtClean="0"/>
                        <a:t>, 1st Ed., Pearson Education India, 2014. </a:t>
                      </a:r>
                      <a:endParaRPr lang="en-IN" sz="2000" dirty="0" smtClean="0"/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9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Boniwell</a:t>
                      </a:r>
                      <a:r>
                        <a:rPr lang="en-US" sz="2000" dirty="0" smtClean="0"/>
                        <a:t>, I., &amp; </a:t>
                      </a:r>
                      <a:r>
                        <a:rPr lang="en-US" sz="2000" dirty="0" err="1" smtClean="0"/>
                        <a:t>Tunariu</a:t>
                      </a:r>
                      <a:r>
                        <a:rPr lang="en-US" sz="2000" dirty="0" smtClean="0"/>
                        <a:t>, A. D., </a:t>
                      </a:r>
                      <a:r>
                        <a:rPr lang="en-US" sz="2000" i="1" dirty="0" smtClean="0"/>
                        <a:t>Positive Psychology: Theory, Research and Applications</a:t>
                      </a:r>
                      <a:r>
                        <a:rPr lang="en-US" sz="2000" dirty="0" smtClean="0"/>
                        <a:t>, 2</a:t>
                      </a:r>
                      <a:r>
                        <a:rPr lang="en-US" sz="2000" baseline="30000" dirty="0" smtClean="0"/>
                        <a:t>nd</a:t>
                      </a:r>
                      <a:r>
                        <a:rPr lang="en-US" sz="2000" dirty="0" smtClean="0"/>
                        <a:t> Ed., McGraw-Hill Education, 2019.</a:t>
                      </a:r>
                      <a:endParaRPr lang="en-IN" sz="2000" dirty="0" smtClean="0"/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907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Zelenski</a:t>
                      </a:r>
                      <a:r>
                        <a:rPr lang="en-US" sz="2000" dirty="0" smtClean="0"/>
                        <a:t>, J., </a:t>
                      </a:r>
                      <a:r>
                        <a:rPr lang="en-US" sz="2000" i="1" dirty="0" smtClean="0"/>
                        <a:t>Positive Psychology: The Science of Well-being</a:t>
                      </a:r>
                      <a:r>
                        <a:rPr lang="en-US" sz="2000" dirty="0" smtClean="0"/>
                        <a:t>, 1st Ed., Sage Publications, 2019. </a:t>
                      </a:r>
                      <a:endParaRPr lang="en-IN" sz="2000" dirty="0" smtClean="0"/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9907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Snyder, C. R., Lopez, S. J., Edwards, L. M., &amp; Marques, S. C. (Eds.), </a:t>
                      </a:r>
                      <a:r>
                        <a:rPr lang="en-US" sz="2000" i="1" dirty="0" smtClean="0"/>
                        <a:t>The Oxford handbook of positive psychology</a:t>
                      </a:r>
                      <a:r>
                        <a:rPr lang="en-US" sz="2000" dirty="0" smtClean="0"/>
                        <a:t>. 1st Ed., Oxford university press, 2020. </a:t>
                      </a:r>
                      <a:endParaRPr lang="en-IN" sz="2000" dirty="0" smtClean="0"/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2000" dirty="0"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8198427" cy="99262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Dimensions of Well-Being: Emotional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1454727"/>
            <a:ext cx="8219209" cy="5015346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b="1" dirty="0" smtClean="0"/>
              <a:t>Positive Affect</a:t>
            </a:r>
            <a:r>
              <a:rPr lang="en-US" dirty="0" smtClean="0"/>
              <a:t>: Experience symptoms that suggest enthusiasm, joy and happiness for life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Negative Affect</a:t>
            </a:r>
            <a:r>
              <a:rPr lang="en-US" dirty="0" smtClean="0"/>
              <a:t>: experience at times that life is undesirable and unpleasant.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Life Satisfaction</a:t>
            </a:r>
            <a:r>
              <a:rPr lang="en-US" dirty="0" smtClean="0"/>
              <a:t>: a sense of contentment, peace and satisfaction from small discrepancies between wants and needs with accomplishments and attainments</a:t>
            </a:r>
          </a:p>
          <a:p>
            <a:pPr>
              <a:buFont typeface="Arial" charset="0"/>
              <a:buChar char="•"/>
              <a:defRPr/>
            </a:pPr>
            <a:r>
              <a:rPr lang="en-US" b="1" dirty="0" smtClean="0"/>
              <a:t>Happiness</a:t>
            </a:r>
            <a:r>
              <a:rPr lang="en-US" dirty="0" smtClean="0"/>
              <a:t>: Having a general feeling and experience of pleasure, contentment and joy</a:t>
            </a:r>
            <a:endParaRPr lang="en-US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smtClean="0"/>
              <a:t>Complete Mental Health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98638"/>
            <a:ext cx="4040188" cy="639762"/>
          </a:xfrm>
        </p:spPr>
        <p:txBody>
          <a:bodyPr/>
          <a:lstStyle/>
          <a:p>
            <a:pPr algn="ctr"/>
            <a:r>
              <a:rPr lang="en-US" altLang="en-US" sz="3600" dirty="0" smtClean="0"/>
              <a:t>Flourishing</a:t>
            </a:r>
          </a:p>
          <a:p>
            <a:pPr algn="ctr"/>
            <a:r>
              <a:rPr lang="en-US" altLang="en-US" b="0" dirty="0" smtClean="0"/>
              <a:t> (Complete Mental Health)</a:t>
            </a:r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25713"/>
            <a:ext cx="4040188" cy="3951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smtClean="0"/>
              <a:t>High levels of: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emotional,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psychological, and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social well-being </a:t>
            </a:r>
          </a:p>
          <a:p>
            <a:pPr>
              <a:buFont typeface="Wingdings" pitchFamily="2" charset="2"/>
              <a:buNone/>
            </a:pPr>
            <a:endParaRPr lang="en-US" altLang="en-US" sz="1800" smtClean="0"/>
          </a:p>
          <a:p>
            <a:pPr>
              <a:buFont typeface="Wingdings" pitchFamily="2" charset="2"/>
              <a:buNone/>
            </a:pPr>
            <a:r>
              <a:rPr lang="en-US" altLang="en-US" sz="1800" smtClean="0"/>
              <a:t>	(Keyes; pp. 60-62)</a:t>
            </a:r>
          </a:p>
          <a:p>
            <a:pPr>
              <a:buFont typeface="Wingdings" pitchFamily="2" charset="2"/>
              <a:buChar char="v"/>
            </a:pPr>
            <a:endParaRPr lang="en-US" altLang="en-US" smtClean="0"/>
          </a:p>
        </p:txBody>
      </p:sp>
      <p:sp>
        <p:nvSpPr>
          <p:cNvPr id="225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98638"/>
            <a:ext cx="4041775" cy="639762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altLang="en-US" sz="3600" dirty="0" smtClean="0"/>
              <a:t>Languishing</a:t>
            </a:r>
          </a:p>
          <a:p>
            <a:pPr algn="ctr"/>
            <a:r>
              <a:rPr lang="en-US" altLang="en-US" b="0" dirty="0" smtClean="0"/>
              <a:t>(Incomplete Mental Health)</a:t>
            </a:r>
          </a:p>
        </p:txBody>
      </p:sp>
      <p:sp>
        <p:nvSpPr>
          <p:cNvPr id="225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25713"/>
            <a:ext cx="4041775" cy="39512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3200" smtClean="0"/>
              <a:t>Low levels of: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emotional,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psychological, and </a:t>
            </a:r>
          </a:p>
          <a:p>
            <a:pPr>
              <a:buFont typeface="Wingdings" pitchFamily="2" charset="2"/>
              <a:buChar char="v"/>
            </a:pPr>
            <a:r>
              <a:rPr lang="en-US" altLang="en-US" sz="3200" smtClean="0"/>
              <a:t>social well-being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81051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Positive Outcomes (little dream about the future of Positive Psychology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381000" y="2468880"/>
            <a:ext cx="8229600" cy="3246120"/>
          </a:xfrm>
        </p:spPr>
        <p:txBody>
          <a:bodyPr/>
          <a:lstStyle/>
          <a:p>
            <a:r>
              <a:rPr lang="en-US" altLang="en-US" dirty="0" smtClean="0"/>
              <a:t>Love: agape; spiritual love, selflessness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School and work: multicultural competence and more effective relationships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Play: developed social, emotional, and physical skills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98" y="365126"/>
            <a:ext cx="8349853" cy="1325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is positive </a:t>
            </a:r>
            <a:r>
              <a:rPr lang="en-NZ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NZ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cs-CZ" dirty="0" smtClean="0">
                <a:solidFill>
                  <a:schemeClr val="bg1">
                    <a:lumMod val="50000"/>
                  </a:schemeClr>
                </a:solidFill>
              </a:rPr>
              <a:t>psychology</a:t>
            </a:r>
            <a:r>
              <a:rPr lang="cs-CZ" dirty="0">
                <a:solidFill>
                  <a:schemeClr val="bg1">
                    <a:lumMod val="50000"/>
                  </a:schemeClr>
                </a:solidFill>
              </a:rPr>
              <a:t>?</a:t>
            </a:r>
            <a:r>
              <a:rPr lang="cs-CZ" dirty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cs-CZ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NZ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3011" name="Content Placeholder 2"/>
          <p:cNvSpPr txBox="1">
            <a:spLocks/>
          </p:cNvSpPr>
          <p:nvPr/>
        </p:nvSpPr>
        <p:spPr bwMode="auto">
          <a:xfrm>
            <a:off x="775097" y="1893888"/>
            <a:ext cx="3137297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rIns="45720"/>
          <a:lstStyle/>
          <a:p>
            <a:pPr marL="90488" indent="-90488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itchFamily="49" charset="0"/>
              <a:buChar char="o"/>
            </a:pPr>
            <a:r>
              <a:rPr lang="en-NZ" sz="2200" dirty="0">
                <a:latin typeface="Tw Cen MT" pitchFamily="34" charset="0"/>
              </a:rPr>
              <a:t> Positive Education</a:t>
            </a:r>
          </a:p>
          <a:p>
            <a:pPr marL="90488" indent="-90488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itchFamily="49" charset="0"/>
              <a:buChar char="o"/>
            </a:pPr>
            <a:r>
              <a:rPr lang="en-NZ" sz="2200" dirty="0">
                <a:latin typeface="Tw Cen MT" pitchFamily="34" charset="0"/>
              </a:rPr>
              <a:t> Positive Health</a:t>
            </a:r>
          </a:p>
          <a:p>
            <a:pPr marL="90488" indent="-90488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itchFamily="49" charset="0"/>
              <a:buChar char="o"/>
            </a:pPr>
            <a:r>
              <a:rPr lang="en-NZ" sz="2200" dirty="0">
                <a:latin typeface="Tw Cen MT" pitchFamily="34" charset="0"/>
              </a:rPr>
              <a:t> Positive Assessment</a:t>
            </a:r>
          </a:p>
          <a:p>
            <a:pPr marL="90488" indent="-90488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itchFamily="49" charset="0"/>
              <a:buChar char="o"/>
            </a:pPr>
            <a:r>
              <a:rPr lang="en-NZ" sz="2200" dirty="0">
                <a:latin typeface="Tw Cen MT" pitchFamily="34" charset="0"/>
              </a:rPr>
              <a:t> Positive Psychotherapy</a:t>
            </a:r>
          </a:p>
          <a:p>
            <a:pPr marL="90488" indent="-90488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ourier New" pitchFamily="49" charset="0"/>
              <a:buChar char="o"/>
            </a:pPr>
            <a:r>
              <a:rPr lang="en-NZ" sz="2200" dirty="0">
                <a:latin typeface="Tw Cen MT" pitchFamily="34" charset="0"/>
              </a:rPr>
              <a:t> Positive Organisations </a:t>
            </a:r>
          </a:p>
          <a:p>
            <a:pPr marL="90488" indent="-90488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itchFamily="34" charset="0"/>
              <a:buChar char=" "/>
            </a:pPr>
            <a:endParaRPr lang="en-NZ" sz="2200" dirty="0">
              <a:latin typeface="Tw Cen MT" pitchFamily="34" charset="0"/>
            </a:endParaRPr>
          </a:p>
        </p:txBody>
      </p:sp>
      <p:pic>
        <p:nvPicPr>
          <p:cNvPr id="43012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83794" y="136525"/>
            <a:ext cx="5225654" cy="664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Q1. A basic premise of positive psychology is that the field of psychology  </a:t>
            </a:r>
          </a:p>
          <a:p>
            <a:pPr marL="514350" indent="-514350">
              <a:buAutoNum type="alphaUcPeriod"/>
            </a:pPr>
            <a:r>
              <a:rPr lang="en-IN" dirty="0" smtClean="0"/>
              <a:t>is out of balance with too much focus on negative human </a:t>
            </a:r>
            <a:r>
              <a:rPr lang="en-IN" dirty="0" err="1" smtClean="0"/>
              <a:t>behaviors</a:t>
            </a:r>
            <a:r>
              <a:rPr lang="en-IN" dirty="0" smtClean="0"/>
              <a:t>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needs more effective methods for treating mental illness.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has not examined how every “negative” contains a “positive.” </a:t>
            </a:r>
          </a:p>
          <a:p>
            <a:pPr marL="514350" indent="-514350">
              <a:buAutoNum type="alphaUcPeriod"/>
            </a:pPr>
            <a:r>
              <a:rPr lang="en-IN" dirty="0" smtClean="0"/>
              <a:t>has placed too much emphasis on genetic determinants, leaving little  room for positive change.</a:t>
            </a:r>
          </a:p>
          <a:p>
            <a:pPr marL="514350" indent="-514350">
              <a:buNone/>
            </a:pPr>
            <a:r>
              <a:rPr lang="en-IN" dirty="0" smtClean="0"/>
              <a:t>Answer: A </a:t>
            </a:r>
            <a:endParaRPr lang="en-IN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 smtClean="0"/>
              <a:t>Q2. The idea that the ”bad is stronger than the good” comes from research showing that  </a:t>
            </a:r>
          </a:p>
          <a:p>
            <a:pPr marL="514350" indent="-514350">
              <a:buAutoNum type="alphaUcPeriod"/>
            </a:pPr>
            <a:r>
              <a:rPr lang="en-IN" dirty="0" smtClean="0"/>
              <a:t>a single negative event can overwhelm a person’s coping </a:t>
            </a:r>
            <a:r>
              <a:rPr lang="en-IN" dirty="0" err="1" smtClean="0"/>
              <a:t>defenses</a:t>
            </a:r>
            <a:r>
              <a:rPr lang="en-IN" dirty="0" smtClean="0"/>
              <a:t>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negative information and </a:t>
            </a:r>
            <a:r>
              <a:rPr lang="en-IN" dirty="0" err="1" smtClean="0"/>
              <a:t>behaviors</a:t>
            </a:r>
            <a:r>
              <a:rPr lang="en-IN" dirty="0" smtClean="0"/>
              <a:t> command more  attention and have  greater impact than positive ones.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it is only through negative life events that people develop the capacity  for goodness and achieve health and happiness.   </a:t>
            </a:r>
          </a:p>
          <a:p>
            <a:pPr marL="514350" indent="-514350">
              <a:buAutoNum type="alphaUcPeriod"/>
            </a:pPr>
            <a:r>
              <a:rPr lang="en-IN" dirty="0" smtClean="0"/>
              <a:t>from the perspective of evolution, human nature is basically self </a:t>
            </a:r>
            <a:r>
              <a:rPr lang="en-IN" dirty="0" err="1" smtClean="0"/>
              <a:t>centered</a:t>
            </a:r>
            <a:r>
              <a:rPr lang="en-IN" dirty="0" smtClean="0"/>
              <a:t> and focused on self-perpetuation. </a:t>
            </a:r>
          </a:p>
          <a:p>
            <a:pPr marL="514350" indent="-514350">
              <a:buNone/>
            </a:pPr>
            <a:r>
              <a:rPr lang="en-IN" dirty="0" smtClean="0"/>
              <a:t>Answer: B</a:t>
            </a:r>
            <a:endParaRPr lang="en-IN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Q3. For positive psychologists, one problem with the disease model is that it  </a:t>
            </a:r>
          </a:p>
          <a:p>
            <a:pPr marL="514350" indent="-514350">
              <a:buAutoNum type="alphaUcPeriod"/>
            </a:pPr>
            <a:r>
              <a:rPr lang="en-IN" dirty="0" smtClean="0"/>
              <a:t>has diverted attention away from genetic causes of mental illness.   </a:t>
            </a:r>
          </a:p>
          <a:p>
            <a:pPr marL="514350" indent="-514350">
              <a:buAutoNum type="alphaUcPeriod"/>
            </a:pPr>
            <a:r>
              <a:rPr lang="en-IN" dirty="0" smtClean="0"/>
              <a:t>places too much emphasizes on biological causes and drugs as  treatment.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has been largely ineffective in defining and treating mental illness.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implies that the mental health is the simply the absence of mental  illness</a:t>
            </a:r>
          </a:p>
          <a:p>
            <a:pPr marL="514350" indent="-514350">
              <a:buNone/>
            </a:pPr>
            <a:r>
              <a:rPr lang="en-IN" dirty="0" smtClean="0"/>
              <a:t>Answer: D</a:t>
            </a:r>
            <a:endParaRPr lang="en-IN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Q4. The emergence of positive psychology in the late 1990s had much to do with cultural trends, or zeitgeist, captured in the phrase  </a:t>
            </a:r>
          </a:p>
          <a:p>
            <a:pPr marL="514350" indent="-514350">
              <a:buAutoNum type="alphaUcPeriod"/>
            </a:pPr>
            <a:r>
              <a:rPr lang="en-IN" dirty="0" smtClean="0"/>
              <a:t>tired of the negative.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the paradox of affluence.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the misery index.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money doesn’t buy happiness. </a:t>
            </a:r>
          </a:p>
          <a:p>
            <a:pPr marL="514350" indent="-514350">
              <a:buNone/>
            </a:pPr>
            <a:r>
              <a:rPr lang="en-IN" dirty="0" smtClean="0"/>
              <a:t>Answer: B</a:t>
            </a:r>
            <a:endParaRPr lang="en-IN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Q5. To achieve its goal of restoring balance to the discipline of psychology, positive psychology needs further development in research and theory focused on  </a:t>
            </a:r>
          </a:p>
          <a:p>
            <a:pPr marL="514350" indent="-514350">
              <a:buAutoNum type="alphaUcPeriod"/>
            </a:pPr>
            <a:r>
              <a:rPr lang="en-IN" dirty="0" smtClean="0"/>
              <a:t>positive </a:t>
            </a:r>
            <a:r>
              <a:rPr lang="en-IN" dirty="0" err="1" smtClean="0"/>
              <a:t>behaviors</a:t>
            </a:r>
            <a:r>
              <a:rPr lang="en-IN" dirty="0" smtClean="0"/>
              <a:t> and descriptions of positive mental health.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the positive side of negative </a:t>
            </a:r>
            <a:r>
              <a:rPr lang="en-IN" dirty="0" err="1" smtClean="0"/>
              <a:t>behaviors</a:t>
            </a:r>
            <a:r>
              <a:rPr lang="en-IN" dirty="0" smtClean="0"/>
              <a:t>.   </a:t>
            </a:r>
          </a:p>
          <a:p>
            <a:pPr marL="514350" indent="-514350">
              <a:buAutoNum type="alphaUcPeriod"/>
            </a:pPr>
            <a:r>
              <a:rPr lang="en-IN" dirty="0" smtClean="0"/>
              <a:t>the origins of negative </a:t>
            </a:r>
            <a:r>
              <a:rPr lang="en-IN" dirty="0" err="1" smtClean="0"/>
              <a:t>behaviors</a:t>
            </a:r>
            <a:r>
              <a:rPr lang="en-IN" dirty="0" smtClean="0"/>
              <a:t>.  </a:t>
            </a:r>
          </a:p>
          <a:p>
            <a:pPr marL="514350" indent="-514350">
              <a:buAutoNum type="alphaUcPeriod"/>
            </a:pPr>
            <a:r>
              <a:rPr lang="en-IN" dirty="0" smtClean="0"/>
              <a:t>how to overcome the negative effects of the disease model. </a:t>
            </a:r>
          </a:p>
          <a:p>
            <a:pPr marL="514350" indent="-514350">
              <a:buNone/>
            </a:pPr>
            <a:r>
              <a:rPr lang="en-IN" dirty="0" smtClean="0"/>
              <a:t>Answer: A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066800"/>
          </a:xfrm>
        </p:spPr>
        <p:txBody>
          <a:bodyPr/>
          <a:lstStyle/>
          <a:p>
            <a:pPr marL="1117600" indent="-1117600" eaLnBrk="1" hangingPunct="1">
              <a:defRPr/>
            </a:pPr>
            <a:r>
              <a:rPr lang="en-US" sz="3600" smtClean="0"/>
              <a:t>Positive Psych’s “Official” Beginning</a:t>
            </a:r>
            <a:endParaRPr lang="en-US" sz="280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 smtClean="0"/>
              <a:t>Father of Positive Psychology</a:t>
            </a:r>
            <a:endParaRPr lang="en-US" sz="1800" dirty="0" smtClean="0"/>
          </a:p>
          <a:p>
            <a:pPr eaLnBrk="1" hangingPunct="1">
              <a:buFontTx/>
              <a:buNone/>
              <a:defRPr/>
            </a:pPr>
            <a:r>
              <a:rPr lang="en-US" sz="2400" dirty="0" smtClean="0"/>
              <a:t>Martin Seligman 1998 APA Presidential address</a:t>
            </a:r>
          </a:p>
          <a:p>
            <a:pPr eaLnBrk="1" hangingPunct="1">
              <a:buFontTx/>
              <a:buNone/>
              <a:defRPr/>
            </a:pPr>
            <a:endParaRPr lang="en-US" sz="24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Proposed shift in focus for all of psychology: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” Positive Psychology”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FROM: studying and trying to undo the worst things in life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		TO: studying and trying to build the best things in life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Tx/>
              <a:buNone/>
              <a:defRPr/>
            </a:pPr>
            <a:r>
              <a:rPr lang="en-US" sz="2000" dirty="0" smtClean="0"/>
              <a:t>Asked: Why not study courage , joy, hope, happiness instead of just anxiety, violence, addiction, pathology, conformity, prejudice?</a:t>
            </a:r>
          </a:p>
          <a:p>
            <a:pPr eaLnBrk="1" hangingPunct="1">
              <a:buFontTx/>
              <a:buNone/>
              <a:defRPr/>
            </a:pPr>
            <a:endParaRPr lang="en-US" sz="20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1506</TotalTime>
  <Words>4250</Words>
  <Application>Microsoft Office PowerPoint</Application>
  <PresentationFormat>On-screen Show (4:3)</PresentationFormat>
  <Paragraphs>719</Paragraphs>
  <Slides>88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Flow</vt:lpstr>
      <vt:lpstr>Positive Psychology</vt:lpstr>
      <vt:lpstr>Slide 2</vt:lpstr>
      <vt:lpstr>Slide 3</vt:lpstr>
      <vt:lpstr>Slide 4</vt:lpstr>
      <vt:lpstr>Slide 5</vt:lpstr>
      <vt:lpstr>Slide 6</vt:lpstr>
      <vt:lpstr>Slide 7</vt:lpstr>
      <vt:lpstr>Slide 8</vt:lpstr>
      <vt:lpstr>Positive Psych’s “Official” Beginning</vt:lpstr>
      <vt:lpstr>  I. Why A Positive Psychology? Inside Factors</vt:lpstr>
      <vt:lpstr>Slide 11</vt:lpstr>
      <vt:lpstr>Slide 12</vt:lpstr>
      <vt:lpstr>Why has Psychology Historically Focused on the Negative and Not the Positives in Human Experience?</vt:lpstr>
      <vt:lpstr>Slide 14</vt:lpstr>
      <vt:lpstr>Why negative?</vt:lpstr>
      <vt:lpstr>II. Factors Outside Psychology  Why Now?</vt:lpstr>
      <vt:lpstr>Depression - up despite increased affluence</vt:lpstr>
      <vt:lpstr>III. Outside  &amp; Inside Current Culture Vs. Traditional Psychology</vt:lpstr>
      <vt:lpstr>  Defining Positive Psychology</vt:lpstr>
      <vt:lpstr>Definition Agenda</vt:lpstr>
      <vt:lpstr>What Is Positive Psychology?</vt:lpstr>
      <vt:lpstr> Measuring a good life</vt:lpstr>
      <vt:lpstr>Power of the Positive</vt:lpstr>
      <vt:lpstr>Results:</vt:lpstr>
      <vt:lpstr>One Final Issue - Myers</vt:lpstr>
      <vt:lpstr>Positive Psychology: History and Context within Psychology</vt:lpstr>
      <vt:lpstr>Slide 27</vt:lpstr>
      <vt:lpstr>Slide 28</vt:lpstr>
      <vt:lpstr>Slide 29</vt:lpstr>
      <vt:lpstr>The ME/WE Balance</vt:lpstr>
      <vt:lpstr>The Psychology of ME: Individualism</vt:lpstr>
      <vt:lpstr>The Psychology of ME and WE</vt:lpstr>
      <vt:lpstr>The Psychology of ME: Individualism</vt:lpstr>
      <vt:lpstr>Uniqueness Attributes</vt:lpstr>
      <vt:lpstr>The Psychology of WE: Collectivism</vt:lpstr>
      <vt:lpstr>ME/WE Balance</vt:lpstr>
      <vt:lpstr>ME/WE Balance</vt:lpstr>
      <vt:lpstr>ME/WE Balance</vt:lpstr>
      <vt:lpstr>ME/WE Balance</vt:lpstr>
      <vt:lpstr>Slide 40</vt:lpstr>
      <vt:lpstr>Classifications of Illness and Strengths</vt:lpstr>
      <vt:lpstr>Classifications of Illness</vt:lpstr>
      <vt:lpstr>Classifications of Strengths</vt:lpstr>
      <vt:lpstr>Gallup’s Clifton StrengthsFinder</vt:lpstr>
      <vt:lpstr>StrengthsFinder 2.0</vt:lpstr>
      <vt:lpstr>Clifton Youth StrengthsExplorer</vt:lpstr>
      <vt:lpstr>Gallup’s Clifton Strengths Finder</vt:lpstr>
      <vt:lpstr>Gallup’s Clifton 34 Strengths Finder Themes</vt:lpstr>
      <vt:lpstr>Values in Action  Classification of Strengths</vt:lpstr>
      <vt:lpstr>Values in Action  Inventory of Strengths (VIA-IS)</vt:lpstr>
      <vt:lpstr>Values in Action Inventory of Strengths for Youth (VIA-Youth)</vt:lpstr>
      <vt:lpstr>Slide 52</vt:lpstr>
      <vt:lpstr>The Values in Action (VIA) Classification of Virtues (6) &amp; Strengths (24 Strengths) </vt:lpstr>
      <vt:lpstr>Wisdom</vt:lpstr>
      <vt:lpstr>Courage</vt:lpstr>
      <vt:lpstr>Humanity</vt:lpstr>
      <vt:lpstr>Justice</vt:lpstr>
      <vt:lpstr>Temperance</vt:lpstr>
      <vt:lpstr>Transcendence</vt:lpstr>
      <vt:lpstr>The Search Institute’s Developmental Assets</vt:lpstr>
      <vt:lpstr>Search Institute Profiles of Student Life: Attitudes and Behaviors</vt:lpstr>
      <vt:lpstr>Search Institute Profiles of Student Life: Attitudes and Behaviors</vt:lpstr>
      <vt:lpstr>Support: </vt:lpstr>
      <vt:lpstr>Empowerment: </vt:lpstr>
      <vt:lpstr>Boundaries and expectations: </vt:lpstr>
      <vt:lpstr>Constructive use of time: </vt:lpstr>
      <vt:lpstr>Commitment to learning: </vt:lpstr>
      <vt:lpstr>Positive Values: </vt:lpstr>
      <vt:lpstr>Social competencies: </vt:lpstr>
      <vt:lpstr>Positive identity: </vt:lpstr>
      <vt:lpstr>Comparisons of Measures of Strengths</vt:lpstr>
      <vt:lpstr>Slide 72</vt:lpstr>
      <vt:lpstr>Dimensions of Well-Being</vt:lpstr>
      <vt:lpstr>Dimensions of Well-Being</vt:lpstr>
      <vt:lpstr>Favorable Outcomes, described by Ryff and Keyes</vt:lpstr>
      <vt:lpstr>Dimensions of Well-Being: Psychological</vt:lpstr>
      <vt:lpstr>Dimensions of Well-Being: Psychological</vt:lpstr>
      <vt:lpstr>Dimensions of Well-Being: Social</vt:lpstr>
      <vt:lpstr>Dimensions of Well-Being: Social</vt:lpstr>
      <vt:lpstr>Dimensions of Well-Being: Emotional</vt:lpstr>
      <vt:lpstr>Complete Mental Health</vt:lpstr>
      <vt:lpstr>Positive Outcomes (little dream about the future of Positive Psychology</vt:lpstr>
      <vt:lpstr>What is positive  psychology? </vt:lpstr>
      <vt:lpstr>Slide 84</vt:lpstr>
      <vt:lpstr>Slide 85</vt:lpstr>
      <vt:lpstr>Slide 86</vt:lpstr>
      <vt:lpstr>Slide 87</vt:lpstr>
      <vt:lpstr>Slide 88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Personality</dc:title>
  <dc:creator>ruchi.gautam</dc:creator>
  <cp:lastModifiedBy>badri.bajaj</cp:lastModifiedBy>
  <cp:revision>157</cp:revision>
  <dcterms:created xsi:type="dcterms:W3CDTF">2018-06-02T04:43:58Z</dcterms:created>
  <dcterms:modified xsi:type="dcterms:W3CDTF">2022-09-06T05:20:56Z</dcterms:modified>
</cp:coreProperties>
</file>