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402" r:id="rId4"/>
    <p:sldId id="403" r:id="rId5"/>
    <p:sldId id="373" r:id="rId7"/>
    <p:sldId id="375" r:id="rId8"/>
    <p:sldId id="378" r:id="rId9"/>
    <p:sldId id="379" r:id="rId10"/>
    <p:sldId id="380" r:id="rId11"/>
    <p:sldId id="381" r:id="rId12"/>
    <p:sldId id="382" r:id="rId13"/>
    <p:sldId id="384" r:id="rId14"/>
    <p:sldId id="387" r:id="rId15"/>
    <p:sldId id="417" r:id="rId16"/>
    <p:sldId id="416" r:id="rId17"/>
    <p:sldId id="413" r:id="rId18"/>
    <p:sldId id="414" r:id="rId19"/>
    <p:sldId id="418" r:id="rId20"/>
    <p:sldId id="394" r:id="rId21"/>
    <p:sldId id="396" r:id="rId22"/>
    <p:sldId id="397" r:id="rId23"/>
    <p:sldId id="404" r:id="rId24"/>
    <p:sldId id="405" r:id="rId25"/>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imes New Roman" panose="02020603050405020304"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8" d="100"/>
          <a:sy n="68" d="100"/>
        </p:scale>
        <p:origin x="-1446" y="-96"/>
      </p:cViewPr>
      <p:guideLst>
        <p:guide orient="horz" pos="2160"/>
        <p:guide pos="285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11T12:26:18.433" idx="1">
    <p:pos x="3221" y="515"/>
    <p:text>Assessing Negatives, Not Positives:
Sometimes, we focus more on what's wrong or negative in life rather than what's going well. For example, we have something called a "Misery Index" that measures how bad things are, but it doesn't directly measure how healthy or happy people are.
The problem is, when we ask people in surveys, they often tell us that being happy and satisfied with life is really important to them.</p:text>
  </p:cm>
  <p:cm authorId="1" dt="2023-10-11T12:27:12.520" idx="2">
    <p:pos x="3868" y="1271"/>
    <p:text>Cory Keyes had a different idea. Instead of just looking at how many people are sick or having problems, he also looked at how many people are doing well and feeling healthy. So, he focused on both the good and the bad.</p:text>
  </p:cm>
  <p:cm authorId="1" dt="2023-10-11T12:29:14.814" idx="3">
    <p:pos x="2460" y="1684"/>
    <p:text> assumption is that just not feeling miserable or sick doesn't necessarily mean you're truly happy and healthy. Being free from misery or depression is not the same as experiencing real happiness and well-being.</p:text>
  </p:cm>
  <p:cm authorId="1" dt="2023-10-11T12:30:52.354" idx="4">
    <p:pos x="4403" y="2970"/>
    <p:text>Some people think that having a lot of money and material possessions is the most important thing for a "good life." They believe that when your income and job situation improve, you'll automatically be happier
there's a point where having more money doesn't make you much happier.
Real happiness and well-being are more complex than that.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Arial" panose="020B0604020202020204" pitchFamily="34" charset="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081156D-62C0-4FCD-BBD5-835490ECBBF6}" type="datetimeFigureOut">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Arial" panose="020B0604020202020204" pitchFamily="34" charset="0"/>
              </a:rPr>
            </a:fld>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Arial" panose="020B0604020202020204" pitchFamily="34" charset="0"/>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Arial" panose="020B0604020202020204" pitchFamily="34" charset="0"/>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hangingPunct="1">
              <a:buNone/>
            </a:pPr>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49155" name="Rectangle 2"/>
          <p:cNvSpPr>
            <a:spLocks noTextEdit="1"/>
          </p:cNvSpPr>
          <p:nvPr>
            <p:ph type="sldImg"/>
          </p:nvPr>
        </p:nvSpPr>
        <p:spPr>
          <a:ln>
            <a:solidFill>
              <a:srgbClr val="000000">
                <a:alpha val="100000"/>
              </a:srgbClr>
            </a:solidFill>
            <a:miter lim="800000"/>
          </a:ln>
        </p:spPr>
      </p:sp>
      <p:sp>
        <p:nvSpPr>
          <p:cNvPr id="49156" name="Rectangle 3"/>
          <p:cNvSpPr>
            <a:spLocks noGrp="1"/>
          </p:cNvSpPr>
          <p:nvPr>
            <p:ph type="body" idx="1"/>
          </p:nvPr>
        </p:nvSpPr>
        <p:spPr>
          <a:noFill/>
          <a:ln>
            <a:noFill/>
          </a:ln>
        </p:spPr>
        <p:txBody>
          <a:bodyPr wrap="square" lIns="91440" tIns="45720" rIns="91440" bIns="45720" anchor="t" anchorCtr="0"/>
          <a:p>
            <a:pPr lvl="0" eaLnBrk="1" hangingPunct="1"/>
            <a:endParaRPr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62467" name="Rectangle 2"/>
          <p:cNvSpPr>
            <a:spLocks noTextEdit="1"/>
          </p:cNvSpPr>
          <p:nvPr>
            <p:ph type="sldImg"/>
          </p:nvPr>
        </p:nvSpPr>
        <p:spPr>
          <a:ln>
            <a:solidFill>
              <a:srgbClr val="000000">
                <a:alpha val="100000"/>
              </a:srgbClr>
            </a:solidFill>
            <a:miter lim="800000"/>
          </a:ln>
        </p:spPr>
      </p:sp>
      <p:sp>
        <p:nvSpPr>
          <p:cNvPr id="62468" name="Rectangle 3"/>
          <p:cNvSpPr>
            <a:spLocks noGrp="1"/>
          </p:cNvSpPr>
          <p:nvPr>
            <p:ph type="body" idx="1"/>
          </p:nvPr>
        </p:nvSpPr>
        <p:spPr>
          <a:noFill/>
          <a:ln>
            <a:noFill/>
          </a:ln>
        </p:spPr>
        <p:txBody>
          <a:bodyPr wrap="square" lIns="91440" tIns="45720" rIns="91440" bIns="45720" anchor="t" anchorCtr="0"/>
          <a:p>
            <a:pPr lvl="0" eaLnBrk="1" hangingPunct="1"/>
            <a:endParaRPr dirty="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64515" name="Rectangle 2"/>
          <p:cNvSpPr>
            <a:spLocks noTextEdit="1"/>
          </p:cNvSpPr>
          <p:nvPr>
            <p:ph type="sldImg"/>
          </p:nvPr>
        </p:nvSpPr>
        <p:spPr>
          <a:ln>
            <a:solidFill>
              <a:srgbClr val="000000">
                <a:alpha val="100000"/>
              </a:srgbClr>
            </a:solidFill>
            <a:miter lim="800000"/>
          </a:ln>
        </p:spPr>
      </p:sp>
      <p:sp>
        <p:nvSpPr>
          <p:cNvPr id="64516" name="Rectangle 3"/>
          <p:cNvSpPr>
            <a:spLocks noGrp="1"/>
          </p:cNvSpPr>
          <p:nvPr>
            <p:ph type="body" idx="1"/>
          </p:nvPr>
        </p:nvSpPr>
        <p:spPr>
          <a:noFill/>
          <a:ln>
            <a:noFill/>
          </a:ln>
        </p:spPr>
        <p:txBody>
          <a:bodyPr wrap="square" lIns="91440" tIns="45720" rIns="91440" bIns="45720" anchor="t" anchorCtr="0"/>
          <a:p>
            <a:pPr lvl="0" eaLnBrk="1" hangingPunct="1"/>
            <a:endParaRPr dirty="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66563" name="Rectangle 2"/>
          <p:cNvSpPr>
            <a:spLocks noTextEdit="1"/>
          </p:cNvSpPr>
          <p:nvPr>
            <p:ph type="sldImg"/>
          </p:nvPr>
        </p:nvSpPr>
        <p:spPr>
          <a:ln>
            <a:solidFill>
              <a:srgbClr val="000000">
                <a:alpha val="100000"/>
              </a:srgbClr>
            </a:solidFill>
            <a:miter lim="800000"/>
          </a:ln>
        </p:spPr>
      </p:sp>
      <p:sp>
        <p:nvSpPr>
          <p:cNvPr id="66564" name="Rectangle 3"/>
          <p:cNvSpPr>
            <a:spLocks noGrp="1"/>
          </p:cNvSpPr>
          <p:nvPr>
            <p:ph type="body" idx="1"/>
          </p:nvPr>
        </p:nvSpPr>
        <p:spPr>
          <a:noFill/>
          <a:ln>
            <a:noFill/>
          </a:ln>
        </p:spPr>
        <p:txBody>
          <a:bodyPr wrap="square" lIns="91440" tIns="45720" rIns="91440" bIns="45720" anchor="t" anchorCtr="0"/>
          <a:p>
            <a:pPr lvl="0" eaLnBrk="1" hangingPunct="1"/>
            <a:endParaRPr dirty="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68611" name="Rectangle 2"/>
          <p:cNvSpPr>
            <a:spLocks noTextEdit="1"/>
          </p:cNvSpPr>
          <p:nvPr>
            <p:ph type="sldImg"/>
          </p:nvPr>
        </p:nvSpPr>
        <p:spPr>
          <a:ln>
            <a:solidFill>
              <a:srgbClr val="000000">
                <a:alpha val="100000"/>
              </a:srgbClr>
            </a:solidFill>
            <a:miter lim="800000"/>
          </a:ln>
        </p:spPr>
      </p:sp>
      <p:sp>
        <p:nvSpPr>
          <p:cNvPr id="68612" name="Rectangle 3"/>
          <p:cNvSpPr>
            <a:spLocks noGrp="1"/>
          </p:cNvSpPr>
          <p:nvPr>
            <p:ph type="body" idx="1"/>
          </p:nvPr>
        </p:nvSpPr>
        <p:spPr>
          <a:noFill/>
          <a:ln>
            <a:noFill/>
          </a:ln>
        </p:spPr>
        <p:txBody>
          <a:bodyPr wrap="square" lIns="91440" tIns="45720" rIns="91440" bIns="45720" anchor="t" anchorCtr="0"/>
          <a:p>
            <a:pPr lvl="0" eaLnBrk="1" hangingPunct="1"/>
            <a:endParaRPr dirty="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70659" name="Rectangle 2"/>
          <p:cNvSpPr>
            <a:spLocks noTextEdit="1"/>
          </p:cNvSpPr>
          <p:nvPr>
            <p:ph type="sldImg"/>
          </p:nvPr>
        </p:nvSpPr>
        <p:spPr>
          <a:ln>
            <a:solidFill>
              <a:srgbClr val="000000">
                <a:alpha val="100000"/>
              </a:srgbClr>
            </a:solidFill>
            <a:miter lim="800000"/>
          </a:ln>
        </p:spPr>
      </p:sp>
      <p:sp>
        <p:nvSpPr>
          <p:cNvPr id="70660" name="Rectangle 3"/>
          <p:cNvSpPr>
            <a:spLocks noGrp="1"/>
          </p:cNvSpPr>
          <p:nvPr>
            <p:ph type="body" idx="1"/>
          </p:nvPr>
        </p:nvSpPr>
        <p:spPr>
          <a:noFill/>
          <a:ln>
            <a:noFill/>
          </a:ln>
        </p:spPr>
        <p:txBody>
          <a:bodyPr wrap="square" lIns="91440" tIns="45720" rIns="91440" bIns="45720" anchor="t" anchorCtr="0"/>
          <a:p>
            <a:pPr lvl="0" eaLnBrk="1" hangingPunct="1"/>
            <a:endParaRPr dirty="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71683" name="Rectangle 2"/>
          <p:cNvSpPr>
            <a:spLocks noTextEdit="1"/>
          </p:cNvSpPr>
          <p:nvPr>
            <p:ph type="sldImg"/>
          </p:nvPr>
        </p:nvSpPr>
        <p:spPr>
          <a:ln>
            <a:solidFill>
              <a:srgbClr val="000000">
                <a:alpha val="100000"/>
              </a:srgbClr>
            </a:solidFill>
            <a:miter lim="800000"/>
          </a:ln>
        </p:spPr>
      </p:sp>
      <p:sp>
        <p:nvSpPr>
          <p:cNvPr id="71684" name="Rectangle 3"/>
          <p:cNvSpPr>
            <a:spLocks noGrp="1"/>
          </p:cNvSpPr>
          <p:nvPr>
            <p:ph type="body" idx="1"/>
          </p:nvPr>
        </p:nvSpPr>
        <p:spPr>
          <a:noFill/>
          <a:ln>
            <a:noFill/>
          </a:ln>
        </p:spPr>
        <p:txBody>
          <a:bodyPr wrap="square" lIns="91440" tIns="45720" rIns="91440" bIns="45720" anchor="t" anchorCtr="0"/>
          <a:p>
            <a:pPr lvl="0" eaLnBrk="1" hangingPunct="1"/>
            <a:endParaRPr dirty="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72707" name="Rectangle 2"/>
          <p:cNvSpPr>
            <a:spLocks noTextEdit="1"/>
          </p:cNvSpPr>
          <p:nvPr>
            <p:ph type="sldImg"/>
          </p:nvPr>
        </p:nvSpPr>
        <p:spPr>
          <a:ln>
            <a:solidFill>
              <a:srgbClr val="000000">
                <a:alpha val="100000"/>
              </a:srgbClr>
            </a:solidFill>
            <a:miter lim="800000"/>
          </a:ln>
        </p:spPr>
      </p:sp>
      <p:sp>
        <p:nvSpPr>
          <p:cNvPr id="72708" name="Rectangle 3"/>
          <p:cNvSpPr>
            <a:spLocks noGrp="1"/>
          </p:cNvSpPr>
          <p:nvPr>
            <p:ph type="body" idx="1"/>
          </p:nvPr>
        </p:nvSpPr>
        <p:spPr>
          <a:noFill/>
          <a:ln>
            <a:noFill/>
          </a:ln>
        </p:spPr>
        <p:txBody>
          <a:bodyPr wrap="square" lIns="91440" tIns="45720" rIns="91440" bIns="45720" anchor="t" anchorCtr="0"/>
          <a:p>
            <a:pPr lvl="0" eaLnBrk="1" hangingPunct="1"/>
            <a:endParaRPr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50179" name="Rectangle 2"/>
          <p:cNvSpPr>
            <a:spLocks noTextEdit="1"/>
          </p:cNvSpPr>
          <p:nvPr>
            <p:ph type="sldImg"/>
          </p:nvPr>
        </p:nvSpPr>
        <p:spPr>
          <a:ln>
            <a:solidFill>
              <a:srgbClr val="000000">
                <a:alpha val="100000"/>
              </a:srgbClr>
            </a:solidFill>
            <a:miter lim="800000"/>
          </a:ln>
        </p:spPr>
      </p:sp>
      <p:sp>
        <p:nvSpPr>
          <p:cNvPr id="50180" name="Rectangle 3"/>
          <p:cNvSpPr>
            <a:spLocks noGrp="1"/>
          </p:cNvSpPr>
          <p:nvPr>
            <p:ph type="body" idx="1"/>
          </p:nvPr>
        </p:nvSpPr>
        <p:spPr>
          <a:noFill/>
          <a:ln>
            <a:noFill/>
          </a:ln>
        </p:spPr>
        <p:txBody>
          <a:bodyPr wrap="square" lIns="91440" tIns="45720" rIns="91440" bIns="45720" anchor="t" anchorCtr="0"/>
          <a:p>
            <a:pPr lvl="0" eaLnBrk="1" hangingPunct="1"/>
            <a:endParaRPr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51203" name="Rectangle 2"/>
          <p:cNvSpPr>
            <a:spLocks noTextEdit="1"/>
          </p:cNvSpPr>
          <p:nvPr>
            <p:ph type="sldImg"/>
          </p:nvPr>
        </p:nvSpPr>
        <p:spPr>
          <a:ln>
            <a:solidFill>
              <a:srgbClr val="000000">
                <a:alpha val="100000"/>
              </a:srgbClr>
            </a:solidFill>
            <a:miter lim="800000"/>
          </a:ln>
        </p:spPr>
      </p:sp>
      <p:sp>
        <p:nvSpPr>
          <p:cNvPr id="51204" name="Rectangle 3"/>
          <p:cNvSpPr>
            <a:spLocks noGrp="1"/>
          </p:cNvSpPr>
          <p:nvPr>
            <p:ph type="body" idx="1"/>
          </p:nvPr>
        </p:nvSpPr>
        <p:spPr>
          <a:noFill/>
          <a:ln>
            <a:noFill/>
          </a:ln>
        </p:spPr>
        <p:txBody>
          <a:bodyPr wrap="square" lIns="91440" tIns="45720" rIns="91440" bIns="45720" anchor="t" anchorCtr="0"/>
          <a:p>
            <a:pPr lvl="0" eaLnBrk="1" hangingPunct="1"/>
            <a:endParaRPr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53251" name="Rectangle 2"/>
          <p:cNvSpPr>
            <a:spLocks noTextEdit="1"/>
          </p:cNvSpPr>
          <p:nvPr>
            <p:ph type="sldImg"/>
          </p:nvPr>
        </p:nvSpPr>
        <p:spPr>
          <a:ln>
            <a:solidFill>
              <a:srgbClr val="000000">
                <a:alpha val="100000"/>
              </a:srgbClr>
            </a:solidFill>
            <a:miter lim="800000"/>
          </a:ln>
        </p:spPr>
      </p:sp>
      <p:sp>
        <p:nvSpPr>
          <p:cNvPr id="53252" name="Rectangle 3"/>
          <p:cNvSpPr>
            <a:spLocks noGrp="1"/>
          </p:cNvSpPr>
          <p:nvPr>
            <p:ph type="body" idx="1"/>
          </p:nvPr>
        </p:nvSpPr>
        <p:spPr>
          <a:noFill/>
          <a:ln>
            <a:noFill/>
          </a:ln>
        </p:spPr>
        <p:txBody>
          <a:bodyPr wrap="square" lIns="91440" tIns="45720" rIns="91440" bIns="45720" anchor="t" anchorCtr="0"/>
          <a:p>
            <a:pPr lvl="0" eaLnBrk="1" hangingPunct="1"/>
            <a:endParaRPr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55299" name="Rectangle 2"/>
          <p:cNvSpPr>
            <a:spLocks noTextEdit="1"/>
          </p:cNvSpPr>
          <p:nvPr>
            <p:ph type="sldImg"/>
          </p:nvPr>
        </p:nvSpPr>
        <p:spPr>
          <a:ln>
            <a:solidFill>
              <a:srgbClr val="000000">
                <a:alpha val="100000"/>
              </a:srgbClr>
            </a:solidFill>
            <a:miter lim="800000"/>
          </a:ln>
        </p:spPr>
      </p:sp>
      <p:sp>
        <p:nvSpPr>
          <p:cNvPr id="55300" name="Rectangle 3"/>
          <p:cNvSpPr>
            <a:spLocks noGrp="1"/>
          </p:cNvSpPr>
          <p:nvPr>
            <p:ph type="body" idx="1"/>
          </p:nvPr>
        </p:nvSpPr>
        <p:spPr>
          <a:noFill/>
          <a:ln>
            <a:noFill/>
          </a:ln>
        </p:spPr>
        <p:txBody>
          <a:bodyPr wrap="square" lIns="91440" tIns="45720" rIns="91440" bIns="45720" anchor="t" anchorCtr="0"/>
          <a:p>
            <a:pPr lvl="0" eaLnBrk="1" hangingPunct="1"/>
            <a:endParaRPr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56323" name="Rectangle 2"/>
          <p:cNvSpPr>
            <a:spLocks noTextEdit="1"/>
          </p:cNvSpPr>
          <p:nvPr>
            <p:ph type="sldImg"/>
          </p:nvPr>
        </p:nvSpPr>
        <p:spPr>
          <a:ln>
            <a:solidFill>
              <a:srgbClr val="000000">
                <a:alpha val="100000"/>
              </a:srgbClr>
            </a:solidFill>
            <a:miter lim="800000"/>
          </a:ln>
        </p:spPr>
      </p:sp>
      <p:sp>
        <p:nvSpPr>
          <p:cNvPr id="56324" name="Rectangle 3"/>
          <p:cNvSpPr>
            <a:spLocks noGrp="1"/>
          </p:cNvSpPr>
          <p:nvPr>
            <p:ph type="body" idx="1"/>
          </p:nvPr>
        </p:nvSpPr>
        <p:spPr>
          <a:noFill/>
          <a:ln>
            <a:noFill/>
          </a:ln>
        </p:spPr>
        <p:txBody>
          <a:bodyPr wrap="square" lIns="91440" tIns="45720" rIns="91440" bIns="45720" anchor="t" anchorCtr="0"/>
          <a:p>
            <a:pPr lvl="0" eaLnBrk="1" hangingPunct="1"/>
            <a:endParaRPr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57347" name="Rectangle 2"/>
          <p:cNvSpPr>
            <a:spLocks noTextEdit="1"/>
          </p:cNvSpPr>
          <p:nvPr>
            <p:ph type="sldImg"/>
          </p:nvPr>
        </p:nvSpPr>
        <p:spPr>
          <a:ln>
            <a:solidFill>
              <a:srgbClr val="000000">
                <a:alpha val="100000"/>
              </a:srgbClr>
            </a:solidFill>
            <a:miter lim="800000"/>
          </a:ln>
        </p:spPr>
      </p:sp>
      <p:sp>
        <p:nvSpPr>
          <p:cNvPr id="57348" name="Rectangle 3"/>
          <p:cNvSpPr>
            <a:spLocks noGrp="1"/>
          </p:cNvSpPr>
          <p:nvPr>
            <p:ph type="body" idx="1"/>
          </p:nvPr>
        </p:nvSpPr>
        <p:spPr>
          <a:noFill/>
          <a:ln>
            <a:noFill/>
          </a:ln>
        </p:spPr>
        <p:txBody>
          <a:bodyPr wrap="square" lIns="91440" tIns="45720" rIns="91440" bIns="45720" anchor="t" anchorCtr="0"/>
          <a:p>
            <a:pPr lvl="0" eaLnBrk="1" hangingPunct="1"/>
            <a:endParaRPr dirty="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59395" name="Rectangle 2"/>
          <p:cNvSpPr>
            <a:spLocks noTextEdit="1"/>
          </p:cNvSpPr>
          <p:nvPr>
            <p:ph type="sldImg"/>
          </p:nvPr>
        </p:nvSpPr>
        <p:spPr>
          <a:ln>
            <a:solidFill>
              <a:srgbClr val="000000">
                <a:alpha val="100000"/>
              </a:srgbClr>
            </a:solidFill>
            <a:miter lim="800000"/>
          </a:ln>
        </p:spPr>
      </p:sp>
      <p:sp>
        <p:nvSpPr>
          <p:cNvPr id="59396" name="Rectangle 3"/>
          <p:cNvSpPr>
            <a:spLocks noGrp="1"/>
          </p:cNvSpPr>
          <p:nvPr>
            <p:ph type="body" idx="1"/>
          </p:nvPr>
        </p:nvSpPr>
        <p:spPr>
          <a:noFill/>
          <a:ln>
            <a:noFill/>
          </a:ln>
        </p:spPr>
        <p:txBody>
          <a:bodyPr wrap="square" lIns="91440" tIns="45720" rIns="91440" bIns="45720" anchor="t" anchorCtr="0"/>
          <a:p>
            <a:pPr lvl="0" eaLnBrk="1" hangingPunct="1"/>
            <a:endParaRPr dirty="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61443" name="Rectangle 2"/>
          <p:cNvSpPr>
            <a:spLocks noTextEdit="1"/>
          </p:cNvSpPr>
          <p:nvPr>
            <p:ph type="sldImg"/>
          </p:nvPr>
        </p:nvSpPr>
        <p:spPr>
          <a:ln>
            <a:solidFill>
              <a:srgbClr val="000000">
                <a:alpha val="100000"/>
              </a:srgbClr>
            </a:solidFill>
            <a:miter lim="800000"/>
          </a:ln>
        </p:spPr>
      </p:sp>
      <p:sp>
        <p:nvSpPr>
          <p:cNvPr id="61444" name="Rectangle 3"/>
          <p:cNvSpPr>
            <a:spLocks noGrp="1"/>
          </p:cNvSpPr>
          <p:nvPr>
            <p:ph type="body" idx="1"/>
          </p:nvPr>
        </p:nvSpPr>
        <p:spPr>
          <a:noFill/>
          <a:ln>
            <a:noFill/>
          </a:ln>
        </p:spPr>
        <p:txBody>
          <a:bodyPr wrap="square" lIns="91440" tIns="45720" rIns="91440" bIns="45720" anchor="t" anchorCtr="0"/>
          <a:p>
            <a:pPr lvl="0" eaLnBrk="1" hangingPunct="1"/>
            <a:endParaRPr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4" name="Date Placeholder 29"/>
          <p:cNvSpPr>
            <a:spLocks noGrp="1"/>
          </p:cNvSpPr>
          <p:nvPr>
            <p:ph type="dt" sz="half" idx="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mn-ea"/>
              <a:cs typeface="Arial" panose="020B0604020202020204" pitchFamily="34" charset="0"/>
            </a:endParaRPr>
          </a:p>
        </p:txBody>
      </p:sp>
      <p:sp>
        <p:nvSpPr>
          <p:cNvPr id="15" name="Footer Placeholder 18"/>
          <p:cNvSpPr>
            <a:spLocks noGrp="1"/>
          </p:cNvSpPr>
          <p:nvPr>
            <p:ph type="ftr" sz="quarter" idx="3"/>
          </p:nvPr>
        </p:nvSpPr>
        <p:spPr>
          <a:xfrm>
            <a:off x="2667000" y="6356350"/>
            <a:ext cx="3352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mn-ea"/>
              <a:cs typeface="Arial" panose="020B0604020202020204" pitchFamily="34" charset="0"/>
            </a:endParaRPr>
          </a:p>
        </p:txBody>
      </p:sp>
      <p:sp>
        <p:nvSpPr>
          <p:cNvPr id="16" name="Slide Number Placeholder 26"/>
          <p:cNvSpPr>
            <a:spLocks noGrp="1"/>
          </p:cNvSpPr>
          <p:nvPr>
            <p:ph type="sldNum" sz="quarter" idx="4"/>
          </p:nvPr>
        </p:nvSpPr>
        <p:spPr>
          <a:xfrm>
            <a:off x="7924800" y="6356350"/>
            <a:ext cx="762000" cy="365125"/>
          </a:xfrm>
          <a:prstGeom prst="rect">
            <a:avLst/>
          </a:prstGeom>
        </p:spPr>
        <p:txBody>
          <a:bodyPr vert="horz" lIns="0" tIns="0" rIns="0" bIns="0" anchor="b"/>
          <a:p>
            <a:pPr algn="r">
              <a:buNone/>
            </a:pPr>
            <a:fld id="{9A0DB2DC-4C9A-4742-B13C-FB6460FD3503}" type="slidenum">
              <a:rPr lang="en-US" dirty="0">
                <a:solidFill>
                  <a:srgbClr val="D1EAEE"/>
                </a:solidFill>
              </a:rPr>
            </a:fld>
            <a:endParaRPr lang="en-US" dirty="0">
              <a:solidFill>
                <a:srgbClr val="D1EAE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endParaRPr lang="en-US" smtClean="0"/>
          </a:p>
        </p:txBody>
      </p:sp>
      <p:sp>
        <p:nvSpPr>
          <p:cNvPr id="14" name="Date Placeholder 3"/>
          <p:cNvSpPr>
            <a:spLocks noGrp="1"/>
          </p:cNvSpPr>
          <p:nvPr>
            <p:ph type="dt" sz="half" idx="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mn-ea"/>
              <a:cs typeface="Arial" panose="020B0604020202020204" pitchFamily="34" charset="0"/>
            </a:endParaRPr>
          </a:p>
        </p:txBody>
      </p:sp>
      <p:sp>
        <p:nvSpPr>
          <p:cNvPr id="15" name="Footer Placeholder 4"/>
          <p:cNvSpPr>
            <a:spLocks noGrp="1"/>
          </p:cNvSpPr>
          <p:nvPr>
            <p:ph type="ftr" sz="quarter" idx="3"/>
          </p:nvPr>
        </p:nvSpPr>
        <p:spPr>
          <a:xfrm>
            <a:off x="2667000" y="6356350"/>
            <a:ext cx="3352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mn-ea"/>
              <a:cs typeface="Arial" panose="020B0604020202020204" pitchFamily="34" charset="0"/>
            </a:endParaRPr>
          </a:p>
        </p:txBody>
      </p:sp>
      <p:sp>
        <p:nvSpPr>
          <p:cNvPr id="16" name="Slide Number Placeholder 5"/>
          <p:cNvSpPr>
            <a:spLocks noGrp="1"/>
          </p:cNvSpPr>
          <p:nvPr>
            <p:ph type="sldNum" sz="quarter" idx="4"/>
          </p:nvPr>
        </p:nvSpPr>
        <p:spPr>
          <a:xfrm>
            <a:off x="7924800" y="6356350"/>
            <a:ext cx="762000" cy="365125"/>
          </a:xfrm>
          <a:prstGeom prst="rect">
            <a:avLst/>
          </a:prstGeom>
        </p:spPr>
        <p:txBody>
          <a:bodyPr vert="horz" lIns="0" tIns="0" rIns="0" bIns="0" anchor="b"/>
          <a:p>
            <a:pPr algn="r">
              <a:buNone/>
            </a:pPr>
            <a:fld id="{9A0DB2DC-4C9A-4742-B13C-FB6460FD3503}" type="slidenum">
              <a:rPr lang="en-US" dirty="0">
                <a:solidFill>
                  <a:srgbClr val="D1EAEE"/>
                </a:solidFill>
              </a:rPr>
            </a:fld>
            <a:endParaRPr lang="en-US" dirty="0">
              <a:solidFill>
                <a:srgbClr val="D1EAE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mn-ea"/>
              <a:cs typeface="Arial" panose="020B0604020202020204" pitchFamily="34" charset="0"/>
            </a:endParaRPr>
          </a:p>
        </p:txBody>
      </p:sp>
      <p:sp>
        <p:nvSpPr>
          <p:cNvPr id="8" name="Footer Placeholder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mn-ea"/>
              <a:cs typeface="Arial" panose="020B0604020202020204" pitchFamily="34" charset="0"/>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mn-ea"/>
              <a:cs typeface="Arial" panose="020B0604020202020204" pitchFamily="34" charset="0"/>
            </a:endParaRPr>
          </a:p>
        </p:txBody>
      </p:sp>
      <p:sp>
        <p:nvSpPr>
          <p:cNvPr id="4" name="Footer Placeholder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mn-ea"/>
              <a:cs typeface="Arial" panose="020B0604020202020204" pitchFamily="34" charset="0"/>
            </a:endParaRPr>
          </a:p>
        </p:txBody>
      </p:sp>
      <p:sp>
        <p:nvSpPr>
          <p:cNvPr id="3" name="Footer Placeholder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endParaRPr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14" name="Snip and Round Single Corner Rectangle 13"/>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Right Triangle 14"/>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Freeform 15"/>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7" name="Freeform 16"/>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endParaRPr lang="en-US" smtClean="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Date Placeholder 4"/>
          <p:cNvSpPr>
            <a:spLocks noGrp="1"/>
          </p:cNvSpPr>
          <p:nvPr>
            <p:ph type="dt" sz="half" idx="1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mn-ea"/>
              <a:cs typeface="Arial" panose="020B0604020202020204" pitchFamily="34" charset="0"/>
            </a:endParaRPr>
          </a:p>
        </p:txBody>
      </p:sp>
      <p:sp>
        <p:nvSpPr>
          <p:cNvPr id="20" name="Footer Placeholder 5"/>
          <p:cNvSpPr>
            <a:spLocks noGrp="1"/>
          </p:cNvSpPr>
          <p:nvPr>
            <p:ph type="ftr" sz="quarter" idx="3"/>
          </p:nvPr>
        </p:nvSpPr>
        <p:spPr>
          <a:xfrm>
            <a:off x="2667000" y="6356350"/>
            <a:ext cx="3352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mn-ea"/>
              <a:cs typeface="Arial" panose="020B0604020202020204" pitchFamily="34" charset="0"/>
            </a:endParaRPr>
          </a:p>
        </p:txBody>
      </p:sp>
      <p:sp>
        <p:nvSpPr>
          <p:cNvPr id="21" name="Slide Number Placeholder 6"/>
          <p:cNvSpPr>
            <a:spLocks noGrp="1"/>
          </p:cNvSpPr>
          <p:nvPr>
            <p:ph type="sldNum" sz="quarter" idx="4"/>
          </p:nvPr>
        </p:nvSpPr>
        <p:spPr>
          <a:xfrm>
            <a:off x="8077200" y="6356350"/>
            <a:ext cx="609600" cy="365125"/>
          </a:xfrm>
          <a:prstGeom prst="rect">
            <a:avLst/>
          </a:prstGeom>
        </p:spPr>
        <p:txBody>
          <a:bodyPr vert="horz" lIns="0" tIns="0" rIns="0" bIns="0" anchor="b"/>
          <a:p>
            <a:pPr algn="r">
              <a:buNone/>
            </a:pPr>
            <a:fld id="{9A0DB2DC-4C9A-4742-B13C-FB6460FD3503}"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7" name="Freeform 6"/>
          <p:cNvSpPr/>
          <p:nvPr/>
        </p:nvSpPr>
        <p:spPr bwMode="auto">
          <a:xfrm>
            <a:off x="-9525" y="-7937"/>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Freeform 7"/>
          <p:cNvSpPr/>
          <p:nvPr/>
        </p:nvSpPr>
        <p:spPr bwMode="auto">
          <a:xfrm>
            <a:off x="4381500" y="-793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28" name="Title Placeholder 8"/>
          <p:cNvSpPr>
            <a:spLocks noGrp="1"/>
          </p:cNvSpPr>
          <p:nvPr>
            <p:ph type="title"/>
          </p:nvPr>
        </p:nvSpPr>
        <p:spPr>
          <a:xfrm>
            <a:off x="457200" y="704850"/>
            <a:ext cx="8229600" cy="1143000"/>
          </a:xfrm>
          <a:prstGeom prst="rect">
            <a:avLst/>
          </a:prstGeom>
          <a:noFill/>
          <a:ln w="9525">
            <a:noFill/>
          </a:ln>
        </p:spPr>
        <p:txBody>
          <a:bodyPr lIns="0" rIns="0" bIns="0" anchor="b" anchorCtr="0"/>
          <a:p>
            <a:pPr lvl="0"/>
            <a:r>
              <a:rPr dirty="0"/>
              <a:t>Click to edit Master title style</a:t>
            </a:r>
            <a:endParaRPr dirty="0"/>
          </a:p>
        </p:txBody>
      </p:sp>
      <p:sp>
        <p:nvSpPr>
          <p:cNvPr id="1029" name="Text Placeholder 29"/>
          <p:cNvSpPr>
            <a:spLocks noGrp="1"/>
          </p:cNvSpPr>
          <p:nvPr>
            <p:ph type="body" idx="1"/>
          </p:nvPr>
        </p:nvSpPr>
        <p:spPr>
          <a:xfrm>
            <a:off x="457200" y="1935163"/>
            <a:ext cx="8229600" cy="4389437"/>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mn-ea"/>
              <a:cs typeface="Arial" panose="020B0604020202020204" pitchFamily="34" charset="0"/>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Times New Roman" panose="02020603050405020304" pitchFamily="18" charset="0"/>
              <a:ea typeface="+mn-ea"/>
              <a:cs typeface="Arial" panose="020B0604020202020204" pitchFamily="34" charset="0"/>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a:defRPr sz="1200">
                <a:solidFill>
                  <a:srgbClr val="045C75"/>
                </a:solidFill>
              </a:defRPr>
            </a:lvl1pPr>
          </a:lstStyle>
          <a:p>
            <a:pPr lvl="0" eaLnBrk="1" hangingPunct="1">
              <a:buNone/>
            </a:pPr>
            <a:fld id="{9A0DB2DC-4C9A-4742-B13C-FB6460FD3503}" type="slidenum">
              <a:rPr lang="en-US" dirty="0">
                <a:latin typeface="Times New Roman" panose="02020603050405020304" pitchFamily="18" charset="0"/>
              </a:rPr>
            </a:fld>
            <a:endParaRPr lang="en-US" dirty="0">
              <a:latin typeface="Times New Roman" panose="02020603050405020304" pitchFamily="18" charset="0"/>
            </a:endParaRPr>
          </a:p>
        </p:txBody>
      </p:sp>
      <p:grpSp>
        <p:nvGrpSpPr>
          <p:cNvPr id="1033" name="Group 1"/>
          <p:cNvGrpSpPr/>
          <p:nvPr/>
        </p:nvGrpSpPr>
        <p:grpSpPr>
          <a:xfrm>
            <a:off x="-19050" y="203200"/>
            <a:ext cx="9180513" cy="647700"/>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Arial" panose="020B0604020202020204" pitchFamily="34" charset="0"/>
              </a:endParaRPr>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Arial" panose="020B0604020202020204" pitchFamily="34" charset="0"/>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anose="020F0502020204030204" pitchFamily="34" charset="0"/>
        </a:defRPr>
      </a:lvl2pPr>
      <a:lvl3pPr algn="l" rtl="0" eaLnBrk="0" fontAlgn="base" hangingPunct="0">
        <a:spcBef>
          <a:spcPct val="0"/>
        </a:spcBef>
        <a:spcAft>
          <a:spcPct val="0"/>
        </a:spcAft>
        <a:defRPr sz="5000">
          <a:solidFill>
            <a:schemeClr val="tx2"/>
          </a:solidFill>
          <a:latin typeface="Calibri" panose="020F0502020204030204" pitchFamily="34" charset="0"/>
        </a:defRPr>
      </a:lvl3pPr>
      <a:lvl4pPr algn="l" rtl="0" eaLnBrk="0" fontAlgn="base" hangingPunct="0">
        <a:spcBef>
          <a:spcPct val="0"/>
        </a:spcBef>
        <a:spcAft>
          <a:spcPct val="0"/>
        </a:spcAft>
        <a:defRPr sz="5000">
          <a:solidFill>
            <a:schemeClr val="tx2"/>
          </a:solidFill>
          <a:latin typeface="Calibri" panose="020F0502020204030204" pitchFamily="34" charset="0"/>
        </a:defRPr>
      </a:lvl4pPr>
      <a:lvl5pPr algn="l" rtl="0" eaLnBrk="0" fontAlgn="base" hangingPunct="0">
        <a:spcBef>
          <a:spcPct val="0"/>
        </a:spcBef>
        <a:spcAft>
          <a:spcPct val="0"/>
        </a:spcAft>
        <a:defRPr sz="5000">
          <a:solidFill>
            <a:schemeClr val="tx2"/>
          </a:solidFill>
          <a:latin typeface="Calibri" panose="020F0502020204030204" pitchFamily="34" charset="0"/>
        </a:defRPr>
      </a:lvl5pPr>
      <a:lvl6pPr marL="457200" algn="l" rtl="0" fontAlgn="base">
        <a:spcBef>
          <a:spcPct val="0"/>
        </a:spcBef>
        <a:spcAft>
          <a:spcPct val="0"/>
        </a:spcAft>
        <a:defRPr sz="5000">
          <a:solidFill>
            <a:schemeClr val="tx2"/>
          </a:solidFill>
          <a:latin typeface="Calibri" panose="020F0502020204030204" pitchFamily="34" charset="0"/>
        </a:defRPr>
      </a:lvl6pPr>
      <a:lvl7pPr marL="914400" algn="l" rtl="0" fontAlgn="base">
        <a:spcBef>
          <a:spcPct val="0"/>
        </a:spcBef>
        <a:spcAft>
          <a:spcPct val="0"/>
        </a:spcAft>
        <a:defRPr sz="5000">
          <a:solidFill>
            <a:schemeClr val="tx2"/>
          </a:solidFill>
          <a:latin typeface="Calibri" panose="020F0502020204030204" pitchFamily="34" charset="0"/>
        </a:defRPr>
      </a:lvl7pPr>
      <a:lvl8pPr marL="1371600" algn="l" rtl="0" fontAlgn="base">
        <a:spcBef>
          <a:spcPct val="0"/>
        </a:spcBef>
        <a:spcAft>
          <a:spcPct val="0"/>
        </a:spcAft>
        <a:defRPr sz="5000">
          <a:solidFill>
            <a:schemeClr val="tx2"/>
          </a:solidFill>
          <a:latin typeface="Calibri" panose="020F0502020204030204" pitchFamily="34" charset="0"/>
        </a:defRPr>
      </a:lvl8pPr>
      <a:lvl9pPr marL="1828800" algn="l" rtl="0" fontAlgn="base">
        <a:spcBef>
          <a:spcPct val="0"/>
        </a:spcBef>
        <a:spcAft>
          <a:spcPct val="0"/>
        </a:spcAft>
        <a:defRPr sz="5000">
          <a:solidFill>
            <a:schemeClr val="tx2"/>
          </a:solidFill>
          <a:latin typeface="Calibri" panose="020F0502020204030204"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Rectangle 2"/>
          <p:cNvSpPr>
            <a:spLocks noGrp="1" noChangeArrowheads="1"/>
          </p:cNvSpPr>
          <p:nvPr>
            <p:ph type="ctrTitle"/>
          </p:nvPr>
        </p:nvSpPr>
        <p:spPr bwMode="auto">
          <a:xfrm>
            <a:off x="533400" y="2133600"/>
            <a:ext cx="7851648" cy="1600200"/>
          </a:xfrm>
          <a:ln>
            <a:miter lim="800000"/>
          </a:ln>
          <a:effectLst/>
          <a:sp3d prstMaterial="plastic"/>
        </p:spPr>
        <p:txBody>
          <a:bodyPr vert="horz" wrap="square" lIns="0" tIns="0" rIns="18288" bIns="0" numCol="1" anchor="b" anchorCtr="0" compatLnSpc="1">
            <a:norm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6000" b="1" i="0" u="none" strike="noStrike" kern="1200" cap="none" spc="0" normalizeH="0" baseline="0" noProof="0" dirty="0" smtClean="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t>Happiness</a:t>
            </a:r>
            <a:endParaRPr kumimoji="0" lang="en-US" sz="6000" b="1" i="0" u="none" strike="noStrike" kern="1200" cap="none" spc="0" normalizeH="0" baseline="0" noProof="0" dirty="0" smtClean="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xfrm>
            <a:off x="685800" y="228600"/>
            <a:ext cx="7772400" cy="685800"/>
          </a:xfrm>
        </p:spPr>
        <p:txBody>
          <a:bodyPr vert="horz" wrap="square" lIns="0" tIns="45720" rIns="0" bIns="0" anchor="b" anchorCtr="0"/>
          <a:p>
            <a:pPr eaLnBrk="1" hangingPunct="1"/>
            <a:r>
              <a:rPr sz="2800" dirty="0"/>
              <a:t>Global Measures</a:t>
            </a:r>
            <a:endParaRPr dirty="0"/>
          </a:p>
        </p:txBody>
      </p:sp>
      <p:sp>
        <p:nvSpPr>
          <p:cNvPr id="18435" name="Rectangle 3"/>
          <p:cNvSpPr>
            <a:spLocks noGrp="1"/>
          </p:cNvSpPr>
          <p:nvPr>
            <p:ph idx="1"/>
          </p:nvPr>
        </p:nvSpPr>
        <p:spPr>
          <a:xfrm>
            <a:off x="304800" y="914400"/>
            <a:ext cx="8382000" cy="5562600"/>
          </a:xfrm>
        </p:spPr>
        <p:txBody>
          <a:bodyPr vert="horz" wrap="square" lIns="91440" tIns="45720" rIns="91440" bIns="45720" anchor="t" anchorCtr="0"/>
          <a:p>
            <a:pPr eaLnBrk="1" hangingPunct="1">
              <a:buFontTx/>
              <a:buNone/>
            </a:pPr>
            <a:r>
              <a:rPr sz="1200" b="1" dirty="0"/>
              <a:t>Life Satisfaction</a:t>
            </a:r>
            <a:r>
              <a:rPr sz="1200" dirty="0"/>
              <a:t> - single and multiple item scales</a:t>
            </a:r>
            <a:endParaRPr sz="1200" dirty="0"/>
          </a:p>
          <a:p>
            <a:pPr eaLnBrk="1" hangingPunct="1">
              <a:buFontTx/>
              <a:buNone/>
            </a:pPr>
            <a:r>
              <a:rPr sz="1200" dirty="0"/>
              <a:t>- “Taking all things together, how would you say things are these days? Would you say you are very happy, pretty happy, or not too happy?”</a:t>
            </a:r>
            <a:endParaRPr sz="1200" dirty="0"/>
          </a:p>
          <a:p>
            <a:pPr eaLnBrk="1" hangingPunct="1">
              <a:buFont typeface="Wingdings 2" panose="05020102010507070707" pitchFamily="18" charset="2"/>
              <a:buChar char=""/>
            </a:pPr>
            <a:endParaRPr sz="1200" dirty="0"/>
          </a:p>
          <a:p>
            <a:pPr eaLnBrk="1" hangingPunct="1">
              <a:buFontTx/>
              <a:buNone/>
            </a:pPr>
            <a:r>
              <a:rPr sz="1200" dirty="0"/>
              <a:t>- “How satisfied are you with your life as a whole these days?</a:t>
            </a:r>
            <a:endParaRPr sz="1200" dirty="0"/>
          </a:p>
          <a:p>
            <a:pPr eaLnBrk="1" hangingPunct="1">
              <a:buFontTx/>
              <a:buNone/>
            </a:pPr>
            <a:r>
              <a:rPr sz="1200" dirty="0"/>
              <a:t>	Very satisfied. Satisfied. Not very satisfied. Not at all satisfied?”</a:t>
            </a:r>
            <a:endParaRPr sz="1200" dirty="0"/>
          </a:p>
          <a:p>
            <a:pPr lvl="2" eaLnBrk="1" hangingPunct="1">
              <a:buFontTx/>
              <a:buNone/>
            </a:pPr>
            <a:r>
              <a:rPr sz="1200" dirty="0">
                <a:cs typeface="Times" pitchFamily="-48" charset="0"/>
              </a:rPr>
              <a:t> </a:t>
            </a:r>
            <a:endParaRPr sz="1200" dirty="0"/>
          </a:p>
          <a:p>
            <a:pPr eaLnBrk="1" hangingPunct="1">
              <a:buFontTx/>
              <a:buNone/>
            </a:pPr>
            <a:r>
              <a:rPr sz="1200" dirty="0"/>
              <a:t>  Rate on 7-point scale from delighted to terrible:</a:t>
            </a:r>
            <a:endParaRPr sz="1200" dirty="0"/>
          </a:p>
          <a:p>
            <a:pPr eaLnBrk="1" hangingPunct="1">
              <a:buFontTx/>
              <a:buNone/>
            </a:pPr>
            <a:r>
              <a:rPr sz="1200" dirty="0"/>
              <a:t>- “Which face comes closest to expressing how you feel about your life as a whole?” Choose face: smile through neutral to frown</a:t>
            </a:r>
            <a:endParaRPr sz="1200" dirty="0"/>
          </a:p>
          <a:p>
            <a:pPr eaLnBrk="1" hangingPunct="1">
              <a:buFontTx/>
              <a:buNone/>
            </a:pPr>
            <a:endParaRPr sz="1200" dirty="0"/>
          </a:p>
          <a:p>
            <a:pPr eaLnBrk="1" hangingPunct="1">
              <a:buFontTx/>
              <a:buNone/>
            </a:pPr>
            <a:r>
              <a:rPr sz="1200" b="1" dirty="0"/>
              <a:t>Lyubormirsky - Subjective Happiness Scale</a:t>
            </a:r>
            <a:endParaRPr sz="1200" b="1" dirty="0"/>
          </a:p>
          <a:p>
            <a:pPr eaLnBrk="1" hangingPunct="1">
              <a:buFontTx/>
              <a:buNone/>
            </a:pPr>
            <a:r>
              <a:rPr sz="1200" b="1" dirty="0">
                <a:sym typeface="+mn-ea"/>
              </a:rPr>
              <a:t>Life Satisfaction Scale - Ed Diener</a:t>
            </a:r>
            <a:endParaRPr sz="1200" b="1" dirty="0"/>
          </a:p>
          <a:p>
            <a:pPr eaLnBrk="1" hangingPunct="1">
              <a:buFontTx/>
              <a:buNone/>
            </a:pPr>
            <a:endParaRPr sz="1200" dirty="0"/>
          </a:p>
          <a:p>
            <a:pPr marL="914400" lvl="1" indent="-457200" eaLnBrk="1" hangingPunct="1">
              <a:buFontTx/>
              <a:buNone/>
            </a:pPr>
            <a:r>
              <a:rPr sz="1200" dirty="0">
                <a:sym typeface="+mn-ea"/>
              </a:rPr>
              <a:t>7	 Strongly agree</a:t>
            </a:r>
            <a:endParaRPr sz="1200" dirty="0"/>
          </a:p>
          <a:p>
            <a:pPr marL="914400" lvl="1" indent="-457200" eaLnBrk="1" hangingPunct="1">
              <a:buFontTx/>
              <a:buNone/>
            </a:pPr>
            <a:r>
              <a:rPr sz="1200" dirty="0">
                <a:sym typeface="+mn-ea"/>
              </a:rPr>
              <a:t>6	 Agree</a:t>
            </a:r>
            <a:endParaRPr sz="1200" dirty="0"/>
          </a:p>
          <a:p>
            <a:pPr marL="914400" lvl="1" indent="-457200" eaLnBrk="1" hangingPunct="1">
              <a:buFontTx/>
              <a:buNone/>
            </a:pPr>
            <a:r>
              <a:rPr sz="1200" dirty="0">
                <a:sym typeface="+mn-ea"/>
              </a:rPr>
              <a:t>5	 Slightly agree</a:t>
            </a:r>
            <a:endParaRPr sz="1200" dirty="0"/>
          </a:p>
          <a:p>
            <a:pPr marL="914400" lvl="1" indent="-457200" eaLnBrk="1" hangingPunct="1">
              <a:buFontTx/>
              <a:buNone/>
            </a:pPr>
            <a:r>
              <a:rPr sz="1200" dirty="0">
                <a:sym typeface="+mn-ea"/>
              </a:rPr>
              <a:t>4	 Neither agree nor disagree</a:t>
            </a:r>
            <a:endParaRPr sz="1200" dirty="0"/>
          </a:p>
          <a:p>
            <a:pPr marL="914400" lvl="1" indent="-457200" eaLnBrk="1" hangingPunct="1">
              <a:buFontTx/>
              <a:buNone/>
            </a:pPr>
            <a:r>
              <a:rPr sz="1200" dirty="0">
                <a:sym typeface="+mn-ea"/>
              </a:rPr>
              <a:t>3  	Slightly disagree</a:t>
            </a:r>
            <a:endParaRPr sz="1200" dirty="0"/>
          </a:p>
          <a:p>
            <a:pPr marL="914400" lvl="1" indent="-457200" eaLnBrk="1" hangingPunct="1">
              <a:buFontTx/>
              <a:buNone/>
            </a:pPr>
            <a:r>
              <a:rPr sz="1200" dirty="0">
                <a:sym typeface="+mn-ea"/>
              </a:rPr>
              <a:t>2  	Disagree</a:t>
            </a:r>
            <a:endParaRPr sz="1200" dirty="0"/>
          </a:p>
          <a:p>
            <a:pPr marL="914400" lvl="1" indent="-457200" eaLnBrk="1" hangingPunct="1">
              <a:buFontTx/>
              <a:buAutoNum type="arabicPlain"/>
            </a:pPr>
            <a:r>
              <a:rPr sz="1200" dirty="0">
                <a:sym typeface="+mn-ea"/>
              </a:rPr>
              <a:t>Strongly disagree</a:t>
            </a:r>
            <a:endParaRPr sz="1200" dirty="0"/>
          </a:p>
          <a:p>
            <a:pPr marL="914400" lvl="1" indent="-457200" eaLnBrk="1" hangingPunct="1">
              <a:buFontTx/>
              <a:buNone/>
            </a:pPr>
            <a:r>
              <a:rPr sz="1200" dirty="0">
                <a:sym typeface="+mn-ea"/>
              </a:rPr>
              <a:t>_____1.  In most ways my life is close to my ideal.</a:t>
            </a:r>
            <a:endParaRPr sz="1200" dirty="0"/>
          </a:p>
          <a:p>
            <a:pPr marL="914400" lvl="1" indent="-457200" eaLnBrk="1" hangingPunct="1">
              <a:buFontTx/>
              <a:buNone/>
            </a:pPr>
            <a:r>
              <a:rPr sz="1200" dirty="0">
                <a:sym typeface="+mn-ea"/>
              </a:rPr>
              <a:t>_____2.  The conditions of my life are excellent.</a:t>
            </a:r>
            <a:endParaRPr sz="1200" dirty="0"/>
          </a:p>
          <a:p>
            <a:pPr marL="914400" lvl="1" indent="-457200" eaLnBrk="1" hangingPunct="1">
              <a:buFontTx/>
              <a:buNone/>
            </a:pPr>
            <a:r>
              <a:rPr sz="1200" dirty="0">
                <a:sym typeface="+mn-ea"/>
              </a:rPr>
              <a:t>_____3.  I am satisfied with my life.</a:t>
            </a:r>
            <a:endParaRPr sz="1200" dirty="0"/>
          </a:p>
          <a:p>
            <a:pPr marL="914400" lvl="1" indent="-457200" eaLnBrk="1" hangingPunct="1">
              <a:buFontTx/>
              <a:buNone/>
            </a:pPr>
            <a:r>
              <a:rPr sz="1200" dirty="0">
                <a:sym typeface="+mn-ea"/>
              </a:rPr>
              <a:t>_____4.  So far I have gotten the important things in life.</a:t>
            </a:r>
            <a:endParaRPr sz="1200" dirty="0"/>
          </a:p>
          <a:p>
            <a:pPr marL="914400" lvl="1" indent="-457200" eaLnBrk="1" hangingPunct="1">
              <a:buFontTx/>
              <a:buNone/>
            </a:pPr>
            <a:r>
              <a:rPr sz="1200" dirty="0">
                <a:sym typeface="+mn-ea"/>
              </a:rPr>
              <a:t>_____5. If I could live my life over, I would change almost  nothing.</a:t>
            </a:r>
            <a:endParaRPr sz="1200" dirty="0"/>
          </a:p>
          <a:p>
            <a:pPr marL="533400" indent="-533400" eaLnBrk="1" hangingPunct="1">
              <a:buFontTx/>
              <a:buNone/>
            </a:pPr>
            <a:r>
              <a:rPr sz="1200" b="1" dirty="0">
                <a:sym typeface="+mn-ea"/>
              </a:rPr>
              <a:t>Add item ratings divide by 5  - Satisfaction ranges from 1 to 7</a:t>
            </a:r>
            <a:endParaRPr sz="1200" b="1" dirty="0"/>
          </a:p>
          <a:p>
            <a:pPr eaLnBrk="1" hangingPunct="1">
              <a:buFontTx/>
              <a:buNone/>
            </a:pPr>
            <a:endParaRPr sz="1200" dirty="0"/>
          </a:p>
          <a:p>
            <a:pPr eaLnBrk="1" hangingPunct="1">
              <a:buFontTx/>
              <a:buNone/>
            </a:pPr>
            <a:endParaRPr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685800" y="228600"/>
            <a:ext cx="7772400" cy="685800"/>
          </a:xfrm>
        </p:spPr>
        <p:txBody>
          <a:bodyPr vert="horz" wrap="square" lIns="0" tIns="45720" rIns="0" bIns="0" anchor="b" anchorCtr="0"/>
          <a:p>
            <a:pPr eaLnBrk="1" hangingPunct="1"/>
            <a:r>
              <a:rPr sz="2400" dirty="0"/>
              <a:t>Satisfaction in Life Domains</a:t>
            </a:r>
            <a:endParaRPr dirty="0"/>
          </a:p>
        </p:txBody>
      </p:sp>
      <p:sp>
        <p:nvSpPr>
          <p:cNvPr id="20483" name="Rectangle 3"/>
          <p:cNvSpPr>
            <a:spLocks noGrp="1"/>
          </p:cNvSpPr>
          <p:nvPr>
            <p:ph idx="1"/>
          </p:nvPr>
        </p:nvSpPr>
        <p:spPr>
          <a:xfrm>
            <a:off x="304800" y="1066800"/>
            <a:ext cx="8153400" cy="5334000"/>
          </a:xfrm>
        </p:spPr>
        <p:txBody>
          <a:bodyPr vert="horz" wrap="square" lIns="91440" tIns="45720" rIns="91440" bIns="45720" anchor="t" anchorCtr="0"/>
          <a:p>
            <a:pPr eaLnBrk="1" hangingPunct="1"/>
            <a:r>
              <a:rPr sz="1100" dirty="0"/>
              <a:t>Life satisfaction as total of satisfaction in important areas of life.</a:t>
            </a:r>
            <a:endParaRPr sz="1100" dirty="0"/>
          </a:p>
          <a:p>
            <a:pPr eaLnBrk="1" hangingPunct="1"/>
            <a:r>
              <a:rPr sz="1100" dirty="0"/>
              <a:t>More informative than global measure.  </a:t>
            </a:r>
            <a:endParaRPr sz="1100" dirty="0"/>
          </a:p>
          <a:p>
            <a:pPr lvl="1" eaLnBrk="1" hangingPunct="1"/>
            <a:r>
              <a:rPr sz="1100" dirty="0"/>
              <a:t>How satisfied are you with:</a:t>
            </a:r>
            <a:endParaRPr sz="1100" dirty="0"/>
          </a:p>
          <a:p>
            <a:pPr lvl="2" eaLnBrk="1" hangingPunct="1"/>
            <a:r>
              <a:rPr sz="1100" dirty="0"/>
              <a:t>Work</a:t>
            </a:r>
            <a:endParaRPr sz="1100" dirty="0"/>
          </a:p>
          <a:p>
            <a:pPr lvl="2" eaLnBrk="1" hangingPunct="1"/>
            <a:r>
              <a:rPr sz="1100" dirty="0"/>
              <a:t>Finances</a:t>
            </a:r>
            <a:endParaRPr sz="1100" dirty="0"/>
          </a:p>
          <a:p>
            <a:pPr lvl="2" eaLnBrk="1" hangingPunct="1"/>
            <a:r>
              <a:rPr sz="1100" dirty="0"/>
              <a:t>Friends</a:t>
            </a:r>
            <a:endParaRPr sz="1100" dirty="0"/>
          </a:p>
          <a:p>
            <a:pPr lvl="2" eaLnBrk="1" hangingPunct="1"/>
            <a:r>
              <a:rPr sz="1100" dirty="0"/>
              <a:t>Marriage</a:t>
            </a:r>
            <a:endParaRPr sz="1100" dirty="0"/>
          </a:p>
          <a:p>
            <a:pPr lvl="2" eaLnBrk="1" hangingPunct="1"/>
            <a:r>
              <a:rPr sz="1100" dirty="0"/>
              <a:t>Direction country is going</a:t>
            </a:r>
            <a:endParaRPr sz="1100" dirty="0"/>
          </a:p>
          <a:p>
            <a:pPr lvl="2" eaLnBrk="1" hangingPunct="1"/>
            <a:r>
              <a:rPr sz="1100" dirty="0"/>
              <a:t> Sports </a:t>
            </a:r>
            <a:endParaRPr sz="1100" dirty="0"/>
          </a:p>
          <a:p>
            <a:pPr lvl="2" eaLnBrk="1" hangingPunct="1"/>
            <a:r>
              <a:rPr sz="1100" dirty="0"/>
              <a:t>Hobbies, etc….</a:t>
            </a:r>
            <a:endParaRPr sz="1100" dirty="0"/>
          </a:p>
          <a:p>
            <a:pPr lvl="3" eaLnBrk="1" hangingPunct="1"/>
            <a:endParaRPr sz="1100" dirty="0"/>
          </a:p>
          <a:p>
            <a:pPr marL="977900" lvl="3" indent="0" eaLnBrk="1" hangingPunct="1">
              <a:buNone/>
            </a:pPr>
            <a:r>
              <a:rPr sz="1100" b="1" dirty="0">
                <a:sym typeface="+mn-ea"/>
              </a:rPr>
              <a:t>Emotional Component of SWB</a:t>
            </a:r>
            <a:endParaRPr sz="1100" b="1" dirty="0"/>
          </a:p>
          <a:p>
            <a:pPr marL="977900" lvl="3" indent="0" eaLnBrk="1" hangingPunct="1">
              <a:buNone/>
            </a:pPr>
            <a:endParaRPr sz="1100" dirty="0"/>
          </a:p>
          <a:p>
            <a:pPr eaLnBrk="1" hangingPunct="1">
              <a:lnSpc>
                <a:spcPct val="90000"/>
              </a:lnSpc>
              <a:buFontTx/>
              <a:buNone/>
            </a:pPr>
            <a:r>
              <a:rPr sz="1100" dirty="0">
                <a:sym typeface="+mn-ea"/>
              </a:rPr>
              <a:t> </a:t>
            </a:r>
            <a:r>
              <a:rPr sz="1100" b="1" dirty="0">
                <a:sym typeface="+mn-ea"/>
              </a:rPr>
              <a:t>General Emotional State</a:t>
            </a:r>
            <a:endParaRPr sz="1100" b="1" dirty="0"/>
          </a:p>
          <a:p>
            <a:pPr eaLnBrk="1" hangingPunct="1">
              <a:lnSpc>
                <a:spcPct val="90000"/>
              </a:lnSpc>
              <a:buFontTx/>
              <a:buNone/>
            </a:pPr>
            <a:r>
              <a:rPr sz="1100" dirty="0">
                <a:sym typeface="+mn-ea"/>
              </a:rPr>
              <a:t>During the past few weeks have you ever felt:</a:t>
            </a:r>
            <a:endParaRPr sz="1100" dirty="0"/>
          </a:p>
          <a:p>
            <a:pPr eaLnBrk="1" hangingPunct="1">
              <a:lnSpc>
                <a:spcPct val="90000"/>
              </a:lnSpc>
              <a:buFontTx/>
              <a:buNone/>
            </a:pPr>
            <a:r>
              <a:rPr sz="1100" dirty="0">
                <a:sym typeface="+mn-ea"/>
              </a:rPr>
              <a:t>	Particularly excited or interested in something?</a:t>
            </a:r>
            <a:endParaRPr sz="1100" dirty="0"/>
          </a:p>
          <a:p>
            <a:pPr eaLnBrk="1" hangingPunct="1">
              <a:lnSpc>
                <a:spcPct val="90000"/>
              </a:lnSpc>
              <a:buFontTx/>
              <a:buNone/>
            </a:pPr>
            <a:r>
              <a:rPr sz="1100" dirty="0">
                <a:sym typeface="+mn-ea"/>
              </a:rPr>
              <a:t>	Proud of an accomplishment?</a:t>
            </a:r>
            <a:endParaRPr sz="1100" dirty="0"/>
          </a:p>
          <a:p>
            <a:pPr eaLnBrk="1" hangingPunct="1">
              <a:lnSpc>
                <a:spcPct val="90000"/>
              </a:lnSpc>
              <a:buFontTx/>
              <a:buNone/>
            </a:pPr>
            <a:r>
              <a:rPr sz="1100" dirty="0">
                <a:sym typeface="+mn-ea"/>
              </a:rPr>
              <a:t>	On top of the world?</a:t>
            </a:r>
            <a:endParaRPr sz="1100" dirty="0"/>
          </a:p>
          <a:p>
            <a:pPr eaLnBrk="1" hangingPunct="1">
              <a:lnSpc>
                <a:spcPct val="90000"/>
              </a:lnSpc>
              <a:buFontTx/>
              <a:buNone/>
            </a:pPr>
            <a:r>
              <a:rPr sz="1100" dirty="0">
                <a:sym typeface="+mn-ea"/>
              </a:rPr>
              <a:t>	That things are going your way?</a:t>
            </a:r>
            <a:endParaRPr sz="1100" dirty="0"/>
          </a:p>
          <a:p>
            <a:pPr eaLnBrk="1" hangingPunct="1">
              <a:lnSpc>
                <a:spcPct val="90000"/>
              </a:lnSpc>
              <a:buFontTx/>
              <a:buNone/>
            </a:pPr>
            <a:r>
              <a:rPr sz="1100" dirty="0">
                <a:sym typeface="+mn-ea"/>
              </a:rPr>
              <a:t>	Calm &amp; peaceful? </a:t>
            </a:r>
            <a:endParaRPr sz="1100" dirty="0"/>
          </a:p>
          <a:p>
            <a:pPr eaLnBrk="1" hangingPunct="1">
              <a:lnSpc>
                <a:spcPct val="90000"/>
              </a:lnSpc>
              <a:buFontTx/>
              <a:buNone/>
            </a:pPr>
            <a:r>
              <a:rPr sz="1100" dirty="0">
                <a:sym typeface="+mn-ea"/>
              </a:rPr>
              <a:t>	Extremely happy?</a:t>
            </a:r>
            <a:endParaRPr sz="1100" dirty="0"/>
          </a:p>
          <a:p>
            <a:pPr eaLnBrk="1" hangingPunct="1">
              <a:lnSpc>
                <a:spcPct val="90000"/>
              </a:lnSpc>
              <a:buFontTx/>
              <a:buNone/>
            </a:pPr>
            <a:r>
              <a:rPr sz="1100" dirty="0">
                <a:sym typeface="+mn-ea"/>
              </a:rPr>
              <a:t>During the past few weeks have you ever felt:</a:t>
            </a:r>
            <a:endParaRPr sz="1100" dirty="0"/>
          </a:p>
          <a:p>
            <a:pPr eaLnBrk="1" hangingPunct="1">
              <a:lnSpc>
                <a:spcPct val="90000"/>
              </a:lnSpc>
              <a:buFontTx/>
              <a:buNone/>
            </a:pPr>
            <a:r>
              <a:rPr sz="1100" dirty="0">
                <a:sym typeface="+mn-ea"/>
              </a:rPr>
              <a:t>	So restless you couldn’t sit long in a chair?</a:t>
            </a:r>
            <a:endParaRPr sz="1100" dirty="0"/>
          </a:p>
          <a:p>
            <a:pPr eaLnBrk="1" hangingPunct="1">
              <a:lnSpc>
                <a:spcPct val="90000"/>
              </a:lnSpc>
              <a:buFontTx/>
              <a:buNone/>
            </a:pPr>
            <a:r>
              <a:rPr sz="1100" dirty="0">
                <a:sym typeface="+mn-ea"/>
              </a:rPr>
              <a:t>	Very lonely or remote from people? Bored?</a:t>
            </a:r>
            <a:endParaRPr sz="1100" dirty="0"/>
          </a:p>
          <a:p>
            <a:pPr eaLnBrk="1" hangingPunct="1">
              <a:lnSpc>
                <a:spcPct val="90000"/>
              </a:lnSpc>
              <a:buFontTx/>
              <a:buNone/>
            </a:pPr>
            <a:r>
              <a:rPr sz="1100" dirty="0">
                <a:sym typeface="+mn-ea"/>
              </a:rPr>
              <a:t>	Depressed or unhappy?</a:t>
            </a:r>
            <a:endParaRPr sz="1100" dirty="0"/>
          </a:p>
          <a:p>
            <a:pPr eaLnBrk="1" hangingPunct="1">
              <a:lnSpc>
                <a:spcPct val="90000"/>
              </a:lnSpc>
              <a:buFontTx/>
              <a:buNone/>
            </a:pPr>
            <a:r>
              <a:rPr sz="1100" dirty="0">
                <a:sym typeface="+mn-ea"/>
              </a:rPr>
              <a:t>	Upset because someone criticized you? Hopeless? Worthless?</a:t>
            </a:r>
            <a:endParaRPr sz="1100" dirty="0"/>
          </a:p>
          <a:p>
            <a:pPr eaLnBrk="1" hangingPunct="1">
              <a:lnSpc>
                <a:spcPct val="90000"/>
              </a:lnSpc>
              <a:buFontTx/>
              <a:buNone/>
            </a:pPr>
            <a:r>
              <a:rPr sz="1100" b="1" dirty="0">
                <a:sym typeface="+mn-ea"/>
              </a:rPr>
              <a:t>Specific Emotions</a:t>
            </a:r>
            <a:endParaRPr sz="1100" dirty="0"/>
          </a:p>
          <a:p>
            <a:pPr eaLnBrk="1" hangingPunct="1">
              <a:lnSpc>
                <a:spcPct val="90000"/>
              </a:lnSpc>
              <a:buFontTx/>
              <a:buNone/>
            </a:pPr>
            <a:r>
              <a:rPr sz="1100" dirty="0">
                <a:sym typeface="+mn-ea"/>
              </a:rPr>
              <a:t>PANAS</a:t>
            </a:r>
            <a:endParaRPr sz="1100" dirty="0"/>
          </a:p>
          <a:p>
            <a:pPr eaLnBrk="1" hangingPunct="1">
              <a:lnSpc>
                <a:spcPct val="90000"/>
              </a:lnSpc>
              <a:buFontTx/>
              <a:buNone/>
            </a:pPr>
            <a:endParaRPr sz="1100" dirty="0"/>
          </a:p>
          <a:p>
            <a:pPr eaLnBrk="1" hangingPunct="1">
              <a:lnSpc>
                <a:spcPct val="90000"/>
              </a:lnSpc>
              <a:buFont typeface="Wingdings 2" panose="05020102010507070707" pitchFamily="18" charset="2"/>
              <a:buChar char=""/>
            </a:pPr>
            <a:endParaRPr sz="1100" dirty="0"/>
          </a:p>
          <a:p>
            <a:pPr marL="977900" lvl="3" indent="0" eaLnBrk="1" hangingPunct="1">
              <a:buNone/>
            </a:pPr>
            <a:endParaRPr sz="11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xfrm>
            <a:off x="685800" y="-227965"/>
            <a:ext cx="7772400" cy="622300"/>
          </a:xfrm>
        </p:spPr>
        <p:txBody>
          <a:bodyPr vert="horz" wrap="square" lIns="0" tIns="45720" rIns="0" bIns="0" anchor="b" anchorCtr="0"/>
          <a:p>
            <a:pPr eaLnBrk="1" hangingPunct="1"/>
            <a:r>
              <a:rPr sz="2400" dirty="0"/>
              <a:t>Scoring &amp; Interpretation</a:t>
            </a:r>
            <a:endParaRPr dirty="0"/>
          </a:p>
        </p:txBody>
      </p:sp>
      <p:sp>
        <p:nvSpPr>
          <p:cNvPr id="22531" name="Rectangle 3"/>
          <p:cNvSpPr>
            <a:spLocks noGrp="1"/>
          </p:cNvSpPr>
          <p:nvPr>
            <p:ph idx="1"/>
          </p:nvPr>
        </p:nvSpPr>
        <p:spPr>
          <a:xfrm>
            <a:off x="304800" y="609600"/>
            <a:ext cx="8382000" cy="5334000"/>
          </a:xfrm>
        </p:spPr>
        <p:txBody>
          <a:bodyPr vert="horz" wrap="square" lIns="91440" tIns="45720" rIns="91440" bIns="45720" anchor="t" anchorCtr="0"/>
          <a:p>
            <a:pPr marL="533400" indent="-533400" eaLnBrk="1" hangingPunct="1">
              <a:buFontTx/>
              <a:buNone/>
            </a:pPr>
            <a:r>
              <a:rPr sz="2000" dirty="0"/>
              <a:t>- Specify a time period - last week, this month, today. </a:t>
            </a:r>
            <a:endParaRPr sz="2000" dirty="0"/>
          </a:p>
          <a:p>
            <a:pPr marL="533400" indent="-533400" eaLnBrk="1" hangingPunct="1">
              <a:buFontTx/>
              <a:buNone/>
            </a:pPr>
            <a:r>
              <a:rPr sz="2000" dirty="0"/>
              <a:t>- Compute separate scores for positive and negative emotions.</a:t>
            </a:r>
            <a:endParaRPr sz="2000" dirty="0"/>
          </a:p>
          <a:p>
            <a:pPr marL="533400" indent="-533400" eaLnBrk="1" hangingPunct="1">
              <a:buFontTx/>
              <a:buNone/>
            </a:pPr>
            <a:r>
              <a:rPr sz="2000" dirty="0"/>
              <a:t>	Positive affect &amp; negative affect largely independent for given time period versus at one point in time.</a:t>
            </a:r>
            <a:endParaRPr sz="2000" dirty="0"/>
          </a:p>
          <a:p>
            <a:pPr marL="533400" indent="-533400" eaLnBrk="1" hangingPunct="1">
              <a:buFontTx/>
              <a:buNone/>
            </a:pPr>
            <a:endParaRPr sz="2000" dirty="0"/>
          </a:p>
          <a:p>
            <a:pPr marL="533400" indent="-533400" eaLnBrk="1" hangingPunct="1">
              <a:buFontTx/>
              <a:buNone/>
            </a:pPr>
            <a:r>
              <a:rPr sz="2000" dirty="0"/>
              <a:t>-Subtract negative from positive or divide positive by negative.</a:t>
            </a:r>
            <a:endParaRPr sz="2000" dirty="0"/>
          </a:p>
          <a:p>
            <a:pPr marL="533400" indent="-533400" eaLnBrk="1" hangingPunct="1">
              <a:buFontTx/>
              <a:buNone/>
            </a:pPr>
            <a:r>
              <a:rPr sz="2000" dirty="0"/>
              <a:t>-Happiness defined as lots of positive and few negative emotions.</a:t>
            </a:r>
            <a:endParaRPr sz="2000" dirty="0"/>
          </a:p>
          <a:p>
            <a:pPr marL="533400" indent="-533400" eaLnBrk="1" hangingPunct="1">
              <a:buFontTx/>
              <a:buNone/>
            </a:pPr>
            <a:endParaRPr sz="2000" dirty="0"/>
          </a:p>
          <a:p>
            <a:pPr marL="533400" indent="-533400" eaLnBrk="1" hangingPunct="1">
              <a:buFontTx/>
              <a:buNone/>
            </a:pPr>
            <a:r>
              <a:rPr sz="2000" dirty="0"/>
              <a:t>Finding: Happiness best predicted by frequency, not intensity, of positive emotions.  Intense moments of joy/ecstasy rare.</a:t>
            </a:r>
            <a:endParaRPr sz="2000" dirty="0"/>
          </a:p>
          <a:p>
            <a:pPr marL="533400" indent="-533400" eaLnBrk="1" hangingPunct="1">
              <a:buFontTx/>
              <a:buNone/>
            </a:pPr>
            <a:r>
              <a:rPr sz="2000" dirty="0"/>
              <a:t>Summary: SWB = happiness - 3 parts (combined/separated in research)</a:t>
            </a:r>
            <a:endParaRPr sz="2000" dirty="0"/>
          </a:p>
          <a:p>
            <a:pPr marL="533400" indent="-533400" eaLnBrk="1" hangingPunct="1">
              <a:buFontTx/>
              <a:buAutoNum type="arabicPeriod"/>
            </a:pPr>
            <a:r>
              <a:rPr sz="2000" dirty="0"/>
              <a:t>Life Satisfaction</a:t>
            </a:r>
            <a:endParaRPr sz="2000" dirty="0"/>
          </a:p>
          <a:p>
            <a:pPr marL="533400" indent="-533400" eaLnBrk="1" hangingPunct="1">
              <a:buFontTx/>
              <a:buAutoNum type="arabicPeriod"/>
            </a:pPr>
            <a:r>
              <a:rPr sz="2000" dirty="0"/>
              <a:t>Positive Affect</a:t>
            </a:r>
            <a:endParaRPr sz="2000" dirty="0"/>
          </a:p>
          <a:p>
            <a:pPr marL="533400" indent="-533400" eaLnBrk="1" hangingPunct="1">
              <a:buFontTx/>
              <a:buAutoNum type="arabicPeriod"/>
            </a:pPr>
            <a:r>
              <a:rPr sz="2000" dirty="0"/>
              <a:t>Negative Affect</a:t>
            </a:r>
            <a:endParaRPr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itle 1"/>
          <p:cNvSpPr>
            <a:spLocks noGrp="1"/>
          </p:cNvSpPr>
          <p:nvPr>
            <p:ph type="title"/>
          </p:nvPr>
        </p:nvSpPr>
        <p:spPr>
          <a:xfrm>
            <a:off x="457200" y="704850"/>
            <a:ext cx="8229600" cy="819150"/>
          </a:xfrm>
        </p:spPr>
        <p:txBody>
          <a:bodyPr vert="horz" wrap="square" lIns="0" tIns="45720" rIns="0" bIns="0" anchor="b" anchorCtr="0"/>
          <a:p>
            <a:pPr>
              <a:buNone/>
            </a:pPr>
            <a:r>
              <a:rPr lang="en-IN" altLang="x-none" sz="2800" dirty="0"/>
              <a:t>Positive affectivity and Negative affectivity Schedule (PANAS) (Waston, Clark, &amp; Tellegenm 1988)</a:t>
            </a:r>
            <a:endParaRPr lang="en-IN" altLang="x-none" sz="2800" dirty="0"/>
          </a:p>
        </p:txBody>
      </p:sp>
      <p:sp>
        <p:nvSpPr>
          <p:cNvPr id="23555" name="Content Placeholder 2"/>
          <p:cNvSpPr>
            <a:spLocks noGrp="1"/>
          </p:cNvSpPr>
          <p:nvPr>
            <p:ph idx="1"/>
          </p:nvPr>
        </p:nvSpPr>
        <p:spPr/>
        <p:txBody>
          <a:bodyPr vert="horz" wrap="square" lIns="91440" tIns="45720" rIns="91440" bIns="45720" anchor="t" anchorCtr="0"/>
          <a:p>
            <a:endParaRPr lang="en-IN" altLang="x-none" dirty="0"/>
          </a:p>
        </p:txBody>
      </p:sp>
      <p:pic>
        <p:nvPicPr>
          <p:cNvPr id="23556" name="Picture 2" descr="https://i.pinimg.com/736x/5c/7f/29/5c7f2978d6ca68c7982b10ee550fb486.jpg"/>
          <p:cNvPicPr>
            <a:picLocks noChangeAspect="1"/>
          </p:cNvPicPr>
          <p:nvPr/>
        </p:nvPicPr>
        <p:blipFill>
          <a:blip r:embed="rId1"/>
          <a:stretch>
            <a:fillRect/>
          </a:stretch>
        </p:blipFill>
        <p:spPr>
          <a:xfrm>
            <a:off x="685800" y="1828800"/>
            <a:ext cx="7000875" cy="411480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685800" y="228600"/>
            <a:ext cx="7772400" cy="838200"/>
          </a:xfrm>
        </p:spPr>
        <p:txBody>
          <a:bodyPr vert="horz" wrap="square" lIns="0" tIns="45720" rIns="0" bIns="0" anchor="b" anchorCtr="0"/>
          <a:p>
            <a:pPr eaLnBrk="1" hangingPunct="1"/>
            <a:r>
              <a:rPr sz="2400" dirty="0"/>
              <a:t>Validity &amp; Reliability of SWB Measures</a:t>
            </a:r>
            <a:endParaRPr dirty="0"/>
          </a:p>
        </p:txBody>
      </p:sp>
      <p:sp>
        <p:nvSpPr>
          <p:cNvPr id="24579" name="Rectangle 3"/>
          <p:cNvSpPr>
            <a:spLocks noGrp="1"/>
          </p:cNvSpPr>
          <p:nvPr>
            <p:ph idx="1"/>
          </p:nvPr>
        </p:nvSpPr>
        <p:spPr>
          <a:xfrm>
            <a:off x="533400" y="1219200"/>
            <a:ext cx="8001000" cy="5105400"/>
          </a:xfrm>
        </p:spPr>
        <p:txBody>
          <a:bodyPr vert="horz" wrap="square" lIns="91440" tIns="45720" rIns="91440" bIns="45720" anchor="t" anchorCtr="0"/>
          <a:p>
            <a:pPr eaLnBrk="1" hangingPunct="1">
              <a:lnSpc>
                <a:spcPct val="90000"/>
              </a:lnSpc>
              <a:buFontTx/>
              <a:buNone/>
            </a:pPr>
            <a:r>
              <a:rPr sz="1000" b="1" dirty="0"/>
              <a:t>1. Reliability:</a:t>
            </a:r>
            <a:endParaRPr sz="1000" b="1" dirty="0"/>
          </a:p>
          <a:p>
            <a:pPr eaLnBrk="1" hangingPunct="1">
              <a:lnSpc>
                <a:spcPct val="90000"/>
              </a:lnSpc>
              <a:buFontTx/>
              <a:buNone/>
            </a:pPr>
            <a:r>
              <a:rPr sz="1000" dirty="0"/>
              <a:t>-Most measures show moderate to strong inter-correlations.  </a:t>
            </a:r>
            <a:endParaRPr sz="1000" dirty="0"/>
          </a:p>
          <a:p>
            <a:pPr eaLnBrk="1" hangingPunct="1">
              <a:lnSpc>
                <a:spcPct val="90000"/>
              </a:lnSpc>
              <a:buFontTx/>
              <a:buNone/>
            </a:pPr>
            <a:r>
              <a:rPr sz="1000" dirty="0"/>
              <a:t>	ESM moderate correlations with global measures.  </a:t>
            </a:r>
            <a:endParaRPr sz="1000" dirty="0"/>
          </a:p>
          <a:p>
            <a:pPr eaLnBrk="1" hangingPunct="1">
              <a:lnSpc>
                <a:spcPct val="90000"/>
              </a:lnSpc>
              <a:buFontTx/>
              <a:buNone/>
            </a:pPr>
            <a:r>
              <a:rPr sz="1000" dirty="0"/>
              <a:t>-Multi-item scales of life satisfaction and positive and negative emotions typically exceed r = .80; single item scales less.</a:t>
            </a:r>
            <a:endParaRPr sz="1000" dirty="0"/>
          </a:p>
          <a:p>
            <a:pPr eaLnBrk="1" hangingPunct="1">
              <a:lnSpc>
                <a:spcPct val="90000"/>
              </a:lnSpc>
              <a:buFontTx/>
              <a:buNone/>
            </a:pPr>
            <a:r>
              <a:rPr sz="1000" dirty="0"/>
              <a:t>Moderate stability &amp; consistency over time - i.e., reliable.</a:t>
            </a:r>
            <a:endParaRPr sz="1000" dirty="0"/>
          </a:p>
          <a:p>
            <a:pPr eaLnBrk="1" hangingPunct="1">
              <a:lnSpc>
                <a:spcPct val="90000"/>
              </a:lnSpc>
              <a:buFontTx/>
              <a:buNone/>
            </a:pPr>
            <a:r>
              <a:rPr sz="1000" dirty="0"/>
              <a:t>Sensitive to changes in life circumstances but also stable over long periods.</a:t>
            </a:r>
            <a:endParaRPr sz="1000" dirty="0"/>
          </a:p>
          <a:p>
            <a:pPr eaLnBrk="1" hangingPunct="1">
              <a:lnSpc>
                <a:spcPct val="90000"/>
              </a:lnSpc>
              <a:buFontTx/>
              <a:buNone/>
            </a:pPr>
            <a:r>
              <a:rPr sz="1000" dirty="0"/>
              <a:t>As good or better than other measures in psychology.</a:t>
            </a:r>
            <a:endParaRPr sz="1000" dirty="0"/>
          </a:p>
          <a:p>
            <a:pPr eaLnBrk="1" hangingPunct="1">
              <a:lnSpc>
                <a:spcPct val="90000"/>
              </a:lnSpc>
              <a:buFont typeface="Wingdings 2" panose="05020102010507070707" pitchFamily="18" charset="2"/>
              <a:buChar char=""/>
            </a:pPr>
            <a:endParaRPr sz="1000" dirty="0"/>
          </a:p>
          <a:p>
            <a:pPr eaLnBrk="1" hangingPunct="1">
              <a:lnSpc>
                <a:spcPct val="90000"/>
              </a:lnSpc>
              <a:buFontTx/>
              <a:buNone/>
            </a:pPr>
            <a:r>
              <a:rPr sz="1000" b="1" dirty="0"/>
              <a:t>2. Validity:</a:t>
            </a:r>
            <a:endParaRPr sz="1000" b="1" dirty="0"/>
          </a:p>
          <a:p>
            <a:pPr eaLnBrk="1" hangingPunct="1">
              <a:lnSpc>
                <a:spcPct val="90000"/>
              </a:lnSpc>
              <a:buFontTx/>
              <a:buNone/>
            </a:pPr>
            <a:r>
              <a:rPr sz="1000" dirty="0"/>
              <a:t>Measures of SWB correlate with other traits &amp; behaviors.</a:t>
            </a:r>
            <a:endParaRPr sz="1000" dirty="0"/>
          </a:p>
          <a:p>
            <a:pPr eaLnBrk="1" hangingPunct="1">
              <a:lnSpc>
                <a:spcPct val="90000"/>
              </a:lnSpc>
              <a:buFontTx/>
              <a:buNone/>
            </a:pPr>
            <a:r>
              <a:rPr sz="1000" dirty="0"/>
              <a:t>Happy people act happy.</a:t>
            </a:r>
            <a:endParaRPr sz="1000" dirty="0"/>
          </a:p>
          <a:p>
            <a:pPr eaLnBrk="1" hangingPunct="1">
              <a:lnSpc>
                <a:spcPct val="90000"/>
              </a:lnSpc>
              <a:buFontTx/>
              <a:buNone/>
            </a:pPr>
            <a:r>
              <a:rPr sz="1000" dirty="0"/>
              <a:t>	-Confirmed by reports of friends, family, &amp; co-workers.</a:t>
            </a:r>
            <a:endParaRPr sz="1000" dirty="0"/>
          </a:p>
          <a:p>
            <a:pPr eaLnBrk="1" hangingPunct="1">
              <a:lnSpc>
                <a:spcPct val="90000"/>
              </a:lnSpc>
              <a:buFontTx/>
              <a:buNone/>
            </a:pPr>
            <a:r>
              <a:rPr sz="1000" dirty="0"/>
              <a:t>	- Outgoing, smile, laugh, work satisfaction, mental health. </a:t>
            </a:r>
            <a:endParaRPr sz="1000" dirty="0"/>
          </a:p>
          <a:p>
            <a:pPr eaLnBrk="1" hangingPunct="1">
              <a:lnSpc>
                <a:spcPct val="90000"/>
              </a:lnSpc>
              <a:buFontTx/>
              <a:buNone/>
            </a:pPr>
            <a:r>
              <a:rPr sz="1000" dirty="0"/>
              <a:t>	Longevity, etc…..</a:t>
            </a:r>
            <a:endParaRPr sz="1000" dirty="0"/>
          </a:p>
          <a:p>
            <a:pPr eaLnBrk="1" hangingPunct="1">
              <a:lnSpc>
                <a:spcPct val="90000"/>
              </a:lnSpc>
              <a:buFontTx/>
              <a:buNone/>
            </a:pPr>
            <a:endParaRPr sz="1400" dirty="0"/>
          </a:p>
          <a:p>
            <a:pPr eaLnBrk="1" hangingPunct="1">
              <a:lnSpc>
                <a:spcPct val="90000"/>
              </a:lnSpc>
              <a:buFontTx/>
              <a:buNone/>
            </a:pPr>
            <a:r>
              <a:rPr sz="1400" b="1" dirty="0">
                <a:sym typeface="+mn-ea"/>
              </a:rPr>
              <a:t>Global Self-Report Measures</a:t>
            </a:r>
            <a:r>
              <a:rPr lang="en-IN" sz="1400" b="1" dirty="0">
                <a:sym typeface="+mn-ea"/>
              </a:rPr>
              <a:t> </a:t>
            </a:r>
            <a:r>
              <a:rPr sz="1400" b="1" dirty="0">
                <a:sym typeface="+mn-ea"/>
              </a:rPr>
              <a:t>versus Experience Sampling</a:t>
            </a:r>
            <a:endParaRPr sz="1400" b="1" dirty="0"/>
          </a:p>
          <a:p>
            <a:pPr eaLnBrk="1" hangingPunct="1">
              <a:lnSpc>
                <a:spcPct val="90000"/>
              </a:lnSpc>
              <a:buFontTx/>
              <a:buNone/>
            </a:pPr>
            <a:endParaRPr sz="1000" dirty="0"/>
          </a:p>
          <a:p>
            <a:pPr eaLnBrk="1" hangingPunct="1">
              <a:lnSpc>
                <a:spcPct val="90000"/>
              </a:lnSpc>
              <a:buFontTx/>
              <a:buNone/>
            </a:pPr>
            <a:r>
              <a:rPr sz="1000" dirty="0">
                <a:sym typeface="+mn-ea"/>
              </a:rPr>
              <a:t>	Global self-report measures susceptible to several sources of distortion. Asking to integrate experiences over long time periods.</a:t>
            </a:r>
            <a:endParaRPr sz="1000" dirty="0">
              <a:sym typeface="+mn-ea"/>
            </a:endParaRPr>
          </a:p>
          <a:p>
            <a:pPr eaLnBrk="1" hangingPunct="1">
              <a:lnSpc>
                <a:spcPct val="90000"/>
              </a:lnSpc>
              <a:buFontTx/>
              <a:buNone/>
            </a:pPr>
            <a:endParaRPr sz="1000" dirty="0"/>
          </a:p>
          <a:p>
            <a:pPr eaLnBrk="1" hangingPunct="1">
              <a:lnSpc>
                <a:spcPct val="90000"/>
              </a:lnSpc>
              <a:buFontTx/>
              <a:buNone/>
            </a:pPr>
            <a:endParaRPr sz="1000" dirty="0"/>
          </a:p>
          <a:p>
            <a:pPr eaLnBrk="1" hangingPunct="1">
              <a:lnSpc>
                <a:spcPct val="90000"/>
              </a:lnSpc>
              <a:buFontTx/>
              <a:buNone/>
            </a:pPr>
            <a:r>
              <a:rPr sz="1000" dirty="0">
                <a:sym typeface="+mn-ea"/>
              </a:rPr>
              <a:t>1. Current mood - Schwartz &amp; Strack</a:t>
            </a:r>
            <a:endParaRPr sz="1000" dirty="0"/>
          </a:p>
          <a:p>
            <a:pPr eaLnBrk="1" hangingPunct="1">
              <a:lnSpc>
                <a:spcPct val="90000"/>
              </a:lnSpc>
              <a:buFontTx/>
              <a:buNone/>
            </a:pPr>
            <a:r>
              <a:rPr sz="1000" dirty="0">
                <a:sym typeface="+mn-ea"/>
              </a:rPr>
              <a:t>		Finding money, my team wins, dirty &amp; hot &amp; smelly, sunny day.</a:t>
            </a:r>
            <a:endParaRPr sz="1000" dirty="0"/>
          </a:p>
          <a:p>
            <a:pPr eaLnBrk="1" hangingPunct="1">
              <a:lnSpc>
                <a:spcPct val="90000"/>
              </a:lnSpc>
              <a:buFontTx/>
              <a:buNone/>
            </a:pPr>
            <a:endParaRPr sz="1000" dirty="0"/>
          </a:p>
          <a:p>
            <a:pPr eaLnBrk="1" hangingPunct="1">
              <a:lnSpc>
                <a:spcPct val="90000"/>
              </a:lnSpc>
              <a:buFontTx/>
              <a:buNone/>
            </a:pPr>
            <a:r>
              <a:rPr sz="1000" dirty="0">
                <a:sym typeface="+mn-ea"/>
              </a:rPr>
              <a:t>2. Memory - selectivity &amp; weighting</a:t>
            </a:r>
            <a:endParaRPr sz="1000" dirty="0"/>
          </a:p>
          <a:p>
            <a:pPr eaLnBrk="1" hangingPunct="1">
              <a:lnSpc>
                <a:spcPct val="90000"/>
              </a:lnSpc>
              <a:buFontTx/>
              <a:buNone/>
            </a:pPr>
            <a:r>
              <a:rPr sz="1000" dirty="0">
                <a:sym typeface="+mn-ea"/>
              </a:rPr>
              <a:t>	a. Peak-end-rule - Kahneman - peak intensity &amp; ending intensity given most weight in emotional experiences - not duration.</a:t>
            </a:r>
            <a:endParaRPr sz="1000" dirty="0"/>
          </a:p>
          <a:p>
            <a:pPr eaLnBrk="1" hangingPunct="1">
              <a:lnSpc>
                <a:spcPct val="90000"/>
              </a:lnSpc>
              <a:buFontTx/>
              <a:buNone/>
            </a:pPr>
            <a:r>
              <a:rPr sz="1000" dirty="0">
                <a:sym typeface="+mn-ea"/>
              </a:rPr>
              <a:t>	How bad/good and how it ends...not how long it lasts.</a:t>
            </a:r>
            <a:endParaRPr sz="1000" dirty="0"/>
          </a:p>
          <a:p>
            <a:pPr eaLnBrk="1" hangingPunct="1">
              <a:lnSpc>
                <a:spcPct val="90000"/>
              </a:lnSpc>
              <a:buFontTx/>
              <a:buNone/>
            </a:pPr>
            <a:r>
              <a:rPr sz="1000" dirty="0">
                <a:sym typeface="+mn-ea"/>
              </a:rPr>
              <a:t>	Ice water, aversive sounds.</a:t>
            </a:r>
            <a:endParaRPr sz="1000" dirty="0"/>
          </a:p>
          <a:p>
            <a:pPr eaLnBrk="1" hangingPunct="1">
              <a:lnSpc>
                <a:spcPct val="90000"/>
              </a:lnSpc>
              <a:buFontTx/>
              <a:buNone/>
            </a:pPr>
            <a:endParaRPr sz="1000" dirty="0"/>
          </a:p>
          <a:p>
            <a:pPr eaLnBrk="1" hangingPunct="1">
              <a:lnSpc>
                <a:spcPct val="90000"/>
              </a:lnSpc>
              <a:buFontTx/>
              <a:buNone/>
            </a:pPr>
            <a:r>
              <a:rPr sz="1000" dirty="0">
                <a:sym typeface="+mn-ea"/>
              </a:rPr>
              <a:t>	b. State-dependent memory: mood = recall  cue</a:t>
            </a:r>
            <a:endParaRPr sz="1000" dirty="0"/>
          </a:p>
          <a:p>
            <a:pPr eaLnBrk="1" hangingPunct="1">
              <a:lnSpc>
                <a:spcPct val="90000"/>
              </a:lnSpc>
              <a:buFontTx/>
              <a:buNone/>
            </a:pPr>
            <a:r>
              <a:rPr sz="1000" dirty="0">
                <a:sym typeface="+mn-ea"/>
              </a:rPr>
              <a:t>		happy - remember good things</a:t>
            </a:r>
            <a:endParaRPr sz="1000" dirty="0"/>
          </a:p>
          <a:p>
            <a:pPr eaLnBrk="1" hangingPunct="1">
              <a:lnSpc>
                <a:spcPct val="90000"/>
              </a:lnSpc>
              <a:buFontTx/>
              <a:buNone/>
            </a:pPr>
            <a:r>
              <a:rPr sz="1000" dirty="0">
                <a:sym typeface="+mn-ea"/>
              </a:rPr>
              <a:t>		unhappy - remember all bad</a:t>
            </a:r>
            <a:endParaRPr sz="1000" dirty="0"/>
          </a:p>
          <a:p>
            <a:pPr eaLnBrk="1" hangingPunct="1">
              <a:lnSpc>
                <a:spcPct val="90000"/>
              </a:lnSpc>
              <a:buFontTx/>
              <a:buNone/>
            </a:pPr>
            <a:endParaRPr sz="1000" dirty="0"/>
          </a:p>
          <a:p>
            <a:pPr eaLnBrk="1" hangingPunct="1">
              <a:lnSpc>
                <a:spcPct val="90000"/>
              </a:lnSpc>
              <a:buFontTx/>
              <a:buNone/>
            </a:pPr>
            <a:endParaRPr sz="1000" dirty="0"/>
          </a:p>
          <a:p>
            <a:pPr eaLnBrk="1" hangingPunct="1">
              <a:lnSpc>
                <a:spcPct val="90000"/>
              </a:lnSpc>
              <a:buFontTx/>
              <a:buNone/>
            </a:pPr>
            <a:endParaRPr sz="1000" dirty="0"/>
          </a:p>
          <a:p>
            <a:pPr eaLnBrk="1" hangingPunct="1">
              <a:lnSpc>
                <a:spcPct val="90000"/>
              </a:lnSpc>
              <a:buFontTx/>
              <a:buNone/>
            </a:pPr>
            <a:endParaRPr sz="1000" dirty="0"/>
          </a:p>
          <a:p>
            <a:pPr eaLnBrk="1" hangingPunct="1">
              <a:lnSpc>
                <a:spcPct val="90000"/>
              </a:lnSpc>
              <a:buFont typeface="Wingdings 2" panose="05020102010507070707" pitchFamily="18" charset="2"/>
              <a:buChar char=""/>
            </a:pPr>
            <a:endParaRPr sz="1000" dirty="0"/>
          </a:p>
          <a:p>
            <a:pPr eaLnBrk="1" hangingPunct="1">
              <a:lnSpc>
                <a:spcPct val="90000"/>
              </a:lnSpc>
              <a:buFont typeface="Wingdings 2" panose="05020102010507070707" pitchFamily="18" charset="2"/>
              <a:buChar char=""/>
            </a:pPr>
            <a:endParaRPr sz="1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xfrm>
            <a:off x="685800" y="228600"/>
            <a:ext cx="7772400" cy="838200"/>
          </a:xfrm>
        </p:spPr>
        <p:txBody>
          <a:bodyPr vert="horz" wrap="square" lIns="0" tIns="45720" rIns="0" bIns="0" anchor="b" anchorCtr="0"/>
          <a:p>
            <a:pPr eaLnBrk="1" hangingPunct="1"/>
            <a:r>
              <a:rPr sz="2400" dirty="0"/>
              <a:t>Experience Sampling Methods</a:t>
            </a:r>
            <a:br>
              <a:rPr sz="2400" dirty="0"/>
            </a:br>
            <a:endParaRPr sz="2400" dirty="0"/>
          </a:p>
        </p:txBody>
      </p:sp>
      <p:sp>
        <p:nvSpPr>
          <p:cNvPr id="26627" name="Rectangle 3"/>
          <p:cNvSpPr>
            <a:spLocks noGrp="1"/>
          </p:cNvSpPr>
          <p:nvPr>
            <p:ph idx="1"/>
          </p:nvPr>
        </p:nvSpPr>
        <p:spPr>
          <a:xfrm>
            <a:off x="381000" y="990600"/>
            <a:ext cx="8077200" cy="5410200"/>
          </a:xfrm>
        </p:spPr>
        <p:txBody>
          <a:bodyPr vert="horz" wrap="square" lIns="91440" tIns="45720" rIns="91440" bIns="45720" anchor="t" anchorCtr="0"/>
          <a:p>
            <a:pPr marL="609600" indent="-609600" eaLnBrk="1" hangingPunct="1">
              <a:lnSpc>
                <a:spcPct val="90000"/>
              </a:lnSpc>
              <a:buFontTx/>
              <a:buNone/>
            </a:pPr>
            <a:r>
              <a:rPr sz="1600" b="1" dirty="0"/>
              <a:t>1. Experience Sampling methods (ESM) </a:t>
            </a:r>
            <a:endParaRPr sz="1600" b="1" dirty="0"/>
          </a:p>
          <a:p>
            <a:pPr marL="609600" indent="-609600" eaLnBrk="1" hangingPunct="1">
              <a:lnSpc>
                <a:spcPct val="90000"/>
              </a:lnSpc>
              <a:buFontTx/>
              <a:buNone/>
            </a:pPr>
            <a:r>
              <a:rPr sz="1600" dirty="0"/>
              <a:t>The potential for biases in self-report measures has led some researchers </a:t>
            </a:r>
            <a:endParaRPr sz="1600" dirty="0"/>
          </a:p>
          <a:p>
            <a:pPr marL="609600" indent="-609600" eaLnBrk="1" hangingPunct="1">
              <a:lnSpc>
                <a:spcPct val="90000"/>
              </a:lnSpc>
              <a:buFontTx/>
              <a:buNone/>
            </a:pPr>
            <a:r>
              <a:rPr sz="1600" dirty="0"/>
              <a:t>to argue that moment-to-moment measures of experience are both </a:t>
            </a:r>
            <a:endParaRPr sz="1600" dirty="0"/>
          </a:p>
          <a:p>
            <a:pPr marL="609600" indent="-609600" eaLnBrk="1" hangingPunct="1">
              <a:lnSpc>
                <a:spcPct val="90000"/>
              </a:lnSpc>
              <a:buFontTx/>
              <a:buNone/>
            </a:pPr>
            <a:r>
              <a:rPr sz="1600" dirty="0"/>
              <a:t>more accurate and more revealing of the factors and process that</a:t>
            </a:r>
            <a:endParaRPr sz="1600" dirty="0"/>
          </a:p>
          <a:p>
            <a:pPr marL="609600" indent="-609600" eaLnBrk="1" hangingPunct="1">
              <a:lnSpc>
                <a:spcPct val="90000"/>
              </a:lnSpc>
              <a:buFontTx/>
              <a:buNone/>
            </a:pPr>
            <a:r>
              <a:rPr sz="1600" dirty="0"/>
              <a:t>underlie SWB.</a:t>
            </a:r>
            <a:endParaRPr sz="1600" dirty="0"/>
          </a:p>
          <a:p>
            <a:pPr marL="609600" indent="-609600" eaLnBrk="1" hangingPunct="1">
              <a:lnSpc>
                <a:spcPct val="90000"/>
              </a:lnSpc>
              <a:buFontTx/>
              <a:buNone/>
            </a:pPr>
            <a:endParaRPr sz="1600" dirty="0"/>
          </a:p>
          <a:p>
            <a:pPr marL="609600" indent="-609600" eaLnBrk="1" hangingPunct="1">
              <a:lnSpc>
                <a:spcPct val="90000"/>
              </a:lnSpc>
              <a:buFontTx/>
              <a:buNone/>
            </a:pPr>
            <a:r>
              <a:rPr sz="1600" dirty="0"/>
              <a:t>Experience sampling methods encompass a variety of measures that provide a “day-in-the-life” view of emotions and events in people’s lives. </a:t>
            </a:r>
            <a:endParaRPr sz="1600" dirty="0"/>
          </a:p>
          <a:p>
            <a:pPr marL="609600" indent="-609600" eaLnBrk="1" hangingPunct="1">
              <a:lnSpc>
                <a:spcPct val="90000"/>
              </a:lnSpc>
              <a:buFontTx/>
              <a:buNone/>
            </a:pPr>
            <a:endParaRPr sz="1600" dirty="0"/>
          </a:p>
          <a:p>
            <a:pPr marL="609600" indent="-609600" eaLnBrk="1" hangingPunct="1">
              <a:lnSpc>
                <a:spcPct val="90000"/>
              </a:lnSpc>
              <a:buFontTx/>
              <a:buNone/>
            </a:pPr>
            <a:r>
              <a:rPr sz="1600" dirty="0"/>
              <a:t>Measures of what people are doing and how they are feeling may be taken in real time as they occur, or they may be taken retrospectively, shortly after events occur within the sampled time frame (keeping a daily diary) </a:t>
            </a:r>
            <a:endParaRPr sz="1600" dirty="0"/>
          </a:p>
          <a:p>
            <a:pPr marL="609600" indent="-609600" eaLnBrk="1" hangingPunct="1">
              <a:lnSpc>
                <a:spcPct val="90000"/>
              </a:lnSpc>
              <a:buFontTx/>
              <a:buNone/>
            </a:pPr>
            <a:endParaRPr sz="1600" dirty="0"/>
          </a:p>
          <a:p>
            <a:pPr marL="609600" indent="-609600" eaLnBrk="1" hangingPunct="1">
              <a:lnSpc>
                <a:spcPct val="90000"/>
              </a:lnSpc>
              <a:buFontTx/>
              <a:buNone/>
            </a:pPr>
            <a:r>
              <a:rPr sz="1600" dirty="0">
                <a:sym typeface="+mn-ea"/>
              </a:rPr>
              <a:t>Beeper studies (hand computer, etc.) – report mood &amp; what. </a:t>
            </a:r>
            <a:endParaRPr sz="1600" dirty="0"/>
          </a:p>
          <a:p>
            <a:pPr marL="609600" indent="-609600" eaLnBrk="1" hangingPunct="1">
              <a:lnSpc>
                <a:spcPct val="90000"/>
              </a:lnSpc>
              <a:buFontTx/>
              <a:buNone/>
            </a:pPr>
            <a:r>
              <a:rPr sz="1600" dirty="0">
                <a:sym typeface="+mn-ea"/>
              </a:rPr>
              <a:t>Doing random times throughout day over period of weeks or months.</a:t>
            </a:r>
            <a:endParaRPr sz="1600" dirty="0"/>
          </a:p>
          <a:p>
            <a:pPr marL="609600" indent="-609600" eaLnBrk="1" hangingPunct="1">
              <a:lnSpc>
                <a:spcPct val="90000"/>
              </a:lnSpc>
              <a:buFontTx/>
              <a:buNone/>
            </a:pPr>
            <a:r>
              <a:rPr sz="1600" dirty="0">
                <a:sym typeface="+mn-ea"/>
              </a:rPr>
              <a:t>Sample emotional experiences “on-line” as they happen.</a:t>
            </a:r>
            <a:endParaRPr sz="1600" dirty="0"/>
          </a:p>
          <a:p>
            <a:pPr marL="609600" indent="-609600" eaLnBrk="1" hangingPunct="1">
              <a:lnSpc>
                <a:spcPct val="90000"/>
              </a:lnSpc>
              <a:buFontTx/>
              <a:buNone/>
            </a:pPr>
            <a:r>
              <a:rPr sz="1600" dirty="0">
                <a:sym typeface="+mn-ea"/>
              </a:rPr>
              <a:t>Less chance for memory errors &amp; emotional distortions.</a:t>
            </a:r>
            <a:endParaRPr sz="1600" dirty="0"/>
          </a:p>
          <a:p>
            <a:pPr marL="609600" indent="-609600" eaLnBrk="1" hangingPunct="1">
              <a:lnSpc>
                <a:spcPct val="90000"/>
              </a:lnSpc>
              <a:buFontTx/>
              <a:buNone/>
            </a:pPr>
            <a:r>
              <a:rPr sz="1600" dirty="0">
                <a:sym typeface="+mn-ea"/>
              </a:rPr>
              <a:t>	40% of daily fluctuations related to days of week.</a:t>
            </a:r>
            <a:endParaRPr sz="1600" dirty="0"/>
          </a:p>
          <a:p>
            <a:pPr marL="609600" indent="-609600" eaLnBrk="1" hangingPunct="1">
              <a:lnSpc>
                <a:spcPct val="90000"/>
              </a:lnSpc>
              <a:buFontTx/>
              <a:buNone/>
            </a:pPr>
            <a:r>
              <a:rPr sz="1600" dirty="0">
                <a:sym typeface="+mn-ea"/>
              </a:rPr>
              <a:t>	Good mood on Friday &amp; weekends…Monday = bummer.</a:t>
            </a:r>
            <a:endParaRPr sz="1600" dirty="0"/>
          </a:p>
          <a:p>
            <a:pPr marL="609600" indent="-609600" eaLnBrk="1" hangingPunct="1">
              <a:lnSpc>
                <a:spcPct val="90000"/>
              </a:lnSpc>
              <a:buFontTx/>
              <a:buNone/>
            </a:pPr>
            <a:r>
              <a:rPr sz="1600" dirty="0">
                <a:sym typeface="+mn-ea"/>
              </a:rPr>
              <a:t>	</a:t>
            </a:r>
            <a:endParaRPr sz="1600" dirty="0"/>
          </a:p>
          <a:p>
            <a:pPr marL="609600" indent="-609600" eaLnBrk="1" hangingPunct="1">
              <a:lnSpc>
                <a:spcPct val="90000"/>
              </a:lnSpc>
              <a:buFontTx/>
              <a:buNone/>
            </a:pPr>
            <a:endParaRPr sz="1600" dirty="0"/>
          </a:p>
          <a:p>
            <a:pPr marL="609600" indent="-609600" eaLnBrk="1" hangingPunct="1">
              <a:lnSpc>
                <a:spcPct val="90000"/>
              </a:lnSpc>
              <a:buFontTx/>
              <a:buNone/>
            </a:pPr>
            <a:endParaRPr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xfrm>
            <a:off x="685800" y="228600"/>
            <a:ext cx="7772400" cy="633095"/>
          </a:xfrm>
        </p:spPr>
        <p:txBody>
          <a:bodyPr vert="horz" wrap="square" lIns="0" tIns="45720" rIns="0" bIns="0" anchor="b" anchorCtr="0"/>
          <a:p>
            <a:pPr eaLnBrk="1" hangingPunct="1"/>
            <a:r>
              <a:rPr sz="2400" dirty="0"/>
              <a:t>The Day Reconstruction method (DRM)</a:t>
            </a:r>
            <a:endParaRPr sz="2400" dirty="0"/>
          </a:p>
        </p:txBody>
      </p:sp>
      <p:sp>
        <p:nvSpPr>
          <p:cNvPr id="28675" name="Rectangle 3"/>
          <p:cNvSpPr>
            <a:spLocks noGrp="1"/>
          </p:cNvSpPr>
          <p:nvPr>
            <p:ph idx="1"/>
          </p:nvPr>
        </p:nvSpPr>
        <p:spPr>
          <a:xfrm>
            <a:off x="381000" y="990600"/>
            <a:ext cx="8077200" cy="5410200"/>
          </a:xfrm>
        </p:spPr>
        <p:txBody>
          <a:bodyPr vert="horz" wrap="square" lIns="91440" tIns="45720" rIns="91440" bIns="45720" anchor="t" anchorCtr="0"/>
          <a:p>
            <a:pPr marL="609600" indent="-609600" eaLnBrk="1" hangingPunct="1">
              <a:lnSpc>
                <a:spcPct val="90000"/>
              </a:lnSpc>
              <a:buFontTx/>
              <a:buNone/>
            </a:pPr>
            <a:r>
              <a:rPr sz="1400" dirty="0"/>
              <a:t> </a:t>
            </a:r>
            <a:endParaRPr sz="1400" dirty="0"/>
          </a:p>
          <a:p>
            <a:pPr marL="609600" indent="-609600" eaLnBrk="1" hangingPunct="1">
              <a:lnSpc>
                <a:spcPct val="90000"/>
              </a:lnSpc>
              <a:buFontTx/>
              <a:buNone/>
            </a:pPr>
            <a:r>
              <a:rPr sz="1400" b="1" dirty="0"/>
              <a:t>2. Retrospective measures (easier, less disruptive)</a:t>
            </a:r>
            <a:endParaRPr sz="1400" dirty="0"/>
          </a:p>
          <a:p>
            <a:pPr marL="609600" indent="-609600" eaLnBrk="1" hangingPunct="1">
              <a:lnSpc>
                <a:spcPct val="90000"/>
              </a:lnSpc>
              <a:buFontTx/>
              <a:buChar char="-"/>
            </a:pPr>
            <a:r>
              <a:rPr sz="1400" dirty="0"/>
              <a:t>Day Reconstruction Method – Kahneman</a:t>
            </a:r>
            <a:endParaRPr sz="1400" dirty="0"/>
          </a:p>
          <a:p>
            <a:pPr marL="609600" indent="-609600" eaLnBrk="1" hangingPunct="1">
              <a:lnSpc>
                <a:spcPct val="90000"/>
              </a:lnSpc>
              <a:buFontTx/>
              <a:buChar char="-"/>
            </a:pPr>
            <a:r>
              <a:rPr sz="1400" dirty="0"/>
              <a:t>- Diary – record feelings and day’s events over time.</a:t>
            </a:r>
            <a:endParaRPr sz="1400" dirty="0"/>
          </a:p>
          <a:p>
            <a:pPr marL="609600" indent="-609600" eaLnBrk="1" hangingPunct="1">
              <a:lnSpc>
                <a:spcPct val="90000"/>
              </a:lnSpc>
              <a:buFontTx/>
              <a:buChar char="-"/>
            </a:pPr>
            <a:r>
              <a:rPr sz="1400" dirty="0"/>
              <a:t>The DRM also reduces the burdens of disruption and time commitment imposed on research participants with the Experience Sampling Method (ESM) approach. </a:t>
            </a:r>
            <a:endParaRPr sz="1400" dirty="0"/>
          </a:p>
          <a:p>
            <a:pPr marL="609600" indent="-609600" eaLnBrk="1" hangingPunct="1">
              <a:lnSpc>
                <a:spcPct val="90000"/>
              </a:lnSpc>
              <a:buFontTx/>
              <a:buChar char="-"/>
            </a:pPr>
            <a:endParaRPr sz="1400" dirty="0"/>
          </a:p>
          <a:p>
            <a:pPr marL="609600" indent="-609600" eaLnBrk="1" hangingPunct="1">
              <a:lnSpc>
                <a:spcPct val="90000"/>
              </a:lnSpc>
              <a:buFontTx/>
              <a:buChar char="-"/>
            </a:pPr>
            <a:endParaRPr sz="1400" dirty="0"/>
          </a:p>
          <a:p>
            <a:pPr marL="609600" indent="-609600" eaLnBrk="1" hangingPunct="1">
              <a:lnSpc>
                <a:spcPct val="90000"/>
              </a:lnSpc>
              <a:buFontTx/>
              <a:buNone/>
            </a:pPr>
            <a:r>
              <a:rPr sz="1400" b="1" dirty="0"/>
              <a:t>Global measures versus ESM </a:t>
            </a:r>
            <a:endParaRPr sz="1400" b="1" dirty="0"/>
          </a:p>
          <a:p>
            <a:pPr marL="609600" indent="-609600" eaLnBrk="1" hangingPunct="1">
              <a:lnSpc>
                <a:spcPct val="90000"/>
              </a:lnSpc>
              <a:buFontTx/>
              <a:buNone/>
            </a:pPr>
            <a:r>
              <a:rPr sz="1400" b="1" dirty="0"/>
              <a:t> 	</a:t>
            </a:r>
            <a:r>
              <a:rPr sz="1400" dirty="0"/>
              <a:t>Global - maximal sensitive to traits &amp; meaning.</a:t>
            </a:r>
            <a:endParaRPr sz="1400" dirty="0"/>
          </a:p>
          <a:p>
            <a:pPr marL="609600" indent="-609600" eaLnBrk="1" hangingPunct="1">
              <a:lnSpc>
                <a:spcPct val="90000"/>
              </a:lnSpc>
              <a:buFontTx/>
              <a:buNone/>
            </a:pPr>
            <a:r>
              <a:rPr sz="1400" dirty="0"/>
              <a:t>	ESM - max sensitive to states &amp; short-term reactions.</a:t>
            </a:r>
            <a:endParaRPr sz="1400" dirty="0"/>
          </a:p>
          <a:p>
            <a:pPr marL="609600" indent="-609600" eaLnBrk="1" hangingPunct="1">
              <a:lnSpc>
                <a:spcPct val="90000"/>
              </a:lnSpc>
              <a:buFontTx/>
              <a:buNone/>
            </a:pPr>
            <a:endParaRPr sz="1400" dirty="0"/>
          </a:p>
          <a:p>
            <a:pPr marL="609600" indent="-609600" eaLnBrk="1" hangingPunct="1">
              <a:lnSpc>
                <a:spcPct val="90000"/>
              </a:lnSpc>
              <a:buFontTx/>
              <a:buNone/>
            </a:pPr>
            <a:r>
              <a:rPr sz="1400" b="1" dirty="0">
                <a:sym typeface="+mn-ea"/>
              </a:rPr>
              <a:t>Self-Realization: The Eudaimonic  Basis of Well-Being</a:t>
            </a:r>
            <a:endParaRPr sz="1400" dirty="0"/>
          </a:p>
          <a:p>
            <a:pPr eaLnBrk="1" hangingPunct="1">
              <a:buNone/>
            </a:pPr>
            <a:r>
              <a:rPr sz="1400" dirty="0">
                <a:latin typeface="Palatino" pitchFamily="-48" charset="0"/>
                <a:sym typeface="+mn-ea"/>
              </a:rPr>
              <a:t>  The three-component view of Subjective well-being (SWB) has been expanded by some psychologists to include personal qualities, and life activities believed to be the psychological underpinning of happiness. </a:t>
            </a:r>
            <a:endParaRPr sz="1400" dirty="0">
              <a:latin typeface="Palatino" pitchFamily="-48" charset="0"/>
            </a:endParaRPr>
          </a:p>
          <a:p>
            <a:pPr eaLnBrk="1" hangingPunct="1">
              <a:buNone/>
            </a:pPr>
            <a:r>
              <a:rPr sz="1400" b="1" dirty="0">
                <a:latin typeface="Palatino" pitchFamily="-48" charset="0"/>
                <a:sym typeface="+mn-ea"/>
              </a:rPr>
              <a:t> </a:t>
            </a:r>
            <a:r>
              <a:rPr sz="1400" b="1" dirty="0">
                <a:sym typeface="+mn-ea"/>
              </a:rPr>
              <a:t>Psychological well-being and positive functioning </a:t>
            </a:r>
            <a:endParaRPr sz="1400" b="1" dirty="0"/>
          </a:p>
          <a:p>
            <a:pPr eaLnBrk="1" hangingPunct="1"/>
            <a:r>
              <a:rPr sz="1400" dirty="0">
                <a:sym typeface="+mn-ea"/>
              </a:rPr>
              <a:t>Emotional well-being</a:t>
            </a:r>
            <a:endParaRPr sz="1400" dirty="0"/>
          </a:p>
          <a:p>
            <a:pPr eaLnBrk="1" hangingPunct="1"/>
            <a:r>
              <a:rPr sz="1400" dirty="0">
                <a:sym typeface="+mn-ea"/>
              </a:rPr>
              <a:t>Psychological well-being</a:t>
            </a:r>
            <a:endParaRPr sz="1400" dirty="0"/>
          </a:p>
          <a:p>
            <a:pPr eaLnBrk="1" hangingPunct="1"/>
            <a:r>
              <a:rPr sz="1400" dirty="0">
                <a:sym typeface="+mn-ea"/>
              </a:rPr>
              <a:t>Social Well-being</a:t>
            </a:r>
            <a:endParaRPr sz="1400" dirty="0"/>
          </a:p>
          <a:p>
            <a:pPr eaLnBrk="1" hangingPunct="1"/>
            <a:r>
              <a:rPr sz="1400" b="1" dirty="0">
                <a:sym typeface="+mn-ea"/>
              </a:rPr>
              <a:t>Need Fulfillment and Self-Determination theory</a:t>
            </a:r>
            <a:r>
              <a:rPr sz="1400" dirty="0"/>
              <a:t>	</a:t>
            </a:r>
            <a:endParaRPr sz="1400" dirty="0"/>
          </a:p>
          <a:p>
            <a:pPr marL="609600" indent="-609600" eaLnBrk="1" hangingPunct="1">
              <a:lnSpc>
                <a:spcPct val="90000"/>
              </a:lnSpc>
              <a:buFontTx/>
              <a:buNone/>
            </a:pPr>
            <a:endParaRPr sz="1400" dirty="0"/>
          </a:p>
          <a:p>
            <a:pPr marL="609600" indent="-609600" eaLnBrk="1" hangingPunct="1">
              <a:lnSpc>
                <a:spcPct val="90000"/>
              </a:lnSpc>
              <a:buFontTx/>
              <a:buNone/>
            </a:pPr>
            <a:endParaRPr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a:xfrm>
            <a:off x="685800" y="228600"/>
            <a:ext cx="7772400" cy="838200"/>
          </a:xfrm>
        </p:spPr>
        <p:txBody>
          <a:bodyPr vert="horz" wrap="square" lIns="0" tIns="45720" rIns="0" bIns="0" anchor="b" anchorCtr="0"/>
          <a:p>
            <a:pPr eaLnBrk="1" hangingPunct="1"/>
            <a:r>
              <a:rPr sz="2400" dirty="0"/>
              <a:t>Self-Realization: The Eudaimonic  Basis of Well-Being</a:t>
            </a:r>
            <a:endParaRPr dirty="0"/>
          </a:p>
        </p:txBody>
      </p:sp>
      <p:sp>
        <p:nvSpPr>
          <p:cNvPr id="30723" name="Rectangle 3"/>
          <p:cNvSpPr>
            <a:spLocks noGrp="1"/>
          </p:cNvSpPr>
          <p:nvPr>
            <p:ph idx="1"/>
          </p:nvPr>
        </p:nvSpPr>
        <p:spPr>
          <a:xfrm>
            <a:off x="533400" y="990600"/>
            <a:ext cx="8077200" cy="5105400"/>
          </a:xfrm>
        </p:spPr>
        <p:txBody>
          <a:bodyPr vert="horz" wrap="square" lIns="91440" tIns="45720" rIns="91440" bIns="45720" anchor="t" anchorCtr="0"/>
          <a:p>
            <a:pPr eaLnBrk="1" hangingPunct="1">
              <a:buNone/>
            </a:pPr>
            <a:endParaRPr sz="1600" b="1" dirty="0"/>
          </a:p>
          <a:p>
            <a:pPr eaLnBrk="1" hangingPunct="1">
              <a:buNone/>
            </a:pPr>
            <a:r>
              <a:rPr sz="1600" b="1" dirty="0"/>
              <a:t>Psychological well-being and positive functioning </a:t>
            </a:r>
            <a:endParaRPr sz="1600" b="1" dirty="0"/>
          </a:p>
          <a:p>
            <a:pPr eaLnBrk="1" hangingPunct="1">
              <a:buNone/>
            </a:pPr>
            <a:endParaRPr sz="1600" b="1" dirty="0"/>
          </a:p>
          <a:p>
            <a:pPr eaLnBrk="1" hangingPunct="1">
              <a:buNone/>
            </a:pPr>
            <a:r>
              <a:rPr sz="1600" b="1" dirty="0"/>
              <a:t>Carol Ryff (1989) argued that the three-component model of SWB fails to describe the features of a person’s life that provide the basis and  meaning of well-being. </a:t>
            </a:r>
            <a:endParaRPr sz="1600" b="1" dirty="0"/>
          </a:p>
          <a:p>
            <a:pPr eaLnBrk="1" hangingPunct="1">
              <a:buNone/>
            </a:pPr>
            <a:r>
              <a:rPr sz="1600" b="1" dirty="0"/>
              <a:t>Well-being is more than happiness with life.</a:t>
            </a:r>
            <a:endParaRPr sz="1600" b="1" dirty="0"/>
          </a:p>
          <a:p>
            <a:pPr eaLnBrk="1" hangingPunct="1">
              <a:buNone/>
            </a:pPr>
            <a:endParaRPr sz="1600" b="1" dirty="0"/>
          </a:p>
          <a:p>
            <a:pPr eaLnBrk="1" hangingPunct="1">
              <a:buNone/>
            </a:pPr>
            <a:r>
              <a:rPr sz="1600" b="1" dirty="0"/>
              <a:t>Well-being should be source of resilience and in the face of adversity  and should reflect positive functioning, personal strengths, and mental health.</a:t>
            </a:r>
            <a:endParaRPr sz="1600" b="1" dirty="0"/>
          </a:p>
          <a:p>
            <a:pPr eaLnBrk="1" hangingPunct="1">
              <a:buNone/>
            </a:pPr>
            <a:r>
              <a:rPr sz="1600" b="1" dirty="0"/>
              <a:t>Well-being and happiness are based on human strengths, personal striving, and growth. </a:t>
            </a:r>
            <a:endParaRPr sz="1600" b="1" dirty="0"/>
          </a:p>
          <a:p>
            <a:pPr eaLnBrk="1" hangingPunct="1">
              <a:buNone/>
            </a:pPr>
            <a:endParaRPr sz="1600" b="1" dirty="0"/>
          </a:p>
          <a:p>
            <a:pPr lvl="1" eaLnBrk="1" hangingPunct="1">
              <a:buFontTx/>
              <a:buNone/>
            </a:pPr>
            <a:r>
              <a:rPr sz="1600" b="1" dirty="0">
                <a:sym typeface="+mn-ea"/>
              </a:rPr>
              <a:t>Eudaimonic Well-being involves the two broad dimensions of emotional well-being and positive functioning</a:t>
            </a:r>
            <a:endParaRPr sz="1600" b="1" dirty="0"/>
          </a:p>
          <a:p>
            <a:pPr eaLnBrk="1" hangingPunct="1">
              <a:buFontTx/>
              <a:buNone/>
            </a:pPr>
            <a:r>
              <a:rPr sz="1600" dirty="0">
                <a:sym typeface="+mn-ea"/>
              </a:rPr>
              <a:t>1. Emotional well-being: Positive Feelings</a:t>
            </a:r>
            <a:endParaRPr sz="1600" dirty="0"/>
          </a:p>
          <a:p>
            <a:pPr eaLnBrk="1" hangingPunct="1">
              <a:buFontTx/>
              <a:buNone/>
            </a:pPr>
            <a:r>
              <a:rPr sz="1600" dirty="0">
                <a:sym typeface="+mn-ea"/>
              </a:rPr>
              <a:t>2. Psychological well-being: Positive Functioning</a:t>
            </a:r>
            <a:endParaRPr sz="1600" dirty="0"/>
          </a:p>
          <a:p>
            <a:pPr eaLnBrk="1" hangingPunct="1">
              <a:buFontTx/>
              <a:buNone/>
            </a:pPr>
            <a:r>
              <a:rPr sz="1600" dirty="0">
                <a:sym typeface="+mn-ea"/>
              </a:rPr>
              <a:t>3. Social well-being: Positive Social Functioning</a:t>
            </a:r>
            <a:endParaRPr sz="1600" dirty="0"/>
          </a:p>
          <a:p>
            <a:pPr eaLnBrk="1" hangingPunct="1">
              <a:buFontTx/>
              <a:buNone/>
            </a:pPr>
            <a:r>
              <a:rPr sz="1600" dirty="0">
                <a:sym typeface="+mn-ea"/>
              </a:rPr>
              <a:t>	</a:t>
            </a:r>
            <a:endParaRPr sz="1600" dirty="0"/>
          </a:p>
          <a:p>
            <a:pPr eaLnBrk="1" hangingPunct="1">
              <a:buFont typeface="Wingdings 2" panose="05020102010507070707" pitchFamily="18" charset="2"/>
              <a:buChar char=""/>
            </a:pPr>
            <a:endParaRPr sz="1600" dirty="0"/>
          </a:p>
          <a:p>
            <a:pPr eaLnBrk="1" hangingPunct="1">
              <a:buNone/>
            </a:pPr>
            <a:endParaRPr sz="1600" b="1" dirty="0"/>
          </a:p>
          <a:p>
            <a:pPr eaLnBrk="1" hangingPunct="1">
              <a:buNone/>
            </a:pPr>
            <a:endParaRPr sz="1600" b="1" dirty="0"/>
          </a:p>
          <a:p>
            <a:pPr eaLnBrk="1" hangingPunct="1">
              <a:buNone/>
            </a:pPr>
            <a:endParaRPr sz="1600" dirty="0"/>
          </a:p>
          <a:p>
            <a:pPr eaLnBrk="1" hangingPunct="1"/>
            <a:endParaRPr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a:xfrm>
            <a:off x="685800" y="152400"/>
            <a:ext cx="7772400" cy="457200"/>
          </a:xfrm>
        </p:spPr>
        <p:txBody>
          <a:bodyPr vert="horz" wrap="square" lIns="0" tIns="45720" rIns="0" bIns="0" anchor="b" anchorCtr="0"/>
          <a:p>
            <a:pPr eaLnBrk="1" hangingPunct="1"/>
            <a:br>
              <a:rPr sz="2400" dirty="0"/>
            </a:br>
            <a:r>
              <a:rPr sz="2800" dirty="0"/>
              <a:t>Complete Mental Health</a:t>
            </a:r>
            <a:br>
              <a:rPr dirty="0"/>
            </a:br>
            <a:endParaRPr dirty="0"/>
          </a:p>
        </p:txBody>
      </p:sp>
      <p:sp>
        <p:nvSpPr>
          <p:cNvPr id="32771" name="Rectangle 3"/>
          <p:cNvSpPr>
            <a:spLocks noGrp="1"/>
          </p:cNvSpPr>
          <p:nvPr>
            <p:ph idx="1"/>
          </p:nvPr>
        </p:nvSpPr>
        <p:spPr>
          <a:xfrm>
            <a:off x="457200" y="838200"/>
            <a:ext cx="8001000" cy="4876800"/>
          </a:xfrm>
        </p:spPr>
        <p:txBody>
          <a:bodyPr vert="horz" wrap="square" lIns="91440" tIns="45720" rIns="91440" bIns="45720" anchor="t" anchorCtr="0"/>
          <a:p>
            <a:pPr lvl="1" eaLnBrk="1" hangingPunct="1">
              <a:buFontTx/>
              <a:buNone/>
            </a:pPr>
            <a:r>
              <a:rPr sz="1600" b="1" u="sng" dirty="0"/>
              <a:t>I. Emotional Well-Being</a:t>
            </a:r>
            <a:endParaRPr sz="1600" b="1" u="sng" dirty="0"/>
          </a:p>
          <a:p>
            <a:pPr lvl="1" eaLnBrk="1" hangingPunct="1">
              <a:buFontTx/>
              <a:buNone/>
            </a:pPr>
            <a:r>
              <a:rPr sz="1600" b="1" dirty="0"/>
              <a:t>1. Positive Affect - </a:t>
            </a:r>
            <a:r>
              <a:rPr sz="1600" dirty="0"/>
              <a:t>experience of positive emotions like joy &amp; happiness.</a:t>
            </a:r>
            <a:endParaRPr sz="1600" dirty="0"/>
          </a:p>
          <a:p>
            <a:pPr lvl="1" eaLnBrk="1" hangingPunct="1">
              <a:buFont typeface="Wingdings 2" panose="05020102010507070707" pitchFamily="18" charset="2"/>
              <a:buChar char=""/>
            </a:pPr>
            <a:r>
              <a:rPr sz="1600" i="1" dirty="0"/>
              <a:t>During the last 30 days, how much of the time did you feel cheerful, in good spirits, extremely happy, calm and peaceful, satisfied and full of life?</a:t>
            </a:r>
            <a:endParaRPr sz="1600" i="1" dirty="0"/>
          </a:p>
          <a:p>
            <a:pPr lvl="1" eaLnBrk="1" hangingPunct="1">
              <a:buFontTx/>
              <a:buNone/>
            </a:pPr>
            <a:endParaRPr sz="1600" b="1" dirty="0"/>
          </a:p>
          <a:p>
            <a:pPr lvl="1" eaLnBrk="1" hangingPunct="1">
              <a:buFontTx/>
              <a:buNone/>
            </a:pPr>
            <a:r>
              <a:rPr sz="1600" b="1" dirty="0"/>
              <a:t>2. Negative Affect</a:t>
            </a:r>
            <a:r>
              <a:rPr sz="1600" dirty="0"/>
              <a:t> - absence of emotions suggesting life is unpleasant.</a:t>
            </a:r>
            <a:endParaRPr sz="1600" dirty="0"/>
          </a:p>
          <a:p>
            <a:pPr lvl="1" eaLnBrk="1" hangingPunct="1">
              <a:buFont typeface="Wingdings 2" panose="05020102010507070707" pitchFamily="18" charset="2"/>
              <a:buChar char=""/>
            </a:pPr>
            <a:r>
              <a:rPr sz="1600" i="1" dirty="0"/>
              <a:t>During the last 30 days, how much of the time did you feel so sad nothing could cheer you up, nervous, restless or fidgety, hopeless, that everything was an effort, worthless?</a:t>
            </a:r>
            <a:endParaRPr sz="1600" i="1" dirty="0"/>
          </a:p>
          <a:p>
            <a:pPr lvl="1" eaLnBrk="1" hangingPunct="1">
              <a:buFont typeface="Wingdings 2" panose="05020102010507070707" pitchFamily="18" charset="2"/>
              <a:buChar char=""/>
            </a:pPr>
            <a:endParaRPr sz="1600" i="1" dirty="0"/>
          </a:p>
          <a:p>
            <a:pPr lvl="1" eaLnBrk="1" hangingPunct="1">
              <a:lnSpc>
                <a:spcPct val="90000"/>
              </a:lnSpc>
              <a:spcBef>
                <a:spcPct val="20000"/>
              </a:spcBef>
            </a:pPr>
            <a:r>
              <a:rPr sz="1600" b="1" dirty="0">
                <a:latin typeface="Times New Roman" panose="02020603050405020304" pitchFamily="18" charset="0"/>
                <a:sym typeface="+mn-ea"/>
              </a:rPr>
              <a:t>3. Life Satisfaction</a:t>
            </a:r>
            <a:r>
              <a:rPr sz="1600" dirty="0">
                <a:latin typeface="Times New Roman" panose="02020603050405020304" pitchFamily="18" charset="0"/>
                <a:sym typeface="+mn-ea"/>
              </a:rPr>
              <a:t> – sense of contentment and satisfaction with life.  </a:t>
            </a:r>
            <a:endParaRPr sz="1600" dirty="0">
              <a:latin typeface="Times New Roman" panose="02020603050405020304" pitchFamily="18" charset="0"/>
            </a:endParaRPr>
          </a:p>
          <a:p>
            <a:pPr lvl="1" eaLnBrk="1" hangingPunct="1">
              <a:lnSpc>
                <a:spcPct val="90000"/>
              </a:lnSpc>
              <a:spcBef>
                <a:spcPct val="20000"/>
              </a:spcBef>
              <a:buChar char="–"/>
            </a:pPr>
            <a:r>
              <a:rPr sz="1600" i="1" dirty="0">
                <a:latin typeface="Times New Roman" panose="02020603050405020304" pitchFamily="18" charset="0"/>
                <a:sym typeface="+mn-ea"/>
              </a:rPr>
              <a:t> During the last 30 days, how much of the time did you feel satisfied, full of life?</a:t>
            </a:r>
            <a:endParaRPr sz="1600" i="1" dirty="0">
              <a:latin typeface="Times New Roman" panose="02020603050405020304" pitchFamily="18" charset="0"/>
            </a:endParaRPr>
          </a:p>
          <a:p>
            <a:pPr lvl="1" eaLnBrk="1" hangingPunct="1">
              <a:lnSpc>
                <a:spcPct val="90000"/>
              </a:lnSpc>
              <a:spcBef>
                <a:spcPct val="20000"/>
              </a:spcBef>
              <a:buChar char="–"/>
            </a:pPr>
            <a:r>
              <a:rPr sz="1600" i="1" dirty="0">
                <a:latin typeface="Times New Roman" panose="02020603050405020304" pitchFamily="18" charset="0"/>
                <a:sym typeface="+mn-ea"/>
              </a:rPr>
              <a:t> Overall these days, how satisfied are you with your life?</a:t>
            </a:r>
            <a:endParaRPr sz="1600" i="1" dirty="0">
              <a:latin typeface="Times New Roman" panose="02020603050405020304" pitchFamily="18" charset="0"/>
            </a:endParaRPr>
          </a:p>
          <a:p>
            <a:pPr lvl="1" eaLnBrk="1" hangingPunct="1">
              <a:lnSpc>
                <a:spcPct val="90000"/>
              </a:lnSpc>
              <a:spcBef>
                <a:spcPct val="20000"/>
              </a:spcBef>
              <a:buChar char="–"/>
            </a:pPr>
            <a:endParaRPr sz="1600" i="1" dirty="0">
              <a:latin typeface="Times New Roman" panose="02020603050405020304" pitchFamily="18" charset="0"/>
            </a:endParaRPr>
          </a:p>
          <a:p>
            <a:pPr lvl="1" eaLnBrk="1" hangingPunct="1">
              <a:lnSpc>
                <a:spcPct val="90000"/>
              </a:lnSpc>
              <a:spcBef>
                <a:spcPct val="20000"/>
              </a:spcBef>
            </a:pPr>
            <a:r>
              <a:rPr sz="1600" b="1" dirty="0">
                <a:latin typeface="Times New Roman" panose="02020603050405020304" pitchFamily="18" charset="0"/>
                <a:sym typeface="+mn-ea"/>
              </a:rPr>
              <a:t>4. Happiness</a:t>
            </a:r>
            <a:r>
              <a:rPr sz="1600" dirty="0">
                <a:latin typeface="Times New Roman" panose="02020603050405020304" pitchFamily="18" charset="0"/>
                <a:sym typeface="+mn-ea"/>
              </a:rPr>
              <a:t> – having a general feeling and experience of contentment and joy.</a:t>
            </a:r>
            <a:endParaRPr sz="1600" dirty="0">
              <a:latin typeface="Times New Roman" panose="02020603050405020304" pitchFamily="18" charset="0"/>
            </a:endParaRPr>
          </a:p>
          <a:p>
            <a:pPr lvl="1" eaLnBrk="1" hangingPunct="1">
              <a:lnSpc>
                <a:spcPct val="90000"/>
              </a:lnSpc>
              <a:spcBef>
                <a:spcPct val="20000"/>
              </a:spcBef>
              <a:buChar char="–"/>
            </a:pPr>
            <a:r>
              <a:rPr sz="1600" i="1" dirty="0">
                <a:latin typeface="Times New Roman" panose="02020603050405020304" pitchFamily="18" charset="0"/>
                <a:sym typeface="+mn-ea"/>
              </a:rPr>
              <a:t> Overall these days, how happy are you with your life?</a:t>
            </a:r>
            <a:endParaRPr sz="1600" i="1" dirty="0">
              <a:latin typeface="Times New Roman" panose="02020603050405020304" pitchFamily="18" charset="0"/>
            </a:endParaRPr>
          </a:p>
          <a:p>
            <a:pPr lvl="1" eaLnBrk="1" hangingPunct="1">
              <a:lnSpc>
                <a:spcPct val="90000"/>
              </a:lnSpc>
              <a:spcBef>
                <a:spcPct val="20000"/>
              </a:spcBef>
              <a:buChar char="–"/>
            </a:pPr>
            <a:r>
              <a:rPr sz="1600" i="1" dirty="0">
                <a:latin typeface="Times New Roman" panose="02020603050405020304" pitchFamily="18" charset="0"/>
                <a:sym typeface="+mn-ea"/>
              </a:rPr>
              <a:t> How frequently have you felt (joy, pleasure, happiness) in the 	past week, month, or year?</a:t>
            </a:r>
            <a:endParaRPr sz="1600" i="1" dirty="0">
              <a:latin typeface="Times New Roman" panose="02020603050405020304" pitchFamily="18" charset="0"/>
            </a:endParaRPr>
          </a:p>
          <a:p>
            <a:pPr lvl="1" eaLnBrk="1" hangingPunct="1">
              <a:lnSpc>
                <a:spcPct val="90000"/>
              </a:lnSpc>
              <a:spcBef>
                <a:spcPct val="20000"/>
              </a:spcBef>
              <a:buChar char="–"/>
            </a:pPr>
            <a:endParaRPr sz="1600" i="1" dirty="0">
              <a:latin typeface="Times New Roman" panose="02020603050405020304" pitchFamily="18" charset="0"/>
            </a:endParaRPr>
          </a:p>
          <a:p>
            <a:pPr lvl="1" eaLnBrk="1" hangingPunct="1">
              <a:buFont typeface="Wingdings 2" panose="05020102010507070707" pitchFamily="18" charset="2"/>
              <a:buChar char=""/>
            </a:pPr>
            <a:endParaRPr sz="1600" i="1" dirty="0"/>
          </a:p>
          <a:p>
            <a:pPr lvl="1" eaLnBrk="1" hangingPunct="1">
              <a:buFont typeface="Wingdings 2" panose="05020102010507070707" pitchFamily="18" charset="2"/>
              <a:buChar char=""/>
            </a:pPr>
            <a:endParaRPr sz="1600" i="1" dirty="0"/>
          </a:p>
          <a:p>
            <a:pPr lvl="1" eaLnBrk="1" hangingPunct="1">
              <a:buFontTx/>
              <a:buNone/>
            </a:pPr>
            <a:endParaRPr sz="1600" i="1" dirty="0"/>
          </a:p>
          <a:p>
            <a:pPr eaLnBrk="1" hangingPunct="1">
              <a:buFont typeface="Wingdings 2" panose="05020102010507070707" pitchFamily="18" charset="2"/>
              <a:buChar char=""/>
            </a:pPr>
            <a:endParaRPr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type="title"/>
          </p:nvPr>
        </p:nvSpPr>
        <p:spPr>
          <a:xfrm>
            <a:off x="685800" y="152400"/>
            <a:ext cx="7772400" cy="762000"/>
          </a:xfrm>
        </p:spPr>
        <p:txBody>
          <a:bodyPr vert="horz" wrap="square" lIns="0" tIns="45720" rIns="0" bIns="0" anchor="b" anchorCtr="0"/>
          <a:p>
            <a:pPr eaLnBrk="1" hangingPunct="1"/>
            <a:r>
              <a:rPr sz="2400" b="1" u="sng" dirty="0"/>
              <a:t>II. Psychological Well-Being</a:t>
            </a:r>
            <a:br>
              <a:rPr sz="4000" b="1" u="sng" dirty="0"/>
            </a:br>
            <a:endParaRPr sz="4000" b="1" u="sng" dirty="0"/>
          </a:p>
        </p:txBody>
      </p:sp>
      <p:sp>
        <p:nvSpPr>
          <p:cNvPr id="34819" name="Rectangle 3"/>
          <p:cNvSpPr>
            <a:spLocks noGrp="1"/>
          </p:cNvSpPr>
          <p:nvPr>
            <p:ph idx="1"/>
          </p:nvPr>
        </p:nvSpPr>
        <p:spPr>
          <a:xfrm>
            <a:off x="685800" y="533400"/>
            <a:ext cx="7772400" cy="6324600"/>
          </a:xfrm>
        </p:spPr>
        <p:txBody>
          <a:bodyPr vert="horz" wrap="square" lIns="91440" tIns="45720" rIns="91440" bIns="45720" anchor="t" anchorCtr="0"/>
          <a:p>
            <a:pPr lvl="1" eaLnBrk="1" hangingPunct="1">
              <a:lnSpc>
                <a:spcPct val="90000"/>
              </a:lnSpc>
              <a:buFontTx/>
              <a:buNone/>
            </a:pPr>
            <a:r>
              <a:rPr sz="1800" b="1" dirty="0"/>
              <a:t>1. Self-Acceptance</a:t>
            </a:r>
            <a:r>
              <a:rPr sz="1800" dirty="0"/>
              <a:t> - Positive attitude towards oneself; accepts varied aspects of self; feel positive about past life.</a:t>
            </a:r>
            <a:endParaRPr sz="1800" dirty="0"/>
          </a:p>
          <a:p>
            <a:pPr lvl="1" eaLnBrk="1" hangingPunct="1">
              <a:lnSpc>
                <a:spcPct val="90000"/>
              </a:lnSpc>
              <a:buFont typeface="Wingdings 2" panose="05020102010507070707" pitchFamily="18" charset="2"/>
              <a:buChar char=""/>
            </a:pPr>
            <a:r>
              <a:rPr sz="1600" i="1" dirty="0"/>
              <a:t>In many ways I feel disappointed about my achievements in life</a:t>
            </a:r>
            <a:r>
              <a:rPr sz="1600" dirty="0"/>
              <a:t>. </a:t>
            </a:r>
            <a:r>
              <a:rPr sz="1600" i="1" dirty="0"/>
              <a:t>(-)</a:t>
            </a:r>
            <a:endParaRPr sz="1800" dirty="0"/>
          </a:p>
          <a:p>
            <a:pPr lvl="1" eaLnBrk="1" hangingPunct="1">
              <a:lnSpc>
                <a:spcPct val="90000"/>
              </a:lnSpc>
              <a:buFontTx/>
              <a:buNone/>
            </a:pPr>
            <a:r>
              <a:rPr sz="1800" b="1" dirty="0"/>
              <a:t>2. Personal Growth</a:t>
            </a:r>
            <a:r>
              <a:rPr sz="1800" dirty="0"/>
              <a:t> - Feelings of continued development &amp; effectiveness; open to new experiences &amp; challenges.</a:t>
            </a:r>
            <a:endParaRPr sz="1800" dirty="0"/>
          </a:p>
          <a:p>
            <a:pPr lvl="1" eaLnBrk="1" hangingPunct="1">
              <a:lnSpc>
                <a:spcPct val="90000"/>
              </a:lnSpc>
              <a:buFont typeface="Wingdings 2" panose="05020102010507070707" pitchFamily="18" charset="2"/>
              <a:buChar char=""/>
            </a:pPr>
            <a:r>
              <a:rPr sz="1600" i="1" dirty="0"/>
              <a:t>I think it is important to have new experiences that challenge how I</a:t>
            </a:r>
            <a:endParaRPr sz="1600" i="1" dirty="0"/>
          </a:p>
          <a:p>
            <a:pPr lvl="1" eaLnBrk="1" hangingPunct="1">
              <a:lnSpc>
                <a:spcPct val="90000"/>
              </a:lnSpc>
              <a:buFontTx/>
              <a:buNone/>
            </a:pPr>
            <a:r>
              <a:rPr sz="1600" i="1" dirty="0"/>
              <a:t>	think about myself and the world.</a:t>
            </a:r>
            <a:endParaRPr sz="1600" i="1" dirty="0"/>
          </a:p>
          <a:p>
            <a:pPr lvl="1" eaLnBrk="1" hangingPunct="1">
              <a:lnSpc>
                <a:spcPct val="90000"/>
              </a:lnSpc>
              <a:buFontTx/>
              <a:buNone/>
            </a:pPr>
            <a:r>
              <a:rPr sz="1800" b="1" dirty="0"/>
              <a:t>3. Purpose in Life</a:t>
            </a:r>
            <a:r>
              <a:rPr sz="1800" dirty="0"/>
              <a:t> - Possessing goals and beliefs that give direction to life; feel life has meaning and purpose.</a:t>
            </a:r>
            <a:endParaRPr sz="1800" dirty="0"/>
          </a:p>
          <a:p>
            <a:pPr lvl="1" eaLnBrk="1" hangingPunct="1">
              <a:lnSpc>
                <a:spcPct val="90000"/>
              </a:lnSpc>
              <a:buFont typeface="Wingdings 2" panose="05020102010507070707" pitchFamily="18" charset="2"/>
              <a:buChar char=""/>
            </a:pPr>
            <a:r>
              <a:rPr sz="1600" i="1" dirty="0"/>
              <a:t>I live life one day at a time and don’t really think about the future</a:t>
            </a:r>
            <a:r>
              <a:rPr sz="1600" dirty="0"/>
              <a:t>. </a:t>
            </a:r>
            <a:r>
              <a:rPr sz="1600" i="1" dirty="0"/>
              <a:t>(-)</a:t>
            </a:r>
            <a:endParaRPr sz="1600" dirty="0"/>
          </a:p>
          <a:p>
            <a:pPr lvl="1" eaLnBrk="1" hangingPunct="1">
              <a:lnSpc>
                <a:spcPct val="90000"/>
              </a:lnSpc>
              <a:buFontTx/>
              <a:buNone/>
            </a:pPr>
            <a:r>
              <a:rPr sz="1800" b="1" dirty="0"/>
              <a:t>4. Environmental Mastery</a:t>
            </a:r>
            <a:r>
              <a:rPr sz="1800" dirty="0"/>
              <a:t> - Feel competent and able to manage complex environment; able to create personally suitable living situation.</a:t>
            </a:r>
            <a:endParaRPr sz="1800" dirty="0"/>
          </a:p>
          <a:p>
            <a:pPr lvl="1" eaLnBrk="1" hangingPunct="1">
              <a:lnSpc>
                <a:spcPct val="90000"/>
              </a:lnSpc>
              <a:buFont typeface="Wingdings 2" panose="05020102010507070707" pitchFamily="18" charset="2"/>
              <a:buChar char=""/>
            </a:pPr>
            <a:r>
              <a:rPr sz="1600" i="1" dirty="0"/>
              <a:t>The demands of everyday life often get me down</a:t>
            </a:r>
            <a:r>
              <a:rPr sz="1600" dirty="0"/>
              <a:t>. </a:t>
            </a:r>
            <a:r>
              <a:rPr sz="1600" i="1" dirty="0"/>
              <a:t>(-)</a:t>
            </a:r>
            <a:endParaRPr sz="1600" dirty="0"/>
          </a:p>
          <a:p>
            <a:pPr lvl="1" eaLnBrk="1" hangingPunct="1">
              <a:lnSpc>
                <a:spcPct val="90000"/>
              </a:lnSpc>
              <a:buFontTx/>
              <a:buNone/>
            </a:pPr>
            <a:r>
              <a:rPr sz="1800" b="1" dirty="0"/>
              <a:t>5. Autonomy - </a:t>
            </a:r>
            <a:r>
              <a:rPr sz="1800" dirty="0"/>
              <a:t>Comfortable with self-direction; possess internal standards; resist negative social pressures from others.</a:t>
            </a:r>
            <a:endParaRPr sz="1800" dirty="0"/>
          </a:p>
          <a:p>
            <a:pPr lvl="1" eaLnBrk="1" hangingPunct="1">
              <a:lnSpc>
                <a:spcPct val="90000"/>
              </a:lnSpc>
              <a:buFont typeface="Wingdings 2" panose="05020102010507070707" pitchFamily="18" charset="2"/>
              <a:buChar char=""/>
            </a:pPr>
            <a:r>
              <a:rPr sz="1600" i="1" dirty="0"/>
              <a:t>I have confidence in my own opinions, even if they are different from the way most other people think.</a:t>
            </a:r>
            <a:endParaRPr sz="1600" i="1" dirty="0"/>
          </a:p>
          <a:p>
            <a:pPr lvl="1" eaLnBrk="1" hangingPunct="1">
              <a:lnSpc>
                <a:spcPct val="90000"/>
              </a:lnSpc>
              <a:buFontTx/>
              <a:buNone/>
            </a:pPr>
            <a:r>
              <a:rPr sz="1800" b="1" dirty="0"/>
              <a:t>6. Positive Relations with Others</a:t>
            </a:r>
            <a:r>
              <a:rPr sz="1800" i="1" dirty="0"/>
              <a:t> - </a:t>
            </a:r>
            <a:r>
              <a:rPr sz="1800" dirty="0"/>
              <a:t>Warm, satisfying, and trusting relationships with others; capable of empathy and intimacy.</a:t>
            </a:r>
            <a:endParaRPr sz="1800" dirty="0"/>
          </a:p>
          <a:p>
            <a:pPr lvl="1" eaLnBrk="1" hangingPunct="1">
              <a:lnSpc>
                <a:spcPct val="90000"/>
              </a:lnSpc>
              <a:buFontTx/>
              <a:buNone/>
            </a:pPr>
            <a:r>
              <a:rPr sz="1600" i="1" dirty="0"/>
              <a:t>--  Maintaining close relationships has been difficult and frustrating for me.</a:t>
            </a:r>
            <a:r>
              <a:rPr sz="1600" dirty="0"/>
              <a:t> </a:t>
            </a:r>
            <a:r>
              <a:rPr sz="1600" i="1" dirty="0"/>
              <a:t>(-)</a:t>
            </a:r>
            <a:r>
              <a:rPr sz="1400" i="1" dirty="0"/>
              <a:t> </a:t>
            </a:r>
            <a:endParaRPr sz="1400" i="1" dirty="0"/>
          </a:p>
          <a:p>
            <a:pPr eaLnBrk="1" hangingPunct="1">
              <a:lnSpc>
                <a:spcPct val="90000"/>
              </a:lnSpc>
            </a:pPr>
            <a:endParaRPr sz="1400" dirty="0"/>
          </a:p>
          <a:p>
            <a:pPr eaLnBrk="1" hangingPunct="1">
              <a:lnSpc>
                <a:spcPct val="90000"/>
              </a:lnSpc>
            </a:pPr>
            <a:endParaRPr sz="1600" dirty="0"/>
          </a:p>
          <a:p>
            <a:pPr eaLnBrk="1" hangingPunct="1">
              <a:lnSpc>
                <a:spcPct val="90000"/>
              </a:lnSpc>
            </a:pPr>
            <a:endParaRPr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itle 1"/>
          <p:cNvSpPr>
            <a:spLocks noGrp="1"/>
          </p:cNvSpPr>
          <p:nvPr>
            <p:ph type="title"/>
          </p:nvPr>
        </p:nvSpPr>
        <p:spPr>
          <a:xfrm>
            <a:off x="533400" y="76200"/>
            <a:ext cx="8229600" cy="742950"/>
          </a:xfrm>
        </p:spPr>
        <p:txBody>
          <a:bodyPr vert="horz" wrap="square" lIns="0" tIns="45720" rIns="0" bIns="0" anchor="b" anchorCtr="0"/>
          <a:p>
            <a:r>
              <a:rPr sz="3600" dirty="0"/>
              <a:t>The Meaning and Measure of Happiness</a:t>
            </a:r>
            <a:endParaRPr lang="en-IN" altLang="x-none" sz="3600" dirty="0"/>
          </a:p>
        </p:txBody>
      </p:sp>
      <p:sp>
        <p:nvSpPr>
          <p:cNvPr id="4" name="Rectangle 3"/>
          <p:cNvSpPr>
            <a:spLocks noGrp="1"/>
          </p:cNvSpPr>
          <p:nvPr>
            <p:ph idx="1"/>
          </p:nvPr>
        </p:nvSpPr>
        <p:spPr>
          <a:xfrm>
            <a:off x="457200" y="914400"/>
            <a:ext cx="8229600" cy="4389438"/>
          </a:xfrm>
        </p:spPr>
        <p:txBody>
          <a:bodyPr vert="horz" wrap="square" lIns="91440" tIns="45720" rIns="91440" bIns="45720" anchor="t" anchorCtr="0"/>
          <a:p>
            <a:pPr eaLnBrk="1" hangingPunct="1"/>
            <a:r>
              <a:rPr sz="2000" dirty="0"/>
              <a:t>How should we evaluate the well-being of a society, a community, an individual life?  What measurable qualities should we use?</a:t>
            </a:r>
            <a:endParaRPr sz="2000" dirty="0"/>
          </a:p>
          <a:p>
            <a:pPr eaLnBrk="1" hangingPunct="1"/>
            <a:r>
              <a:rPr sz="2000" dirty="0"/>
              <a:t>I. Traditional Measures of Well-Being</a:t>
            </a:r>
            <a:endParaRPr sz="2000" dirty="0"/>
          </a:p>
          <a:p>
            <a:pPr eaLnBrk="1" hangingPunct="1">
              <a:buNone/>
            </a:pPr>
            <a:r>
              <a:rPr sz="2000" dirty="0"/>
              <a:t>	Economic Indicators - income, unemployment, inflation, </a:t>
            </a:r>
            <a:endParaRPr sz="2000" dirty="0"/>
          </a:p>
          <a:p>
            <a:pPr eaLnBrk="1" hangingPunct="1">
              <a:buNone/>
            </a:pPr>
            <a:r>
              <a:rPr sz="2000" dirty="0"/>
              <a:t>		poverty, inequality, home ownership, job growth, etc.</a:t>
            </a:r>
            <a:endParaRPr sz="2000" dirty="0"/>
          </a:p>
          <a:p>
            <a:pPr eaLnBrk="1" hangingPunct="1">
              <a:buNone/>
            </a:pPr>
            <a:r>
              <a:rPr sz="2000" dirty="0"/>
              <a:t>	Mental Health - depression, stress, suicide, autism, etc.</a:t>
            </a:r>
            <a:endParaRPr sz="2000" dirty="0"/>
          </a:p>
          <a:p>
            <a:pPr eaLnBrk="1" hangingPunct="1">
              <a:buNone/>
            </a:pPr>
            <a:r>
              <a:rPr sz="2000" dirty="0"/>
              <a:t>	Physical Health - cancer, heart disease, obesity, etc.</a:t>
            </a:r>
            <a:endParaRPr sz="2000" dirty="0"/>
          </a:p>
          <a:p>
            <a:pPr eaLnBrk="1" hangingPunct="1">
              <a:buNone/>
            </a:pPr>
            <a:r>
              <a:rPr sz="2000" dirty="0"/>
              <a:t>	Quality of Life - best cities, services, jobs, environment.</a:t>
            </a:r>
            <a:endParaRPr sz="2000" dirty="0"/>
          </a:p>
          <a:p>
            <a:pPr eaLnBrk="1" hangingPunct="1"/>
            <a:endParaRPr sz="2000" dirty="0"/>
          </a:p>
          <a:p>
            <a:pPr eaLnBrk="1" hangingPunct="1"/>
            <a:r>
              <a:rPr sz="2000" dirty="0"/>
              <a:t> II. Positive Psychology - Critique</a:t>
            </a:r>
            <a:endParaRPr sz="2000" dirty="0"/>
          </a:p>
          <a:p>
            <a:pPr eaLnBrk="1" hangingPunct="1">
              <a:buNone/>
            </a:pPr>
            <a:r>
              <a:rPr sz="2000" dirty="0"/>
              <a:t>	1. What is not measured .</a:t>
            </a:r>
            <a:endParaRPr sz="2000" dirty="0"/>
          </a:p>
          <a:p>
            <a:pPr eaLnBrk="1" hangingPunct="1">
              <a:buNone/>
            </a:pPr>
            <a:r>
              <a:rPr sz="2000" dirty="0"/>
              <a:t>	2. Misleading assumptions.</a:t>
            </a:r>
            <a:endParaRPr sz="2000" dirty="0"/>
          </a:p>
          <a:p>
            <a:pPr eaLnBrk="1" hangingPunct="1">
              <a:buNone/>
            </a:pPr>
            <a:r>
              <a:rPr sz="2000" dirty="0"/>
              <a:t>	3. Limits of objective measures &amp; importance of subjective 		judgments.  </a:t>
            </a:r>
            <a:endParaRP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charRg st="0" end="127"/>
                                            </p:txEl>
                                          </p:spTgt>
                                        </p:tgtEl>
                                        <p:attrNameLst>
                                          <p:attrName>style.visibility</p:attrName>
                                        </p:attrNameLst>
                                      </p:cBhvr>
                                      <p:to>
                                        <p:strVal val="visible"/>
                                      </p:to>
                                    </p:set>
                                    <p:anim calcmode="lin" valueType="num">
                                      <p:cBhvr additive="base">
                                        <p:cTn id="7" dur="500" fill="hold"/>
                                        <p:tgtEl>
                                          <p:spTgt spid="4">
                                            <p:txEl>
                                              <p:charRg st="0" end="12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charRg st="0" end="12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charRg st="127" end="165"/>
                                            </p:txEl>
                                          </p:spTgt>
                                        </p:tgtEl>
                                        <p:attrNameLst>
                                          <p:attrName>style.visibility</p:attrName>
                                        </p:attrNameLst>
                                      </p:cBhvr>
                                      <p:to>
                                        <p:strVal val="visible"/>
                                      </p:to>
                                    </p:set>
                                    <p:anim calcmode="lin" valueType="num">
                                      <p:cBhvr additive="base">
                                        <p:cTn id="13" dur="500" fill="hold"/>
                                        <p:tgtEl>
                                          <p:spTgt spid="4">
                                            <p:txEl>
                                              <p:charRg st="127" end="16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charRg st="127" end="16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charRg st="165" end="222"/>
                                            </p:txEl>
                                          </p:spTgt>
                                        </p:tgtEl>
                                        <p:attrNameLst>
                                          <p:attrName>style.visibility</p:attrName>
                                        </p:attrNameLst>
                                      </p:cBhvr>
                                      <p:to>
                                        <p:strVal val="visible"/>
                                      </p:to>
                                    </p:set>
                                    <p:anim calcmode="lin" valueType="num">
                                      <p:cBhvr additive="base">
                                        <p:cTn id="19" dur="500" fill="hold"/>
                                        <p:tgtEl>
                                          <p:spTgt spid="4">
                                            <p:txEl>
                                              <p:charRg st="165" end="22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charRg st="165" end="22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charRg st="222" end="278"/>
                                            </p:txEl>
                                          </p:spTgt>
                                        </p:tgtEl>
                                        <p:attrNameLst>
                                          <p:attrName>style.visibility</p:attrName>
                                        </p:attrNameLst>
                                      </p:cBhvr>
                                      <p:to>
                                        <p:strVal val="visible"/>
                                      </p:to>
                                    </p:set>
                                    <p:anim calcmode="lin" valueType="num">
                                      <p:cBhvr additive="base">
                                        <p:cTn id="25" dur="500" fill="hold"/>
                                        <p:tgtEl>
                                          <p:spTgt spid="4">
                                            <p:txEl>
                                              <p:charRg st="222" end="27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charRg st="222" end="27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charRg st="278" end="337"/>
                                            </p:txEl>
                                          </p:spTgt>
                                        </p:tgtEl>
                                        <p:attrNameLst>
                                          <p:attrName>style.visibility</p:attrName>
                                        </p:attrNameLst>
                                      </p:cBhvr>
                                      <p:to>
                                        <p:strVal val="visible"/>
                                      </p:to>
                                    </p:set>
                                    <p:anim calcmode="lin" valueType="num">
                                      <p:cBhvr additive="base">
                                        <p:cTn id="31" dur="500" fill="hold"/>
                                        <p:tgtEl>
                                          <p:spTgt spid="4">
                                            <p:txEl>
                                              <p:charRg st="278" end="33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charRg st="278" end="33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charRg st="337" end="393"/>
                                            </p:txEl>
                                          </p:spTgt>
                                        </p:tgtEl>
                                        <p:attrNameLst>
                                          <p:attrName>style.visibility</p:attrName>
                                        </p:attrNameLst>
                                      </p:cBhvr>
                                      <p:to>
                                        <p:strVal val="visible"/>
                                      </p:to>
                                    </p:set>
                                    <p:anim calcmode="lin" valueType="num">
                                      <p:cBhvr additive="base">
                                        <p:cTn id="37" dur="500" fill="hold"/>
                                        <p:tgtEl>
                                          <p:spTgt spid="4">
                                            <p:txEl>
                                              <p:charRg st="337" end="39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charRg st="337" end="39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charRg st="393" end="454"/>
                                            </p:txEl>
                                          </p:spTgt>
                                        </p:tgtEl>
                                        <p:attrNameLst>
                                          <p:attrName>style.visibility</p:attrName>
                                        </p:attrNameLst>
                                      </p:cBhvr>
                                      <p:to>
                                        <p:strVal val="visible"/>
                                      </p:to>
                                    </p:set>
                                    <p:anim calcmode="lin" valueType="num">
                                      <p:cBhvr additive="base">
                                        <p:cTn id="43" dur="500" fill="hold"/>
                                        <p:tgtEl>
                                          <p:spTgt spid="4">
                                            <p:txEl>
                                              <p:charRg st="393" end="45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charRg st="393" end="45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charRg st="455" end="491"/>
                                            </p:txEl>
                                          </p:spTgt>
                                        </p:tgtEl>
                                        <p:attrNameLst>
                                          <p:attrName>style.visibility</p:attrName>
                                        </p:attrNameLst>
                                      </p:cBhvr>
                                      <p:to>
                                        <p:strVal val="visible"/>
                                      </p:to>
                                    </p:set>
                                    <p:anim calcmode="lin" valueType="num">
                                      <p:cBhvr additive="base">
                                        <p:cTn id="49" dur="500" fill="hold"/>
                                        <p:tgtEl>
                                          <p:spTgt spid="4">
                                            <p:txEl>
                                              <p:charRg st="455" end="49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charRg st="455" end="49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charRg st="491" end="518"/>
                                            </p:txEl>
                                          </p:spTgt>
                                        </p:tgtEl>
                                        <p:attrNameLst>
                                          <p:attrName>style.visibility</p:attrName>
                                        </p:attrNameLst>
                                      </p:cBhvr>
                                      <p:to>
                                        <p:strVal val="visible"/>
                                      </p:to>
                                    </p:set>
                                    <p:anim calcmode="lin" valueType="num">
                                      <p:cBhvr additive="base">
                                        <p:cTn id="55" dur="500" fill="hold"/>
                                        <p:tgtEl>
                                          <p:spTgt spid="4">
                                            <p:txEl>
                                              <p:charRg st="491" end="51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charRg st="491" end="51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charRg st="518" end="546"/>
                                            </p:txEl>
                                          </p:spTgt>
                                        </p:tgtEl>
                                        <p:attrNameLst>
                                          <p:attrName>style.visibility</p:attrName>
                                        </p:attrNameLst>
                                      </p:cBhvr>
                                      <p:to>
                                        <p:strVal val="visible"/>
                                      </p:to>
                                    </p:set>
                                    <p:anim calcmode="lin" valueType="num">
                                      <p:cBhvr additive="base">
                                        <p:cTn id="61" dur="500" fill="hold"/>
                                        <p:tgtEl>
                                          <p:spTgt spid="4">
                                            <p:txEl>
                                              <p:charRg st="518" end="54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charRg st="518" end="546"/>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
                                            <p:txEl>
                                              <p:charRg st="546" end="621"/>
                                            </p:txEl>
                                          </p:spTgt>
                                        </p:tgtEl>
                                        <p:attrNameLst>
                                          <p:attrName>style.visibility</p:attrName>
                                        </p:attrNameLst>
                                      </p:cBhvr>
                                      <p:to>
                                        <p:strVal val="visible"/>
                                      </p:to>
                                    </p:set>
                                    <p:anim calcmode="lin" valueType="num">
                                      <p:cBhvr additive="base">
                                        <p:cTn id="67" dur="500" fill="hold"/>
                                        <p:tgtEl>
                                          <p:spTgt spid="4">
                                            <p:txEl>
                                              <p:charRg st="546" end="62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charRg st="546" end="62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title"/>
          </p:nvPr>
        </p:nvSpPr>
        <p:spPr>
          <a:xfrm>
            <a:off x="685800" y="228600"/>
            <a:ext cx="7772400" cy="762000"/>
          </a:xfrm>
        </p:spPr>
        <p:txBody>
          <a:bodyPr vert="horz" wrap="square" lIns="0" tIns="45720" rIns="0" bIns="0" anchor="b" anchorCtr="0"/>
          <a:p>
            <a:pPr eaLnBrk="1" hangingPunct="1"/>
            <a:r>
              <a:rPr sz="2400" dirty="0"/>
              <a:t>III. Social Well-Being</a:t>
            </a:r>
            <a:endParaRPr sz="2400" dirty="0"/>
          </a:p>
        </p:txBody>
      </p:sp>
      <p:sp>
        <p:nvSpPr>
          <p:cNvPr id="35843" name="Rectangle 3"/>
          <p:cNvSpPr>
            <a:spLocks noGrp="1"/>
          </p:cNvSpPr>
          <p:nvPr>
            <p:ph idx="1"/>
          </p:nvPr>
        </p:nvSpPr>
        <p:spPr>
          <a:xfrm>
            <a:off x="685800" y="914400"/>
            <a:ext cx="7772400" cy="5638800"/>
          </a:xfrm>
        </p:spPr>
        <p:txBody>
          <a:bodyPr vert="horz" wrap="square" lIns="91440" tIns="45720" rIns="91440" bIns="45720" anchor="t" anchorCtr="0"/>
          <a:p>
            <a:pPr eaLnBrk="1" hangingPunct="1">
              <a:lnSpc>
                <a:spcPct val="90000"/>
              </a:lnSpc>
              <a:buFontTx/>
              <a:buNone/>
            </a:pPr>
            <a:r>
              <a:rPr sz="1800" b="1" dirty="0"/>
              <a:t>	1. Social Acceptance</a:t>
            </a:r>
            <a:r>
              <a:rPr sz="1800" i="1" dirty="0"/>
              <a:t> - </a:t>
            </a:r>
            <a:r>
              <a:rPr sz="1800" dirty="0"/>
              <a:t>Positive attitudes towards others while understanding their complexities.</a:t>
            </a:r>
            <a:endParaRPr sz="1800" dirty="0"/>
          </a:p>
          <a:p>
            <a:pPr lvl="1" eaLnBrk="1" hangingPunct="1">
              <a:lnSpc>
                <a:spcPct val="90000"/>
              </a:lnSpc>
              <a:buFontTx/>
              <a:buNone/>
            </a:pPr>
            <a:r>
              <a:rPr sz="1600" i="1" dirty="0"/>
              <a:t>- People who do a favor expect nothing in return.</a:t>
            </a:r>
            <a:endParaRPr sz="1600" i="1" dirty="0"/>
          </a:p>
          <a:p>
            <a:pPr lvl="1" eaLnBrk="1" hangingPunct="1">
              <a:lnSpc>
                <a:spcPct val="90000"/>
              </a:lnSpc>
              <a:buFont typeface="Wingdings 2" panose="05020102010507070707" pitchFamily="18" charset="2"/>
              <a:buChar char=""/>
            </a:pPr>
            <a:endParaRPr sz="1600" i="1" dirty="0"/>
          </a:p>
          <a:p>
            <a:pPr lvl="1" eaLnBrk="1" hangingPunct="1">
              <a:lnSpc>
                <a:spcPct val="90000"/>
              </a:lnSpc>
              <a:buFontTx/>
              <a:buNone/>
            </a:pPr>
            <a:r>
              <a:rPr sz="1600" b="1" dirty="0"/>
              <a:t>2. Social Actualization</a:t>
            </a:r>
            <a:r>
              <a:rPr sz="1600" dirty="0"/>
              <a:t> - Cares about and believes that people have potential. Society can evolve in a positive direction.</a:t>
            </a:r>
            <a:endParaRPr sz="1600" dirty="0"/>
          </a:p>
          <a:p>
            <a:pPr lvl="1" eaLnBrk="1" hangingPunct="1">
              <a:lnSpc>
                <a:spcPct val="90000"/>
              </a:lnSpc>
              <a:buFontTx/>
              <a:buNone/>
            </a:pPr>
            <a:r>
              <a:rPr sz="1600" i="1" dirty="0"/>
              <a:t>- The world is becoming a better place for everyone.</a:t>
            </a:r>
            <a:endParaRPr sz="1600" i="1" dirty="0"/>
          </a:p>
          <a:p>
            <a:pPr lvl="1" eaLnBrk="1" hangingPunct="1">
              <a:lnSpc>
                <a:spcPct val="90000"/>
              </a:lnSpc>
              <a:buFont typeface="Wingdings 2" panose="05020102010507070707" pitchFamily="18" charset="2"/>
              <a:buChar char=""/>
            </a:pPr>
            <a:endParaRPr sz="1600" i="1" dirty="0"/>
          </a:p>
          <a:p>
            <a:pPr lvl="1" eaLnBrk="1" hangingPunct="1">
              <a:lnSpc>
                <a:spcPct val="90000"/>
              </a:lnSpc>
              <a:buFontTx/>
              <a:buNone/>
            </a:pPr>
            <a:r>
              <a:rPr sz="1600" b="1" dirty="0"/>
              <a:t>3. Social Contribution</a:t>
            </a:r>
            <a:r>
              <a:rPr sz="1600" dirty="0"/>
              <a:t> - Feel one’s life is useful to society and valued by others.</a:t>
            </a:r>
            <a:endParaRPr sz="1600" dirty="0"/>
          </a:p>
          <a:p>
            <a:pPr lvl="1" eaLnBrk="1" hangingPunct="1">
              <a:lnSpc>
                <a:spcPct val="90000"/>
              </a:lnSpc>
              <a:buFontTx/>
              <a:buNone/>
            </a:pPr>
            <a:r>
              <a:rPr sz="1600" i="1" dirty="0"/>
              <a:t>- I have something valuable to give to the world.</a:t>
            </a:r>
            <a:endParaRPr sz="1600" i="1" dirty="0"/>
          </a:p>
          <a:p>
            <a:pPr lvl="1" eaLnBrk="1" hangingPunct="1">
              <a:lnSpc>
                <a:spcPct val="90000"/>
              </a:lnSpc>
              <a:buFont typeface="Wingdings 2" panose="05020102010507070707" pitchFamily="18" charset="2"/>
              <a:buChar char=""/>
            </a:pPr>
            <a:endParaRPr sz="1600" i="1" dirty="0"/>
          </a:p>
          <a:p>
            <a:pPr lvl="1" eaLnBrk="1" hangingPunct="1">
              <a:lnSpc>
                <a:spcPct val="90000"/>
              </a:lnSpc>
              <a:buFontTx/>
              <a:buNone/>
            </a:pPr>
            <a:r>
              <a:rPr sz="1600" b="1" dirty="0"/>
              <a:t>4. Social Coherence</a:t>
            </a:r>
            <a:r>
              <a:rPr sz="1600" dirty="0"/>
              <a:t> - Has interest in society and believes it is intelligible and somewhat logical, predictable, and meaningful</a:t>
            </a:r>
            <a:endParaRPr sz="1600" dirty="0"/>
          </a:p>
          <a:p>
            <a:pPr lvl="1" eaLnBrk="1" hangingPunct="1">
              <a:lnSpc>
                <a:spcPct val="90000"/>
              </a:lnSpc>
              <a:buFontTx/>
              <a:buNone/>
            </a:pPr>
            <a:r>
              <a:rPr sz="1600" i="1" dirty="0"/>
              <a:t>- I cannot make sense of what’s going on in the world.(-)</a:t>
            </a:r>
            <a:endParaRPr sz="1600" i="1" dirty="0"/>
          </a:p>
          <a:p>
            <a:pPr lvl="1" eaLnBrk="1" hangingPunct="1">
              <a:lnSpc>
                <a:spcPct val="90000"/>
              </a:lnSpc>
              <a:buFont typeface="Wingdings 2" panose="05020102010507070707" pitchFamily="18" charset="2"/>
              <a:buChar char=""/>
            </a:pPr>
            <a:endParaRPr sz="1600" i="1" dirty="0"/>
          </a:p>
          <a:p>
            <a:pPr lvl="1" eaLnBrk="1" hangingPunct="1">
              <a:lnSpc>
                <a:spcPct val="90000"/>
              </a:lnSpc>
              <a:buFontTx/>
              <a:buNone/>
            </a:pPr>
            <a:r>
              <a:rPr sz="1600" b="1" dirty="0"/>
              <a:t>5. Social Integration</a:t>
            </a:r>
            <a:r>
              <a:rPr sz="1600" dirty="0"/>
              <a:t> - Feels sense of belonging to a community; feels comfort and support from community.</a:t>
            </a:r>
            <a:endParaRPr sz="1600" dirty="0"/>
          </a:p>
          <a:p>
            <a:pPr lvl="1" eaLnBrk="1" hangingPunct="1">
              <a:lnSpc>
                <a:spcPct val="90000"/>
              </a:lnSpc>
              <a:buFontTx/>
              <a:buNone/>
            </a:pPr>
            <a:r>
              <a:rPr sz="1600" i="1" dirty="0"/>
              <a:t>- I don’t feel I belong to anything I’d call a community</a:t>
            </a:r>
            <a:r>
              <a:rPr sz="1600" dirty="0"/>
              <a:t>.</a:t>
            </a:r>
            <a:r>
              <a:rPr sz="1600" i="1" dirty="0"/>
              <a:t> (-)</a:t>
            </a:r>
            <a:endParaRPr sz="1600" i="1" dirty="0"/>
          </a:p>
          <a:p>
            <a:pPr eaLnBrk="1" hangingPunct="1">
              <a:lnSpc>
                <a:spcPct val="90000"/>
              </a:lnSpc>
            </a:pPr>
            <a:endParaRPr sz="2000" dirty="0">
              <a:latin typeface="Palatino" pitchFamily="-48" charset="0"/>
            </a:endParaRPr>
          </a:p>
          <a:p>
            <a:pPr eaLnBrk="1" hangingPunct="1">
              <a:lnSpc>
                <a:spcPct val="90000"/>
              </a:lnSpc>
              <a:buFontTx/>
              <a:buNone/>
            </a:pPr>
            <a:endParaRPr sz="1400" dirty="0"/>
          </a:p>
          <a:p>
            <a:pPr eaLnBrk="1" hangingPunct="1">
              <a:lnSpc>
                <a:spcPct val="90000"/>
              </a:lnSpc>
            </a:pPr>
            <a:endParaRPr sz="1600" dirty="0"/>
          </a:p>
          <a:p>
            <a:pPr eaLnBrk="1" hangingPunct="1">
              <a:lnSpc>
                <a:spcPct val="90000"/>
              </a:lnSpc>
            </a:pPr>
            <a:endParaRPr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1"/>
          <p:cNvSpPr/>
          <p:nvPr/>
        </p:nvSpPr>
        <p:spPr>
          <a:xfrm>
            <a:off x="990600" y="1600200"/>
            <a:ext cx="6705600" cy="4744085"/>
          </a:xfrm>
          <a:prstGeom prst="rect">
            <a:avLst/>
          </a:prstGeom>
          <a:noFill/>
          <a:ln w="9525">
            <a:noFill/>
          </a:ln>
        </p:spPr>
        <p:txBody>
          <a:bodyPr>
            <a:spAutoFit/>
          </a:bodyPr>
          <a:p>
            <a:pPr marL="533400" indent="-533400">
              <a:buChar char="-"/>
            </a:pPr>
            <a:r>
              <a:rPr sz="1400" dirty="0">
                <a:latin typeface="Times New Roman" panose="02020603050405020304" pitchFamily="18" charset="0"/>
              </a:rPr>
              <a:t>Self-determination theory states that well-being and happiness result from the fulfillment of three basic psychological needs: autonomy, competence, and relatedness. </a:t>
            </a:r>
            <a:endParaRPr sz="1400" dirty="0">
              <a:latin typeface="Times New Roman" panose="02020603050405020304" pitchFamily="18" charset="0"/>
            </a:endParaRPr>
          </a:p>
          <a:p>
            <a:pPr marL="533400" indent="-533400">
              <a:buChar char="-"/>
            </a:pPr>
            <a:r>
              <a:rPr sz="1400" dirty="0">
                <a:latin typeface="Times New Roman" panose="02020603050405020304" pitchFamily="18" charset="0"/>
              </a:rPr>
              <a:t>Biological analogy – humans, like all living things, need nutrients necessary for life. Compromised if not fulfilled. Defines basis of well-being in fulfillment of essential needs.</a:t>
            </a:r>
            <a:endParaRPr sz="1400" dirty="0">
              <a:latin typeface="Times New Roman" panose="02020603050405020304" pitchFamily="18" charset="0"/>
            </a:endParaRPr>
          </a:p>
          <a:p>
            <a:pPr marL="533400" indent="-533400"/>
            <a:endParaRPr sz="1400" dirty="0">
              <a:latin typeface="Times New Roman" panose="02020603050405020304" pitchFamily="18" charset="0"/>
            </a:endParaRPr>
          </a:p>
          <a:p>
            <a:pPr marL="533400" indent="-533400"/>
            <a:r>
              <a:rPr sz="1400" dirty="0">
                <a:latin typeface="Times New Roman" panose="02020603050405020304" pitchFamily="18" charset="0"/>
              </a:rPr>
              <a:t>- 	Humans need three types of nutriments to ensure growth, integrity, and well-being: some in environment (state) some in individual (trait).</a:t>
            </a:r>
            <a:endParaRPr sz="1400" dirty="0">
              <a:latin typeface="Times New Roman" panose="02020603050405020304" pitchFamily="18" charset="0"/>
            </a:endParaRPr>
          </a:p>
          <a:p>
            <a:pPr marL="533400" indent="-533400"/>
            <a:endParaRPr sz="1400" dirty="0">
              <a:latin typeface="Times New Roman" panose="02020603050405020304" pitchFamily="18" charset="0"/>
            </a:endParaRPr>
          </a:p>
          <a:p>
            <a:pPr marL="457200" indent="-457200">
              <a:spcBef>
                <a:spcPct val="20000"/>
              </a:spcBef>
              <a:buAutoNum type="arabicPeriod"/>
            </a:pPr>
            <a:r>
              <a:rPr sz="1400" b="1" dirty="0">
                <a:sym typeface="+mn-ea"/>
              </a:rPr>
              <a:t>Autonomy </a:t>
            </a:r>
            <a:r>
              <a:rPr sz="1400" dirty="0">
                <a:sym typeface="+mn-ea"/>
              </a:rPr>
              <a:t>- freely chosen activities and self-determined life of central importance. Need for individual freedom of action. (opposite?) </a:t>
            </a:r>
            <a:endParaRPr sz="1400" dirty="0">
              <a:latin typeface="Times New Roman" panose="02020603050405020304" pitchFamily="18" charset="0"/>
            </a:endParaRPr>
          </a:p>
          <a:p>
            <a:pPr marL="457200" indent="-457200">
              <a:spcBef>
                <a:spcPct val="20000"/>
              </a:spcBef>
              <a:buNone/>
            </a:pPr>
            <a:r>
              <a:rPr sz="1400" dirty="0">
                <a:sym typeface="+mn-ea"/>
              </a:rPr>
              <a:t>         Four degrees: extrinsic, introjected, identified, &amp;  intrinsic motives.</a:t>
            </a:r>
            <a:endParaRPr sz="1400" dirty="0">
              <a:latin typeface="Times New Roman" panose="02020603050405020304" pitchFamily="18" charset="0"/>
            </a:endParaRPr>
          </a:p>
          <a:p>
            <a:pPr marL="457200" indent="-457200">
              <a:spcBef>
                <a:spcPct val="20000"/>
              </a:spcBef>
              <a:buNone/>
            </a:pPr>
            <a:r>
              <a:rPr sz="1400" dirty="0">
                <a:sym typeface="+mn-ea"/>
              </a:rPr>
              <a:t> </a:t>
            </a:r>
            <a:endParaRPr sz="1400" dirty="0">
              <a:latin typeface="Times New Roman" panose="02020603050405020304" pitchFamily="18" charset="0"/>
            </a:endParaRPr>
          </a:p>
          <a:p>
            <a:pPr marL="457200" indent="-457200">
              <a:spcBef>
                <a:spcPct val="20000"/>
              </a:spcBef>
              <a:buNone/>
            </a:pPr>
            <a:r>
              <a:rPr sz="1400" b="1" dirty="0">
                <a:sym typeface="+mn-ea"/>
              </a:rPr>
              <a:t>2.	 Competence</a:t>
            </a:r>
            <a:r>
              <a:rPr sz="1400" dirty="0">
                <a:sym typeface="+mn-ea"/>
              </a:rPr>
              <a:t> – effectiveness, achievement, pride. Need for success.</a:t>
            </a:r>
            <a:endParaRPr sz="1400" dirty="0">
              <a:latin typeface="Times New Roman" panose="02020603050405020304" pitchFamily="18" charset="0"/>
            </a:endParaRPr>
          </a:p>
          <a:p>
            <a:pPr marL="457200" indent="-457200">
              <a:spcBef>
                <a:spcPct val="20000"/>
              </a:spcBef>
              <a:buNone/>
            </a:pPr>
            <a:r>
              <a:rPr sz="1400" dirty="0">
                <a:sym typeface="+mn-ea"/>
              </a:rPr>
              <a:t>		(opposite)</a:t>
            </a:r>
            <a:endParaRPr sz="1400" dirty="0">
              <a:latin typeface="Times New Roman" panose="02020603050405020304" pitchFamily="18" charset="0"/>
            </a:endParaRPr>
          </a:p>
          <a:p>
            <a:pPr marL="457200" indent="-457200">
              <a:spcBef>
                <a:spcPct val="20000"/>
              </a:spcBef>
              <a:buNone/>
            </a:pPr>
            <a:r>
              <a:rPr sz="1400" b="1" dirty="0">
                <a:sym typeface="+mn-ea"/>
              </a:rPr>
              <a:t>3. 	Relatedness</a:t>
            </a:r>
            <a:r>
              <a:rPr sz="1400" dirty="0">
                <a:sym typeface="+mn-ea"/>
              </a:rPr>
              <a:t> – positive connections with others - need to</a:t>
            </a:r>
            <a:endParaRPr sz="1400" dirty="0">
              <a:latin typeface="Times New Roman" panose="02020603050405020304" pitchFamily="18" charset="0"/>
            </a:endParaRPr>
          </a:p>
          <a:p>
            <a:pPr marL="457200" indent="-457200">
              <a:spcBef>
                <a:spcPct val="20000"/>
              </a:spcBef>
              <a:buNone/>
            </a:pPr>
            <a:r>
              <a:rPr sz="1400" dirty="0">
                <a:sym typeface="+mn-ea"/>
              </a:rPr>
              <a:t>	belong versus (opposite) exclusion, conflict, loneliness, social insecurity.</a:t>
            </a:r>
            <a:endParaRPr sz="1400" dirty="0">
              <a:latin typeface="Times New Roman" panose="02020603050405020304" pitchFamily="18" charset="0"/>
            </a:endParaRPr>
          </a:p>
          <a:p>
            <a:pPr marL="457200" indent="-457200">
              <a:spcBef>
                <a:spcPct val="20000"/>
              </a:spcBef>
              <a:buNone/>
            </a:pPr>
            <a:r>
              <a:rPr sz="1400" dirty="0">
                <a:sym typeface="+mn-ea"/>
              </a:rPr>
              <a:t> </a:t>
            </a:r>
            <a:endParaRPr sz="1400" dirty="0">
              <a:latin typeface="Times New Roman" panose="02020603050405020304" pitchFamily="18" charset="0"/>
            </a:endParaRPr>
          </a:p>
          <a:p>
            <a:pPr marL="533400" indent="-533400"/>
            <a:endParaRPr sz="1400" dirty="0">
              <a:latin typeface="Times New Roman" panose="02020603050405020304" pitchFamily="18" charset="0"/>
            </a:endParaRPr>
          </a:p>
        </p:txBody>
      </p:sp>
      <p:sp>
        <p:nvSpPr>
          <p:cNvPr id="3" name="Rectangle 2"/>
          <p:cNvSpPr txBox="1">
            <a:spLocks noChangeArrowheads="1"/>
          </p:cNvSpPr>
          <p:nvPr/>
        </p:nvSpPr>
        <p:spPr>
          <a:xfrm>
            <a:off x="609600" y="609600"/>
            <a:ext cx="7924800" cy="609600"/>
          </a:xfrm>
          <a:prstGeom prst="rect">
            <a:avLst/>
          </a:prstGeom>
        </p:spPr>
        <p:txBody>
          <a:bodyPr/>
          <a:lstStyle/>
          <a:p>
            <a:pPr marR="0" defTabSz="914400">
              <a:buClrTx/>
              <a:buSzTx/>
              <a:buFontTx/>
              <a:buNone/>
              <a:defRPr/>
            </a:pPr>
            <a:r>
              <a:rPr kumimoji="0" lang="en-US" sz="2400" kern="1200" cap="none" spc="0" normalizeH="0" baseline="0" noProof="0" dirty="0" smtClean="0">
                <a:solidFill>
                  <a:schemeClr val="tx2"/>
                </a:solidFill>
                <a:latin typeface="+mj-lt"/>
                <a:ea typeface="+mj-ea"/>
                <a:cs typeface="+mj-cs"/>
              </a:rPr>
              <a:t>Need Fulfillment and Self-Determination </a:t>
            </a:r>
            <a:r>
              <a:rPr kumimoji="0" lang="en-US" sz="2400" kern="1200" cap="none" spc="0" normalizeH="0" baseline="0" noProof="0" dirty="0">
                <a:solidFill>
                  <a:schemeClr val="tx2"/>
                </a:solidFill>
                <a:latin typeface="+mj-lt"/>
                <a:ea typeface="+mj-ea"/>
                <a:cs typeface="+mj-cs"/>
              </a:rPr>
              <a:t>Theory - </a:t>
            </a:r>
            <a:r>
              <a:rPr kumimoji="0" lang="en-US" sz="2400" kern="1200" cap="none" spc="0" normalizeH="0" baseline="0" noProof="0" dirty="0" err="1">
                <a:solidFill>
                  <a:schemeClr val="tx2"/>
                </a:solidFill>
                <a:latin typeface="+mj-lt"/>
                <a:ea typeface="+mj-ea"/>
                <a:cs typeface="+mj-cs"/>
              </a:rPr>
              <a:t>Deci</a:t>
            </a:r>
            <a:r>
              <a:rPr kumimoji="0" lang="en-US" sz="2400" kern="1200" cap="none" spc="0" normalizeH="0" baseline="0" noProof="0" dirty="0">
                <a:solidFill>
                  <a:schemeClr val="tx2"/>
                </a:solidFill>
                <a:latin typeface="+mj-lt"/>
                <a:ea typeface="+mj-ea"/>
                <a:cs typeface="+mj-cs"/>
              </a:rPr>
              <a:t> &amp; Ryan</a:t>
            </a:r>
            <a:endParaRPr kumimoji="0" lang="en-US" sz="2400" kern="1200" cap="none" spc="0" normalizeH="0" baseline="0" noProof="0" dirty="0">
              <a:solidFill>
                <a:schemeClr val="tx2"/>
              </a:solidFill>
              <a:latin typeface="+mj-lt"/>
              <a:ea typeface="+mj-ea"/>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p:nvPr>
        </p:nvSpPr>
        <p:spPr>
          <a:xfrm>
            <a:off x="685800" y="0"/>
            <a:ext cx="7772400" cy="533400"/>
          </a:xfrm>
        </p:spPr>
        <p:txBody>
          <a:bodyPr vert="horz" wrap="square" lIns="0" tIns="45720" rIns="0" bIns="0" anchor="b" anchorCtr="0"/>
          <a:p>
            <a:pPr eaLnBrk="1" hangingPunct="1"/>
            <a:r>
              <a:rPr sz="2800" b="1" dirty="0"/>
              <a:t>Other Facts</a:t>
            </a:r>
            <a:endParaRPr dirty="0"/>
          </a:p>
        </p:txBody>
      </p:sp>
      <p:sp>
        <p:nvSpPr>
          <p:cNvPr id="38915" name="Rectangle 3"/>
          <p:cNvSpPr>
            <a:spLocks noGrp="1"/>
          </p:cNvSpPr>
          <p:nvPr>
            <p:ph idx="1"/>
          </p:nvPr>
        </p:nvSpPr>
        <p:spPr>
          <a:xfrm>
            <a:off x="0" y="762000"/>
            <a:ext cx="9015730" cy="5410200"/>
          </a:xfrm>
        </p:spPr>
        <p:txBody>
          <a:bodyPr vert="horz" wrap="square" lIns="91440" tIns="45720" rIns="91440" bIns="45720" anchor="t" anchorCtr="0"/>
          <a:p>
            <a:pPr eaLnBrk="1" hangingPunct="1">
              <a:lnSpc>
                <a:spcPct val="90000"/>
              </a:lnSpc>
              <a:buFontTx/>
              <a:buNone/>
            </a:pPr>
            <a:r>
              <a:rPr sz="1200" b="1" dirty="0"/>
              <a:t>Work and Unemployment</a:t>
            </a:r>
            <a:endParaRPr sz="1200" b="1" dirty="0"/>
          </a:p>
          <a:p>
            <a:pPr eaLnBrk="1" hangingPunct="1">
              <a:lnSpc>
                <a:spcPct val="90000"/>
              </a:lnSpc>
              <a:buFontTx/>
              <a:buNone/>
            </a:pPr>
            <a:r>
              <a:rPr sz="1200" dirty="0"/>
              <a:t>Unemployment has the potential to produce long-term decreases in well-being.</a:t>
            </a:r>
            <a:endParaRPr sz="1200" dirty="0"/>
          </a:p>
          <a:p>
            <a:pPr eaLnBrk="1" hangingPunct="1">
              <a:lnSpc>
                <a:spcPct val="90000"/>
              </a:lnSpc>
              <a:buFontTx/>
              <a:buNone/>
            </a:pPr>
            <a:r>
              <a:rPr sz="1200" dirty="0"/>
              <a:t>Job loss also has the potential to produce long-term decreases in life satisfaction. </a:t>
            </a:r>
            <a:endParaRPr sz="1200" dirty="0"/>
          </a:p>
          <a:p>
            <a:pPr eaLnBrk="1" hangingPunct="1">
              <a:lnSpc>
                <a:spcPct val="90000"/>
              </a:lnSpc>
              <a:buFontTx/>
              <a:buNone/>
            </a:pPr>
            <a:endParaRPr sz="1200" dirty="0"/>
          </a:p>
          <a:p>
            <a:pPr eaLnBrk="1" hangingPunct="1">
              <a:lnSpc>
                <a:spcPct val="90000"/>
              </a:lnSpc>
              <a:buFontTx/>
              <a:buNone/>
            </a:pPr>
            <a:r>
              <a:rPr sz="1200" dirty="0"/>
              <a:t>Work is associated with a number of benefits that promote well-being. A critical factor in the relationship between work and happiness is Job Satisfaction, and job satisfaction is strongly correlated with life satisfaction. </a:t>
            </a:r>
            <a:endParaRPr sz="1200" dirty="0"/>
          </a:p>
          <a:p>
            <a:pPr eaLnBrk="1" hangingPunct="1">
              <a:lnSpc>
                <a:spcPct val="90000"/>
              </a:lnSpc>
              <a:buFontTx/>
              <a:buNone/>
            </a:pPr>
            <a:endParaRPr sz="1200" dirty="0"/>
          </a:p>
          <a:p>
            <a:pPr eaLnBrk="1" hangingPunct="1">
              <a:lnSpc>
                <a:spcPct val="90000"/>
              </a:lnSpc>
              <a:buFontTx/>
              <a:buNone/>
            </a:pPr>
            <a:r>
              <a:rPr sz="1200" dirty="0"/>
              <a:t>The causal direction of relationship goes both ways.</a:t>
            </a:r>
            <a:endParaRPr sz="1200" dirty="0"/>
          </a:p>
          <a:p>
            <a:pPr eaLnBrk="1" hangingPunct="1">
              <a:lnSpc>
                <a:spcPct val="90000"/>
              </a:lnSpc>
              <a:buFontTx/>
              <a:buNone/>
            </a:pPr>
            <a:r>
              <a:rPr sz="1200" dirty="0"/>
              <a:t>Happy people find satisfaction in their work, and a satisfying job contributes to individual happiness.</a:t>
            </a:r>
            <a:endParaRPr sz="1200" dirty="0"/>
          </a:p>
          <a:p>
            <a:pPr eaLnBrk="1" hangingPunct="1">
              <a:lnSpc>
                <a:spcPct val="90000"/>
              </a:lnSpc>
              <a:buFontTx/>
              <a:buNone/>
            </a:pPr>
            <a:endParaRPr sz="1200" dirty="0"/>
          </a:p>
          <a:p>
            <a:pPr eaLnBrk="1" hangingPunct="1">
              <a:lnSpc>
                <a:spcPct val="90000"/>
              </a:lnSpc>
              <a:buFontTx/>
              <a:buNone/>
            </a:pPr>
            <a:r>
              <a:rPr sz="1200" dirty="0"/>
              <a:t>A good day at work can contribute to less conflict at home and the opposite can be true of a bad workday (Spillover effect) </a:t>
            </a:r>
            <a:endParaRPr sz="1200" dirty="0"/>
          </a:p>
          <a:p>
            <a:pPr eaLnBrk="1" hangingPunct="1">
              <a:lnSpc>
                <a:spcPct val="90000"/>
              </a:lnSpc>
              <a:buFontTx/>
              <a:buNone/>
            </a:pPr>
            <a:endParaRPr sz="1200" dirty="0"/>
          </a:p>
          <a:p>
            <a:pPr eaLnBrk="1" hangingPunct="1">
              <a:lnSpc>
                <a:spcPct val="90000"/>
              </a:lnSpc>
              <a:buFontTx/>
              <a:buNone/>
            </a:pPr>
            <a:r>
              <a:rPr sz="1200" b="1" dirty="0">
                <a:sym typeface="+mn-ea"/>
              </a:rPr>
              <a:t>Intelligence and Education</a:t>
            </a:r>
            <a:endParaRPr sz="1200" b="1" dirty="0"/>
          </a:p>
          <a:p>
            <a:pPr eaLnBrk="1" hangingPunct="1">
              <a:lnSpc>
                <a:spcPct val="90000"/>
              </a:lnSpc>
              <a:buFontTx/>
              <a:buNone/>
            </a:pPr>
            <a:r>
              <a:rPr sz="1200" dirty="0">
                <a:sym typeface="+mn-ea"/>
              </a:rPr>
              <a:t>There is no significant correlation between intelligence and happiness.</a:t>
            </a:r>
            <a:endParaRPr sz="1200" dirty="0"/>
          </a:p>
          <a:p>
            <a:pPr eaLnBrk="1" hangingPunct="1">
              <a:lnSpc>
                <a:spcPct val="90000"/>
              </a:lnSpc>
              <a:buFontTx/>
              <a:buNone/>
            </a:pPr>
            <a:endParaRPr sz="1200" dirty="0"/>
          </a:p>
          <a:p>
            <a:pPr eaLnBrk="1" hangingPunct="1">
              <a:lnSpc>
                <a:spcPct val="90000"/>
              </a:lnSpc>
              <a:buFontTx/>
              <a:buNone/>
            </a:pPr>
            <a:r>
              <a:rPr sz="1200" dirty="0">
                <a:sym typeface="+mn-ea"/>
              </a:rPr>
              <a:t>Emotional intelligence has shown connections to behaviors relevant to health and happiness. </a:t>
            </a:r>
            <a:endParaRPr sz="1200" dirty="0"/>
          </a:p>
          <a:p>
            <a:pPr eaLnBrk="1" hangingPunct="1">
              <a:lnSpc>
                <a:spcPct val="90000"/>
              </a:lnSpc>
              <a:buFontTx/>
              <a:buNone/>
            </a:pPr>
            <a:endParaRPr sz="1200" dirty="0"/>
          </a:p>
          <a:p>
            <a:pPr eaLnBrk="1" hangingPunct="1">
              <a:lnSpc>
                <a:spcPct val="90000"/>
              </a:lnSpc>
              <a:buFontTx/>
              <a:buNone/>
            </a:pPr>
            <a:r>
              <a:rPr sz="1200" dirty="0">
                <a:sym typeface="+mn-ea"/>
              </a:rPr>
              <a:t>Education…small positive advantage..more education-happier.</a:t>
            </a:r>
            <a:endParaRPr sz="1200" dirty="0"/>
          </a:p>
          <a:p>
            <a:pPr eaLnBrk="1" hangingPunct="1">
              <a:lnSpc>
                <a:spcPct val="90000"/>
              </a:lnSpc>
              <a:buFontTx/>
              <a:buNone/>
            </a:pPr>
            <a:endParaRPr sz="1200" dirty="0"/>
          </a:p>
          <a:p>
            <a:pPr eaLnBrk="1" hangingPunct="1">
              <a:lnSpc>
                <a:spcPct val="90000"/>
              </a:lnSpc>
              <a:buFontTx/>
              <a:buNone/>
            </a:pPr>
            <a:r>
              <a:rPr sz="1200" dirty="0">
                <a:sym typeface="+mn-ea"/>
              </a:rPr>
              <a:t>Effect caused by increased job satisfaction…get better job that is more personally expressive.</a:t>
            </a:r>
            <a:endParaRPr sz="1200" dirty="0"/>
          </a:p>
          <a:p>
            <a:pPr eaLnBrk="1" hangingPunct="1">
              <a:lnSpc>
                <a:spcPct val="90000"/>
              </a:lnSpc>
              <a:buFontTx/>
              <a:buNone/>
            </a:pPr>
            <a:endParaRPr sz="1200" dirty="0"/>
          </a:p>
          <a:p>
            <a:pPr eaLnBrk="1" hangingPunct="1">
              <a:lnSpc>
                <a:spcPct val="90000"/>
              </a:lnSpc>
              <a:buFontTx/>
              <a:buNone/>
            </a:pPr>
            <a:r>
              <a:rPr sz="1200" dirty="0">
                <a:sym typeface="+mn-ea"/>
              </a:rPr>
              <a:t>Education appears to influence well-being primarily through increased job satisfaction rather than increased income. </a:t>
            </a:r>
            <a:endParaRPr sz="1200" dirty="0">
              <a:sym typeface="+mn-ea"/>
            </a:endParaRPr>
          </a:p>
          <a:p>
            <a:pPr eaLnBrk="1" hangingPunct="1">
              <a:lnSpc>
                <a:spcPct val="90000"/>
              </a:lnSpc>
              <a:buNone/>
            </a:pPr>
            <a:endParaRPr sz="1200" dirty="0"/>
          </a:p>
          <a:p>
            <a:pPr eaLnBrk="1" hangingPunct="1">
              <a:lnSpc>
                <a:spcPct val="90000"/>
              </a:lnSpc>
              <a:buFontTx/>
              <a:buNone/>
            </a:pPr>
            <a:r>
              <a:rPr sz="1200" b="1" dirty="0">
                <a:sym typeface="+mn-ea"/>
              </a:rPr>
              <a:t>Religion</a:t>
            </a:r>
            <a:endParaRPr sz="1200" b="1" dirty="0"/>
          </a:p>
          <a:p>
            <a:pPr eaLnBrk="1" hangingPunct="1">
              <a:lnSpc>
                <a:spcPct val="90000"/>
              </a:lnSpc>
              <a:buFontTx/>
              <a:buNone/>
            </a:pPr>
            <a:r>
              <a:rPr sz="1200" dirty="0">
                <a:sym typeface="+mn-ea"/>
              </a:rPr>
              <a:t>Small positive correlation between religion and happiness.</a:t>
            </a:r>
            <a:endParaRPr sz="1200" dirty="0"/>
          </a:p>
          <a:p>
            <a:pPr eaLnBrk="1" hangingPunct="1">
              <a:lnSpc>
                <a:spcPct val="90000"/>
              </a:lnSpc>
              <a:buFontTx/>
              <a:buNone/>
            </a:pPr>
            <a:r>
              <a:rPr sz="1200" dirty="0">
                <a:sym typeface="+mn-ea"/>
              </a:rPr>
              <a:t>Moderate to strong with physical health and longevity.</a:t>
            </a:r>
            <a:endParaRPr sz="1200" dirty="0"/>
          </a:p>
          <a:p>
            <a:pPr eaLnBrk="1" hangingPunct="1">
              <a:lnSpc>
                <a:spcPct val="90000"/>
              </a:lnSpc>
              <a:buFontTx/>
              <a:buNone/>
            </a:pPr>
            <a:r>
              <a:rPr sz="1200" dirty="0">
                <a:sym typeface="+mn-ea"/>
              </a:rPr>
              <a:t>Possible explanations of the relationship:</a:t>
            </a:r>
            <a:endParaRPr sz="1200" dirty="0"/>
          </a:p>
          <a:p>
            <a:pPr eaLnBrk="1" hangingPunct="1">
              <a:lnSpc>
                <a:spcPct val="90000"/>
              </a:lnSpc>
            </a:pPr>
            <a:r>
              <a:rPr sz="1200" dirty="0">
                <a:sym typeface="+mn-ea"/>
              </a:rPr>
              <a:t>Religion promotes positive emotions, optimism, and transcendent views of purpose and meaning in life.</a:t>
            </a:r>
            <a:endParaRPr sz="1200" dirty="0"/>
          </a:p>
          <a:p>
            <a:pPr eaLnBrk="1" hangingPunct="1">
              <a:lnSpc>
                <a:spcPct val="90000"/>
              </a:lnSpc>
            </a:pPr>
            <a:r>
              <a:rPr sz="1200" dirty="0">
                <a:sym typeface="+mn-ea"/>
              </a:rPr>
              <a:t> Social support provided by religious institution members </a:t>
            </a:r>
            <a:endParaRPr sz="1200" dirty="0"/>
          </a:p>
          <a:p>
            <a:pPr eaLnBrk="1" hangingPunct="1">
              <a:lnSpc>
                <a:spcPct val="90000"/>
              </a:lnSpc>
            </a:pPr>
            <a:r>
              <a:rPr sz="1200" dirty="0">
                <a:sym typeface="+mn-ea"/>
              </a:rPr>
              <a:t>Healthy life style encouraged by many religions and spiritual traditions</a:t>
            </a:r>
            <a:endParaRPr sz="1200" dirty="0"/>
          </a:p>
          <a:p>
            <a:pPr eaLnBrk="1" hangingPunct="1">
              <a:lnSpc>
                <a:spcPct val="90000"/>
              </a:lnSpc>
            </a:pPr>
            <a:endParaRPr sz="1200" dirty="0"/>
          </a:p>
          <a:p>
            <a:pPr eaLnBrk="1" hangingPunct="1">
              <a:lnSpc>
                <a:spcPct val="90000"/>
              </a:lnSpc>
              <a:buFontTx/>
              <a:buNone/>
            </a:pPr>
            <a:endParaRPr sz="1200" dirty="0"/>
          </a:p>
          <a:p>
            <a:pPr eaLnBrk="1" hangingPunct="1">
              <a:lnSpc>
                <a:spcPct val="90000"/>
              </a:lnSpc>
              <a:buFontTx/>
              <a:buNone/>
            </a:pPr>
            <a:endParaRPr sz="1200" dirty="0"/>
          </a:p>
          <a:p>
            <a:pPr eaLnBrk="1" hangingPunct="1">
              <a:lnSpc>
                <a:spcPct val="90000"/>
              </a:lnSpc>
              <a:buFont typeface="Wingdings 2" panose="05020102010507070707" pitchFamily="18" charset="2"/>
              <a:buChar char=""/>
            </a:pPr>
            <a:endParaRPr sz="1200" dirty="0"/>
          </a:p>
          <a:p>
            <a:pPr eaLnBrk="1" hangingPunct="1">
              <a:lnSpc>
                <a:spcPct val="90000"/>
              </a:lnSpc>
              <a:buFont typeface="Wingdings 2" panose="05020102010507070707" pitchFamily="18" charset="2"/>
              <a:buChar char=""/>
            </a:pPr>
            <a:endParaRPr sz="1200" dirty="0"/>
          </a:p>
          <a:p>
            <a:pPr eaLnBrk="1" hangingPunct="1">
              <a:lnSpc>
                <a:spcPct val="90000"/>
              </a:lnSpc>
              <a:buFontTx/>
              <a:buNone/>
            </a:pPr>
            <a:endParaRPr sz="1200" dirty="0"/>
          </a:p>
          <a:p>
            <a:pPr eaLnBrk="1" hangingPunct="1">
              <a:lnSpc>
                <a:spcPct val="90000"/>
              </a:lnSpc>
              <a:buFontTx/>
              <a:buNone/>
            </a:pPr>
            <a:endParaRPr sz="1200" dirty="0"/>
          </a:p>
          <a:p>
            <a:pPr eaLnBrk="1" hangingPunct="1">
              <a:lnSpc>
                <a:spcPct val="90000"/>
              </a:lnSpc>
              <a:buFontTx/>
              <a:buNone/>
            </a:pPr>
            <a:endParaRPr sz="1200" dirty="0"/>
          </a:p>
          <a:p>
            <a:pPr eaLnBrk="1" hangingPunct="1">
              <a:lnSpc>
                <a:spcPct val="90000"/>
              </a:lnSpc>
              <a:buFontTx/>
              <a:buNone/>
            </a:pPr>
            <a:endParaRPr sz="1200" dirty="0"/>
          </a:p>
          <a:p>
            <a:pPr eaLnBrk="1" hangingPunct="1">
              <a:lnSpc>
                <a:spcPct val="90000"/>
              </a:lnSpc>
              <a:buFont typeface="Wingdings 2" panose="05020102010507070707" pitchFamily="18" charset="2"/>
              <a:buChar char=""/>
            </a:pPr>
            <a:endParaRPr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xfrm>
            <a:off x="685800" y="152400"/>
            <a:ext cx="7772400" cy="609600"/>
          </a:xfrm>
        </p:spPr>
        <p:txBody>
          <a:bodyPr vert="horz" wrap="square" lIns="0" tIns="45720" rIns="0" bIns="0" anchor="b" anchorCtr="0"/>
          <a:p>
            <a:pPr eaLnBrk="1" hangingPunct="1"/>
            <a:r>
              <a:rPr sz="2400" dirty="0"/>
              <a:t>Limitations of Traditional Measures</a:t>
            </a:r>
            <a:endParaRPr sz="3200" dirty="0"/>
          </a:p>
        </p:txBody>
      </p:sp>
      <p:sp>
        <p:nvSpPr>
          <p:cNvPr id="3075" name="Rectangle 3"/>
          <p:cNvSpPr>
            <a:spLocks noGrp="1"/>
          </p:cNvSpPr>
          <p:nvPr>
            <p:ph idx="1"/>
          </p:nvPr>
        </p:nvSpPr>
        <p:spPr>
          <a:xfrm>
            <a:off x="685800" y="762000"/>
            <a:ext cx="7772400" cy="5867400"/>
          </a:xfrm>
        </p:spPr>
        <p:txBody>
          <a:bodyPr vert="horz" wrap="square" lIns="91440" tIns="45720" rIns="91440" bIns="45720" anchor="t" anchorCtr="0"/>
          <a:p>
            <a:pPr marL="609600" indent="-609600" eaLnBrk="1" hangingPunct="1">
              <a:lnSpc>
                <a:spcPct val="90000"/>
              </a:lnSpc>
              <a:buFontTx/>
              <a:buNone/>
            </a:pPr>
            <a:r>
              <a:rPr sz="1800" dirty="0"/>
              <a:t> </a:t>
            </a:r>
            <a:r>
              <a:rPr sz="1800" b="1" dirty="0"/>
              <a:t>1. Assess negatives not positives of life -</a:t>
            </a:r>
            <a:endParaRPr sz="2000" dirty="0"/>
          </a:p>
          <a:p>
            <a:pPr marL="609600" indent="-609600" eaLnBrk="1" hangingPunct="1">
              <a:lnSpc>
                <a:spcPct val="90000"/>
              </a:lnSpc>
              <a:buFontTx/>
              <a:buNone/>
            </a:pPr>
            <a:r>
              <a:rPr sz="1800" dirty="0"/>
              <a:t>	Misery index - do not directly measure health  &amp; happiness.</a:t>
            </a:r>
            <a:endParaRPr sz="1800" dirty="0"/>
          </a:p>
          <a:p>
            <a:pPr marL="609600" indent="-609600" eaLnBrk="1" hangingPunct="1">
              <a:lnSpc>
                <a:spcPct val="90000"/>
              </a:lnSpc>
              <a:buFontTx/>
              <a:buNone/>
            </a:pPr>
            <a:r>
              <a:rPr sz="1800" u="sng" dirty="0"/>
              <a:t>Problem</a:t>
            </a:r>
            <a:r>
              <a:rPr sz="1800" dirty="0"/>
              <a:t>: Surveys shows happiness &amp; life satisfaction important life goal.  </a:t>
            </a:r>
            <a:endParaRPr sz="1800" dirty="0"/>
          </a:p>
          <a:p>
            <a:pPr marL="609600" indent="-609600" eaLnBrk="1" hangingPunct="1">
              <a:lnSpc>
                <a:spcPct val="90000"/>
              </a:lnSpc>
              <a:buFontTx/>
              <a:buNone/>
            </a:pPr>
            <a:r>
              <a:rPr sz="1800" dirty="0"/>
              <a:t>		</a:t>
            </a:r>
            <a:endParaRPr sz="1800" dirty="0"/>
          </a:p>
          <a:p>
            <a:pPr marL="609600" indent="-609600" eaLnBrk="1" hangingPunct="1">
              <a:lnSpc>
                <a:spcPct val="90000"/>
              </a:lnSpc>
              <a:buFontTx/>
              <a:buNone/>
            </a:pPr>
            <a:r>
              <a:rPr sz="1800" dirty="0"/>
              <a:t>	Cory Keyes: positive health vs. only illness rates.</a:t>
            </a:r>
            <a:endParaRPr sz="1800" dirty="0"/>
          </a:p>
          <a:p>
            <a:pPr marL="609600" indent="-609600" eaLnBrk="1" hangingPunct="1">
              <a:lnSpc>
                <a:spcPct val="90000"/>
              </a:lnSpc>
              <a:buFontTx/>
              <a:buNone/>
            </a:pPr>
            <a:r>
              <a:rPr sz="1800" dirty="0"/>
              <a:t>	</a:t>
            </a:r>
            <a:endParaRPr sz="1800" dirty="0"/>
          </a:p>
          <a:p>
            <a:pPr marL="609600" indent="-609600" eaLnBrk="1" hangingPunct="1">
              <a:lnSpc>
                <a:spcPct val="90000"/>
              </a:lnSpc>
              <a:buFontTx/>
              <a:buNone/>
            </a:pPr>
            <a:r>
              <a:rPr sz="1800" b="1" dirty="0"/>
              <a:t>2. Infer health &amp; happiness</a:t>
            </a:r>
            <a:r>
              <a:rPr sz="1800" dirty="0"/>
              <a:t> - </a:t>
            </a:r>
            <a:endParaRPr sz="1800" dirty="0"/>
          </a:p>
          <a:p>
            <a:pPr marL="609600" indent="-609600" eaLnBrk="1" hangingPunct="1">
              <a:lnSpc>
                <a:spcPct val="90000"/>
              </a:lnSpc>
              <a:buFontTx/>
              <a:buNone/>
            </a:pPr>
            <a:r>
              <a:rPr sz="1800" dirty="0"/>
              <a:t>	Assumes: well-being/happiness = absence of misery or negative functioning - if not unhappy or ill must be ok - doing better when misery index goes down.</a:t>
            </a:r>
            <a:endParaRPr sz="1800" dirty="0"/>
          </a:p>
          <a:p>
            <a:pPr marL="609600" indent="-609600" eaLnBrk="1" hangingPunct="1">
              <a:lnSpc>
                <a:spcPct val="90000"/>
              </a:lnSpc>
              <a:buFontTx/>
              <a:buNone/>
            </a:pPr>
            <a:r>
              <a:rPr sz="1800" u="sng" dirty="0"/>
              <a:t>Problem</a:t>
            </a:r>
            <a:r>
              <a:rPr sz="1800" dirty="0"/>
              <a:t>: absence of misery (e.g.depression) not same as</a:t>
            </a:r>
            <a:endParaRPr sz="1800" dirty="0"/>
          </a:p>
          <a:p>
            <a:pPr marL="609600" indent="-609600" eaLnBrk="1" hangingPunct="1">
              <a:lnSpc>
                <a:spcPct val="90000"/>
              </a:lnSpc>
              <a:buFontTx/>
              <a:buNone/>
            </a:pPr>
            <a:r>
              <a:rPr sz="1800" dirty="0"/>
              <a:t>  health and happiness.</a:t>
            </a:r>
            <a:r>
              <a:rPr sz="1600" dirty="0"/>
              <a:t>  </a:t>
            </a:r>
            <a:endParaRPr sz="1600" dirty="0"/>
          </a:p>
          <a:p>
            <a:pPr marL="609600" indent="-609600" eaLnBrk="1" hangingPunct="1">
              <a:lnSpc>
                <a:spcPct val="90000"/>
              </a:lnSpc>
              <a:buFontTx/>
              <a:buNone/>
            </a:pPr>
            <a:endParaRPr sz="1800" dirty="0"/>
          </a:p>
          <a:p>
            <a:pPr marL="609600" indent="-609600" eaLnBrk="1" hangingPunct="1">
              <a:lnSpc>
                <a:spcPct val="90000"/>
              </a:lnSpc>
              <a:buFontTx/>
              <a:buNone/>
            </a:pPr>
            <a:r>
              <a:rPr sz="1800" b="1" dirty="0"/>
              <a:t>3. Objective measures not same as subjective experience -</a:t>
            </a:r>
            <a:endParaRPr sz="1800" b="1" dirty="0"/>
          </a:p>
          <a:p>
            <a:pPr marL="609600" indent="-609600" eaLnBrk="1" hangingPunct="1">
              <a:lnSpc>
                <a:spcPct val="90000"/>
              </a:lnSpc>
              <a:buFontTx/>
              <a:buNone/>
            </a:pPr>
            <a:r>
              <a:rPr sz="1800" dirty="0"/>
              <a:t>	Assumes:  money/material possessions primary factor in “good life.”</a:t>
            </a:r>
            <a:endParaRPr sz="1800" dirty="0"/>
          </a:p>
          <a:p>
            <a:pPr marL="609600" indent="-609600" eaLnBrk="1" hangingPunct="1">
              <a:lnSpc>
                <a:spcPct val="90000"/>
              </a:lnSpc>
              <a:buFontTx/>
              <a:buNone/>
            </a:pPr>
            <a:r>
              <a:rPr sz="1800" dirty="0"/>
              <a:t>	Happier - when income, jobs go up, etc.</a:t>
            </a:r>
            <a:endParaRPr sz="1800" dirty="0"/>
          </a:p>
          <a:p>
            <a:pPr marL="609600" indent="-609600" eaLnBrk="1" hangingPunct="1">
              <a:lnSpc>
                <a:spcPct val="90000"/>
              </a:lnSpc>
              <a:buFontTx/>
              <a:buNone/>
            </a:pPr>
            <a:r>
              <a:rPr sz="1800" u="sng" dirty="0"/>
              <a:t>Problem</a:t>
            </a:r>
            <a:r>
              <a:rPr sz="1800" dirty="0"/>
              <a:t>- faulty assumption - objective life circumstances, money, income very weakly related to happiness - threshold effect.</a:t>
            </a:r>
            <a:endParaRPr sz="1800" dirty="0"/>
          </a:p>
          <a:p>
            <a:pPr marL="609600" indent="-609600" eaLnBrk="1" hangingPunct="1">
              <a:lnSpc>
                <a:spcPct val="90000"/>
              </a:lnSpc>
              <a:buFontTx/>
              <a:buNone/>
            </a:pPr>
            <a:endParaRPr sz="1800" dirty="0"/>
          </a:p>
          <a:p>
            <a:pPr marL="609600" indent="-609600" eaLnBrk="1" hangingPunct="1">
              <a:lnSpc>
                <a:spcPct val="90000"/>
              </a:lnSpc>
              <a:buFontTx/>
              <a:buNone/>
            </a:pPr>
            <a:r>
              <a:rPr sz="1800" b="1" dirty="0"/>
              <a:t>  </a:t>
            </a:r>
            <a:endParaRPr sz="1800" dirty="0"/>
          </a:p>
          <a:p>
            <a:pPr marL="609600" indent="-609600" eaLnBrk="1" hangingPunct="1">
              <a:lnSpc>
                <a:spcPct val="90000"/>
              </a:lnSpc>
              <a:buFontTx/>
              <a:buNone/>
            </a:pPr>
            <a:endParaRPr sz="1800" dirty="0"/>
          </a:p>
          <a:p>
            <a:pPr marL="609600" indent="-609600" eaLnBrk="1" hangingPunct="1">
              <a:lnSpc>
                <a:spcPct val="90000"/>
              </a:lnSpc>
              <a:buFontTx/>
              <a:buNone/>
            </a:pP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5">
                                            <p:txEl>
                                              <p:charRg st="0" end="45"/>
                                            </p:txEl>
                                          </p:spTgt>
                                        </p:tgtEl>
                                        <p:attrNameLst>
                                          <p:attrName>style.visibility</p:attrName>
                                        </p:attrNameLst>
                                      </p:cBhvr>
                                      <p:to>
                                        <p:strVal val="visible"/>
                                      </p:to>
                                    </p:set>
                                    <p:anim calcmode="lin" valueType="num">
                                      <p:cBhvr additive="base">
                                        <p:cTn id="7" dur="500" fill="hold"/>
                                        <p:tgtEl>
                                          <p:spTgt spid="3075">
                                            <p:txEl>
                                              <p:charRg st="0" end="4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5">
                                            <p:txEl>
                                              <p:charRg st="0" end="4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5">
                                            <p:txEl>
                                              <p:charRg st="45" end="106"/>
                                            </p:txEl>
                                          </p:spTgt>
                                        </p:tgtEl>
                                        <p:attrNameLst>
                                          <p:attrName>style.visibility</p:attrName>
                                        </p:attrNameLst>
                                      </p:cBhvr>
                                      <p:to>
                                        <p:strVal val="visible"/>
                                      </p:to>
                                    </p:set>
                                    <p:anim calcmode="lin" valueType="num">
                                      <p:cBhvr additive="base">
                                        <p:cTn id="13" dur="500" fill="hold"/>
                                        <p:tgtEl>
                                          <p:spTgt spid="3075">
                                            <p:txEl>
                                              <p:charRg st="45" end="10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5">
                                            <p:txEl>
                                              <p:charRg st="45" end="10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5">
                                            <p:txEl>
                                              <p:charRg st="106" end="182"/>
                                            </p:txEl>
                                          </p:spTgt>
                                        </p:tgtEl>
                                        <p:attrNameLst>
                                          <p:attrName>style.visibility</p:attrName>
                                        </p:attrNameLst>
                                      </p:cBhvr>
                                      <p:to>
                                        <p:strVal val="visible"/>
                                      </p:to>
                                    </p:set>
                                    <p:anim calcmode="lin" valueType="num">
                                      <p:cBhvr additive="base">
                                        <p:cTn id="19" dur="500" fill="hold"/>
                                        <p:tgtEl>
                                          <p:spTgt spid="3075">
                                            <p:txEl>
                                              <p:charRg st="106" end="18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5">
                                            <p:txEl>
                                              <p:charRg st="106" end="18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75">
                                            <p:txEl>
                                              <p:charRg st="182" end="185"/>
                                            </p:txEl>
                                          </p:spTgt>
                                        </p:tgtEl>
                                        <p:attrNameLst>
                                          <p:attrName>style.visibility</p:attrName>
                                        </p:attrNameLst>
                                      </p:cBhvr>
                                      <p:to>
                                        <p:strVal val="visible"/>
                                      </p:to>
                                    </p:set>
                                    <p:anim calcmode="lin" valueType="num">
                                      <p:cBhvr additive="base">
                                        <p:cTn id="25" dur="500" fill="hold"/>
                                        <p:tgtEl>
                                          <p:spTgt spid="3075">
                                            <p:txEl>
                                              <p:charRg st="182" end="18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5">
                                            <p:txEl>
                                              <p:charRg st="182" end="18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75">
                                            <p:txEl>
                                              <p:charRg st="185" end="238"/>
                                            </p:txEl>
                                          </p:spTgt>
                                        </p:tgtEl>
                                        <p:attrNameLst>
                                          <p:attrName>style.visibility</p:attrName>
                                        </p:attrNameLst>
                                      </p:cBhvr>
                                      <p:to>
                                        <p:strVal val="visible"/>
                                      </p:to>
                                    </p:set>
                                    <p:anim calcmode="lin" valueType="num">
                                      <p:cBhvr additive="base">
                                        <p:cTn id="31" dur="500" fill="hold"/>
                                        <p:tgtEl>
                                          <p:spTgt spid="3075">
                                            <p:txEl>
                                              <p:charRg st="185" end="23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5">
                                            <p:txEl>
                                              <p:charRg st="185" end="23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75">
                                            <p:txEl>
                                              <p:charRg st="238" end="240"/>
                                            </p:txEl>
                                          </p:spTgt>
                                        </p:tgtEl>
                                        <p:attrNameLst>
                                          <p:attrName>style.visibility</p:attrName>
                                        </p:attrNameLst>
                                      </p:cBhvr>
                                      <p:to>
                                        <p:strVal val="visible"/>
                                      </p:to>
                                    </p:set>
                                    <p:anim calcmode="lin" valueType="num">
                                      <p:cBhvr additive="base">
                                        <p:cTn id="37" dur="500" fill="hold"/>
                                        <p:tgtEl>
                                          <p:spTgt spid="3075">
                                            <p:txEl>
                                              <p:charRg st="238" end="24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5">
                                            <p:txEl>
                                              <p:charRg st="238" end="24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75">
                                            <p:txEl>
                                              <p:charRg st="240" end="271"/>
                                            </p:txEl>
                                          </p:spTgt>
                                        </p:tgtEl>
                                        <p:attrNameLst>
                                          <p:attrName>style.visibility</p:attrName>
                                        </p:attrNameLst>
                                      </p:cBhvr>
                                      <p:to>
                                        <p:strVal val="visible"/>
                                      </p:to>
                                    </p:set>
                                    <p:anim calcmode="lin" valueType="num">
                                      <p:cBhvr additive="base">
                                        <p:cTn id="43" dur="500" fill="hold"/>
                                        <p:tgtEl>
                                          <p:spTgt spid="3075">
                                            <p:txEl>
                                              <p:charRg st="240" end="27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75">
                                            <p:txEl>
                                              <p:charRg st="240" end="27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075">
                                            <p:txEl>
                                              <p:charRg st="271" end="425"/>
                                            </p:txEl>
                                          </p:spTgt>
                                        </p:tgtEl>
                                        <p:attrNameLst>
                                          <p:attrName>style.visibility</p:attrName>
                                        </p:attrNameLst>
                                      </p:cBhvr>
                                      <p:to>
                                        <p:strVal val="visible"/>
                                      </p:to>
                                    </p:set>
                                    <p:anim calcmode="lin" valueType="num">
                                      <p:cBhvr additive="base">
                                        <p:cTn id="49" dur="500" fill="hold"/>
                                        <p:tgtEl>
                                          <p:spTgt spid="3075">
                                            <p:txEl>
                                              <p:charRg st="271" end="42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075">
                                            <p:txEl>
                                              <p:charRg st="271" end="42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075">
                                            <p:txEl>
                                              <p:charRg st="425" end="481"/>
                                            </p:txEl>
                                          </p:spTgt>
                                        </p:tgtEl>
                                        <p:attrNameLst>
                                          <p:attrName>style.visibility</p:attrName>
                                        </p:attrNameLst>
                                      </p:cBhvr>
                                      <p:to>
                                        <p:strVal val="visible"/>
                                      </p:to>
                                    </p:set>
                                    <p:anim calcmode="lin" valueType="num">
                                      <p:cBhvr additive="base">
                                        <p:cTn id="55" dur="500" fill="hold"/>
                                        <p:tgtEl>
                                          <p:spTgt spid="3075">
                                            <p:txEl>
                                              <p:charRg st="425" end="48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075">
                                            <p:txEl>
                                              <p:charRg st="425" end="48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075">
                                            <p:txEl>
                                              <p:charRg st="481" end="507"/>
                                            </p:txEl>
                                          </p:spTgt>
                                        </p:tgtEl>
                                        <p:attrNameLst>
                                          <p:attrName>style.visibility</p:attrName>
                                        </p:attrNameLst>
                                      </p:cBhvr>
                                      <p:to>
                                        <p:strVal val="visible"/>
                                      </p:to>
                                    </p:set>
                                    <p:anim calcmode="lin" valueType="num">
                                      <p:cBhvr additive="base">
                                        <p:cTn id="61" dur="500" fill="hold"/>
                                        <p:tgtEl>
                                          <p:spTgt spid="3075">
                                            <p:txEl>
                                              <p:charRg st="481" end="50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075">
                                            <p:txEl>
                                              <p:charRg st="481" end="50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075">
                                            <p:txEl>
                                              <p:charRg st="508" end="566"/>
                                            </p:txEl>
                                          </p:spTgt>
                                        </p:tgtEl>
                                        <p:attrNameLst>
                                          <p:attrName>style.visibility</p:attrName>
                                        </p:attrNameLst>
                                      </p:cBhvr>
                                      <p:to>
                                        <p:strVal val="visible"/>
                                      </p:to>
                                    </p:set>
                                    <p:anim calcmode="lin" valueType="num">
                                      <p:cBhvr additive="base">
                                        <p:cTn id="67" dur="500" fill="hold"/>
                                        <p:tgtEl>
                                          <p:spTgt spid="3075">
                                            <p:txEl>
                                              <p:charRg st="508" end="56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075">
                                            <p:txEl>
                                              <p:charRg st="508" end="566"/>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075">
                                            <p:txEl>
                                              <p:charRg st="566" end="635"/>
                                            </p:txEl>
                                          </p:spTgt>
                                        </p:tgtEl>
                                        <p:attrNameLst>
                                          <p:attrName>style.visibility</p:attrName>
                                        </p:attrNameLst>
                                      </p:cBhvr>
                                      <p:to>
                                        <p:strVal val="visible"/>
                                      </p:to>
                                    </p:set>
                                    <p:anim calcmode="lin" valueType="num">
                                      <p:cBhvr additive="base">
                                        <p:cTn id="73" dur="500" fill="hold"/>
                                        <p:tgtEl>
                                          <p:spTgt spid="3075">
                                            <p:txEl>
                                              <p:charRg st="566" end="63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075">
                                            <p:txEl>
                                              <p:charRg st="566" end="635"/>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075">
                                            <p:txEl>
                                              <p:charRg st="635" end="676"/>
                                            </p:txEl>
                                          </p:spTgt>
                                        </p:tgtEl>
                                        <p:attrNameLst>
                                          <p:attrName>style.visibility</p:attrName>
                                        </p:attrNameLst>
                                      </p:cBhvr>
                                      <p:to>
                                        <p:strVal val="visible"/>
                                      </p:to>
                                    </p:set>
                                    <p:anim calcmode="lin" valueType="num">
                                      <p:cBhvr additive="base">
                                        <p:cTn id="79" dur="500" fill="hold"/>
                                        <p:tgtEl>
                                          <p:spTgt spid="3075">
                                            <p:txEl>
                                              <p:charRg st="635" end="67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075">
                                            <p:txEl>
                                              <p:charRg st="635" end="676"/>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075">
                                            <p:txEl>
                                              <p:charRg st="676" end="802"/>
                                            </p:txEl>
                                          </p:spTgt>
                                        </p:tgtEl>
                                        <p:attrNameLst>
                                          <p:attrName>style.visibility</p:attrName>
                                        </p:attrNameLst>
                                      </p:cBhvr>
                                      <p:to>
                                        <p:strVal val="visible"/>
                                      </p:to>
                                    </p:set>
                                    <p:anim calcmode="lin" valueType="num">
                                      <p:cBhvr additive="base">
                                        <p:cTn id="85" dur="500" fill="hold"/>
                                        <p:tgtEl>
                                          <p:spTgt spid="3075">
                                            <p:txEl>
                                              <p:charRg st="676" end="80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075">
                                            <p:txEl>
                                              <p:charRg st="676" end="80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075">
                                            <p:txEl>
                                              <p:charRg st="803" end="806"/>
                                            </p:txEl>
                                          </p:spTgt>
                                        </p:tgtEl>
                                        <p:attrNameLst>
                                          <p:attrName>style.visibility</p:attrName>
                                        </p:attrNameLst>
                                      </p:cBhvr>
                                      <p:to>
                                        <p:strVal val="visible"/>
                                      </p:to>
                                    </p:set>
                                    <p:anim calcmode="lin" valueType="num">
                                      <p:cBhvr additive="base">
                                        <p:cTn id="91" dur="500" fill="hold"/>
                                        <p:tgtEl>
                                          <p:spTgt spid="3075">
                                            <p:txEl>
                                              <p:charRg st="803" end="80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075">
                                            <p:txEl>
                                              <p:charRg st="803" end="80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xfrm>
            <a:off x="647700" y="-152400"/>
            <a:ext cx="7772400" cy="685800"/>
          </a:xfrm>
        </p:spPr>
        <p:txBody>
          <a:bodyPr vert="horz" wrap="square" lIns="0" tIns="45720" rIns="0" bIns="0" anchor="b" anchorCtr="0"/>
          <a:p>
            <a:pPr eaLnBrk="1" hangingPunct="1"/>
            <a:r>
              <a:rPr sz="2400" dirty="0"/>
              <a:t>Positive Psychology’s Alternative Measures</a:t>
            </a:r>
            <a:endParaRPr sz="2400" dirty="0"/>
          </a:p>
        </p:txBody>
      </p:sp>
      <p:sp>
        <p:nvSpPr>
          <p:cNvPr id="4099" name="Rectangle 3"/>
          <p:cNvSpPr>
            <a:spLocks noGrp="1"/>
          </p:cNvSpPr>
          <p:nvPr>
            <p:ph idx="1"/>
          </p:nvPr>
        </p:nvSpPr>
        <p:spPr>
          <a:xfrm>
            <a:off x="457200" y="685800"/>
            <a:ext cx="7696200" cy="5638800"/>
          </a:xfrm>
        </p:spPr>
        <p:txBody>
          <a:bodyPr vert="horz" wrap="square" lIns="91440" tIns="45720" rIns="91440" bIns="45720" anchor="t" anchorCtr="0"/>
          <a:p>
            <a:pPr marL="609600" indent="-609600" eaLnBrk="1" hangingPunct="1">
              <a:buFontTx/>
              <a:buNone/>
            </a:pPr>
            <a:r>
              <a:rPr sz="1400" dirty="0"/>
              <a:t>1. Measure happiness directly, not indirectly -  </a:t>
            </a:r>
            <a:endParaRPr sz="1400" dirty="0"/>
          </a:p>
          <a:p>
            <a:pPr marL="609600" indent="-609600" eaLnBrk="1" hangingPunct="1">
              <a:buFontTx/>
              <a:buNone/>
            </a:pPr>
            <a:r>
              <a:rPr sz="1400" dirty="0"/>
              <a:t>	No inferences - are we happy or not?</a:t>
            </a:r>
            <a:endParaRPr sz="1400" dirty="0"/>
          </a:p>
          <a:p>
            <a:pPr marL="609600" indent="-609600" eaLnBrk="1" hangingPunct="1">
              <a:buFontTx/>
              <a:buNone/>
            </a:pPr>
            <a:r>
              <a:rPr sz="1400" dirty="0"/>
              <a:t>		</a:t>
            </a:r>
            <a:endParaRPr sz="1400" dirty="0"/>
          </a:p>
          <a:p>
            <a:pPr marL="609600" indent="-609600" eaLnBrk="1" hangingPunct="1">
              <a:buFontTx/>
              <a:buNone/>
            </a:pPr>
            <a:r>
              <a:rPr sz="1400" dirty="0"/>
              <a:t>2. Define and measure aspects of positive functioning directly.</a:t>
            </a:r>
            <a:endParaRPr sz="1400" dirty="0"/>
          </a:p>
          <a:p>
            <a:pPr marL="609600" indent="-609600" eaLnBrk="1" hangingPunct="1">
              <a:buFontTx/>
              <a:buNone/>
            </a:pPr>
            <a:r>
              <a:rPr sz="1400" dirty="0"/>
              <a:t>	What is a good life beyond absence of misery?</a:t>
            </a:r>
            <a:endParaRPr sz="1400" dirty="0"/>
          </a:p>
          <a:p>
            <a:pPr marL="609600" indent="-609600" eaLnBrk="1" hangingPunct="1">
              <a:buFontTx/>
              <a:buNone/>
            </a:pPr>
            <a:r>
              <a:rPr sz="1400" dirty="0"/>
              <a:t>	What is on the other side of zero? Millions “languishing” but not mentally?</a:t>
            </a:r>
            <a:endParaRPr sz="1400" dirty="0"/>
          </a:p>
          <a:p>
            <a:pPr marL="609600" indent="-609600" eaLnBrk="1" hangingPunct="1">
              <a:buFontTx/>
              <a:buNone/>
            </a:pPr>
            <a:r>
              <a:rPr sz="1400" dirty="0"/>
              <a:t> 	How many show positive mental health, optimal functioning, flourishing?</a:t>
            </a:r>
            <a:endParaRPr sz="1400" dirty="0"/>
          </a:p>
          <a:p>
            <a:pPr marL="609600" indent="-609600" eaLnBrk="1" hangingPunct="1">
              <a:buFontTx/>
              <a:buNone/>
            </a:pPr>
            <a:r>
              <a:rPr sz="1400" dirty="0"/>
              <a:t>3. Give primacy to subjective nature of health &amp; happiness.</a:t>
            </a:r>
            <a:endParaRPr sz="1400" dirty="0"/>
          </a:p>
          <a:p>
            <a:pPr marL="609600" indent="-609600" eaLnBrk="1" hangingPunct="1">
              <a:buFontTx/>
              <a:buNone/>
            </a:pPr>
            <a:endParaRPr sz="1400" dirty="0"/>
          </a:p>
          <a:p>
            <a:pPr marL="609600" indent="-609600" eaLnBrk="1" hangingPunct="1">
              <a:buFontTx/>
              <a:buNone/>
            </a:pPr>
            <a:r>
              <a:rPr sz="1400" b="1" dirty="0"/>
              <a:t>People’s interpretation of their life matters as much as facts.</a:t>
            </a:r>
            <a:endParaRPr sz="1400" b="1" dirty="0"/>
          </a:p>
          <a:p>
            <a:pPr marL="609600" indent="-609600" eaLnBrk="1" hangingPunct="1">
              <a:buFontTx/>
              <a:buNone/>
            </a:pPr>
            <a:endParaRPr sz="1400" b="1" dirty="0"/>
          </a:p>
          <a:p>
            <a:pPr>
              <a:spcBef>
                <a:spcPct val="20000"/>
              </a:spcBef>
            </a:pPr>
            <a:r>
              <a:rPr sz="1400" dirty="0">
                <a:latin typeface="Times New Roman" panose="02020603050405020304" pitchFamily="18" charset="0"/>
                <a:sym typeface="+mn-ea"/>
              </a:rPr>
              <a:t>Make a Difference?</a:t>
            </a:r>
            <a:endParaRPr sz="1400" dirty="0">
              <a:latin typeface="Times New Roman" panose="02020603050405020304" pitchFamily="18" charset="0"/>
            </a:endParaRPr>
          </a:p>
          <a:p>
            <a:pPr>
              <a:spcBef>
                <a:spcPct val="20000"/>
              </a:spcBef>
            </a:pPr>
            <a:r>
              <a:rPr sz="1400" dirty="0">
                <a:latin typeface="Times New Roman" panose="02020603050405020304" pitchFamily="18" charset="0"/>
                <a:sym typeface="+mn-ea"/>
              </a:rPr>
              <a:t>National Subjective Well-Being Index – Ed Diener. </a:t>
            </a:r>
            <a:endParaRPr sz="1400" dirty="0">
              <a:latin typeface="Times New Roman" panose="02020603050405020304" pitchFamily="18" charset="0"/>
            </a:endParaRPr>
          </a:p>
          <a:p>
            <a:pPr>
              <a:spcBef>
                <a:spcPct val="20000"/>
              </a:spcBef>
            </a:pPr>
            <a:endParaRPr sz="1400" dirty="0">
              <a:latin typeface="Times New Roman" panose="02020603050405020304" pitchFamily="18" charset="0"/>
            </a:endParaRPr>
          </a:p>
          <a:p>
            <a:pPr>
              <a:spcBef>
                <a:spcPct val="20000"/>
              </a:spcBef>
            </a:pPr>
            <a:r>
              <a:rPr sz="1400" dirty="0">
                <a:latin typeface="Times New Roman" panose="02020603050405020304" pitchFamily="18" charset="0"/>
                <a:sym typeface="+mn-ea"/>
              </a:rPr>
              <a:t>Complement economic and social indicators.</a:t>
            </a:r>
            <a:endParaRPr sz="1400" dirty="0">
              <a:latin typeface="Times New Roman" panose="02020603050405020304" pitchFamily="18" charset="0"/>
            </a:endParaRPr>
          </a:p>
          <a:p>
            <a:pPr>
              <a:spcBef>
                <a:spcPct val="20000"/>
              </a:spcBef>
            </a:pPr>
            <a:endParaRPr sz="1400" dirty="0">
              <a:latin typeface="Times New Roman" panose="02020603050405020304" pitchFamily="18" charset="0"/>
            </a:endParaRPr>
          </a:p>
          <a:p>
            <a:pPr>
              <a:spcBef>
                <a:spcPct val="20000"/>
              </a:spcBef>
            </a:pPr>
            <a:r>
              <a:rPr sz="1400" dirty="0">
                <a:latin typeface="Times New Roman" panose="02020603050405020304" pitchFamily="18" charset="0"/>
                <a:sym typeface="+mn-ea"/>
              </a:rPr>
              <a:t>Quality of life that includes subjective factors</a:t>
            </a:r>
            <a:endParaRPr sz="1400" dirty="0">
              <a:latin typeface="Times New Roman" panose="02020603050405020304" pitchFamily="18" charset="0"/>
            </a:endParaRPr>
          </a:p>
          <a:p>
            <a:pPr>
              <a:spcBef>
                <a:spcPct val="20000"/>
              </a:spcBef>
            </a:pPr>
            <a:endParaRPr sz="1400" dirty="0">
              <a:latin typeface="Times New Roman" panose="02020603050405020304" pitchFamily="18" charset="0"/>
            </a:endParaRPr>
          </a:p>
          <a:p>
            <a:pPr>
              <a:spcBef>
                <a:spcPct val="20000"/>
              </a:spcBef>
            </a:pPr>
            <a:r>
              <a:rPr sz="1400" dirty="0">
                <a:latin typeface="Times New Roman" panose="02020603050405020304" pitchFamily="18" charset="0"/>
                <a:sym typeface="+mn-ea"/>
              </a:rPr>
              <a:t>Sense of community, happiness, beauty, promotion of positive behaviors.</a:t>
            </a:r>
            <a:endParaRPr sz="1400" dirty="0">
              <a:latin typeface="Times New Roman" panose="02020603050405020304" pitchFamily="18" charset="0"/>
            </a:endParaRPr>
          </a:p>
          <a:p>
            <a:pPr>
              <a:spcBef>
                <a:spcPct val="20000"/>
              </a:spcBef>
            </a:pPr>
            <a:endParaRPr sz="1400" dirty="0">
              <a:latin typeface="Times New Roman" panose="02020603050405020304" pitchFamily="18" charset="0"/>
            </a:endParaRPr>
          </a:p>
          <a:p>
            <a:pPr>
              <a:spcBef>
                <a:spcPct val="20000"/>
              </a:spcBef>
            </a:pPr>
            <a:r>
              <a:rPr sz="1400" dirty="0">
                <a:latin typeface="Times New Roman" panose="02020603050405020304" pitchFamily="18" charset="0"/>
                <a:sym typeface="+mn-ea"/>
              </a:rPr>
              <a:t>Two examples:</a:t>
            </a:r>
            <a:endParaRPr sz="1400" dirty="0">
              <a:latin typeface="Times New Roman" panose="02020603050405020304" pitchFamily="18" charset="0"/>
            </a:endParaRPr>
          </a:p>
          <a:p>
            <a:pPr>
              <a:spcBef>
                <a:spcPct val="20000"/>
              </a:spcBef>
            </a:pPr>
            <a:r>
              <a:rPr sz="1400" dirty="0">
                <a:latin typeface="Times New Roman" panose="02020603050405020304" pitchFamily="18" charset="0"/>
                <a:sym typeface="+mn-ea"/>
              </a:rPr>
              <a:t>In Germany..they use German Socioeconomic Panel</a:t>
            </a:r>
            <a:endParaRPr sz="1400" dirty="0">
              <a:latin typeface="Times New Roman" panose="02020603050405020304" pitchFamily="18" charset="0"/>
            </a:endParaRPr>
          </a:p>
          <a:p>
            <a:pPr>
              <a:spcBef>
                <a:spcPct val="20000"/>
              </a:spcBef>
            </a:pPr>
            <a:r>
              <a:rPr sz="1400" dirty="0">
                <a:latin typeface="Times New Roman" panose="02020603050405020304" pitchFamily="18" charset="0"/>
                <a:sym typeface="+mn-ea"/>
              </a:rPr>
              <a:t>In Europe: Eurobarometer </a:t>
            </a:r>
            <a:endParaRPr sz="1400" dirty="0">
              <a:latin typeface="Times New Roman" panose="02020603050405020304" pitchFamily="18" charset="0"/>
            </a:endParaRPr>
          </a:p>
          <a:p>
            <a:pPr marL="609600" indent="-609600" eaLnBrk="1" hangingPunct="1">
              <a:buFontTx/>
              <a:buNone/>
            </a:pPr>
            <a:endParaRPr sz="1400" b="1" dirty="0"/>
          </a:p>
          <a:p>
            <a:pPr marL="609600" indent="-609600" eaLnBrk="1" hangingPunct="1">
              <a:buFontTx/>
              <a:buNone/>
            </a:pPr>
            <a:endParaRPr sz="1400" dirty="0"/>
          </a:p>
          <a:p>
            <a:pPr marL="609600" indent="-609600" eaLnBrk="1" hangingPunct="1">
              <a:buFont typeface="Wingdings 2" panose="05020102010507070707" pitchFamily="18" charset="2"/>
              <a:buChar char=""/>
            </a:pP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9">
                                            <p:txEl>
                                              <p:charRg st="0" end="50"/>
                                            </p:txEl>
                                          </p:spTgt>
                                        </p:tgtEl>
                                        <p:attrNameLst>
                                          <p:attrName>style.visibility</p:attrName>
                                        </p:attrNameLst>
                                      </p:cBhvr>
                                      <p:to>
                                        <p:strVal val="visible"/>
                                      </p:to>
                                    </p:set>
                                    <p:anim calcmode="lin" valueType="num">
                                      <p:cBhvr additive="base">
                                        <p:cTn id="7" dur="500" fill="hold"/>
                                        <p:tgtEl>
                                          <p:spTgt spid="4099">
                                            <p:txEl>
                                              <p:charRg st="0" end="5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charRg st="0" end="5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9">
                                            <p:txEl>
                                              <p:charRg st="50" end="88"/>
                                            </p:txEl>
                                          </p:spTgt>
                                        </p:tgtEl>
                                        <p:attrNameLst>
                                          <p:attrName>style.visibility</p:attrName>
                                        </p:attrNameLst>
                                      </p:cBhvr>
                                      <p:to>
                                        <p:strVal val="visible"/>
                                      </p:to>
                                    </p:set>
                                    <p:anim calcmode="lin" valueType="num">
                                      <p:cBhvr additive="base">
                                        <p:cTn id="13" dur="500" fill="hold"/>
                                        <p:tgtEl>
                                          <p:spTgt spid="4099">
                                            <p:txEl>
                                              <p:charRg st="50" end="8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charRg st="50" end="8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99">
                                            <p:txEl>
                                              <p:charRg st="88" end="91"/>
                                            </p:txEl>
                                          </p:spTgt>
                                        </p:tgtEl>
                                        <p:attrNameLst>
                                          <p:attrName>style.visibility</p:attrName>
                                        </p:attrNameLst>
                                      </p:cBhvr>
                                      <p:to>
                                        <p:strVal val="visible"/>
                                      </p:to>
                                    </p:set>
                                    <p:anim calcmode="lin" valueType="num">
                                      <p:cBhvr additive="base">
                                        <p:cTn id="19" dur="500" fill="hold"/>
                                        <p:tgtEl>
                                          <p:spTgt spid="4099">
                                            <p:txEl>
                                              <p:charRg st="88" end="9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9">
                                            <p:txEl>
                                              <p:charRg st="88" end="9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99">
                                            <p:txEl>
                                              <p:charRg st="91" end="155"/>
                                            </p:txEl>
                                          </p:spTgt>
                                        </p:tgtEl>
                                        <p:attrNameLst>
                                          <p:attrName>style.visibility</p:attrName>
                                        </p:attrNameLst>
                                      </p:cBhvr>
                                      <p:to>
                                        <p:strVal val="visible"/>
                                      </p:to>
                                    </p:set>
                                    <p:anim calcmode="lin" valueType="num">
                                      <p:cBhvr additive="base">
                                        <p:cTn id="25" dur="500" fill="hold"/>
                                        <p:tgtEl>
                                          <p:spTgt spid="4099">
                                            <p:txEl>
                                              <p:charRg st="91" end="15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9">
                                            <p:txEl>
                                              <p:charRg st="91" end="15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099">
                                            <p:txEl>
                                              <p:charRg st="155" end="202"/>
                                            </p:txEl>
                                          </p:spTgt>
                                        </p:tgtEl>
                                        <p:attrNameLst>
                                          <p:attrName>style.visibility</p:attrName>
                                        </p:attrNameLst>
                                      </p:cBhvr>
                                      <p:to>
                                        <p:strVal val="visible"/>
                                      </p:to>
                                    </p:set>
                                    <p:anim calcmode="lin" valueType="num">
                                      <p:cBhvr additive="base">
                                        <p:cTn id="31" dur="500" fill="hold"/>
                                        <p:tgtEl>
                                          <p:spTgt spid="4099">
                                            <p:txEl>
                                              <p:charRg st="155" end="20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9">
                                            <p:txEl>
                                              <p:charRg st="155" end="20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099">
                                            <p:txEl>
                                              <p:charRg st="202" end="279"/>
                                            </p:txEl>
                                          </p:spTgt>
                                        </p:tgtEl>
                                        <p:attrNameLst>
                                          <p:attrName>style.visibility</p:attrName>
                                        </p:attrNameLst>
                                      </p:cBhvr>
                                      <p:to>
                                        <p:strVal val="visible"/>
                                      </p:to>
                                    </p:set>
                                    <p:anim calcmode="lin" valueType="num">
                                      <p:cBhvr additive="base">
                                        <p:cTn id="37" dur="500" fill="hold"/>
                                        <p:tgtEl>
                                          <p:spTgt spid="4099">
                                            <p:txEl>
                                              <p:charRg st="202" end="27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99">
                                            <p:txEl>
                                              <p:charRg st="202" end="27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099">
                                            <p:txEl>
                                              <p:charRg st="279" end="353"/>
                                            </p:txEl>
                                          </p:spTgt>
                                        </p:tgtEl>
                                        <p:attrNameLst>
                                          <p:attrName>style.visibility</p:attrName>
                                        </p:attrNameLst>
                                      </p:cBhvr>
                                      <p:to>
                                        <p:strVal val="visible"/>
                                      </p:to>
                                    </p:set>
                                    <p:anim calcmode="lin" valueType="num">
                                      <p:cBhvr additive="base">
                                        <p:cTn id="43" dur="500" fill="hold"/>
                                        <p:tgtEl>
                                          <p:spTgt spid="4099">
                                            <p:txEl>
                                              <p:charRg st="279" end="35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099">
                                            <p:txEl>
                                              <p:charRg st="279" end="35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099">
                                            <p:txEl>
                                              <p:charRg st="353" end="413"/>
                                            </p:txEl>
                                          </p:spTgt>
                                        </p:tgtEl>
                                        <p:attrNameLst>
                                          <p:attrName>style.visibility</p:attrName>
                                        </p:attrNameLst>
                                      </p:cBhvr>
                                      <p:to>
                                        <p:strVal val="visible"/>
                                      </p:to>
                                    </p:set>
                                    <p:anim calcmode="lin" valueType="num">
                                      <p:cBhvr additive="base">
                                        <p:cTn id="49" dur="500" fill="hold"/>
                                        <p:tgtEl>
                                          <p:spTgt spid="4099">
                                            <p:txEl>
                                              <p:charRg st="353" end="4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099">
                                            <p:txEl>
                                              <p:charRg st="353" end="41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099">
                                            <p:txEl>
                                              <p:charRg st="10" end="10"/>
                                            </p:txEl>
                                          </p:spTgt>
                                        </p:tgtEl>
                                        <p:attrNameLst>
                                          <p:attrName>style.visibility</p:attrName>
                                        </p:attrNameLst>
                                      </p:cBhvr>
                                      <p:to>
                                        <p:strVal val="visible"/>
                                      </p:to>
                                    </p:set>
                                    <p:anim calcmode="lin" valueType="num">
                                      <p:cBhvr additive="base">
                                        <p:cTn id="55" dur="500" fill="hold"/>
                                        <p:tgtEl>
                                          <p:spTgt spid="4099">
                                            <p:txEl>
                                              <p:char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099">
                                            <p:txEl>
                                              <p:char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099">
                                            <p:txEl>
                                              <p:charRg st="11" end="11"/>
                                            </p:txEl>
                                          </p:spTgt>
                                        </p:tgtEl>
                                        <p:attrNameLst>
                                          <p:attrName>style.visibility</p:attrName>
                                        </p:attrNameLst>
                                      </p:cBhvr>
                                      <p:to>
                                        <p:strVal val="visible"/>
                                      </p:to>
                                    </p:set>
                                    <p:anim calcmode="lin" valueType="num">
                                      <p:cBhvr additive="base">
                                        <p:cTn id="61" dur="500" fill="hold"/>
                                        <p:tgtEl>
                                          <p:spTgt spid="4099">
                                            <p:txEl>
                                              <p:char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099">
                                            <p:txEl>
                                              <p:char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099">
                                            <p:txEl>
                                              <p:charRg st="13" end="13"/>
                                            </p:txEl>
                                          </p:spTgt>
                                        </p:tgtEl>
                                        <p:attrNameLst>
                                          <p:attrName>style.visibility</p:attrName>
                                        </p:attrNameLst>
                                      </p:cBhvr>
                                      <p:to>
                                        <p:strVal val="visible"/>
                                      </p:to>
                                    </p:set>
                                    <p:anim calcmode="lin" valueType="num">
                                      <p:cBhvr additive="base">
                                        <p:cTn id="67" dur="500" fill="hold"/>
                                        <p:tgtEl>
                                          <p:spTgt spid="4099">
                                            <p:txEl>
                                              <p:char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099">
                                            <p:txEl>
                                              <p:char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099">
                                            <p:txEl>
                                              <p:charRg st="15" end="15"/>
                                            </p:txEl>
                                          </p:spTgt>
                                        </p:tgtEl>
                                        <p:attrNameLst>
                                          <p:attrName>style.visibility</p:attrName>
                                        </p:attrNameLst>
                                      </p:cBhvr>
                                      <p:to>
                                        <p:strVal val="visible"/>
                                      </p:to>
                                    </p:set>
                                    <p:anim calcmode="lin" valueType="num">
                                      <p:cBhvr additive="base">
                                        <p:cTn id="73" dur="500" fill="hold"/>
                                        <p:tgtEl>
                                          <p:spTgt spid="4099">
                                            <p:txEl>
                                              <p:charRg st="15" end="1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099">
                                            <p:txEl>
                                              <p:char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099">
                                            <p:txEl>
                                              <p:charRg st="17" end="17"/>
                                            </p:txEl>
                                          </p:spTgt>
                                        </p:tgtEl>
                                        <p:attrNameLst>
                                          <p:attrName>style.visibility</p:attrName>
                                        </p:attrNameLst>
                                      </p:cBhvr>
                                      <p:to>
                                        <p:strVal val="visible"/>
                                      </p:to>
                                    </p:set>
                                    <p:anim calcmode="lin" valueType="num">
                                      <p:cBhvr additive="base">
                                        <p:cTn id="79" dur="500" fill="hold"/>
                                        <p:tgtEl>
                                          <p:spTgt spid="4099">
                                            <p:txEl>
                                              <p:charRg st="17" end="17"/>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099">
                                            <p:txEl>
                                              <p:char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099">
                                            <p:txEl>
                                              <p:charRg st="19" end="19"/>
                                            </p:txEl>
                                          </p:spTgt>
                                        </p:tgtEl>
                                        <p:attrNameLst>
                                          <p:attrName>style.visibility</p:attrName>
                                        </p:attrNameLst>
                                      </p:cBhvr>
                                      <p:to>
                                        <p:strVal val="visible"/>
                                      </p:to>
                                    </p:set>
                                    <p:anim calcmode="lin" valueType="num">
                                      <p:cBhvr additive="base">
                                        <p:cTn id="85" dur="500" fill="hold"/>
                                        <p:tgtEl>
                                          <p:spTgt spid="4099">
                                            <p:txEl>
                                              <p:charRg st="19" end="19"/>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099">
                                            <p:txEl>
                                              <p:char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099">
                                            <p:txEl>
                                              <p:charRg st="20" end="20"/>
                                            </p:txEl>
                                          </p:spTgt>
                                        </p:tgtEl>
                                        <p:attrNameLst>
                                          <p:attrName>style.visibility</p:attrName>
                                        </p:attrNameLst>
                                      </p:cBhvr>
                                      <p:to>
                                        <p:strVal val="visible"/>
                                      </p:to>
                                    </p:set>
                                    <p:anim calcmode="lin" valueType="num">
                                      <p:cBhvr additive="base">
                                        <p:cTn id="91" dur="500" fill="hold"/>
                                        <p:tgtEl>
                                          <p:spTgt spid="4099">
                                            <p:txEl>
                                              <p:charRg st="20" end="2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099">
                                            <p:txEl>
                                              <p:char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099">
                                            <p:txEl>
                                              <p:charRg st="21" end="21"/>
                                            </p:txEl>
                                          </p:spTgt>
                                        </p:tgtEl>
                                        <p:attrNameLst>
                                          <p:attrName>style.visibility</p:attrName>
                                        </p:attrNameLst>
                                      </p:cBhvr>
                                      <p:to>
                                        <p:strVal val="visible"/>
                                      </p:to>
                                    </p:set>
                                    <p:anim calcmode="lin" valueType="num">
                                      <p:cBhvr additive="base">
                                        <p:cTn id="97" dur="500" fill="hold"/>
                                        <p:tgtEl>
                                          <p:spTgt spid="4099">
                                            <p:txEl>
                                              <p:charRg st="21" end="21"/>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099">
                                            <p:txEl>
                                              <p:charRg st="21" end="2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762000" y="0"/>
            <a:ext cx="7772400" cy="462915"/>
          </a:xfrm>
        </p:spPr>
        <p:txBody>
          <a:bodyPr vert="horz" wrap="square" lIns="0" tIns="45720" rIns="0" bIns="0" anchor="b" anchorCtr="0"/>
          <a:p>
            <a:pPr eaLnBrk="1" hangingPunct="1"/>
            <a:r>
              <a:rPr sz="2400" dirty="0"/>
              <a:t>What Is Happiness &amp; Well-Being?</a:t>
            </a:r>
            <a:endParaRPr dirty="0"/>
          </a:p>
        </p:txBody>
      </p:sp>
      <p:sp>
        <p:nvSpPr>
          <p:cNvPr id="10243" name="Rectangle 3"/>
          <p:cNvSpPr>
            <a:spLocks noGrp="1"/>
          </p:cNvSpPr>
          <p:nvPr>
            <p:ph idx="1"/>
          </p:nvPr>
        </p:nvSpPr>
        <p:spPr>
          <a:xfrm>
            <a:off x="304800" y="1066800"/>
            <a:ext cx="8077200" cy="5105400"/>
          </a:xfrm>
        </p:spPr>
        <p:txBody>
          <a:bodyPr vert="horz" wrap="square" lIns="91440" tIns="45720" rIns="91440" bIns="45720" anchor="t" anchorCtr="0"/>
          <a:p>
            <a:pPr eaLnBrk="1" hangingPunct="1">
              <a:buFontTx/>
              <a:buNone/>
            </a:pPr>
            <a:r>
              <a:rPr sz="1400" b="1" dirty="0"/>
              <a:t>Two  Traditions (Views) of Happiness and Well-Being</a:t>
            </a:r>
            <a:endParaRPr sz="1400" b="1" dirty="0"/>
          </a:p>
          <a:p>
            <a:pPr eaLnBrk="1" hangingPunct="1">
              <a:buFontTx/>
              <a:buNone/>
            </a:pPr>
            <a:r>
              <a:rPr sz="1400" b="1" dirty="0"/>
              <a:t>1. Hedonic View – Happiness &amp; Satisfaction (SWB)</a:t>
            </a:r>
            <a:endParaRPr sz="1400" b="1" dirty="0"/>
          </a:p>
          <a:p>
            <a:pPr eaLnBrk="1" hangingPunct="1">
              <a:buFontTx/>
              <a:buNone/>
            </a:pPr>
            <a:r>
              <a:rPr sz="1400" dirty="0"/>
              <a:t>- Happiness is person’s own subjective judgment of the overall balance of “good” and “bad” in their life. </a:t>
            </a:r>
            <a:endParaRPr sz="1400" dirty="0"/>
          </a:p>
          <a:p>
            <a:pPr eaLnBrk="1" hangingPunct="1">
              <a:buFontTx/>
              <a:buChar char="-"/>
            </a:pPr>
            <a:r>
              <a:rPr sz="1400" dirty="0"/>
              <a:t>From own point of view how satisfied are you, are positive emotions and events running ahead of negative?</a:t>
            </a:r>
            <a:endParaRPr sz="1400" dirty="0"/>
          </a:p>
          <a:p>
            <a:pPr eaLnBrk="1" hangingPunct="1">
              <a:buFontTx/>
              <a:buNone/>
            </a:pPr>
            <a:r>
              <a:rPr sz="1400" dirty="0"/>
              <a:t>		Satisfaction + abundance of positive emotions (happiness).  </a:t>
            </a:r>
            <a:endParaRPr sz="1400" dirty="0"/>
          </a:p>
          <a:p>
            <a:pPr eaLnBrk="1" hangingPunct="1">
              <a:buFontTx/>
              <a:buNone/>
            </a:pPr>
            <a:endParaRPr sz="1400" dirty="0"/>
          </a:p>
          <a:p>
            <a:pPr eaLnBrk="1" hangingPunct="1">
              <a:lnSpc>
                <a:spcPct val="90000"/>
              </a:lnSpc>
              <a:buFontTx/>
              <a:buNone/>
            </a:pPr>
            <a:r>
              <a:rPr sz="1400" b="1" dirty="0">
                <a:sym typeface="+mn-ea"/>
              </a:rPr>
              <a:t>2. Eudaimonic View –</a:t>
            </a:r>
            <a:br>
              <a:rPr sz="1400" b="1" dirty="0">
                <a:sym typeface="+mn-ea"/>
              </a:rPr>
            </a:br>
            <a:r>
              <a:rPr sz="1400" b="1" dirty="0">
                <a:sym typeface="+mn-ea"/>
              </a:rPr>
              <a:t>Self-Realization &amp; Optimal Functioning</a:t>
            </a:r>
            <a:endParaRPr sz="1400" b="1" dirty="0">
              <a:solidFill>
                <a:schemeClr val="tx1"/>
              </a:solidFill>
            </a:endParaRPr>
          </a:p>
          <a:p>
            <a:pPr eaLnBrk="1" hangingPunct="1">
              <a:lnSpc>
                <a:spcPct val="90000"/>
              </a:lnSpc>
              <a:buFontTx/>
              <a:buNone/>
            </a:pPr>
            <a:endParaRPr sz="1400" dirty="0"/>
          </a:p>
          <a:p>
            <a:pPr eaLnBrk="1" hangingPunct="1">
              <a:lnSpc>
                <a:spcPct val="90000"/>
              </a:lnSpc>
              <a:buFontTx/>
              <a:buNone/>
            </a:pPr>
            <a:r>
              <a:rPr sz="1400" dirty="0">
                <a:sym typeface="+mn-ea"/>
              </a:rPr>
              <a:t>- Happiness and well-being more than emotion and satisfaction.</a:t>
            </a:r>
            <a:endParaRPr sz="1400" dirty="0"/>
          </a:p>
          <a:p>
            <a:pPr eaLnBrk="1" hangingPunct="1">
              <a:lnSpc>
                <a:spcPct val="90000"/>
              </a:lnSpc>
              <a:buFontTx/>
              <a:buNone/>
            </a:pPr>
            <a:r>
              <a:rPr sz="1400" dirty="0">
                <a:sym typeface="+mn-ea"/>
              </a:rPr>
              <a:t>- Happiness  –  More to life than subjective pleasure. </a:t>
            </a:r>
            <a:endParaRPr sz="1400" dirty="0"/>
          </a:p>
          <a:p>
            <a:pPr eaLnBrk="1" hangingPunct="1">
              <a:lnSpc>
                <a:spcPct val="90000"/>
              </a:lnSpc>
              <a:buFontTx/>
              <a:buNone/>
            </a:pPr>
            <a:r>
              <a:rPr sz="1400" dirty="0">
                <a:sym typeface="+mn-ea"/>
              </a:rPr>
              <a:t>		Deeper meanings + mental/emotional health.</a:t>
            </a:r>
            <a:endParaRPr sz="1400" dirty="0"/>
          </a:p>
          <a:p>
            <a:pPr eaLnBrk="1" hangingPunct="1">
              <a:lnSpc>
                <a:spcPct val="90000"/>
              </a:lnSpc>
              <a:buFontTx/>
              <a:buNone/>
            </a:pPr>
            <a:endParaRPr sz="1400" dirty="0"/>
          </a:p>
          <a:p>
            <a:pPr eaLnBrk="1" hangingPunct="1">
              <a:lnSpc>
                <a:spcPct val="90000"/>
              </a:lnSpc>
              <a:buFontTx/>
              <a:buNone/>
            </a:pPr>
            <a:r>
              <a:rPr sz="1400" dirty="0">
                <a:sym typeface="+mn-ea"/>
              </a:rPr>
              <a:t>A. Self-realization &amp; meaning: Eudaimonic – daimon = true self</a:t>
            </a:r>
            <a:endParaRPr sz="1400" dirty="0"/>
          </a:p>
          <a:p>
            <a:pPr eaLnBrk="1" hangingPunct="1">
              <a:lnSpc>
                <a:spcPct val="90000"/>
              </a:lnSpc>
              <a:buFontTx/>
              <a:buNone/>
            </a:pPr>
            <a:r>
              <a:rPr sz="1400" dirty="0">
                <a:sym typeface="+mn-ea"/>
              </a:rPr>
              <a:t>	Happiness and well-being result from expressing our inner potentials, self-realization of talents and values, and healthy positive functioning. Satisfaction from overcoming challenge. Deserve our happiness and satisfaction because of abilities and effort.</a:t>
            </a:r>
            <a:endParaRPr sz="1400" dirty="0"/>
          </a:p>
          <a:p>
            <a:pPr eaLnBrk="1" hangingPunct="1">
              <a:lnSpc>
                <a:spcPct val="90000"/>
              </a:lnSpc>
              <a:buFont typeface="Wingdings 2" panose="05020102010507070707" pitchFamily="18" charset="2"/>
              <a:buChar char=""/>
            </a:pPr>
            <a:endParaRPr sz="1400" dirty="0"/>
          </a:p>
          <a:p>
            <a:pPr eaLnBrk="1" hangingPunct="1">
              <a:lnSpc>
                <a:spcPct val="90000"/>
              </a:lnSpc>
              <a:buFontTx/>
              <a:buNone/>
            </a:pPr>
            <a:r>
              <a:rPr sz="1400" dirty="0">
                <a:sym typeface="+mn-ea"/>
              </a:rPr>
              <a:t>B. Optimal functioning - Can you be happy and mentally ill, i.e., not healthy?</a:t>
            </a:r>
            <a:endParaRPr sz="1400" dirty="0"/>
          </a:p>
          <a:p>
            <a:pPr eaLnBrk="1" hangingPunct="1">
              <a:lnSpc>
                <a:spcPct val="90000"/>
              </a:lnSpc>
              <a:buFontTx/>
              <a:buNone/>
            </a:pPr>
            <a:r>
              <a:rPr sz="1400" dirty="0">
                <a:sym typeface="+mn-ea"/>
              </a:rPr>
              <a:t>	Eudaimonic view things should be able to tell the difference.</a:t>
            </a:r>
            <a:endParaRPr sz="1400" dirty="0"/>
          </a:p>
          <a:p>
            <a:pPr eaLnBrk="1" hangingPunct="1">
              <a:lnSpc>
                <a:spcPct val="90000"/>
              </a:lnSpc>
              <a:buFontTx/>
              <a:buNone/>
            </a:pPr>
            <a:r>
              <a:rPr sz="1400" dirty="0">
                <a:sym typeface="+mn-ea"/>
              </a:rPr>
              <a:t>	Health involves doing the hard things - not necessarily happy.</a:t>
            </a:r>
            <a:endParaRPr sz="1400" dirty="0"/>
          </a:p>
          <a:p>
            <a:pPr eaLnBrk="1" hangingPunct="1">
              <a:lnSpc>
                <a:spcPct val="90000"/>
              </a:lnSpc>
              <a:buFontTx/>
              <a:buNone/>
            </a:pPr>
            <a:r>
              <a:rPr sz="1400" dirty="0">
                <a:sym typeface="+mn-ea"/>
              </a:rPr>
              <a:t>Eudaimonic view – Definition/measure of well-being should define </a:t>
            </a:r>
            <a:r>
              <a:rPr sz="1400" b="1" dirty="0">
                <a:sym typeface="+mn-ea"/>
              </a:rPr>
              <a:t>basis</a:t>
            </a:r>
            <a:r>
              <a:rPr sz="1400" dirty="0">
                <a:sym typeface="+mn-ea"/>
              </a:rPr>
              <a:t> of happiness and health.</a:t>
            </a:r>
            <a:endParaRPr sz="1400" dirty="0"/>
          </a:p>
          <a:p>
            <a:pPr eaLnBrk="1" hangingPunct="1">
              <a:lnSpc>
                <a:spcPct val="90000"/>
              </a:lnSpc>
              <a:buFontTx/>
              <a:buNone/>
            </a:pPr>
            <a:endParaRPr sz="1400" dirty="0"/>
          </a:p>
          <a:p>
            <a:pPr eaLnBrk="1" hangingPunct="1">
              <a:buFontTx/>
              <a:buNone/>
            </a:pP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a:xfrm>
            <a:off x="685800" y="304800"/>
            <a:ext cx="7772400" cy="838200"/>
          </a:xfrm>
        </p:spPr>
        <p:txBody>
          <a:bodyPr vert="horz" wrap="square" lIns="0" tIns="45720" rIns="0" bIns="0" anchor="b" anchorCtr="0"/>
          <a:p>
            <a:pPr eaLnBrk="1" hangingPunct="1"/>
            <a:r>
              <a:rPr sz="2400" dirty="0">
                <a:solidFill>
                  <a:schemeClr val="tx1"/>
                </a:solidFill>
              </a:rPr>
              <a:t>Comparison: Overlapping but Different</a:t>
            </a:r>
            <a:r>
              <a:rPr sz="2400" b="1" dirty="0">
                <a:solidFill>
                  <a:schemeClr val="tx1"/>
                </a:solidFill>
              </a:rPr>
              <a:t> </a:t>
            </a:r>
            <a:br>
              <a:rPr sz="2400" b="1" dirty="0">
                <a:solidFill>
                  <a:schemeClr val="tx1"/>
                </a:solidFill>
              </a:rPr>
            </a:br>
            <a:endParaRPr b="1" dirty="0">
              <a:solidFill>
                <a:schemeClr val="tx1"/>
              </a:solidFill>
              <a:latin typeface="Palatino" pitchFamily="-48" charset="0"/>
            </a:endParaRPr>
          </a:p>
        </p:txBody>
      </p:sp>
      <p:sp>
        <p:nvSpPr>
          <p:cNvPr id="7171" name="Rectangle 3"/>
          <p:cNvSpPr>
            <a:spLocks noGrp="1"/>
          </p:cNvSpPr>
          <p:nvPr>
            <p:ph idx="1"/>
          </p:nvPr>
        </p:nvSpPr>
        <p:spPr>
          <a:xfrm>
            <a:off x="533400" y="685800"/>
            <a:ext cx="8077200" cy="5410200"/>
          </a:xfrm>
        </p:spPr>
        <p:txBody>
          <a:bodyPr vert="horz" wrap="square" lIns="91440" tIns="45720" rIns="91440" bIns="45720" anchor="t" anchorCtr="0"/>
          <a:p>
            <a:pPr marL="533400" indent="-533400" eaLnBrk="1" hangingPunct="1">
              <a:lnSpc>
                <a:spcPct val="90000"/>
              </a:lnSpc>
              <a:buFontTx/>
              <a:buNone/>
            </a:pPr>
            <a:r>
              <a:rPr sz="1400" dirty="0"/>
              <a:t>Waterman: If you wanted another person to know about who you are and what you are like as a person, what </a:t>
            </a:r>
            <a:r>
              <a:rPr sz="1400" b="1" dirty="0"/>
              <a:t>five </a:t>
            </a:r>
            <a:r>
              <a:rPr sz="1400" dirty="0"/>
              <a:t> activities of importance to you would you describe?  List four activities. 1,2,3,4. Rate each activity twice  (using 3 PE and HE criteria)</a:t>
            </a:r>
            <a:endParaRPr sz="1400" dirty="0"/>
          </a:p>
          <a:p>
            <a:pPr marL="533400" indent="-533400" eaLnBrk="1" hangingPunct="1">
              <a:lnSpc>
                <a:spcPct val="90000"/>
              </a:lnSpc>
              <a:buFontTx/>
              <a:buNone/>
            </a:pPr>
            <a:endParaRPr sz="1400" dirty="0"/>
          </a:p>
          <a:p>
            <a:pPr marL="533400" indent="-533400" eaLnBrk="1" hangingPunct="1">
              <a:lnSpc>
                <a:spcPct val="90000"/>
              </a:lnSpc>
              <a:buFontTx/>
              <a:buNone/>
            </a:pPr>
            <a:r>
              <a:rPr sz="1400" dirty="0"/>
              <a:t>      7                6             5                4                  3                 2              1</a:t>
            </a:r>
            <a:endParaRPr sz="1400" dirty="0"/>
          </a:p>
          <a:p>
            <a:pPr marL="533400" indent="-533400" eaLnBrk="1" hangingPunct="1">
              <a:lnSpc>
                <a:spcPct val="90000"/>
              </a:lnSpc>
              <a:buFontTx/>
              <a:buNone/>
            </a:pPr>
            <a:r>
              <a:rPr sz="1400" dirty="0"/>
              <a:t>Strongly     Agree       Slightly    uncertain    Slightly      Disagree   Strongly              </a:t>
            </a:r>
            <a:endParaRPr sz="1400" dirty="0"/>
          </a:p>
          <a:p>
            <a:pPr marL="533400" indent="-533400" eaLnBrk="1" hangingPunct="1">
              <a:lnSpc>
                <a:spcPct val="90000"/>
              </a:lnSpc>
              <a:buFontTx/>
              <a:buNone/>
            </a:pPr>
            <a:r>
              <a:rPr sz="1400" dirty="0"/>
              <a:t>Agree           	   Agree                       Disagree	       Disagree</a:t>
            </a:r>
            <a:endParaRPr sz="1400" dirty="0"/>
          </a:p>
          <a:p>
            <a:pPr marL="533400" indent="-533400" eaLnBrk="1" hangingPunct="1">
              <a:lnSpc>
                <a:spcPct val="90000"/>
              </a:lnSpc>
              <a:buFontTx/>
              <a:buNone/>
            </a:pPr>
            <a:endParaRPr sz="1400" dirty="0"/>
          </a:p>
          <a:p>
            <a:pPr marL="533400" indent="-533400" eaLnBrk="1" hangingPunct="1">
              <a:lnSpc>
                <a:spcPct val="90000"/>
              </a:lnSpc>
              <a:buFontTx/>
              <a:buNone/>
            </a:pPr>
            <a:endParaRPr sz="1400" dirty="0"/>
          </a:p>
          <a:p>
            <a:pPr marL="533400" indent="-533400" eaLnBrk="1" hangingPunct="1">
              <a:lnSpc>
                <a:spcPct val="90000"/>
              </a:lnSpc>
              <a:buFontTx/>
              <a:buNone/>
            </a:pPr>
            <a:endParaRPr sz="1400" dirty="0"/>
          </a:p>
          <a:p>
            <a:pPr marL="533400" indent="-533400" eaLnBrk="1" hangingPunct="1">
              <a:lnSpc>
                <a:spcPct val="90000"/>
              </a:lnSpc>
              <a:buFontTx/>
              <a:buNone/>
            </a:pPr>
            <a:r>
              <a:rPr sz="1400" b="1" u="sng" dirty="0">
                <a:sym typeface="+mn-ea"/>
              </a:rPr>
              <a:t>PE (Personal Expressive- Eudaimonic enjoyment) </a:t>
            </a:r>
            <a:endParaRPr sz="1400" b="1" u="sng" dirty="0"/>
          </a:p>
          <a:p>
            <a:pPr marL="533400" indent="-533400" eaLnBrk="1" hangingPunct="1">
              <a:lnSpc>
                <a:spcPct val="90000"/>
              </a:lnSpc>
              <a:buFontTx/>
              <a:buNone/>
            </a:pPr>
            <a:r>
              <a:rPr sz="1400" dirty="0">
                <a:sym typeface="+mn-ea"/>
              </a:rPr>
              <a:t>1. This activity gives me my strongest feeling of really being alive and expressing my best potentials.</a:t>
            </a:r>
            <a:endParaRPr sz="1400" dirty="0"/>
          </a:p>
          <a:p>
            <a:pPr marL="533400" indent="-533400" eaLnBrk="1" hangingPunct="1">
              <a:lnSpc>
                <a:spcPct val="90000"/>
              </a:lnSpc>
              <a:buFontTx/>
              <a:buNone/>
            </a:pPr>
            <a:r>
              <a:rPr sz="1400" dirty="0">
                <a:sym typeface="+mn-ea"/>
              </a:rPr>
              <a:t>2. When I engage in this activity I feel this is what I was meant to do.</a:t>
            </a:r>
            <a:endParaRPr sz="1400" dirty="0"/>
          </a:p>
          <a:p>
            <a:pPr marL="533400" indent="-533400" eaLnBrk="1" hangingPunct="1">
              <a:lnSpc>
                <a:spcPct val="90000"/>
              </a:lnSpc>
              <a:buFontTx/>
              <a:buNone/>
            </a:pPr>
            <a:r>
              <a:rPr sz="1400" dirty="0">
                <a:sym typeface="+mn-ea"/>
              </a:rPr>
              <a:t>3. When I engage in this activity I feel more intensely involved than I do in most activities, a feeling of special fit or meshing, high concentration, challenge, and effort.</a:t>
            </a:r>
            <a:endParaRPr sz="1400" dirty="0"/>
          </a:p>
          <a:p>
            <a:pPr marL="533400" indent="-533400" eaLnBrk="1" hangingPunct="1">
              <a:lnSpc>
                <a:spcPct val="90000"/>
              </a:lnSpc>
              <a:buFontTx/>
              <a:buNone/>
            </a:pPr>
            <a:r>
              <a:rPr sz="1400" b="1" u="sng" dirty="0">
                <a:sym typeface="+mn-ea"/>
              </a:rPr>
              <a:t>HE (Hedonic Enjoyment) </a:t>
            </a:r>
            <a:endParaRPr sz="1400" b="1" u="sng" dirty="0"/>
          </a:p>
          <a:p>
            <a:pPr marL="533400" indent="-533400" eaLnBrk="1" hangingPunct="1">
              <a:lnSpc>
                <a:spcPct val="90000"/>
              </a:lnSpc>
              <a:buFontTx/>
              <a:buNone/>
            </a:pPr>
            <a:r>
              <a:rPr sz="1400" dirty="0">
                <a:sym typeface="+mn-ea"/>
              </a:rPr>
              <a:t> 1.This activity gives me the strongest sense of enjoyment and pleasure. I’m relaxed and content.</a:t>
            </a:r>
            <a:endParaRPr sz="1400" dirty="0"/>
          </a:p>
          <a:p>
            <a:pPr marL="533400" indent="-533400" eaLnBrk="1" hangingPunct="1">
              <a:lnSpc>
                <a:spcPct val="90000"/>
              </a:lnSpc>
              <a:buFontTx/>
              <a:buNone/>
            </a:pPr>
            <a:r>
              <a:rPr sz="1400" dirty="0">
                <a:sym typeface="+mn-ea"/>
              </a:rPr>
              <a:t>2. When I engage in this activity I forget about my problems and lose track of time. Easy to do…go with the flow.</a:t>
            </a:r>
            <a:endParaRPr sz="1400" dirty="0"/>
          </a:p>
          <a:p>
            <a:pPr marL="533400" indent="-533400" eaLnBrk="1" hangingPunct="1">
              <a:lnSpc>
                <a:spcPct val="90000"/>
              </a:lnSpc>
              <a:buFontTx/>
              <a:buNone/>
            </a:pPr>
            <a:r>
              <a:rPr sz="1400" dirty="0">
                <a:sym typeface="+mn-ea"/>
              </a:rPr>
              <a:t>3. When I engage in this activity I feel happier and more excited than I do in other activities.</a:t>
            </a:r>
            <a:endParaRPr sz="1400" dirty="0"/>
          </a:p>
          <a:p>
            <a:pPr marL="533400" indent="-533400" eaLnBrk="1" hangingPunct="1">
              <a:lnSpc>
                <a:spcPct val="90000"/>
              </a:lnSpc>
              <a:buFontTx/>
              <a:buNone/>
            </a:pPr>
            <a:endParaRPr sz="1400" dirty="0"/>
          </a:p>
          <a:p>
            <a:pPr marL="533400" indent="-533400" eaLnBrk="1" hangingPunct="1">
              <a:lnSpc>
                <a:spcPct val="90000"/>
              </a:lnSpc>
              <a:buFontTx/>
              <a:buNone/>
            </a:pPr>
            <a:r>
              <a:rPr sz="1400" dirty="0">
                <a:sym typeface="+mn-ea"/>
              </a:rPr>
              <a:t>Found:  PE &amp; HE     r =.70 to .80   50 to 66% overlap.</a:t>
            </a:r>
            <a:endParaRPr sz="1400" dirty="0"/>
          </a:p>
          <a:p>
            <a:pPr marL="533400" indent="-533400" eaLnBrk="1" hangingPunct="1">
              <a:lnSpc>
                <a:spcPct val="90000"/>
              </a:lnSpc>
              <a:buFontTx/>
              <a:buNone/>
            </a:pPr>
            <a:endParaRPr sz="1400" dirty="0"/>
          </a:p>
          <a:p>
            <a:pPr marL="533400" indent="-533400" eaLnBrk="1" hangingPunct="1">
              <a:lnSpc>
                <a:spcPct val="90000"/>
              </a:lnSpc>
              <a:buFontTx/>
              <a:buNone/>
            </a:pPr>
            <a:r>
              <a:rPr sz="1400" dirty="0">
                <a:sym typeface="+mn-ea"/>
              </a:rPr>
              <a:t> </a:t>
            </a:r>
            <a:endParaRPr sz="1400" dirty="0">
              <a:latin typeface="Palatino" pitchFamily="-48" charset="0"/>
            </a:endParaRPr>
          </a:p>
          <a:p>
            <a:pPr marL="533400" indent="-533400" eaLnBrk="1" hangingPunct="1">
              <a:lnSpc>
                <a:spcPct val="90000"/>
              </a:lnSpc>
              <a:buFontTx/>
              <a:buNone/>
            </a:pPr>
            <a:endParaRPr sz="1400" dirty="0"/>
          </a:p>
          <a:p>
            <a:pPr marL="533400" indent="-533400" eaLnBrk="1" hangingPunct="1">
              <a:lnSpc>
                <a:spcPct val="90000"/>
              </a:lnSpc>
              <a:buFontTx/>
              <a:buNone/>
            </a:pPr>
            <a:r>
              <a:rPr sz="1400" dirty="0">
                <a:sym typeface="+mn-ea"/>
              </a:rPr>
              <a:t>	</a:t>
            </a:r>
            <a:endParaRPr sz="1400" dirty="0"/>
          </a:p>
          <a:p>
            <a:pPr marL="533400" indent="-533400" eaLnBrk="1" hangingPunct="1">
              <a:lnSpc>
                <a:spcPct val="90000"/>
              </a:lnSpc>
              <a:buFontTx/>
              <a:buNone/>
            </a:pPr>
            <a:r>
              <a:rPr sz="1400" dirty="0">
                <a:sym typeface="+mn-ea"/>
              </a:rPr>
              <a:t> </a:t>
            </a:r>
            <a:endParaRPr sz="1400" dirty="0"/>
          </a:p>
          <a:p>
            <a:pPr marL="533400" indent="-533400" eaLnBrk="1" hangingPunct="1">
              <a:lnSpc>
                <a:spcPct val="90000"/>
              </a:lnSpc>
              <a:buFontTx/>
              <a:buNone/>
            </a:pPr>
            <a:r>
              <a:rPr sz="1400" dirty="0">
                <a:sym typeface="+mn-ea"/>
              </a:rPr>
              <a:t> 				</a:t>
            </a:r>
            <a:endParaRPr sz="1400" dirty="0"/>
          </a:p>
          <a:p>
            <a:pPr marL="533400" indent="-533400" eaLnBrk="1" hangingPunct="1">
              <a:lnSpc>
                <a:spcPct val="90000"/>
              </a:lnSpc>
              <a:buFontTx/>
              <a:buNone/>
            </a:pPr>
            <a:r>
              <a:rPr sz="1400" dirty="0">
                <a:sym typeface="+mn-ea"/>
              </a:rPr>
              <a:t>		</a:t>
            </a:r>
            <a:endParaRPr sz="1400" dirty="0">
              <a:latin typeface="Palatino" pitchFamily="-48" charset="0"/>
            </a:endParaRPr>
          </a:p>
          <a:p>
            <a:pPr marL="533400" indent="-533400" eaLnBrk="1" hangingPunct="1">
              <a:lnSpc>
                <a:spcPct val="90000"/>
              </a:lnSpc>
              <a:buFont typeface="Wingdings 2" panose="05020102010507070707" pitchFamily="18" charset="2"/>
              <a:buChar char=""/>
            </a:pPr>
            <a:endParaRPr sz="1400" dirty="0">
              <a:latin typeface="Palatino" pitchFamily="-48" charset="0"/>
            </a:endParaRPr>
          </a:p>
          <a:p>
            <a:pPr marL="533400" indent="-533400" eaLnBrk="1" hangingPunct="1">
              <a:lnSpc>
                <a:spcPct val="90000"/>
              </a:lnSpc>
              <a:buFont typeface="Wingdings 2" panose="05020102010507070707" pitchFamily="18" charset="2"/>
              <a:buChar char=""/>
            </a:pPr>
            <a:endParaRPr sz="1400" dirty="0"/>
          </a:p>
          <a:p>
            <a:pPr marL="533400" indent="-533400" eaLnBrk="1" hangingPunct="1">
              <a:lnSpc>
                <a:spcPct val="90000"/>
              </a:lnSpc>
              <a:buFontTx/>
              <a:buNone/>
            </a:pPr>
            <a:endParaRPr sz="1400" dirty="0"/>
          </a:p>
          <a:p>
            <a:pPr marL="533400" indent="-533400" eaLnBrk="1" hangingPunct="1">
              <a:lnSpc>
                <a:spcPct val="90000"/>
              </a:lnSpc>
              <a:buFontTx/>
              <a:buNone/>
            </a:pPr>
            <a:endParaRPr sz="1400" dirty="0"/>
          </a:p>
          <a:p>
            <a:pPr marL="533400" indent="-533400" eaLnBrk="1" hangingPunct="1">
              <a:lnSpc>
                <a:spcPct val="90000"/>
              </a:lnSpc>
              <a:buFontTx/>
              <a:buNone/>
            </a:pPr>
            <a:endParaRPr sz="1400" dirty="0"/>
          </a:p>
          <a:p>
            <a:pPr marL="533400" indent="-533400" eaLnBrk="1" hangingPunct="1">
              <a:lnSpc>
                <a:spcPct val="90000"/>
              </a:lnSpc>
              <a:buFontTx/>
              <a:buNone/>
            </a:pPr>
            <a:r>
              <a:rPr sz="1400" dirty="0"/>
              <a:t> </a:t>
            </a:r>
            <a:endParaRPr sz="1400" dirty="0">
              <a:latin typeface="Palatino" pitchFamily="-48" charset="0"/>
            </a:endParaRPr>
          </a:p>
          <a:p>
            <a:pPr marL="533400" indent="-533400" eaLnBrk="1" hangingPunct="1">
              <a:lnSpc>
                <a:spcPct val="90000"/>
              </a:lnSpc>
              <a:buFontTx/>
              <a:buNone/>
            </a:pPr>
            <a:endParaRPr sz="1400" dirty="0"/>
          </a:p>
          <a:p>
            <a:pPr marL="533400" indent="-533400" eaLnBrk="1" hangingPunct="1">
              <a:lnSpc>
                <a:spcPct val="90000"/>
              </a:lnSpc>
              <a:buFontTx/>
              <a:buNone/>
            </a:pPr>
            <a:r>
              <a:rPr sz="1400" dirty="0"/>
              <a:t>	</a:t>
            </a:r>
            <a:endParaRPr sz="1400" dirty="0"/>
          </a:p>
          <a:p>
            <a:pPr marL="533400" indent="-533400" eaLnBrk="1" hangingPunct="1">
              <a:lnSpc>
                <a:spcPct val="90000"/>
              </a:lnSpc>
              <a:buFontTx/>
              <a:buNone/>
            </a:pPr>
            <a:r>
              <a:rPr sz="1400" dirty="0"/>
              <a:t> </a:t>
            </a:r>
            <a:endParaRPr sz="1400" dirty="0"/>
          </a:p>
          <a:p>
            <a:pPr marL="533400" indent="-533400" eaLnBrk="1" hangingPunct="1">
              <a:lnSpc>
                <a:spcPct val="90000"/>
              </a:lnSpc>
              <a:buFontTx/>
              <a:buNone/>
            </a:pPr>
            <a:r>
              <a:rPr sz="1400" dirty="0"/>
              <a:t> 				</a:t>
            </a:r>
            <a:endParaRPr sz="1400" dirty="0"/>
          </a:p>
          <a:p>
            <a:pPr marL="533400" indent="-533400" eaLnBrk="1" hangingPunct="1">
              <a:lnSpc>
                <a:spcPct val="90000"/>
              </a:lnSpc>
              <a:buFontTx/>
              <a:buNone/>
            </a:pPr>
            <a:r>
              <a:rPr sz="1400" dirty="0"/>
              <a:t>		</a:t>
            </a:r>
            <a:endParaRPr sz="1400" dirty="0">
              <a:latin typeface="Palatino" pitchFamily="-48" charset="0"/>
            </a:endParaRPr>
          </a:p>
          <a:p>
            <a:pPr marL="533400" indent="-533400" eaLnBrk="1" hangingPunct="1">
              <a:lnSpc>
                <a:spcPct val="90000"/>
              </a:lnSpc>
              <a:buFont typeface="Wingdings 2" panose="05020102010507070707" pitchFamily="18" charset="2"/>
              <a:buChar char=""/>
            </a:pPr>
            <a:endParaRPr sz="1400" dirty="0">
              <a:latin typeface="Palatino" pitchFamily="-48" charset="0"/>
            </a:endParaRPr>
          </a:p>
          <a:p>
            <a:pPr marL="533400" indent="-533400" eaLnBrk="1" hangingPunct="1">
              <a:lnSpc>
                <a:spcPct val="90000"/>
              </a:lnSpc>
              <a:buFont typeface="Wingdings 2" panose="05020102010507070707" pitchFamily="18" charset="2"/>
              <a:buChar char=""/>
            </a:pP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1">
                                            <p:txEl>
                                              <p:charRg st="0" end="250"/>
                                            </p:txEl>
                                          </p:spTgt>
                                        </p:tgtEl>
                                        <p:attrNameLst>
                                          <p:attrName>style.visibility</p:attrName>
                                        </p:attrNameLst>
                                      </p:cBhvr>
                                      <p:to>
                                        <p:strVal val="visible"/>
                                      </p:to>
                                    </p:set>
                                    <p:anim calcmode="lin" valueType="num">
                                      <p:cBhvr additive="base">
                                        <p:cTn id="7" dur="500" fill="hold"/>
                                        <p:tgtEl>
                                          <p:spTgt spid="7171">
                                            <p:txEl>
                                              <p:charRg st="0" end="25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charRg st="0" end="25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1">
                                            <p:txEl>
                                              <p:charRg st="251" end="359"/>
                                            </p:txEl>
                                          </p:spTgt>
                                        </p:tgtEl>
                                        <p:attrNameLst>
                                          <p:attrName>style.visibility</p:attrName>
                                        </p:attrNameLst>
                                      </p:cBhvr>
                                      <p:to>
                                        <p:strVal val="visible"/>
                                      </p:to>
                                    </p:set>
                                    <p:anim calcmode="lin" valueType="num">
                                      <p:cBhvr additive="base">
                                        <p:cTn id="13" dur="500" fill="hold"/>
                                        <p:tgtEl>
                                          <p:spTgt spid="7171">
                                            <p:txEl>
                                              <p:charRg st="251" end="35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charRg st="251" end="35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71">
                                            <p:txEl>
                                              <p:charRg st="359" end="457"/>
                                            </p:txEl>
                                          </p:spTgt>
                                        </p:tgtEl>
                                        <p:attrNameLst>
                                          <p:attrName>style.visibility</p:attrName>
                                        </p:attrNameLst>
                                      </p:cBhvr>
                                      <p:to>
                                        <p:strVal val="visible"/>
                                      </p:to>
                                    </p:set>
                                    <p:anim calcmode="lin" valueType="num">
                                      <p:cBhvr additive="base">
                                        <p:cTn id="19" dur="500" fill="hold"/>
                                        <p:tgtEl>
                                          <p:spTgt spid="7171">
                                            <p:txEl>
                                              <p:charRg st="359" end="45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charRg st="359" end="45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171">
                                            <p:txEl>
                                              <p:charRg st="457" end="530"/>
                                            </p:txEl>
                                          </p:spTgt>
                                        </p:tgtEl>
                                        <p:attrNameLst>
                                          <p:attrName>style.visibility</p:attrName>
                                        </p:attrNameLst>
                                      </p:cBhvr>
                                      <p:to>
                                        <p:strVal val="visible"/>
                                      </p:to>
                                    </p:set>
                                    <p:anim calcmode="lin" valueType="num">
                                      <p:cBhvr additive="base">
                                        <p:cTn id="25" dur="500" fill="hold"/>
                                        <p:tgtEl>
                                          <p:spTgt spid="7171">
                                            <p:txEl>
                                              <p:charRg st="457" end="53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1">
                                            <p:txEl>
                                              <p:charRg st="457" end="53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171">
                                            <p:txEl>
                                              <p:charRg st="8" end="8"/>
                                            </p:txEl>
                                          </p:spTgt>
                                        </p:tgtEl>
                                        <p:attrNameLst>
                                          <p:attrName>style.visibility</p:attrName>
                                        </p:attrNameLst>
                                      </p:cBhvr>
                                      <p:to>
                                        <p:strVal val="visible"/>
                                      </p:to>
                                    </p:set>
                                    <p:anim calcmode="lin" valueType="num">
                                      <p:cBhvr additive="base">
                                        <p:cTn id="31" dur="500" fill="hold"/>
                                        <p:tgtEl>
                                          <p:spTgt spid="7171">
                                            <p:txEl>
                                              <p:char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1">
                                            <p:txEl>
                                              <p:char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171">
                                            <p:txEl>
                                              <p:charRg st="9" end="9"/>
                                            </p:txEl>
                                          </p:spTgt>
                                        </p:tgtEl>
                                        <p:attrNameLst>
                                          <p:attrName>style.visibility</p:attrName>
                                        </p:attrNameLst>
                                      </p:cBhvr>
                                      <p:to>
                                        <p:strVal val="visible"/>
                                      </p:to>
                                    </p:set>
                                    <p:anim calcmode="lin" valueType="num">
                                      <p:cBhvr additive="base">
                                        <p:cTn id="37" dur="500" fill="hold"/>
                                        <p:tgtEl>
                                          <p:spTgt spid="7171">
                                            <p:txEl>
                                              <p:char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71">
                                            <p:txEl>
                                              <p:char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171">
                                            <p:txEl>
                                              <p:charRg st="10" end="10"/>
                                            </p:txEl>
                                          </p:spTgt>
                                        </p:tgtEl>
                                        <p:attrNameLst>
                                          <p:attrName>style.visibility</p:attrName>
                                        </p:attrNameLst>
                                      </p:cBhvr>
                                      <p:to>
                                        <p:strVal val="visible"/>
                                      </p:to>
                                    </p:set>
                                    <p:anim calcmode="lin" valueType="num">
                                      <p:cBhvr additive="base">
                                        <p:cTn id="43" dur="500" fill="hold"/>
                                        <p:tgtEl>
                                          <p:spTgt spid="7171">
                                            <p:txEl>
                                              <p:char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171">
                                            <p:txEl>
                                              <p:char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171">
                                            <p:txEl>
                                              <p:charRg st="11" end="11"/>
                                            </p:txEl>
                                          </p:spTgt>
                                        </p:tgtEl>
                                        <p:attrNameLst>
                                          <p:attrName>style.visibility</p:attrName>
                                        </p:attrNameLst>
                                      </p:cBhvr>
                                      <p:to>
                                        <p:strVal val="visible"/>
                                      </p:to>
                                    </p:set>
                                    <p:anim calcmode="lin" valueType="num">
                                      <p:cBhvr additive="base">
                                        <p:cTn id="49" dur="500" fill="hold"/>
                                        <p:tgtEl>
                                          <p:spTgt spid="7171">
                                            <p:txEl>
                                              <p:char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171">
                                            <p:txEl>
                                              <p:char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171">
                                            <p:txEl>
                                              <p:charRg st="12" end="12"/>
                                            </p:txEl>
                                          </p:spTgt>
                                        </p:tgtEl>
                                        <p:attrNameLst>
                                          <p:attrName>style.visibility</p:attrName>
                                        </p:attrNameLst>
                                      </p:cBhvr>
                                      <p:to>
                                        <p:strVal val="visible"/>
                                      </p:to>
                                    </p:set>
                                    <p:anim calcmode="lin" valueType="num">
                                      <p:cBhvr additive="base">
                                        <p:cTn id="55" dur="500" fill="hold"/>
                                        <p:tgtEl>
                                          <p:spTgt spid="7171">
                                            <p:txEl>
                                              <p:char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171">
                                            <p:txEl>
                                              <p:char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7171">
                                            <p:txEl>
                                              <p:charRg st="13" end="13"/>
                                            </p:txEl>
                                          </p:spTgt>
                                        </p:tgtEl>
                                        <p:attrNameLst>
                                          <p:attrName>style.visibility</p:attrName>
                                        </p:attrNameLst>
                                      </p:cBhvr>
                                      <p:to>
                                        <p:strVal val="visible"/>
                                      </p:to>
                                    </p:set>
                                    <p:anim calcmode="lin" valueType="num">
                                      <p:cBhvr additive="base">
                                        <p:cTn id="61" dur="500" fill="hold"/>
                                        <p:tgtEl>
                                          <p:spTgt spid="7171">
                                            <p:txEl>
                                              <p:char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171">
                                            <p:txEl>
                                              <p:char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7171">
                                            <p:txEl>
                                              <p:charRg st="14" end="14"/>
                                            </p:txEl>
                                          </p:spTgt>
                                        </p:tgtEl>
                                        <p:attrNameLst>
                                          <p:attrName>style.visibility</p:attrName>
                                        </p:attrNameLst>
                                      </p:cBhvr>
                                      <p:to>
                                        <p:strVal val="visible"/>
                                      </p:to>
                                    </p:set>
                                    <p:anim calcmode="lin" valueType="num">
                                      <p:cBhvr additive="base">
                                        <p:cTn id="67" dur="500" fill="hold"/>
                                        <p:tgtEl>
                                          <p:spTgt spid="7171">
                                            <p:txEl>
                                              <p:char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171">
                                            <p:txEl>
                                              <p:char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7171">
                                            <p:txEl>
                                              <p:charRg st="15" end="15"/>
                                            </p:txEl>
                                          </p:spTgt>
                                        </p:tgtEl>
                                        <p:attrNameLst>
                                          <p:attrName>style.visibility</p:attrName>
                                        </p:attrNameLst>
                                      </p:cBhvr>
                                      <p:to>
                                        <p:strVal val="visible"/>
                                      </p:to>
                                    </p:set>
                                    <p:anim calcmode="lin" valueType="num">
                                      <p:cBhvr additive="base">
                                        <p:cTn id="73" dur="500" fill="hold"/>
                                        <p:tgtEl>
                                          <p:spTgt spid="7171">
                                            <p:txEl>
                                              <p:charRg st="15" end="1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171">
                                            <p:txEl>
                                              <p:char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7171">
                                            <p:txEl>
                                              <p:charRg st="17" end="17"/>
                                            </p:txEl>
                                          </p:spTgt>
                                        </p:tgtEl>
                                        <p:attrNameLst>
                                          <p:attrName>style.visibility</p:attrName>
                                        </p:attrNameLst>
                                      </p:cBhvr>
                                      <p:to>
                                        <p:strVal val="visible"/>
                                      </p:to>
                                    </p:set>
                                    <p:anim calcmode="lin" valueType="num">
                                      <p:cBhvr additive="base">
                                        <p:cTn id="79" dur="500" fill="hold"/>
                                        <p:tgtEl>
                                          <p:spTgt spid="7171">
                                            <p:txEl>
                                              <p:charRg st="17" end="17"/>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171">
                                            <p:txEl>
                                              <p:char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7171">
                                            <p:txEl>
                                              <p:charRg st="19" end="19"/>
                                            </p:txEl>
                                          </p:spTgt>
                                        </p:tgtEl>
                                        <p:attrNameLst>
                                          <p:attrName>style.visibility</p:attrName>
                                        </p:attrNameLst>
                                      </p:cBhvr>
                                      <p:to>
                                        <p:strVal val="visible"/>
                                      </p:to>
                                    </p:set>
                                    <p:anim calcmode="lin" valueType="num">
                                      <p:cBhvr additive="base">
                                        <p:cTn id="85" dur="500" fill="hold"/>
                                        <p:tgtEl>
                                          <p:spTgt spid="7171">
                                            <p:txEl>
                                              <p:charRg st="19" end="19"/>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171">
                                            <p:txEl>
                                              <p:char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7171">
                                            <p:txEl>
                                              <p:charRg st="21" end="21"/>
                                            </p:txEl>
                                          </p:spTgt>
                                        </p:tgtEl>
                                        <p:attrNameLst>
                                          <p:attrName>style.visibility</p:attrName>
                                        </p:attrNameLst>
                                      </p:cBhvr>
                                      <p:to>
                                        <p:strVal val="visible"/>
                                      </p:to>
                                    </p:set>
                                    <p:anim calcmode="lin" valueType="num">
                                      <p:cBhvr additive="base">
                                        <p:cTn id="91" dur="500" fill="hold"/>
                                        <p:tgtEl>
                                          <p:spTgt spid="7171">
                                            <p:txEl>
                                              <p:charRg st="21" end="21"/>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7171">
                                            <p:txEl>
                                              <p:charRg st="21" end="21"/>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7171">
                                            <p:txEl>
                                              <p:charRg st="22" end="22"/>
                                            </p:txEl>
                                          </p:spTgt>
                                        </p:tgtEl>
                                        <p:attrNameLst>
                                          <p:attrName>style.visibility</p:attrName>
                                        </p:attrNameLst>
                                      </p:cBhvr>
                                      <p:to>
                                        <p:strVal val="visible"/>
                                      </p:to>
                                    </p:set>
                                    <p:anim calcmode="lin" valueType="num">
                                      <p:cBhvr additive="base">
                                        <p:cTn id="97" dur="500" fill="hold"/>
                                        <p:tgtEl>
                                          <p:spTgt spid="7171">
                                            <p:txEl>
                                              <p:charRg st="22" end="22"/>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7171">
                                            <p:txEl>
                                              <p:charRg st="22" end="22"/>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7171">
                                            <p:txEl>
                                              <p:charRg st="23" end="23"/>
                                            </p:txEl>
                                          </p:spTgt>
                                        </p:tgtEl>
                                        <p:attrNameLst>
                                          <p:attrName>style.visibility</p:attrName>
                                        </p:attrNameLst>
                                      </p:cBhvr>
                                      <p:to>
                                        <p:strVal val="visible"/>
                                      </p:to>
                                    </p:set>
                                    <p:anim calcmode="lin" valueType="num">
                                      <p:cBhvr additive="base">
                                        <p:cTn id="103" dur="500" fill="hold"/>
                                        <p:tgtEl>
                                          <p:spTgt spid="7171">
                                            <p:txEl>
                                              <p:charRg st="23" end="23"/>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7171">
                                            <p:txEl>
                                              <p:charRg st="23" end="23"/>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7171">
                                            <p:txEl>
                                              <p:charRg st="24" end="24"/>
                                            </p:txEl>
                                          </p:spTgt>
                                        </p:tgtEl>
                                        <p:attrNameLst>
                                          <p:attrName>style.visibility</p:attrName>
                                        </p:attrNameLst>
                                      </p:cBhvr>
                                      <p:to>
                                        <p:strVal val="visible"/>
                                      </p:to>
                                    </p:set>
                                    <p:anim calcmode="lin" valueType="num">
                                      <p:cBhvr additive="base">
                                        <p:cTn id="109" dur="500" fill="hold"/>
                                        <p:tgtEl>
                                          <p:spTgt spid="7171">
                                            <p:txEl>
                                              <p:charRg st="24" end="24"/>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7171">
                                            <p:txEl>
                                              <p:charRg st="24" end="24"/>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7171">
                                            <p:txEl>
                                              <p:charRg st="535" end="537"/>
                                            </p:txEl>
                                          </p:spTgt>
                                        </p:tgtEl>
                                        <p:attrNameLst>
                                          <p:attrName>style.visibility</p:attrName>
                                        </p:attrNameLst>
                                      </p:cBhvr>
                                      <p:to>
                                        <p:strVal val="visible"/>
                                      </p:to>
                                    </p:set>
                                    <p:anim calcmode="lin" valueType="num">
                                      <p:cBhvr additive="base">
                                        <p:cTn id="115" dur="500" fill="hold"/>
                                        <p:tgtEl>
                                          <p:spTgt spid="7171">
                                            <p:txEl>
                                              <p:charRg st="535" end="537"/>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7171">
                                            <p:txEl>
                                              <p:charRg st="535" end="537"/>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7171">
                                            <p:txEl>
                                              <p:charRg st="537" end="539"/>
                                            </p:txEl>
                                          </p:spTgt>
                                        </p:tgtEl>
                                        <p:attrNameLst>
                                          <p:attrName>style.visibility</p:attrName>
                                        </p:attrNameLst>
                                      </p:cBhvr>
                                      <p:to>
                                        <p:strVal val="visible"/>
                                      </p:to>
                                    </p:set>
                                    <p:anim calcmode="lin" valueType="num">
                                      <p:cBhvr additive="base">
                                        <p:cTn id="121" dur="500" fill="hold"/>
                                        <p:tgtEl>
                                          <p:spTgt spid="7171">
                                            <p:txEl>
                                              <p:charRg st="537" end="539"/>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7171">
                                            <p:txEl>
                                              <p:charRg st="537" end="539"/>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7171">
                                            <p:txEl>
                                              <p:charRg st="539" end="545"/>
                                            </p:txEl>
                                          </p:spTgt>
                                        </p:tgtEl>
                                        <p:attrNameLst>
                                          <p:attrName>style.visibility</p:attrName>
                                        </p:attrNameLst>
                                      </p:cBhvr>
                                      <p:to>
                                        <p:strVal val="visible"/>
                                      </p:to>
                                    </p:set>
                                    <p:anim calcmode="lin" valueType="num">
                                      <p:cBhvr additive="base">
                                        <p:cTn id="127" dur="500" fill="hold"/>
                                        <p:tgtEl>
                                          <p:spTgt spid="7171">
                                            <p:txEl>
                                              <p:charRg st="539" end="545"/>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7171">
                                            <p:txEl>
                                              <p:charRg st="539" end="545"/>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7171">
                                            <p:txEl>
                                              <p:charRg st="545" end="548"/>
                                            </p:txEl>
                                          </p:spTgt>
                                        </p:tgtEl>
                                        <p:attrNameLst>
                                          <p:attrName>style.visibility</p:attrName>
                                        </p:attrNameLst>
                                      </p:cBhvr>
                                      <p:to>
                                        <p:strVal val="visible"/>
                                      </p:to>
                                    </p:set>
                                    <p:anim calcmode="lin" valueType="num">
                                      <p:cBhvr additive="base">
                                        <p:cTn id="133" dur="500" fill="hold"/>
                                        <p:tgtEl>
                                          <p:spTgt spid="7171">
                                            <p:txEl>
                                              <p:charRg st="545" end="548"/>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7171">
                                            <p:txEl>
                                              <p:charRg st="545" end="54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a:xfrm>
            <a:off x="685800" y="304800"/>
            <a:ext cx="7772400" cy="990600"/>
          </a:xfrm>
        </p:spPr>
        <p:txBody>
          <a:bodyPr vert="horz" wrap="square" lIns="0" tIns="45720" rIns="0" bIns="0" anchor="b" anchorCtr="0"/>
          <a:p>
            <a:pPr eaLnBrk="1" hangingPunct="1"/>
            <a:r>
              <a:rPr sz="2400" dirty="0"/>
              <a:t>Laura King - Positive Affect and Meaning</a:t>
            </a:r>
            <a:br>
              <a:rPr sz="2400" dirty="0"/>
            </a:br>
            <a:endParaRPr sz="2400" dirty="0"/>
          </a:p>
        </p:txBody>
      </p:sp>
      <p:sp>
        <p:nvSpPr>
          <p:cNvPr id="15363" name="Rectangle 3"/>
          <p:cNvSpPr>
            <a:spLocks noGrp="1"/>
          </p:cNvSpPr>
          <p:nvPr>
            <p:ph idx="1"/>
          </p:nvPr>
        </p:nvSpPr>
        <p:spPr>
          <a:xfrm>
            <a:off x="685800" y="1066800"/>
            <a:ext cx="7772400" cy="5029200"/>
          </a:xfrm>
        </p:spPr>
        <p:txBody>
          <a:bodyPr vert="horz" wrap="square" lIns="91440" tIns="45720" rIns="91440" bIns="45720" anchor="t" anchorCtr="0"/>
          <a:p>
            <a:pPr eaLnBrk="1" hangingPunct="1">
              <a:lnSpc>
                <a:spcPct val="90000"/>
              </a:lnSpc>
              <a:buFontTx/>
              <a:buNone/>
            </a:pPr>
            <a:r>
              <a:rPr sz="1800" dirty="0"/>
              <a:t>Traditional opposition of pleasure and meaning - shallow vs. deeper</a:t>
            </a:r>
            <a:endParaRPr sz="1800" dirty="0"/>
          </a:p>
          <a:p>
            <a:pPr eaLnBrk="1" hangingPunct="1">
              <a:lnSpc>
                <a:spcPct val="90000"/>
              </a:lnSpc>
              <a:buFontTx/>
              <a:buNone/>
            </a:pPr>
            <a:r>
              <a:rPr sz="1800" dirty="0"/>
              <a:t>King: How positive affect/emotion may contribute to meaning</a:t>
            </a:r>
            <a:endParaRPr sz="1800" dirty="0"/>
          </a:p>
          <a:p>
            <a:pPr eaLnBrk="1" hangingPunct="1">
              <a:lnSpc>
                <a:spcPct val="90000"/>
              </a:lnSpc>
              <a:buFontTx/>
              <a:buAutoNum type="arabicPeriod"/>
            </a:pPr>
            <a:r>
              <a:rPr sz="1800" dirty="0"/>
              <a:t>Positive emotions enhance meaning - fun with friends, scenery - think of larger context, appreciation of life, what’s important</a:t>
            </a:r>
            <a:endParaRPr sz="1800" dirty="0"/>
          </a:p>
          <a:p>
            <a:pPr eaLnBrk="1" hangingPunct="1">
              <a:lnSpc>
                <a:spcPct val="90000"/>
              </a:lnSpc>
              <a:buFontTx/>
              <a:buAutoNum type="arabicPeriod"/>
            </a:pPr>
            <a:r>
              <a:rPr sz="1800" dirty="0"/>
              <a:t>Positive emotions as markers of meaningful events</a:t>
            </a:r>
            <a:endParaRPr sz="1800" dirty="0"/>
          </a:p>
          <a:p>
            <a:pPr eaLnBrk="1" hangingPunct="1">
              <a:lnSpc>
                <a:spcPct val="90000"/>
              </a:lnSpc>
              <a:buFontTx/>
              <a:buNone/>
            </a:pPr>
            <a:r>
              <a:rPr sz="1800" dirty="0"/>
              <a:t>	Personally expressive/meaningful events also pleasant</a:t>
            </a:r>
            <a:endParaRPr sz="1800" dirty="0"/>
          </a:p>
          <a:p>
            <a:pPr eaLnBrk="1" hangingPunct="1">
              <a:lnSpc>
                <a:spcPct val="90000"/>
              </a:lnSpc>
              <a:buFontTx/>
              <a:buNone/>
            </a:pPr>
            <a:r>
              <a:rPr sz="1800" dirty="0"/>
              <a:t>	e.g., Christmas - childhood memories</a:t>
            </a:r>
            <a:endParaRPr sz="1800" dirty="0"/>
          </a:p>
          <a:p>
            <a:pPr eaLnBrk="1" hangingPunct="1">
              <a:lnSpc>
                <a:spcPct val="90000"/>
              </a:lnSpc>
              <a:buFontTx/>
              <a:buNone/>
            </a:pPr>
            <a:endParaRPr sz="1800" dirty="0"/>
          </a:p>
          <a:p>
            <a:pPr eaLnBrk="1" hangingPunct="1">
              <a:lnSpc>
                <a:spcPct val="90000"/>
              </a:lnSpc>
              <a:buFontTx/>
              <a:buNone/>
            </a:pPr>
            <a:r>
              <a:rPr sz="1800" dirty="0"/>
              <a:t>Six studies: </a:t>
            </a:r>
            <a:endParaRPr sz="1800" dirty="0"/>
          </a:p>
          <a:p>
            <a:pPr eaLnBrk="1" hangingPunct="1">
              <a:lnSpc>
                <a:spcPct val="90000"/>
              </a:lnSpc>
              <a:buFontTx/>
              <a:buNone/>
            </a:pPr>
            <a:r>
              <a:rPr sz="1800" dirty="0"/>
              <a:t>	Diary study: Each day – found something purposeful &amp; meaningful -reason for being here</a:t>
            </a:r>
            <a:endParaRPr sz="1800" dirty="0"/>
          </a:p>
          <a:p>
            <a:pPr eaLnBrk="1" hangingPunct="1">
              <a:lnSpc>
                <a:spcPct val="90000"/>
              </a:lnSpc>
              <a:buFontTx/>
              <a:buNone/>
            </a:pPr>
            <a:r>
              <a:rPr sz="1800" dirty="0"/>
              <a:t>	rated positive affect</a:t>
            </a:r>
            <a:endParaRPr sz="1800" dirty="0"/>
          </a:p>
          <a:p>
            <a:pPr eaLnBrk="1" hangingPunct="1">
              <a:lnSpc>
                <a:spcPct val="90000"/>
              </a:lnSpc>
              <a:buFontTx/>
              <a:buNone/>
            </a:pPr>
            <a:r>
              <a:rPr sz="1800" dirty="0"/>
              <a:t>	Expt. Manipulate mood</a:t>
            </a:r>
            <a:endParaRPr sz="1800" dirty="0"/>
          </a:p>
          <a:p>
            <a:pPr eaLnBrk="1" hangingPunct="1">
              <a:lnSpc>
                <a:spcPct val="90000"/>
              </a:lnSpc>
              <a:buFontTx/>
              <a:buNone/>
            </a:pPr>
            <a:endParaRPr sz="1800" dirty="0"/>
          </a:p>
          <a:p>
            <a:pPr eaLnBrk="1" hangingPunct="1">
              <a:lnSpc>
                <a:spcPct val="90000"/>
              </a:lnSpc>
              <a:buFontTx/>
              <a:buNone/>
            </a:pPr>
            <a:r>
              <a:rPr sz="1800" dirty="0"/>
              <a:t>All showed meaning and positive emotions strongly related</a:t>
            </a:r>
            <a:endParaRPr sz="1800" dirty="0"/>
          </a:p>
          <a:p>
            <a:pPr eaLnBrk="1" hangingPunct="1">
              <a:lnSpc>
                <a:spcPct val="90000"/>
              </a:lnSpc>
              <a:buFontTx/>
              <a:buNone/>
            </a:pPr>
            <a:r>
              <a:rPr sz="1800" dirty="0"/>
              <a:t>Two-way street - each contributing to other</a:t>
            </a:r>
            <a:endParaRPr sz="1800" dirty="0"/>
          </a:p>
          <a:p>
            <a:pPr eaLnBrk="1" hangingPunct="1">
              <a:lnSpc>
                <a:spcPct val="90000"/>
              </a:lnSpc>
              <a:buFontTx/>
              <a:buNone/>
            </a:pPr>
            <a:r>
              <a:rPr sz="1800" dirty="0"/>
              <a:t>		</a:t>
            </a:r>
            <a:endParaRPr sz="1800" dirty="0"/>
          </a:p>
          <a:p>
            <a:pPr eaLnBrk="1" hangingPunct="1">
              <a:lnSpc>
                <a:spcPct val="90000"/>
              </a:lnSpc>
              <a:buFontTx/>
              <a:buAutoNum type="arabicPeriod"/>
            </a:pPr>
            <a:endParaRPr sz="1600" dirty="0"/>
          </a:p>
          <a:p>
            <a:pPr lvl="1" eaLnBrk="1" hangingPunct="1">
              <a:lnSpc>
                <a:spcPct val="90000"/>
              </a:lnSpc>
              <a:buFontTx/>
              <a:buNone/>
            </a:pPr>
            <a:r>
              <a:rPr sz="1400" dirty="0"/>
              <a:t>	</a:t>
            </a:r>
            <a:endParaRPr sz="1400" dirty="0"/>
          </a:p>
          <a:p>
            <a:pPr eaLnBrk="1" hangingPunct="1">
              <a:lnSpc>
                <a:spcPct val="90000"/>
              </a:lnSpc>
              <a:buFont typeface="Wingdings 2" panose="05020102010507070707" pitchFamily="18" charset="2"/>
              <a:buChar char=""/>
            </a:pPr>
            <a:endParaRPr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xfrm>
            <a:off x="685800" y="228600"/>
            <a:ext cx="7772400" cy="609600"/>
          </a:xfrm>
        </p:spPr>
        <p:txBody>
          <a:bodyPr vert="horz" wrap="square" lIns="0" tIns="45720" rIns="0" bIns="0" anchor="b" anchorCtr="0"/>
          <a:p>
            <a:pPr eaLnBrk="1" hangingPunct="1"/>
            <a:r>
              <a:rPr dirty="0"/>
              <a:t> </a:t>
            </a:r>
            <a:r>
              <a:rPr sz="2400" dirty="0"/>
              <a:t>Differences &amp; Similarities</a:t>
            </a:r>
            <a:endParaRPr dirty="0"/>
          </a:p>
        </p:txBody>
      </p:sp>
      <p:sp>
        <p:nvSpPr>
          <p:cNvPr id="17411" name="Rectangle 3"/>
          <p:cNvSpPr>
            <a:spLocks noGrp="1"/>
          </p:cNvSpPr>
          <p:nvPr>
            <p:ph idx="1"/>
          </p:nvPr>
        </p:nvSpPr>
        <p:spPr>
          <a:xfrm>
            <a:off x="381000" y="838200"/>
            <a:ext cx="8229600" cy="5562600"/>
          </a:xfrm>
        </p:spPr>
        <p:txBody>
          <a:bodyPr vert="horz" wrap="square" lIns="91440" tIns="45720" rIns="91440" bIns="45720" anchor="t" anchorCtr="0"/>
          <a:p>
            <a:pPr eaLnBrk="1" hangingPunct="1">
              <a:buFontTx/>
              <a:buNone/>
            </a:pPr>
            <a:r>
              <a:rPr sz="1800" b="1" u="sng" dirty="0"/>
              <a:t>Differences</a:t>
            </a:r>
            <a:endParaRPr sz="1800" dirty="0"/>
          </a:p>
          <a:p>
            <a:pPr eaLnBrk="1" hangingPunct="1">
              <a:buFontTx/>
              <a:buNone/>
            </a:pPr>
            <a:r>
              <a:rPr sz="2000" dirty="0"/>
              <a:t>Hedonic View: Happiness = Positive Emotions + Satisfaction</a:t>
            </a:r>
            <a:endParaRPr sz="2000" dirty="0"/>
          </a:p>
          <a:p>
            <a:pPr eaLnBrk="1" hangingPunct="1">
              <a:buFontTx/>
              <a:buNone/>
            </a:pPr>
            <a:r>
              <a:rPr sz="2000" dirty="0"/>
              <a:t>	</a:t>
            </a:r>
            <a:r>
              <a:rPr sz="1800" dirty="0"/>
              <a:t>Basis of happiness to be discovered through research - empirically.</a:t>
            </a:r>
            <a:endParaRPr sz="1800" dirty="0"/>
          </a:p>
          <a:p>
            <a:pPr eaLnBrk="1" hangingPunct="1">
              <a:buFontTx/>
              <a:buNone/>
            </a:pPr>
            <a:r>
              <a:rPr sz="1800" dirty="0"/>
              <a:t>	Why we are happy not answered by theory or definition.</a:t>
            </a:r>
            <a:endParaRPr sz="1800" dirty="0"/>
          </a:p>
          <a:p>
            <a:pPr eaLnBrk="1" hangingPunct="1">
              <a:buFontTx/>
              <a:buNone/>
            </a:pPr>
            <a:r>
              <a:rPr sz="1800" dirty="0"/>
              <a:t>	Quick and easy measures - easy to assess.</a:t>
            </a:r>
            <a:endParaRPr sz="1800" dirty="0"/>
          </a:p>
          <a:p>
            <a:pPr eaLnBrk="1" hangingPunct="1">
              <a:buFontTx/>
              <a:buNone/>
            </a:pPr>
            <a:r>
              <a:rPr sz="1800" dirty="0"/>
              <a:t>	Research-driven approach.</a:t>
            </a:r>
            <a:endParaRPr sz="1800" dirty="0"/>
          </a:p>
          <a:p>
            <a:pPr eaLnBrk="1" hangingPunct="1">
              <a:buFontTx/>
              <a:buNone/>
            </a:pPr>
            <a:r>
              <a:rPr sz="2000" dirty="0"/>
              <a:t>Eudaimonic View </a:t>
            </a:r>
            <a:r>
              <a:rPr lang="en-IN" sz="2000" dirty="0"/>
              <a:t>=</a:t>
            </a:r>
            <a:r>
              <a:rPr sz="2000" dirty="0"/>
              <a:t> Personal Expressiveness, Optimal Functioning, Positive Mental Health, and Meanfulness</a:t>
            </a:r>
            <a:endParaRPr sz="1800" dirty="0"/>
          </a:p>
          <a:p>
            <a:pPr eaLnBrk="1" hangingPunct="1">
              <a:buFontTx/>
              <a:buNone/>
            </a:pPr>
            <a:r>
              <a:rPr sz="1800" dirty="0"/>
              <a:t>	Definition specifies basis for well-being, i.e., why/what makes us healthy.   Likely to also make us happy but maybe not in the short-term..e.g., strength to end bad relation, confront conflicts, say “no.”</a:t>
            </a:r>
            <a:endParaRPr sz="1800" dirty="0"/>
          </a:p>
          <a:p>
            <a:pPr eaLnBrk="1" hangingPunct="1">
              <a:buFontTx/>
              <a:buNone/>
            </a:pPr>
            <a:r>
              <a:rPr sz="1800" dirty="0"/>
              <a:t>	Complicated, lengthy &amp; involved assessment.</a:t>
            </a:r>
            <a:endParaRPr sz="1800" dirty="0"/>
          </a:p>
          <a:p>
            <a:pPr eaLnBrk="1" hangingPunct="1">
              <a:buFontTx/>
              <a:buNone/>
            </a:pPr>
            <a:r>
              <a:rPr sz="1800" dirty="0"/>
              <a:t>	Theory-driven…define well-being in way that includes why.</a:t>
            </a:r>
            <a:endParaRPr sz="1800" dirty="0"/>
          </a:p>
          <a:p>
            <a:pPr eaLnBrk="1" hangingPunct="1">
              <a:buFontTx/>
              <a:buNone/>
            </a:pPr>
            <a:r>
              <a:rPr sz="1800" dirty="0"/>
              <a:t>		I.e., criteria for healthy, fully functioning person.</a:t>
            </a:r>
            <a:endParaRPr sz="2000" dirty="0"/>
          </a:p>
          <a:p>
            <a:pPr eaLnBrk="1" hangingPunct="1">
              <a:buFontTx/>
              <a:buNone/>
            </a:pPr>
            <a:r>
              <a:rPr sz="1800" b="1" u="sng" dirty="0"/>
              <a:t>Simiarities</a:t>
            </a:r>
            <a:r>
              <a:rPr sz="2000" b="1" u="sng" dirty="0"/>
              <a:t> </a:t>
            </a:r>
            <a:endParaRPr sz="2000" b="1" u="sng" dirty="0"/>
          </a:p>
          <a:p>
            <a:pPr eaLnBrk="1" hangingPunct="1">
              <a:buFontTx/>
              <a:buNone/>
            </a:pPr>
            <a:r>
              <a:rPr sz="1800" dirty="0"/>
              <a:t>Moderate to strong correlations of r =.6. Tapping similar dimensions.</a:t>
            </a:r>
            <a:endParaRPr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charRg st="0" end="12"/>
                                            </p:txEl>
                                          </p:spTgt>
                                        </p:tgtEl>
                                        <p:attrNameLst>
                                          <p:attrName>style.visibility</p:attrName>
                                        </p:attrNameLst>
                                      </p:cBhvr>
                                      <p:to>
                                        <p:strVal val="visible"/>
                                      </p:to>
                                    </p:set>
                                    <p:anim calcmode="lin" valueType="num">
                                      <p:cBhvr additive="base">
                                        <p:cTn id="7" dur="500" fill="hold"/>
                                        <p:tgtEl>
                                          <p:spTgt spid="17411">
                                            <p:txEl>
                                              <p:charRg st="0"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charRg st="0" end="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charRg st="12" end="71"/>
                                            </p:txEl>
                                          </p:spTgt>
                                        </p:tgtEl>
                                        <p:attrNameLst>
                                          <p:attrName>style.visibility</p:attrName>
                                        </p:attrNameLst>
                                      </p:cBhvr>
                                      <p:to>
                                        <p:strVal val="visible"/>
                                      </p:to>
                                    </p:set>
                                    <p:anim calcmode="lin" valueType="num">
                                      <p:cBhvr additive="base">
                                        <p:cTn id="13" dur="500" fill="hold"/>
                                        <p:tgtEl>
                                          <p:spTgt spid="17411">
                                            <p:txEl>
                                              <p:charRg st="12" end="7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charRg st="12" end="7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charRg st="71" end="140"/>
                                            </p:txEl>
                                          </p:spTgt>
                                        </p:tgtEl>
                                        <p:attrNameLst>
                                          <p:attrName>style.visibility</p:attrName>
                                        </p:attrNameLst>
                                      </p:cBhvr>
                                      <p:to>
                                        <p:strVal val="visible"/>
                                      </p:to>
                                    </p:set>
                                    <p:anim calcmode="lin" valueType="num">
                                      <p:cBhvr additive="base">
                                        <p:cTn id="19" dur="500" fill="hold"/>
                                        <p:tgtEl>
                                          <p:spTgt spid="17411">
                                            <p:txEl>
                                              <p:charRg st="71" end="14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charRg st="71" end="14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charRg st="140" end="196"/>
                                            </p:txEl>
                                          </p:spTgt>
                                        </p:tgtEl>
                                        <p:attrNameLst>
                                          <p:attrName>style.visibility</p:attrName>
                                        </p:attrNameLst>
                                      </p:cBhvr>
                                      <p:to>
                                        <p:strVal val="visible"/>
                                      </p:to>
                                    </p:set>
                                    <p:anim calcmode="lin" valueType="num">
                                      <p:cBhvr additive="base">
                                        <p:cTn id="25" dur="500" fill="hold"/>
                                        <p:tgtEl>
                                          <p:spTgt spid="17411">
                                            <p:txEl>
                                              <p:charRg st="140" end="19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charRg st="140" end="19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xEl>
                                              <p:charRg st="196" end="239"/>
                                            </p:txEl>
                                          </p:spTgt>
                                        </p:tgtEl>
                                        <p:attrNameLst>
                                          <p:attrName>style.visibility</p:attrName>
                                        </p:attrNameLst>
                                      </p:cBhvr>
                                      <p:to>
                                        <p:strVal val="visible"/>
                                      </p:to>
                                    </p:set>
                                    <p:anim calcmode="lin" valueType="num">
                                      <p:cBhvr additive="base">
                                        <p:cTn id="31" dur="500" fill="hold"/>
                                        <p:tgtEl>
                                          <p:spTgt spid="17411">
                                            <p:txEl>
                                              <p:charRg st="196" end="23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charRg st="196" end="23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411">
                                            <p:txEl>
                                              <p:charRg st="239" end="266"/>
                                            </p:txEl>
                                          </p:spTgt>
                                        </p:tgtEl>
                                        <p:attrNameLst>
                                          <p:attrName>style.visibility</p:attrName>
                                        </p:attrNameLst>
                                      </p:cBhvr>
                                      <p:to>
                                        <p:strVal val="visible"/>
                                      </p:to>
                                    </p:set>
                                    <p:anim calcmode="lin" valueType="num">
                                      <p:cBhvr additive="base">
                                        <p:cTn id="37" dur="500" fill="hold"/>
                                        <p:tgtEl>
                                          <p:spTgt spid="17411">
                                            <p:txEl>
                                              <p:charRg st="239" end="26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11">
                                            <p:txEl>
                                              <p:charRg st="239" end="26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411">
                                            <p:txEl>
                                              <p:charRg st="266" end="370"/>
                                            </p:txEl>
                                          </p:spTgt>
                                        </p:tgtEl>
                                        <p:attrNameLst>
                                          <p:attrName>style.visibility</p:attrName>
                                        </p:attrNameLst>
                                      </p:cBhvr>
                                      <p:to>
                                        <p:strVal val="visible"/>
                                      </p:to>
                                    </p:set>
                                    <p:anim calcmode="lin" valueType="num">
                                      <p:cBhvr additive="base">
                                        <p:cTn id="43" dur="500" fill="hold"/>
                                        <p:tgtEl>
                                          <p:spTgt spid="17411">
                                            <p:txEl>
                                              <p:charRg st="266" end="37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411">
                                            <p:txEl>
                                              <p:charRg st="266" end="37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7411">
                                            <p:txEl>
                                              <p:charRg st="370" end="577"/>
                                            </p:txEl>
                                          </p:spTgt>
                                        </p:tgtEl>
                                        <p:attrNameLst>
                                          <p:attrName>style.visibility</p:attrName>
                                        </p:attrNameLst>
                                      </p:cBhvr>
                                      <p:to>
                                        <p:strVal val="visible"/>
                                      </p:to>
                                    </p:set>
                                    <p:anim calcmode="lin" valueType="num">
                                      <p:cBhvr additive="base">
                                        <p:cTn id="49" dur="500" fill="hold"/>
                                        <p:tgtEl>
                                          <p:spTgt spid="17411">
                                            <p:txEl>
                                              <p:charRg st="370" end="57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7411">
                                            <p:txEl>
                                              <p:charRg st="370" end="57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7411">
                                            <p:txEl>
                                              <p:charRg st="577" end="622"/>
                                            </p:txEl>
                                          </p:spTgt>
                                        </p:tgtEl>
                                        <p:attrNameLst>
                                          <p:attrName>style.visibility</p:attrName>
                                        </p:attrNameLst>
                                      </p:cBhvr>
                                      <p:to>
                                        <p:strVal val="visible"/>
                                      </p:to>
                                    </p:set>
                                    <p:anim calcmode="lin" valueType="num">
                                      <p:cBhvr additive="base">
                                        <p:cTn id="55" dur="500" fill="hold"/>
                                        <p:tgtEl>
                                          <p:spTgt spid="17411">
                                            <p:txEl>
                                              <p:charRg st="577" end="62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7411">
                                            <p:txEl>
                                              <p:charRg st="577" end="62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7411">
                                            <p:txEl>
                                              <p:charRg st="622" end="681"/>
                                            </p:txEl>
                                          </p:spTgt>
                                        </p:tgtEl>
                                        <p:attrNameLst>
                                          <p:attrName>style.visibility</p:attrName>
                                        </p:attrNameLst>
                                      </p:cBhvr>
                                      <p:to>
                                        <p:strVal val="visible"/>
                                      </p:to>
                                    </p:set>
                                    <p:anim calcmode="lin" valueType="num">
                                      <p:cBhvr additive="base">
                                        <p:cTn id="61" dur="500" fill="hold"/>
                                        <p:tgtEl>
                                          <p:spTgt spid="17411">
                                            <p:txEl>
                                              <p:charRg st="622" end="68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7411">
                                            <p:txEl>
                                              <p:charRg st="622" end="68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7411">
                                            <p:txEl>
                                              <p:charRg st="681" end="737"/>
                                            </p:txEl>
                                          </p:spTgt>
                                        </p:tgtEl>
                                        <p:attrNameLst>
                                          <p:attrName>style.visibility</p:attrName>
                                        </p:attrNameLst>
                                      </p:cBhvr>
                                      <p:to>
                                        <p:strVal val="visible"/>
                                      </p:to>
                                    </p:set>
                                    <p:anim calcmode="lin" valueType="num">
                                      <p:cBhvr additive="base">
                                        <p:cTn id="67" dur="500" fill="hold"/>
                                        <p:tgtEl>
                                          <p:spTgt spid="17411">
                                            <p:txEl>
                                              <p:charRg st="681" end="737"/>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7411">
                                            <p:txEl>
                                              <p:charRg st="681" end="737"/>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7411">
                                            <p:txEl>
                                              <p:charRg st="737" end="750"/>
                                            </p:txEl>
                                          </p:spTgt>
                                        </p:tgtEl>
                                        <p:attrNameLst>
                                          <p:attrName>style.visibility</p:attrName>
                                        </p:attrNameLst>
                                      </p:cBhvr>
                                      <p:to>
                                        <p:strVal val="visible"/>
                                      </p:to>
                                    </p:set>
                                    <p:anim calcmode="lin" valueType="num">
                                      <p:cBhvr additive="base">
                                        <p:cTn id="73" dur="500" fill="hold"/>
                                        <p:tgtEl>
                                          <p:spTgt spid="17411">
                                            <p:txEl>
                                              <p:charRg st="737" end="75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7411">
                                            <p:txEl>
                                              <p:charRg st="737" end="75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411">
                                            <p:txEl>
                                              <p:charRg st="750" end="820"/>
                                            </p:txEl>
                                          </p:spTgt>
                                        </p:tgtEl>
                                        <p:attrNameLst>
                                          <p:attrName>style.visibility</p:attrName>
                                        </p:attrNameLst>
                                      </p:cBhvr>
                                      <p:to>
                                        <p:strVal val="visible"/>
                                      </p:to>
                                    </p:set>
                                    <p:anim calcmode="lin" valueType="num">
                                      <p:cBhvr additive="base">
                                        <p:cTn id="79" dur="500" fill="hold"/>
                                        <p:tgtEl>
                                          <p:spTgt spid="17411">
                                            <p:txEl>
                                              <p:charRg st="750" end="82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7411">
                                            <p:txEl>
                                              <p:charRg st="750" end="8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a:xfrm>
            <a:off x="685800" y="304800"/>
            <a:ext cx="7772400" cy="762000"/>
          </a:xfrm>
        </p:spPr>
        <p:txBody>
          <a:bodyPr vert="horz" wrap="square" lIns="0" tIns="45720" rIns="0" bIns="0" anchor="b" anchorCtr="0"/>
          <a:p>
            <a:pPr eaLnBrk="1" hangingPunct="1"/>
            <a:r>
              <a:rPr sz="2400" dirty="0"/>
              <a:t>Hedonic View: Subjective Well-being (SWB)</a:t>
            </a:r>
            <a:endParaRPr dirty="0"/>
          </a:p>
        </p:txBody>
      </p:sp>
      <p:sp>
        <p:nvSpPr>
          <p:cNvPr id="17411" name="Rectangle 3"/>
          <p:cNvSpPr>
            <a:spLocks noGrp="1"/>
          </p:cNvSpPr>
          <p:nvPr>
            <p:ph idx="1"/>
          </p:nvPr>
        </p:nvSpPr>
        <p:spPr>
          <a:xfrm>
            <a:off x="381000" y="990600"/>
            <a:ext cx="8305800" cy="5334000"/>
          </a:xfrm>
        </p:spPr>
        <p:txBody>
          <a:bodyPr vert="horz" wrap="square" lIns="91440" tIns="45720" rIns="91440" bIns="45720" anchor="t" anchorCtr="0"/>
          <a:p>
            <a:pPr lvl="1" eaLnBrk="1" hangingPunct="1">
              <a:buFontTx/>
              <a:buNone/>
            </a:pPr>
            <a:r>
              <a:rPr sz="2000" b="1" dirty="0"/>
              <a:t>Subjective Well-Being – (self-reported)</a:t>
            </a:r>
            <a:endParaRPr sz="2000" b="1" dirty="0"/>
          </a:p>
          <a:p>
            <a:pPr lvl="1" eaLnBrk="1" hangingPunct="1">
              <a:buFontTx/>
              <a:buNone/>
            </a:pPr>
            <a:r>
              <a:rPr sz="2000" dirty="0"/>
              <a:t>	(dominates research)</a:t>
            </a:r>
            <a:endParaRPr sz="2000" b="1" dirty="0"/>
          </a:p>
          <a:p>
            <a:pPr eaLnBrk="1" hangingPunct="1">
              <a:buFontTx/>
              <a:buNone/>
            </a:pPr>
            <a:r>
              <a:rPr sz="2000" dirty="0"/>
              <a:t>Colloquially - happiness.</a:t>
            </a:r>
            <a:endParaRPr sz="2000" dirty="0"/>
          </a:p>
          <a:p>
            <a:pPr eaLnBrk="1" hangingPunct="1">
              <a:buFontTx/>
              <a:buNone/>
            </a:pPr>
            <a:r>
              <a:rPr sz="2000" dirty="0"/>
              <a:t>Relatively stable and pervasive sense that life is “good.”</a:t>
            </a:r>
            <a:endParaRPr sz="2000" dirty="0"/>
          </a:p>
          <a:p>
            <a:pPr eaLnBrk="1" hangingPunct="1">
              <a:buFontTx/>
              <a:buNone/>
            </a:pPr>
            <a:r>
              <a:rPr sz="2000" dirty="0"/>
              <a:t>Initially conceived as three major components:</a:t>
            </a:r>
            <a:endParaRPr sz="2000" dirty="0"/>
          </a:p>
          <a:p>
            <a:pPr eaLnBrk="1" hangingPunct="1">
              <a:buFont typeface="Wingdings 2" panose="05020102010507070707" pitchFamily="18" charset="2"/>
              <a:buChar char=""/>
            </a:pPr>
            <a:endParaRPr sz="2000" dirty="0"/>
          </a:p>
          <a:p>
            <a:pPr eaLnBrk="1" hangingPunct="1">
              <a:buFontTx/>
              <a:buNone/>
            </a:pPr>
            <a:r>
              <a:rPr sz="2000" b="1" dirty="0"/>
              <a:t>1. Life satisfaction</a:t>
            </a:r>
            <a:r>
              <a:rPr sz="2000" dirty="0"/>
              <a:t> - global judgment about one’s life</a:t>
            </a:r>
            <a:endParaRPr sz="2000" dirty="0"/>
          </a:p>
          <a:p>
            <a:pPr eaLnBrk="1" hangingPunct="1">
              <a:buFontTx/>
              <a:buNone/>
            </a:pPr>
            <a:r>
              <a:rPr sz="2000" b="1" dirty="0"/>
              <a:t>2. Positive affect</a:t>
            </a:r>
            <a:r>
              <a:rPr sz="2000" dirty="0"/>
              <a:t> - experiencing many positive emotions and moods </a:t>
            </a:r>
            <a:endParaRPr sz="2000" dirty="0"/>
          </a:p>
          <a:p>
            <a:pPr eaLnBrk="1" hangingPunct="1">
              <a:buFontTx/>
              <a:buNone/>
            </a:pPr>
            <a:r>
              <a:rPr sz="2000" b="1" dirty="0"/>
              <a:t>3. Negative affect - </a:t>
            </a:r>
            <a:r>
              <a:rPr sz="2000" dirty="0"/>
              <a:t>experiencing low levels of negative affect (low negative emotion &amp; mood)  (independence of pos. &amp; neg.)</a:t>
            </a:r>
            <a:endParaRPr sz="2000" dirty="0"/>
          </a:p>
          <a:p>
            <a:pPr eaLnBrk="1" hangingPunct="1">
              <a:buFontTx/>
              <a:buNone/>
            </a:pPr>
            <a:endParaRPr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18886</Words>
  <Application>WPS Presentation</Application>
  <PresentationFormat>On-screen Show (4:3)</PresentationFormat>
  <Paragraphs>491</Paragraphs>
  <Slides>22</Slides>
  <Notes>24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Arial</vt:lpstr>
      <vt:lpstr>SimSun</vt:lpstr>
      <vt:lpstr>Wingdings</vt:lpstr>
      <vt:lpstr>Times New Roman</vt:lpstr>
      <vt:lpstr>Calibri</vt:lpstr>
      <vt:lpstr>Wingdings 2</vt:lpstr>
      <vt:lpstr>Wingdings 2</vt:lpstr>
      <vt:lpstr>Palatino</vt:lpstr>
      <vt:lpstr>Palatino Linotype</vt:lpstr>
      <vt:lpstr>Times</vt:lpstr>
      <vt:lpstr>Constantia</vt:lpstr>
      <vt:lpstr>Microsoft YaHei</vt:lpstr>
      <vt:lpstr>Arial Unicode MS</vt:lpstr>
      <vt:lpstr>Flow</vt:lpstr>
      <vt:lpstr>Happiness</vt:lpstr>
      <vt:lpstr>The Meaning and Measure of Happiness</vt:lpstr>
      <vt:lpstr>Limitations of Traditional Measures</vt:lpstr>
      <vt:lpstr>Positive Psychology’s Alternative Measures</vt:lpstr>
      <vt:lpstr>What Is Happiness &amp; Well-Being?</vt:lpstr>
      <vt:lpstr>Comparison: Overlapping but Different  </vt:lpstr>
      <vt:lpstr>Laura King - Positive Affect and Meaning </vt:lpstr>
      <vt:lpstr> Differences &amp; Similarities</vt:lpstr>
      <vt:lpstr>Hedonic View: Subjective Well-being (SWB)</vt:lpstr>
      <vt:lpstr>Global Measures</vt:lpstr>
      <vt:lpstr>Satisfaction in Life Domains</vt:lpstr>
      <vt:lpstr>Scoring &amp; Interpretation</vt:lpstr>
      <vt:lpstr>Positive affectivity and Negative affectivity Schedule (PANAS) (Waston, Clark, &amp; Tellegenm 1988)</vt:lpstr>
      <vt:lpstr>Validity &amp; Reliability of SWB Measures</vt:lpstr>
      <vt:lpstr>Experience Sampling Methods </vt:lpstr>
      <vt:lpstr>The Day Reconstruction method (DRM)</vt:lpstr>
      <vt:lpstr>Self-Realization: The Eudaimonic  Basis of Well-Being</vt:lpstr>
      <vt:lpstr> Complete Mental Health </vt:lpstr>
      <vt:lpstr>II. Psychological Well-Being </vt:lpstr>
      <vt:lpstr>III. Social Well-Being</vt:lpstr>
      <vt:lpstr>PowerPoint 演示文稿</vt:lpstr>
      <vt:lpstr>Other Facts</vt:lpstr>
    </vt:vector>
  </TitlesOfParts>
  <Company>Central CT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Happiness</dc:title>
  <dc:creator>CCSU</dc:creator>
  <cp:lastModifiedBy>user</cp:lastModifiedBy>
  <cp:revision>191</cp:revision>
  <dcterms:created xsi:type="dcterms:W3CDTF">2006-02-10T18:58:00Z</dcterms:created>
  <dcterms:modified xsi:type="dcterms:W3CDTF">2023-10-13T19:33:14Z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43631A7F2DF948D6A6084DDD32AF5CF3</vt:lpwstr>
  </property>
  <property fmtid="{D5CDD505-2E9C-101B-9397-08002B2CF9AE}" pid="3" name="KSOProductBuildVer">
    <vt:lpwstr>1033-11.2.0.11537</vt:lpwstr>
  </property>
</Properties>
</file>