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2" r:id="rId3"/>
    <p:sldId id="413" r:id="rId5"/>
    <p:sldId id="471" r:id="rId6"/>
    <p:sldId id="415" r:id="rId7"/>
    <p:sldId id="416" r:id="rId8"/>
    <p:sldId id="468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AB3018-35B6-4D2C-86FD-6377831D7698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6387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>
              <a:buNone/>
            </a:pPr>
            <a:fld id="{9A0DB2DC-4C9A-4742-B13C-FB6460FD3503}" type="slidenum">
              <a:rPr lang="en-US" dirty="0">
                <a:solidFill>
                  <a:srgbClr val="D1EAEE"/>
                </a:solidFill>
              </a:rPr>
            </a:fld>
            <a:endParaRPr lang="en-US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>
              <a:buNone/>
            </a:pPr>
            <a:fld id="{9A0DB2DC-4C9A-4742-B13C-FB6460FD3503}" type="slidenum">
              <a:rPr lang="en-US" dirty="0">
                <a:solidFill>
                  <a:srgbClr val="D1EAEE"/>
                </a:solidFill>
              </a:rPr>
            </a:fld>
            <a:endParaRPr lang="en-US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ight Triangle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Freeform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  <p:grpSp>
        <p:nvGrpSpPr>
          <p:cNvPr id="1033" name="Group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7851648" cy="1828800"/>
          </a:xfrm>
          <a:ln>
            <a:miter lim="800000"/>
          </a:ln>
          <a:effectLst/>
          <a:sp3d prstMaterial="plastic"/>
        </p:spPr>
        <p:txBody>
          <a:bodyPr vert="horz" wrap="square" lIns="0" tIns="0" rIns="18288" bIns="0" numCol="1" anchor="b" anchorCtr="0" compatLnSpc="1">
            <a:normAutofit fontScale="9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Mental Health</a:t>
            </a:r>
            <a:br>
              <a:rPr kumimoji="0" lang="en-US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and </a:t>
            </a:r>
            <a:br>
              <a:rPr kumimoji="0" lang="en-US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Behavior </a:t>
            </a:r>
            <a:endParaRPr kumimoji="0" lang="en-US" altLang="en-US" sz="60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19150"/>
          </a:xfrm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Mental Health</a:t>
            </a:r>
            <a:endParaRPr lang="en-US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4149725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 dirty="0"/>
              <a:t>Marie Jahoda </a:t>
            </a:r>
            <a:r>
              <a:rPr lang="en-US" altLang="en-US" sz="1400" dirty="0"/>
              <a:t>(1958)</a:t>
            </a:r>
            <a:endParaRPr lang="en-US" altLang="en-US" sz="1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b="1" dirty="0"/>
              <a:t>		</a:t>
            </a:r>
            <a:r>
              <a:rPr lang="en-US" altLang="en-US" sz="1400" dirty="0"/>
              <a:t> - Mental health is the positive condition that is driven by a person’s psychological resources and desires for personal growth. </a:t>
            </a:r>
            <a:endParaRPr lang="en-US" altLang="en-US" sz="1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+mn-ea"/>
              </a:rPr>
              <a:t>- 6 characteristics of mental health:</a:t>
            </a:r>
            <a:endParaRPr lang="en-US" altLang="en-US" sz="1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+mn-ea"/>
              </a:rPr>
              <a:t>			1. self-acceptance, self-esteem,  accurate self-perceptions</a:t>
            </a:r>
            <a:endParaRPr lang="en-US" altLang="en-US" sz="1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+mn-ea"/>
              </a:rPr>
              <a:t>			2. pursuit of one’s potentials</a:t>
            </a:r>
            <a:endParaRPr lang="en-US" altLang="en-US" sz="1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+mn-ea"/>
              </a:rPr>
              <a:t>			3. focused drives integrated into personality</a:t>
            </a:r>
            <a:endParaRPr lang="en-US" altLang="en-US" sz="1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b="1" dirty="0"/>
              <a:t>			</a:t>
            </a:r>
            <a:r>
              <a:rPr lang="en-US" altLang="en-US" sz="1400" dirty="0">
                <a:sym typeface="+mn-ea"/>
              </a:rPr>
              <a:t>4. identity and values that lead to a sense of autonomy</a:t>
            </a:r>
            <a:endParaRPr lang="en-US" altLang="en-US" sz="1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b="1" dirty="0">
                <a:sym typeface="+mn-ea"/>
              </a:rPr>
              <a:t>			</a:t>
            </a:r>
            <a:r>
              <a:rPr lang="en-US" altLang="en-US" sz="1400" dirty="0">
                <a:sym typeface="+mn-ea"/>
              </a:rPr>
              <a:t>5. accurate world perceptions</a:t>
            </a:r>
            <a:endParaRPr lang="en-US" altLang="en-US" sz="1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b="1" dirty="0">
                <a:sym typeface="+mn-ea"/>
              </a:rPr>
              <a:t>			</a:t>
            </a:r>
            <a:r>
              <a:rPr lang="en-US" altLang="en-US" sz="1400" dirty="0">
                <a:sym typeface="+mn-ea"/>
              </a:rPr>
              <a:t>6. mastery of environment &amp; enjoyment of love, work, and play</a:t>
            </a:r>
            <a:endParaRPr lang="en-US" altLang="en-US" sz="1400" dirty="0">
              <a:sym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400" b="1" dirty="0"/>
          </a:p>
          <a:p>
            <a:pPr>
              <a:buFont typeface="Wingdings" panose="05000000000000000000" pitchFamily="2" charset="2"/>
              <a:buNone/>
            </a:pPr>
            <a:endParaRPr lang="en-US" altLang="en-US" sz="1400" b="1" dirty="0"/>
          </a:p>
          <a:p>
            <a:pPr>
              <a:buFont typeface="Wingdings" panose="05000000000000000000" pitchFamily="2" charset="2"/>
              <a:buNone/>
            </a:pPr>
            <a:r>
              <a:rPr lang="en-IN" altLang="en-US" sz="1400" b="1" dirty="0"/>
              <a:t>self id per mast focus perception</a:t>
            </a:r>
            <a:endParaRPr lang="en-IN" alt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lIns="0" tIns="45720" rIns="0" bIns="0" anchor="b" anchorCtr="0"/>
          <a:p>
            <a:pPr eaLnBrk="1" hangingPunct="1"/>
            <a:r>
              <a:rPr sz="2400" dirty="0"/>
              <a:t>Degrees of Mental Health &amp; Illness</a:t>
            </a:r>
            <a:endParaRPr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sz="2400" b="1" u="sng" dirty="0"/>
              <a:t>Degrees of Mental health</a:t>
            </a:r>
            <a:endParaRPr sz="2400" b="1" u="sng" dirty="0"/>
          </a:p>
          <a:p>
            <a:pPr eaLnBrk="1" hangingPunct="1">
              <a:buFontTx/>
              <a:buNone/>
            </a:pPr>
            <a:r>
              <a:rPr sz="2000" dirty="0"/>
              <a:t>-Flourishing – High positive mental health and low mental illness.</a:t>
            </a:r>
            <a:endParaRPr sz="2000" dirty="0"/>
          </a:p>
          <a:p>
            <a:pPr eaLnBrk="1" hangingPunct="1">
              <a:buFontTx/>
              <a:buNone/>
            </a:pPr>
            <a:r>
              <a:rPr sz="2000" dirty="0"/>
              <a:t>-Moderate Mental Health – Moderate positive mental health and low</a:t>
            </a:r>
            <a:endParaRPr sz="2000" dirty="0"/>
          </a:p>
          <a:p>
            <a:pPr eaLnBrk="1" hangingPunct="1">
              <a:buFontTx/>
              <a:buNone/>
            </a:pPr>
            <a:r>
              <a:rPr sz="2000" dirty="0"/>
              <a:t>		symptoms of mental illness.</a:t>
            </a:r>
            <a:endParaRPr sz="2000" dirty="0"/>
          </a:p>
          <a:p>
            <a:pPr eaLnBrk="1" hangingPunct="1">
              <a:buFontTx/>
              <a:buNone/>
            </a:pPr>
            <a:endParaRPr sz="2400" b="1" u="sng" dirty="0"/>
          </a:p>
          <a:p>
            <a:pPr eaLnBrk="1" hangingPunct="1">
              <a:buFontTx/>
              <a:buNone/>
            </a:pPr>
            <a:r>
              <a:rPr sz="2400" b="1" u="sng" dirty="0"/>
              <a:t>Degrees of Mental Illness</a:t>
            </a:r>
            <a:endParaRPr sz="2400" b="1" u="sng" dirty="0"/>
          </a:p>
          <a:p>
            <a:pPr eaLnBrk="1" hangingPunct="1">
              <a:buFontTx/>
              <a:buNone/>
            </a:pPr>
            <a:r>
              <a:rPr sz="2000" dirty="0"/>
              <a:t>-Mental Illness – Low positive mental health and high symptoms of 	mental illness.	</a:t>
            </a:r>
            <a:endParaRPr sz="2000" dirty="0"/>
          </a:p>
          <a:p>
            <a:pPr eaLnBrk="1" hangingPunct="1">
              <a:buFontTx/>
              <a:buNone/>
            </a:pPr>
            <a:r>
              <a:rPr sz="2000" dirty="0"/>
              <a:t>-Moderate Mental Illness – Low/moderate positive health and moderate </a:t>
            </a:r>
            <a:endParaRPr sz="2000" dirty="0"/>
          </a:p>
          <a:p>
            <a:pPr eaLnBrk="1" hangingPunct="1">
              <a:buFontTx/>
              <a:buNone/>
            </a:pPr>
            <a:r>
              <a:rPr sz="2000" dirty="0"/>
              <a:t>		illness (e.g., depressive episode).</a:t>
            </a:r>
            <a:endParaRPr sz="2000" dirty="0"/>
          </a:p>
          <a:p>
            <a:pPr eaLnBrk="1" hangingPunct="1">
              <a:buFontTx/>
              <a:buNone/>
            </a:pPr>
            <a:r>
              <a:rPr sz="2000" dirty="0"/>
              <a:t>-Languishing – </a:t>
            </a:r>
            <a:r>
              <a:rPr sz="1800" dirty="0"/>
              <a:t>Low positive mental health and low mental illness symptoms. 	Not happy but not suffering from mental disorder.</a:t>
            </a:r>
            <a:endParaRPr sz="1800" dirty="0"/>
          </a:p>
          <a:p>
            <a:pPr eaLnBrk="1" hangingPunct="1">
              <a:buFontTx/>
              <a:buNone/>
            </a:pPr>
            <a:r>
              <a:rPr sz="2000" dirty="0"/>
              <a:t> </a:t>
            </a:r>
            <a:endParaRPr sz="2000" dirty="0"/>
          </a:p>
          <a:p>
            <a:pPr eaLnBrk="1" hangingPunct="1">
              <a:buFontTx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Mental Health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95300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3600" dirty="0"/>
              <a:t>Conceptualization of positive mental health lagging behind mental illness</a:t>
            </a:r>
            <a:endParaRPr lang="en-US" altLang="en-US" sz="3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3200" dirty="0"/>
              <a:t>attainment of health as passive process vs. treatment of illness as active process</a:t>
            </a:r>
            <a:endParaRPr lang="en-US" altLang="en-US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3200" dirty="0"/>
              <a:t>Maintenance of mental health does not warrant  the same careful attention (from theorists and practitioners) as does the alleviation of suffering. </a:t>
            </a:r>
            <a:endParaRPr lang="en-US" altLang="en-US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3200" dirty="0"/>
              <a:t>preoccupation with abnormal behavior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24865"/>
          </a:xfrm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Balanced Conceptualizations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6200" y="1828800"/>
            <a:ext cx="8721725" cy="350901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600" dirty="0"/>
              <a:t>Must strike a balance in the type and amount of information gathered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>
                <a:sym typeface="+mn-ea"/>
              </a:rPr>
              <a:t>Challenges That Threaten Balance</a:t>
            </a:r>
            <a:endParaRPr lang="en-US" altLang="en-US" sz="2800" b="1" dirty="0"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600" dirty="0">
                <a:sym typeface="+mn-ea"/>
              </a:rPr>
              <a:t>abnormal behavior commands attention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600" dirty="0">
                <a:sym typeface="+mn-ea"/>
              </a:rPr>
              <a:t>overemphasis on internal attributions for behavior; the environmental influences on behavior are not adequately addressed. 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ym typeface="+mn-ea"/>
              </a:rPr>
              <a:t>				     - fundamental attribution error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600" dirty="0">
                <a:sym typeface="+mn-ea"/>
              </a:rPr>
              <a:t>weaknesses and negative emotions are deemed more salient to the diagnostic and treatment process than are strengths and positive emotions. 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ym typeface="+mn-ea"/>
              </a:rPr>
              <a:t>				        - fundamental negative bias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600" dirty="0">
                <a:sym typeface="+mn-ea"/>
              </a:rPr>
              <a:t>current behavior not considered in light of developmental history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600" dirty="0">
                <a:sym typeface="+mn-ea"/>
              </a:rPr>
              <a:t>behaviors are often interpreted without attention to cultural contexts that could influence whether the behaviors are considered adaptive or maladaptive. 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  <p:sp>
        <p:nvSpPr>
          <p:cNvPr id="2" name="Text Box 1"/>
          <p:cNvSpPr txBox="1"/>
          <p:nvPr/>
        </p:nvSpPr>
        <p:spPr>
          <a:xfrm>
            <a:off x="381000" y="914400"/>
            <a:ext cx="7647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highlight>
                  <a:srgbClr val="000080"/>
                </a:highlight>
              </a:rPr>
              <a:t>"Balanced Conceptualizations in therapy mean learning to think more reasonably and fairly by challenging negative or distorted thoughts"</a:t>
            </a:r>
            <a:endParaRPr 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19150"/>
          </a:xfrm>
        </p:spPr>
        <p:txBody>
          <a:bodyPr vert="horz" wrap="square" lIns="0" tIns="45720" rIns="0" bIns="0" anchor="b" anchorCtr="0"/>
          <a:p>
            <a:pPr algn="ctr"/>
            <a:r>
              <a:rPr lang="en-US" altLang="en-US" sz="4000" dirty="0"/>
              <a:t>Asking Questions: Four Front Approach </a:t>
            </a:r>
            <a:endParaRPr lang="en-US" altLang="en-US" sz="4000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8160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3600" b="1" dirty="0"/>
              <a:t>Beatrice Wright</a:t>
            </a:r>
            <a:endParaRPr lang="en-US" altLang="en-US" sz="3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 dirty="0"/>
              <a:t>		- </a:t>
            </a:r>
            <a:r>
              <a:rPr lang="en-US" altLang="en-US" sz="3600" dirty="0"/>
              <a:t>ask all clients about:</a:t>
            </a:r>
            <a:endParaRPr lang="en-US" altLang="en-US" sz="3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 dirty="0"/>
              <a:t>			</a:t>
            </a:r>
            <a:r>
              <a:rPr lang="en-US" altLang="en-US" sz="2800" dirty="0"/>
              <a:t>1. Deficiencies and undermining   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characteristics of the person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		2. Strengths and assets of person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		3. Lacks and destructive forces in the        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environment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		4. Resources and opportunities in the 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environment</a:t>
            </a:r>
            <a:endParaRPr lang="en-US" alt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2693</Words>
  <Application>WPS Presentation</Application>
  <PresentationFormat>On-screen Show (4:3)</PresentationFormat>
  <Paragraphs>77</Paragraphs>
  <Slides>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</vt:lpstr>
      <vt:lpstr>Wingdings 2</vt:lpstr>
      <vt:lpstr>Wingdings 2</vt:lpstr>
      <vt:lpstr>Constantia</vt:lpstr>
      <vt:lpstr>Microsoft YaHei</vt:lpstr>
      <vt:lpstr>Arial Unicode MS</vt:lpstr>
      <vt:lpstr>Flow</vt:lpstr>
      <vt:lpstr>Mental Health  and  Behavior </vt:lpstr>
      <vt:lpstr>Mental Health</vt:lpstr>
      <vt:lpstr>Degrees of Mental Health &amp; Illness</vt:lpstr>
      <vt:lpstr>Mental Health</vt:lpstr>
      <vt:lpstr>Balanced Conceptualizations</vt:lpstr>
      <vt:lpstr>Asking Questions: Four Front Approach </vt:lpstr>
    </vt:vector>
  </TitlesOfParts>
  <Company>Central CT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</dc:title>
  <dc:creator>CCSU</dc:creator>
  <cp:lastModifiedBy>user</cp:lastModifiedBy>
  <cp:revision>157</cp:revision>
  <dcterms:created xsi:type="dcterms:W3CDTF">2006-02-10T18:58:00Z</dcterms:created>
  <dcterms:modified xsi:type="dcterms:W3CDTF">2023-10-12T17:07:49Z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E84FCA90919B4AC28636F4B7607420B7</vt:lpwstr>
  </property>
  <property fmtid="{D5CDD505-2E9C-101B-9397-08002B2CF9AE}" pid="3" name="KSOProductBuildVer">
    <vt:lpwstr>1033-11.2.0.11537</vt:lpwstr>
  </property>
</Properties>
</file>