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12" r:id="rId3"/>
    <p:sldId id="420" r:id="rId5"/>
    <p:sldId id="421" r:id="rId6"/>
    <p:sldId id="423" r:id="rId7"/>
    <p:sldId id="425" r:id="rId8"/>
    <p:sldId id="427" r:id="rId9"/>
    <p:sldId id="429" r:id="rId10"/>
    <p:sldId id="430" r:id="rId11"/>
    <p:sldId id="431" r:id="rId12"/>
    <p:sldId id="432" r:id="rId13"/>
    <p:sldId id="434" r:id="rId14"/>
    <p:sldId id="435" r:id="rId15"/>
    <p:sldId id="437" r:id="rId16"/>
    <p:sldId id="440" r:id="rId17"/>
    <p:sldId id="441" r:id="rId18"/>
    <p:sldId id="445" r:id="rId19"/>
    <p:sldId id="447" r:id="rId20"/>
    <p:sldId id="448" r:id="rId21"/>
    <p:sldId id="449" r:id="rId22"/>
    <p:sldId id="450" r:id="rId23"/>
    <p:sldId id="451" r:id="rId24"/>
    <p:sldId id="452" r:id="rId25"/>
    <p:sldId id="454" r:id="rId26"/>
    <p:sldId id="457" r:id="rId27"/>
    <p:sldId id="460" r:id="rId28"/>
    <p:sldId id="461" r:id="rId29"/>
    <p:sldId id="470" r:id="rId30"/>
    <p:sldId id="462" r:id="rId31"/>
    <p:sldId id="465" r:id="rId32"/>
    <p:sldId id="466" r:id="rId33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5" d="100"/>
          <a:sy n="85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0E04888-B970-4B4B-A1A3-CA998EAF27D2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9BE4315-2543-46F2-B164-3EF675B8CAD2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en-US" dirty="0">
                <a:latin typeface="Times New Roman" panose="02020603050405020304" pitchFamily="18" charset="0"/>
                <a:cs typeface="Arial" panose="020B0604020202020204" pitchFamily="34" charset="0"/>
              </a:rPr>
            </a:fld>
            <a:endParaRPr lang="en-US" altLang="en-US" dirty="0"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Ro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72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2"/>
          <p:cNvSpPr>
            <a:spLocks noRo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5843" name="Rectangle 3"/>
          <p:cNvSpPr/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2"/>
          <p:cNvSpPr>
            <a:spLocks noRo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9939" name="Rectangle 3"/>
          <p:cNvSpPr/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r>
              <a:rPr lang="en-US" altLang="en-US" dirty="0">
                <a:latin typeface="Arial" panose="020B0604020202020204" pitchFamily="34" charset="0"/>
              </a:rPr>
              <a:t>Check the figure number on this chart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2"/>
          <p:cNvSpPr>
            <a:spLocks noRo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87" name="Rectangle 3"/>
          <p:cNvSpPr/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Rectangle 2"/>
          <p:cNvSpPr>
            <a:spLocks noRo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6083" name="Rectangle 3"/>
          <p:cNvSpPr/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2"/>
          <p:cNvSpPr>
            <a:spLocks noRo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0179" name="Rectangle 3"/>
          <p:cNvSpPr/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Rectangle 2"/>
          <p:cNvSpPr>
            <a:spLocks noRo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2227" name="Rectangle 3"/>
          <p:cNvSpPr/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Rectangle 2"/>
          <p:cNvSpPr>
            <a:spLocks noRo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8371" name="Rectangle 3"/>
          <p:cNvSpPr/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Rectangle 2"/>
          <p:cNvSpPr>
            <a:spLocks noRo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2467" name="Rectangle 3"/>
          <p:cNvSpPr/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Rectangle 2"/>
          <p:cNvSpPr>
            <a:spLocks noRo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7587" name="Rectangle 3"/>
          <p:cNvSpPr/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Rectangle 2"/>
          <p:cNvSpPr>
            <a:spLocks noRo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9635" name="Rectangle 3"/>
          <p:cNvSpPr/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Ro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9219" name="Rectangle 3"/>
          <p:cNvSpPr/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Rectangle 2"/>
          <p:cNvSpPr>
            <a:spLocks noRo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3731" name="Rectangle 3"/>
          <p:cNvSpPr/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Rectangle 2"/>
          <p:cNvSpPr>
            <a:spLocks noRo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9875" name="Rectangle 3"/>
          <p:cNvSpPr/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Rectangle 2"/>
          <p:cNvSpPr>
            <a:spLocks noRo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Rectangle 3"/>
          <p:cNvSpPr/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Rectangle 2"/>
          <p:cNvSpPr>
            <a:spLocks noRo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8067" name="Rectangle 3"/>
          <p:cNvSpPr/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Rectangle 2"/>
          <p:cNvSpPr>
            <a:spLocks noRo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91139" name="Rectangle 3"/>
          <p:cNvSpPr/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Ro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3315" name="Rectangle 3"/>
          <p:cNvSpPr/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Ro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1" name="Rectangle 3"/>
          <p:cNvSpPr/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Ro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1507" name="Rectangle 3"/>
          <p:cNvSpPr/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2"/>
          <p:cNvSpPr>
            <a:spLocks noRo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5603" name="Rectangle 3"/>
          <p:cNvSpPr/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2"/>
          <p:cNvSpPr>
            <a:spLocks noRo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9699" name="Rectangle 3"/>
          <p:cNvSpPr/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r>
              <a:rPr lang="en-US" altLang="en-US" dirty="0">
                <a:latin typeface="Arial" panose="020B0604020202020204" pitchFamily="34" charset="0"/>
              </a:rPr>
              <a:t>Check heading and inclusion of this table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2"/>
          <p:cNvSpPr>
            <a:spLocks noRo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1747" name="Rectangle 3"/>
          <p:cNvSpPr/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en-US" dirty="0">
                <a:latin typeface="Times New Roman" panose="02020603050405020304" pitchFamily="18" charset="0"/>
                <a:cs typeface="Arial" panose="020B0604020202020204" pitchFamily="34" charset="0"/>
              </a:rPr>
            </a:fld>
            <a:endParaRPr lang="en-US" altLang="en-US" dirty="0"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5" name="Rectangle 2"/>
          <p:cNvSpPr>
            <a:spLocks noRo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3796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4" name="Date Placeholder 2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Footer Placeholder 18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Slide Number Placeholder 26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5D87195-3BD0-4563-ADC3-7EA663F84EA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D1EAE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D1EAE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9B4B00D-8073-4B75-A675-E852E55C408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5C7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9B4B00D-8073-4B75-A675-E852E55C408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5C7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9B4B00D-8073-4B75-A675-E852E55C408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5C7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1DE9D0E-6B6E-48C2-9476-47F7C3368DB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D1EAE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D1EAE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9B4B00D-8073-4B75-A675-E852E55C408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5C7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9B4B00D-8073-4B75-A675-E852E55C408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5C7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9B4B00D-8073-4B75-A675-E852E55C408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5C7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9B4B00D-8073-4B75-A675-E852E55C408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5C7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9B4B00D-8073-4B75-A675-E852E55C408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5C7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nip and Round Single Corner Rectangle 13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Right Triangle 14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Freeform 15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Freeform 16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None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003BA1-CBF2-4A30-8F4C-7D0BC5D625F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5C7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" name="Freeform 6"/>
          <p:cNvSpPr/>
          <p:nvPr/>
        </p:nvSpPr>
        <p:spPr bwMode="auto">
          <a:xfrm>
            <a:off x="-9525" y="-7937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4381500" y="-793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lIns="0" rIns="0" bIns="0" anchor="b" anchorCtr="0"/>
          <a:p>
            <a:pPr lvl="0"/>
            <a:r>
              <a:rPr lang="en-US" altLang="en-US" dirty="0"/>
              <a:t>Click to edit Master title style</a:t>
            </a:r>
            <a:endParaRPr lang="en-US" altLang="en-US" dirty="0"/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/>
          <a:lstStyle>
            <a:lvl1pPr algn="r">
              <a:defRPr sz="1200">
                <a:solidFill>
                  <a:srgbClr val="045C75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9B4B00D-8073-4B75-A675-E852E55C408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5C7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45C75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033" name="Group 1"/>
          <p:cNvGrpSpPr/>
          <p:nvPr/>
        </p:nvGrpSpPr>
        <p:grpSpPr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38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3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405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533400" y="1905000"/>
            <a:ext cx="7851648" cy="1828800"/>
          </a:xfrm>
          <a:ln>
            <a:miter lim="800000"/>
          </a:ln>
          <a:effectLst/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18288" bIns="0" numCol="1" anchor="b" anchorCtr="0" compatLnSpc="1">
            <a:normAutofit fontScale="9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Mental Health</a:t>
            </a:r>
            <a:br>
              <a:rPr kumimoji="0" lang="en-US" alt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and </a:t>
            </a:r>
            <a:br>
              <a:rPr kumimoji="0" lang="en-US" alt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Behavior </a:t>
            </a:r>
            <a:endParaRPr kumimoji="0" lang="en-US" altLang="en-US" sz="60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tint val="90000"/>
                  <a:satMod val="120000"/>
                </a:schemeClr>
              </a:solidFill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57555"/>
          </a:xfrm>
          <a:ln/>
        </p:spPr>
        <p:txBody>
          <a:bodyPr vert="horz" wrap="square" lIns="0" tIns="45720" rIns="0" bIns="0" anchor="b" anchorCtr="0"/>
          <a:p>
            <a:pPr algn="ctr"/>
            <a:r>
              <a:rPr lang="en-US" altLang="en-US" sz="4000" dirty="0"/>
              <a:t>Prevention</a:t>
            </a:r>
            <a:endParaRPr lang="en-US" altLang="en-US" sz="4000" dirty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30725"/>
          </a:xfrm>
          <a:ln/>
        </p:spPr>
        <p:txBody>
          <a:bodyPr vert="horz" wrap="square" lIns="91440" tIns="45720" rIns="91440" bIns="45720" anchor="t" anchorCtr="0"/>
          <a:p>
            <a:pPr>
              <a:buFont typeface="Wingdings" panose="05000000000000000000" pitchFamily="2" charset="2"/>
              <a:buChar char="v"/>
            </a:pPr>
            <a:r>
              <a:rPr lang="en-US" altLang="en-US" sz="1800" dirty="0"/>
              <a:t>Primary prevention:</a:t>
            </a:r>
            <a:endParaRPr lang="en-US" altLang="en-US" sz="1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dirty="0"/>
              <a:t>	- “Stop the bad before it happens”</a:t>
            </a:r>
            <a:endParaRPr lang="en-US" altLang="en-US" sz="18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1800" dirty="0"/>
              <a:t>Secondary prevention:</a:t>
            </a:r>
            <a:endParaRPr lang="en-US" altLang="en-US" sz="1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dirty="0"/>
              <a:t>	- “Fix the problem”</a:t>
            </a:r>
            <a:endParaRPr lang="en-US" altLang="en-US" sz="1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3600" b="1" dirty="0">
                <a:sym typeface="+mn-ea"/>
              </a:rPr>
              <a:t>Enhancement</a:t>
            </a:r>
            <a:endParaRPr lang="en-US" altLang="en-US" sz="3600" b="1" dirty="0"/>
          </a:p>
          <a:p>
            <a:pPr>
              <a:buFont typeface="Wingdings" panose="05000000000000000000" pitchFamily="2" charset="2"/>
              <a:buNone/>
            </a:pPr>
            <a:endParaRPr lang="en-US" altLang="en-US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1800" dirty="0">
                <a:sym typeface="+mn-ea"/>
              </a:rPr>
              <a:t>Primary enhancement:</a:t>
            </a:r>
            <a:endParaRPr lang="en-US" altLang="en-US" sz="1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dirty="0">
                <a:sym typeface="+mn-ea"/>
              </a:rPr>
              <a:t>	- “Make life good.”</a:t>
            </a:r>
            <a:endParaRPr lang="en-US" altLang="en-US" sz="18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1800" dirty="0">
                <a:sym typeface="+mn-ea"/>
              </a:rPr>
              <a:t>Secondary enhancement:</a:t>
            </a:r>
            <a:endParaRPr lang="en-US" altLang="en-US" sz="1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dirty="0">
                <a:sym typeface="+mn-ea"/>
              </a:rPr>
              <a:t>	- “Make life the best possible”</a:t>
            </a:r>
            <a:endParaRPr lang="en-US" altLang="en-US" sz="18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18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18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0" tIns="45720" rIns="0" bIns="0" anchor="b" anchorCtr="0"/>
          <a:p>
            <a:pPr algn="ctr"/>
            <a:r>
              <a:rPr lang="en-US" altLang="en-US" dirty="0"/>
              <a:t>Primary and Secondary Prevention</a:t>
            </a:r>
            <a:endParaRPr lang="en-US" altLang="en-US" dirty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marL="0" indent="0" algn="ctr">
              <a:buFont typeface="Wingdings" panose="05000000000000000000" pitchFamily="2" charset="2"/>
              <a:buNone/>
            </a:pPr>
            <a:endParaRPr lang="en-US" altLang="en-US" dirty="0"/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dirty="0"/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pic>
        <p:nvPicPr>
          <p:cNvPr id="38916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025" y="1781175"/>
            <a:ext cx="8234363" cy="33035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0" tIns="45720" rIns="0" bIns="0" anchor="b" anchorCtr="0"/>
          <a:p>
            <a:pPr algn="ctr"/>
            <a:r>
              <a:rPr lang="en-US" altLang="en-US" dirty="0"/>
              <a:t>Primary Prevention</a:t>
            </a:r>
            <a:endParaRPr lang="en-US" altLang="en-US" dirty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>
              <a:buFont typeface="Wingdings" panose="05000000000000000000" pitchFamily="2" charset="2"/>
              <a:buChar char="v"/>
            </a:pPr>
            <a:r>
              <a:rPr lang="en-US" altLang="en-US" sz="1800" dirty="0"/>
              <a:t>Actions that lesson or remove the likelihood of future psychological difficulties or physical problems</a:t>
            </a:r>
            <a:endParaRPr lang="en-US" altLang="en-US" sz="1800" dirty="0"/>
          </a:p>
          <a:p>
            <a:pPr>
              <a:buFont typeface="Wingdings" panose="05000000000000000000" pitchFamily="2" charset="2"/>
              <a:buChar char="v"/>
            </a:pPr>
            <a:endParaRPr lang="en-US" altLang="en-US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1800" dirty="0"/>
              <a:t>no problems, yet</a:t>
            </a:r>
            <a:endParaRPr lang="en-US" altLang="en-US" sz="1800" dirty="0"/>
          </a:p>
          <a:p>
            <a:pPr>
              <a:buFont typeface="Wingdings" panose="05000000000000000000" pitchFamily="2" charset="2"/>
              <a:buChar char="v"/>
            </a:pPr>
            <a:endParaRPr lang="en-US" altLang="en-US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1800" dirty="0"/>
              <a:t>Problems will appear if action is not taken</a:t>
            </a:r>
            <a:endParaRPr lang="en-US" altLang="en-US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1800" dirty="0">
                <a:sym typeface="+mn-ea"/>
              </a:rPr>
              <a:t>Universal prevention: Aimed at an entire population  e.g. childhood immunizations</a:t>
            </a:r>
            <a:endParaRPr lang="en-US" altLang="en-US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1800" dirty="0">
                <a:sym typeface="+mn-ea"/>
              </a:rPr>
              <a:t>Selective prevention: focused on a particular at risk population e.g. home visits for low-birth-weight children</a:t>
            </a:r>
            <a:endParaRPr lang="en-US" altLang="en-US" sz="1800" dirty="0"/>
          </a:p>
          <a:p>
            <a:pPr>
              <a:buNone/>
            </a:pPr>
            <a:r>
              <a:rPr lang="en-US" altLang="en-US" sz="1800" b="1" dirty="0">
                <a:sym typeface="+mn-ea"/>
              </a:rPr>
              <a:t>Prevention is based on hope for the future</a:t>
            </a:r>
            <a:endParaRPr lang="en-US" altLang="en-US" sz="1800" b="1" dirty="0"/>
          </a:p>
          <a:p>
            <a:pPr>
              <a:buFont typeface="Wingdings" panose="05000000000000000000" pitchFamily="2" charset="2"/>
              <a:buChar char="v"/>
            </a:pPr>
            <a:endParaRPr lang="en-US" altLang="en-US" sz="1800" dirty="0"/>
          </a:p>
          <a:p>
            <a:pPr>
              <a:buFont typeface="Wingdings" panose="05000000000000000000" pitchFamily="2" charset="2"/>
              <a:buChar char="v"/>
            </a:pPr>
            <a:endParaRPr lang="en-US" altLang="en-US" sz="1800" dirty="0"/>
          </a:p>
          <a:p>
            <a:pPr>
              <a:buFont typeface="Wingdings" panose="05000000000000000000" pitchFamily="2" charset="2"/>
              <a:buChar char="v"/>
            </a:pPr>
            <a:endParaRPr lang="en-US" altLang="en-US" sz="1800" dirty="0"/>
          </a:p>
          <a:p>
            <a:pPr>
              <a:buFont typeface="Wingdings" panose="05000000000000000000" pitchFamily="2" charset="2"/>
              <a:buChar char="v"/>
            </a:pPr>
            <a:endParaRPr lang="en-US" altLang="en-US" sz="1800" dirty="0"/>
          </a:p>
          <a:p>
            <a:pPr>
              <a:buFont typeface="Wingdings" panose="05000000000000000000" pitchFamily="2" charset="2"/>
              <a:buChar char="v"/>
            </a:pPr>
            <a:endParaRPr lang="en-US" altLang="en-US" sz="1800" dirty="0"/>
          </a:p>
          <a:p>
            <a:pPr>
              <a:buFont typeface="Wingdings" panose="05000000000000000000" pitchFamily="2" charset="2"/>
              <a:buChar char="v"/>
            </a:pPr>
            <a:endParaRPr lang="en-US" altLang="en-US" sz="1800" dirty="0"/>
          </a:p>
          <a:p>
            <a:pPr>
              <a:buFont typeface="Wingdings" panose="05000000000000000000" pitchFamily="2" charset="2"/>
              <a:buChar char="v"/>
            </a:pPr>
            <a:endParaRPr lang="en-US" altLang="en-US" sz="1800" dirty="0"/>
          </a:p>
          <a:p>
            <a:pPr>
              <a:buFont typeface="Wingdings" panose="05000000000000000000" pitchFamily="2" charset="2"/>
              <a:buChar char="v"/>
            </a:pPr>
            <a:endParaRPr lang="en-US" altLang="en-US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0" tIns="45720" rIns="0" bIns="0" anchor="b" anchorCtr="0"/>
          <a:p>
            <a:pPr algn="ctr"/>
            <a:r>
              <a:rPr lang="en-US" altLang="en-US" dirty="0"/>
              <a:t>Effective Primary Prevention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70075"/>
            <a:ext cx="8763000" cy="45307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" panose="05000000000000000000" pitchFamily="2" charset="2"/>
              <a:buChar char="v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Components should include: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 provision of knowledge of risky behavior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2. attractive program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3. motivational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4. change norms/social structures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5. gather 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" panose="05000000000000000000" pitchFamily="2" charset="2"/>
              <a:buChar char="v"/>
              <a:defRPr/>
            </a:pPr>
            <a:r>
              <a:rPr lang="en-US" sz="1800" noProof="0" dirty="0">
                <a:ln>
                  <a:noFill/>
                </a:ln>
                <a:effectLst/>
                <a:uLnTx/>
                <a:uFillTx/>
                <a:sym typeface="+mn-ea"/>
              </a:rPr>
              <a:t>Active ingredients in the change process: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sz="1800" noProof="0" dirty="0">
                <a:ln>
                  <a:noFill/>
                </a:ln>
                <a:effectLst/>
                <a:uLnTx/>
                <a:uFillTx/>
                <a:sym typeface="+mn-ea"/>
              </a:rPr>
              <a:t>	1. inclusion of parents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sz="1800" noProof="0" dirty="0">
                <a:ln>
                  <a:noFill/>
                </a:ln>
                <a:effectLst/>
                <a:uLnTx/>
                <a:uFillTx/>
                <a:sym typeface="+mn-ea"/>
              </a:rPr>
              <a:t>	2. focus on interpersonal interaction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sz="1800" noProof="0" dirty="0">
                <a:ln>
                  <a:noFill/>
                </a:ln>
                <a:effectLst/>
                <a:uLnTx/>
                <a:uFillTx/>
                <a:sym typeface="+mn-ea"/>
              </a:rPr>
              <a:t>	3. cognitive-behavioral interventions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" panose="05000000000000000000" pitchFamily="2" charset="2"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0" tIns="45720" rIns="0" bIns="0" anchor="b" anchorCtr="0"/>
          <a:p>
            <a:pPr algn="ctr"/>
            <a:r>
              <a:rPr lang="en-US" altLang="en-US" dirty="0"/>
              <a:t>Challenges of Primary Prevention</a:t>
            </a:r>
            <a:endParaRPr lang="en-US" altLang="en-US" dirty="0"/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457200" y="1870075"/>
            <a:ext cx="8458200" cy="4530725"/>
          </a:xfrm>
          <a:ln/>
        </p:spPr>
        <p:txBody>
          <a:bodyPr vert="horz" wrap="square" lIns="91440" tIns="45720" rIns="91440" bIns="45720" anchor="t" anchorCtr="0"/>
          <a:p>
            <a:pPr>
              <a:buFont typeface="Wingdings" panose="05000000000000000000" pitchFamily="2" charset="2"/>
              <a:buChar char="v"/>
            </a:pPr>
            <a:r>
              <a:rPr lang="en-US" altLang="en-US" sz="3200" dirty="0"/>
              <a:t>illusion of uniqueness; the common belief that, in the future, good things will happen to oneself but bad things will happen to other happen. </a:t>
            </a:r>
            <a:endParaRPr lang="en-US" altLang="en-US" sz="32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3200" dirty="0"/>
              <a:t>difficulty convincing others of program effectiveness</a:t>
            </a:r>
            <a:endParaRPr lang="en-US" altLang="en-US" sz="32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3200" dirty="0"/>
              <a:t>lag time in publication</a:t>
            </a:r>
            <a:endParaRPr lang="en-US" altLang="en-US" sz="3200" dirty="0"/>
          </a:p>
          <a:p>
            <a:pPr>
              <a:buFont typeface="Wingdings" panose="05000000000000000000" pitchFamily="2" charset="2"/>
              <a:buChar char="v"/>
            </a:pPr>
            <a:endParaRPr lang="en-US" altLang="en-US" sz="32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32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3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586740"/>
          </a:xfrm>
          <a:ln/>
        </p:spPr>
        <p:txBody>
          <a:bodyPr vert="horz" wrap="square" lIns="0" tIns="45720" rIns="0" bIns="0" anchor="b" anchorCtr="0"/>
          <a:p>
            <a:pPr algn="ctr"/>
            <a:r>
              <a:rPr lang="en-US" altLang="en-US" dirty="0"/>
              <a:t>Secondary Prevention</a:t>
            </a:r>
            <a:endParaRPr lang="en-US" altLang="en-US" dirty="0"/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458200" cy="5147945"/>
          </a:xfrm>
          <a:ln/>
        </p:spPr>
        <p:txBody>
          <a:bodyPr vert="horz" wrap="square" lIns="91440" tIns="45720" rIns="91440" bIns="45720" anchor="t" anchorCtr="0"/>
          <a:p>
            <a:pPr>
              <a:buFont typeface="Wingdings" panose="05000000000000000000" pitchFamily="2" charset="2"/>
              <a:buChar char="v"/>
            </a:pPr>
            <a:r>
              <a:rPr lang="en-US" altLang="en-US" sz="1800" dirty="0"/>
              <a:t>addressing problems as they begin </a:t>
            </a:r>
            <a:endParaRPr lang="en-US" altLang="en-US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1800" dirty="0"/>
              <a:t>goal = eliminate, reduce, or contain problem</a:t>
            </a:r>
            <a:endParaRPr lang="en-US" altLang="en-US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1800" dirty="0"/>
              <a:t>Psychotherapy as a prime example</a:t>
            </a:r>
            <a:endParaRPr lang="en-US" altLang="en-US" sz="18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18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400" b="1" dirty="0">
                <a:sym typeface="+mn-ea"/>
              </a:rPr>
              <a:t>Effectiveness of Secondary Prevention</a:t>
            </a:r>
            <a:endParaRPr lang="en-US" altLang="en-US" sz="3200" b="1" dirty="0">
              <a:sym typeface="+mn-ea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1800" dirty="0">
                <a:sym typeface="+mn-ea"/>
              </a:rPr>
              <a:t>Psychotherapy:</a:t>
            </a:r>
            <a:endParaRPr lang="en-US" altLang="en-US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ym typeface="+mn-ea"/>
              </a:rPr>
              <a:t>		- consistent evidence of efficacy</a:t>
            </a:r>
            <a:endParaRPr lang="en-US" altLang="en-US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ym typeface="+mn-ea"/>
              </a:rPr>
              <a:t>		- evidence-based treatments</a:t>
            </a:r>
            <a:endParaRPr lang="en-US" altLang="en-US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ym typeface="+mn-ea"/>
              </a:rPr>
              <a:t>		- on average, 34% better off </a:t>
            </a:r>
            <a:endParaRPr lang="en-US" altLang="en-US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ym typeface="+mn-ea"/>
              </a:rPr>
              <a:t>		- self-reported client satisfaction</a:t>
            </a:r>
            <a:endParaRPr lang="en-US" altLang="en-US" sz="1800" dirty="0"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2400" b="1" dirty="0">
                <a:sym typeface="+mn-ea"/>
              </a:rPr>
              <a:t>Components of Secondary Prevention</a:t>
            </a:r>
            <a:endParaRPr lang="en-US" altLang="en-US" sz="2400" b="1" dirty="0">
              <a:sym typeface="+mn-ea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1400" dirty="0">
                <a:sym typeface="+mn-ea"/>
              </a:rPr>
              <a:t>Psychotherapy:</a:t>
            </a:r>
            <a:endParaRPr lang="en-US" altLang="en-US" sz="1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sym typeface="+mn-ea"/>
              </a:rPr>
              <a:t>		- Hope underlies the process</a:t>
            </a:r>
            <a:endParaRPr lang="en-US" altLang="en-US" sz="1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sym typeface="+mn-ea"/>
              </a:rPr>
              <a:t>		- agency process</a:t>
            </a:r>
            <a:endParaRPr lang="en-US" altLang="en-US" sz="1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sym typeface="+mn-ea"/>
              </a:rPr>
              <a:t>		- pathways process</a:t>
            </a:r>
            <a:endParaRPr lang="en-US" altLang="en-US" sz="1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en-US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en-US" sz="24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2400" b="1" dirty="0">
                <a:sym typeface="+mn-ea"/>
              </a:rPr>
              <a:t> </a:t>
            </a:r>
            <a:endParaRPr lang="en-US" altLang="en-US" sz="24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en-US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en-US" sz="1800" dirty="0"/>
          </a:p>
          <a:p>
            <a:pPr>
              <a:buFont typeface="Wingdings" panose="05000000000000000000" pitchFamily="2" charset="2"/>
              <a:buChar char="v"/>
            </a:pPr>
            <a:endParaRPr lang="en-US" altLang="en-US" sz="1800" b="1" dirty="0"/>
          </a:p>
          <a:p>
            <a:pPr>
              <a:buFont typeface="Wingdings" panose="05000000000000000000" pitchFamily="2" charset="2"/>
              <a:buChar char="v"/>
            </a:pPr>
            <a:endParaRPr lang="en-US" altLang="en-US" sz="1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dirty="0"/>
              <a:t>	</a:t>
            </a:r>
            <a:endParaRPr lang="en-US" altLang="en-US" sz="1800" dirty="0"/>
          </a:p>
          <a:p>
            <a:pPr>
              <a:buFont typeface="Wingdings" panose="05000000000000000000" pitchFamily="2" charset="2"/>
              <a:buChar char="v"/>
            </a:pPr>
            <a:endParaRPr lang="en-US" altLang="en-US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534400" cy="1139825"/>
          </a:xfrm>
          <a:ln/>
        </p:spPr>
        <p:txBody>
          <a:bodyPr vert="horz" wrap="square" lIns="0" tIns="45720" rIns="0" bIns="0" anchor="b" anchorCtr="0"/>
          <a:p>
            <a:pPr algn="ctr"/>
            <a:r>
              <a:rPr lang="en-US" altLang="en-US" sz="4000" dirty="0"/>
              <a:t>Secondary Prevention Programs</a:t>
            </a:r>
            <a:br>
              <a:rPr lang="en-US" altLang="en-US" sz="4000" dirty="0"/>
            </a:br>
            <a:r>
              <a:rPr lang="en-US" altLang="en-US" sz="4000" dirty="0"/>
              <a:t> for Adults from Positive Psychology</a:t>
            </a:r>
            <a:endParaRPr lang="en-US" altLang="en-US" sz="4000" dirty="0"/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457200" y="1870075"/>
            <a:ext cx="8229600" cy="4530725"/>
          </a:xfrm>
          <a:ln/>
        </p:spPr>
        <p:txBody>
          <a:bodyPr vert="horz" wrap="square" lIns="91440" tIns="45720" rIns="91440" bIns="45720" anchor="t" anchorCtr="0"/>
          <a:p>
            <a:pPr>
              <a:buFont typeface="Wingdings" panose="05000000000000000000" pitchFamily="2" charset="2"/>
              <a:buChar char="v"/>
            </a:pPr>
            <a:r>
              <a:rPr lang="en-US" altLang="en-US" sz="1800" dirty="0"/>
              <a:t>Seligman’s Attributional Retraining or Learned Optimism Therapy:</a:t>
            </a:r>
            <a:endParaRPr lang="en-US" altLang="en-US" sz="18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1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dirty="0"/>
              <a:t>		A = Adversity</a:t>
            </a:r>
            <a:endParaRPr lang="en-US" altLang="en-US" sz="1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dirty="0"/>
              <a:t>		B = Belief</a:t>
            </a:r>
            <a:br>
              <a:rPr lang="en-US" altLang="en-US" sz="1800" dirty="0"/>
            </a:br>
            <a:r>
              <a:rPr lang="en-US" altLang="en-US" sz="1800" dirty="0"/>
              <a:t>	C = Consequence</a:t>
            </a:r>
            <a:endParaRPr lang="en-US" altLang="en-US" sz="1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dirty="0"/>
              <a:t>		D = Disputation</a:t>
            </a:r>
            <a:endParaRPr lang="en-US" altLang="en-US" sz="1800" dirty="0"/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" panose="05000000000000000000" pitchFamily="2" charset="2"/>
              <a:buChar char="v"/>
              <a:defRPr/>
            </a:pPr>
            <a:r>
              <a:rPr lang="en-US" sz="1800" noProof="0" dirty="0">
                <a:ln>
                  <a:noFill/>
                </a:ln>
                <a:effectLst/>
                <a:uLnTx/>
                <a:uFillTx/>
                <a:sym typeface="+mn-ea"/>
              </a:rPr>
              <a:t>Hope Therapy: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sz="1800" noProof="0" dirty="0">
                <a:ln>
                  <a:noFill/>
                </a:ln>
                <a:effectLst/>
                <a:uLnTx/>
                <a:uFillTx/>
                <a:sym typeface="+mn-ea"/>
              </a:rPr>
              <a:t>	- for individuals, couples, &amp; groups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sz="1800" noProof="0" dirty="0">
                <a:ln>
                  <a:noFill/>
                </a:ln>
                <a:effectLst/>
                <a:uLnTx/>
                <a:uFillTx/>
                <a:sym typeface="+mn-ea"/>
              </a:rPr>
              <a:t>	- probe for goals in various domains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sz="1800" noProof="0" dirty="0">
                <a:ln>
                  <a:noFill/>
                </a:ln>
                <a:effectLst/>
                <a:uLnTx/>
                <a:uFillTx/>
                <a:sym typeface="+mn-ea"/>
              </a:rPr>
              <a:t>	- select a domain to work 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sz="1800" noProof="0" dirty="0">
                <a:ln>
                  <a:noFill/>
                </a:ln>
                <a:effectLst/>
                <a:uLnTx/>
                <a:uFillTx/>
                <a:sym typeface="+mn-ea"/>
              </a:rPr>
              <a:t>	- clarify goals, define pathways, develop</a:t>
            </a:r>
            <a:r>
              <a:rPr lang="en-IN" altLang="en-US" sz="1800" noProof="0" dirty="0">
                <a:ln>
                  <a:noFill/>
                </a:ln>
                <a:effectLst/>
                <a:uLnTx/>
                <a:uFillTx/>
                <a:sym typeface="+mn-ea"/>
              </a:rPr>
              <a:t> </a:t>
            </a:r>
            <a:r>
              <a:rPr lang="en-US" sz="1800" noProof="0" dirty="0">
                <a:ln>
                  <a:noFill/>
                </a:ln>
                <a:effectLst/>
                <a:uLnTx/>
                <a:uFillTx/>
                <a:sym typeface="+mn-ea"/>
              </a:rPr>
              <a:t>motivation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sz="1800" noProof="0" dirty="0">
                <a:ln>
                  <a:noFill/>
                </a:ln>
                <a:effectLst/>
                <a:uLnTx/>
                <a:uFillTx/>
                <a:sym typeface="+mn-ea"/>
              </a:rPr>
              <a:t>	- anticipate obstacles with back-up routes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457200" y="1527175"/>
            <a:ext cx="8534400" cy="1139825"/>
          </a:xfrm>
          <a:ln/>
        </p:spPr>
        <p:txBody>
          <a:bodyPr vert="horz" wrap="square" lIns="0" tIns="45720" rIns="0" bIns="0" anchor="b" anchorCtr="0"/>
          <a:p>
            <a:pPr algn="ctr"/>
            <a:r>
              <a:rPr lang="en-US" altLang="en-US" dirty="0"/>
              <a:t>Examples of Secondary </a:t>
            </a:r>
            <a:br>
              <a:rPr lang="en-US" altLang="en-US" dirty="0"/>
            </a:br>
            <a:r>
              <a:rPr lang="en-US" altLang="en-US" dirty="0"/>
              <a:t>Prevention Programs</a:t>
            </a:r>
            <a:br>
              <a:rPr lang="en-US" altLang="en-US" dirty="0"/>
            </a:br>
            <a:r>
              <a:rPr lang="en-US" altLang="en-US" dirty="0"/>
              <a:t> 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7675"/>
            <a:ext cx="8229600" cy="45307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" panose="05000000000000000000" pitchFamily="2" charset="2"/>
              <a:buChar char="v"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For: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- Racial and Ethnic Minorities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- Children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- Elderly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Title 1"/>
          <p:cNvSpPr>
            <a:spLocks noGrp="1"/>
          </p:cNvSpPr>
          <p:nvPr>
            <p:ph type="title"/>
          </p:nvPr>
        </p:nvSpPr>
        <p:spPr>
          <a:xfrm>
            <a:off x="457200" y="185738"/>
            <a:ext cx="8229600" cy="1139825"/>
          </a:xfrm>
          <a:ln/>
        </p:spPr>
        <p:txBody>
          <a:bodyPr vert="horz" wrap="square" lIns="0" tIns="45720" rIns="0" bIns="0" anchor="b" anchorCtr="0"/>
          <a:p>
            <a:pPr algn="ctr"/>
            <a:r>
              <a:rPr lang="en-US" altLang="en-US" dirty="0"/>
              <a:t>Racial and Ethnic Minorities</a:t>
            </a:r>
            <a:endParaRPr lang="en-US" altLang="en-US" dirty="0"/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Underutilization of psychotherapy</a:t>
            </a:r>
            <a:endParaRPr lang="en-US" altLang="en-US" dirty="0"/>
          </a:p>
          <a:p>
            <a:pPr>
              <a:buFont typeface="Wingdings" panose="05000000000000000000" pitchFamily="2" charset="2"/>
              <a:buChar char="v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Higher tendency to terminate treatment</a:t>
            </a:r>
            <a:endParaRPr lang="en-US" altLang="en-US" dirty="0"/>
          </a:p>
          <a:p>
            <a:pPr>
              <a:buFont typeface="Wingdings" panose="05000000000000000000" pitchFamily="2" charset="2"/>
              <a:buChar char="v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Challenge of cultural match with therapist</a:t>
            </a:r>
            <a:endParaRPr lang="en-US" altLang="en-US" dirty="0"/>
          </a:p>
          <a:p>
            <a:pPr>
              <a:buFont typeface="Wingdings" panose="05000000000000000000" pitchFamily="2" charset="2"/>
              <a:buChar char="v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More research needed</a:t>
            </a:r>
            <a:endParaRPr lang="en-US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0" tIns="45720" rIns="0" bIns="0" anchor="b" anchorCtr="0"/>
          <a:p>
            <a:pPr marL="571500" indent="-571500" algn="ctr">
              <a:buFont typeface="Wingdings" panose="05000000000000000000" pitchFamily="2" charset="2"/>
              <a:buChar char="v"/>
            </a:pPr>
            <a:r>
              <a:rPr lang="en-US" altLang="en-US" dirty="0"/>
              <a:t>Secondary Preventions For Children</a:t>
            </a:r>
            <a:endParaRPr lang="en-US" altLang="en-US" dirty="0"/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>
              <a:buFont typeface="Wingdings" panose="05000000000000000000" pitchFamily="2" charset="2"/>
              <a:buChar char="v"/>
            </a:pPr>
            <a:r>
              <a:rPr lang="en-US" altLang="en-US" sz="2800" dirty="0"/>
              <a:t>Martin Seligman; </a:t>
            </a:r>
            <a:r>
              <a:rPr lang="en-US" altLang="en-US" sz="2800" i="1" dirty="0"/>
              <a:t>The Optimistic Child Book</a:t>
            </a:r>
            <a:endParaRPr lang="en-US" altLang="en-US" sz="2800" i="1" dirty="0"/>
          </a:p>
          <a:p>
            <a:pPr>
              <a:buFont typeface="Wingdings" panose="05000000000000000000" pitchFamily="2" charset="2"/>
              <a:buChar char="v"/>
            </a:pPr>
            <a:endParaRPr lang="en-US" altLang="en-US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800" dirty="0"/>
              <a:t>Shows teachers and parents how to instruct children in life skills</a:t>
            </a:r>
            <a:endParaRPr lang="en-US" altLang="en-US" sz="2800" dirty="0"/>
          </a:p>
          <a:p>
            <a:pPr>
              <a:buFont typeface="Wingdings" panose="05000000000000000000" pitchFamily="2" charset="2"/>
              <a:buChar char="v"/>
            </a:pPr>
            <a:endParaRPr lang="en-US" altLang="en-US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800" dirty="0"/>
              <a:t>Goal is to diminish depression</a:t>
            </a:r>
            <a:endParaRPr lang="en-US" altLang="en-US" sz="2800" dirty="0"/>
          </a:p>
          <a:p>
            <a:pPr>
              <a:buFont typeface="Wingdings" panose="05000000000000000000" pitchFamily="2" charset="2"/>
              <a:buChar char="v"/>
            </a:pPr>
            <a:endParaRPr lang="en-US" altLang="en-US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800" dirty="0"/>
              <a:t>Also promotes self – reliance, school performance, and physical health</a:t>
            </a:r>
            <a:endParaRPr lang="en-US" alt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0" tIns="45720" rIns="0" bIns="0" anchor="b" anchorCtr="0"/>
          <a:p>
            <a:pPr algn="ctr"/>
            <a:r>
              <a:rPr lang="en-US" altLang="en-US" sz="4000" dirty="0"/>
              <a:t>Normalizing Negative and </a:t>
            </a:r>
            <a:br>
              <a:rPr lang="en-US" altLang="en-US" sz="4000" dirty="0"/>
            </a:br>
            <a:r>
              <a:rPr lang="en-US" altLang="en-US" sz="4000" dirty="0"/>
              <a:t>Positive Behavior</a:t>
            </a:r>
            <a:endParaRPr lang="en-US" altLang="en-US" sz="4000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762000" y="2133600"/>
            <a:ext cx="8229600" cy="4038600"/>
          </a:xfrm>
          <a:ln/>
        </p:spPr>
        <p:txBody>
          <a:bodyPr vert="horz" wrap="square" lIns="91440" tIns="45720" rIns="91440" bIns="45720" anchor="t" anchorCtr="0"/>
          <a:p>
            <a:pPr>
              <a:buFont typeface="Wingdings" panose="05000000000000000000" pitchFamily="2" charset="2"/>
              <a:buChar char="v"/>
            </a:pPr>
            <a:r>
              <a:rPr lang="en-US" altLang="en-US" sz="1600" b="1" dirty="0"/>
              <a:t>Chickering</a:t>
            </a:r>
            <a:r>
              <a:rPr lang="en-US" altLang="en-US" sz="1600" dirty="0"/>
              <a:t> (1969)</a:t>
            </a:r>
            <a:endParaRPr lang="en-US" altLang="en-US" sz="1600" dirty="0"/>
          </a:p>
          <a:p>
            <a:pPr lvl="1">
              <a:buFontTx/>
              <a:buChar char="-"/>
            </a:pPr>
            <a:r>
              <a:rPr lang="en-US" altLang="en-US" sz="1600" dirty="0"/>
              <a:t>Theory of college student development</a:t>
            </a:r>
            <a:endParaRPr lang="en-US" altLang="en-US" sz="1600" dirty="0"/>
          </a:p>
          <a:p>
            <a:pPr lvl="1">
              <a:buNone/>
            </a:pPr>
            <a:r>
              <a:rPr lang="en-US" altLang="en-US" sz="1600" dirty="0"/>
              <a:t>Individuation: Establishment of an identity, the refinement of a unique way of being </a:t>
            </a:r>
            <a:endParaRPr lang="en-US" altLang="en-US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1600" dirty="0"/>
              <a:t>6 developmental goals</a:t>
            </a:r>
            <a:endParaRPr lang="en-US" altLang="en-US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1600" dirty="0">
                <a:sym typeface="+mn-ea"/>
              </a:rPr>
              <a:t>Managing emotions</a:t>
            </a:r>
            <a:endParaRPr lang="en-US" altLang="en-US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1600" dirty="0">
                <a:sym typeface="+mn-ea"/>
              </a:rPr>
              <a:t>Moving through autonomy toward interdependence</a:t>
            </a:r>
            <a:endParaRPr lang="en-US" altLang="en-US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1600" dirty="0">
                <a:sym typeface="+mn-ea"/>
              </a:rPr>
              <a:t>Developing mature interpersonal relationships</a:t>
            </a:r>
            <a:endParaRPr lang="en-US" altLang="en-US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1600" dirty="0">
                <a:sym typeface="+mn-ea"/>
              </a:rPr>
              <a:t>Establishing identity</a:t>
            </a:r>
            <a:endParaRPr lang="en-US" altLang="en-US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1600" dirty="0">
                <a:sym typeface="+mn-ea"/>
              </a:rPr>
              <a:t>Developing purpose</a:t>
            </a:r>
            <a:endParaRPr lang="en-US" altLang="en-US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1600" dirty="0">
                <a:sym typeface="+mn-ea"/>
              </a:rPr>
              <a:t>Developing integrity </a:t>
            </a:r>
            <a:endParaRPr lang="en-US" altLang="en-US" sz="1600" dirty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600" dirty="0">
                <a:sym typeface="+mn-ea"/>
              </a:rPr>
              <a:t>			</a:t>
            </a:r>
            <a:endParaRPr lang="en-US" altLang="en-US" sz="1600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600" dirty="0"/>
              <a:t>			</a:t>
            </a:r>
            <a:endParaRPr lang="en-US" altLang="en-US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0" tIns="45720" rIns="0" bIns="0" anchor="b" anchorCtr="0"/>
          <a:p>
            <a:r>
              <a:rPr lang="en-US" altLang="en-US" dirty="0"/>
              <a:t>Secondary Preventions for the Elderly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43894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" panose="05000000000000000000" pitchFamily="2" charset="2"/>
              <a:buChar char="v"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Depression is the most frequent problem for older persons; not part of the normal aging process.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" panose="05000000000000000000" pitchFamily="2" charset="2"/>
              <a:buChar char="v"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" panose="05000000000000000000" pitchFamily="2" charset="2"/>
              <a:buChar char="v"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Ensure that therapy for elderly clients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+mj-lt"/>
              <a:buAutoNum type="arabicPeriod"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has appropriate expectancies of treatment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+mj-lt"/>
              <a:buAutoNum type="arabicPeriod"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accommodates visual and auditory needs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+mj-lt"/>
              <a:buAutoNum type="arabicPeriod"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Has sessions geared to the right pace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534400" cy="1371600"/>
          </a:xfrm>
          <a:ln/>
        </p:spPr>
        <p:txBody>
          <a:bodyPr vert="horz" wrap="square" lIns="0" tIns="45720" rIns="0" bIns="0" anchor="b" anchorCtr="0"/>
          <a:p>
            <a:pPr algn="ctr"/>
            <a:r>
              <a:rPr lang="en-US" altLang="en-US" dirty="0"/>
              <a:t>Caveats About Secondary </a:t>
            </a:r>
            <a:br>
              <a:rPr lang="en-US" altLang="en-US" dirty="0"/>
            </a:br>
            <a:r>
              <a:rPr lang="en-US" altLang="en-US" dirty="0"/>
              <a:t>Prevention Programs</a:t>
            </a:r>
            <a:br>
              <a:rPr lang="en-US" altLang="en-US" dirty="0"/>
            </a:br>
            <a:r>
              <a:rPr lang="en-US" altLang="en-US" dirty="0"/>
              <a:t> </a:t>
            </a:r>
            <a:endParaRPr lang="en-US" altLang="en-US" dirty="0"/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457200" y="2174875"/>
            <a:ext cx="8229600" cy="4530725"/>
          </a:xfrm>
          <a:ln/>
        </p:spPr>
        <p:txBody>
          <a:bodyPr vert="horz" wrap="square" lIns="91440" tIns="45720" rIns="91440" bIns="45720" anchor="t" anchorCtr="0"/>
          <a:p>
            <a:pPr>
              <a:buFont typeface="Wingdings" panose="05000000000000000000" pitchFamily="2" charset="2"/>
              <a:buChar char="v"/>
            </a:pPr>
            <a:r>
              <a:rPr lang="en-US" altLang="en-US" sz="3200" dirty="0"/>
              <a:t>Stigma linked to psychotherapy</a:t>
            </a:r>
            <a:endParaRPr lang="en-US" altLang="en-US" sz="3200" dirty="0"/>
          </a:p>
          <a:p>
            <a:pPr>
              <a:buFont typeface="Wingdings" panose="05000000000000000000" pitchFamily="2" charset="2"/>
              <a:buChar char="v"/>
            </a:pPr>
            <a:endParaRPr lang="en-US" altLang="en-US" sz="32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3200" dirty="0"/>
              <a:t>Prolong treatment until problem is severe</a:t>
            </a:r>
            <a:endParaRPr lang="en-US" altLang="en-US" sz="3200" dirty="0"/>
          </a:p>
          <a:p>
            <a:pPr>
              <a:buFont typeface="Wingdings" panose="05000000000000000000" pitchFamily="2" charset="2"/>
              <a:buChar char="v"/>
            </a:pPr>
            <a:endParaRPr lang="en-US" altLang="en-US" sz="32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3200" dirty="0"/>
              <a:t>Positive psychology may lessen stigma!</a:t>
            </a:r>
            <a:endParaRPr lang="en-US" altLang="en-US" sz="32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534400" cy="1139825"/>
          </a:xfrm>
          <a:ln/>
        </p:spPr>
        <p:txBody>
          <a:bodyPr vert="horz" wrap="square" lIns="0" tIns="45720" rIns="0" bIns="0" anchor="b" anchorCtr="0"/>
          <a:p>
            <a:pPr algn="ctr"/>
            <a:r>
              <a:rPr lang="en-US" altLang="en-US" sz="4000" dirty="0"/>
              <a:t>Primary Enhancement</a:t>
            </a:r>
            <a:br>
              <a:rPr lang="en-US" altLang="en-US" sz="4000" dirty="0"/>
            </a:br>
            <a:r>
              <a:rPr lang="en-US" altLang="en-US" sz="4000" dirty="0"/>
              <a:t> </a:t>
            </a:r>
            <a:endParaRPr lang="en-US" altLang="en-US" sz="4000" dirty="0"/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30725"/>
          </a:xfrm>
          <a:ln/>
        </p:spPr>
        <p:txBody>
          <a:bodyPr vert="horz" wrap="square" lIns="91440" tIns="45720" rIns="91440" bIns="45720" anchor="t" anchorCtr="0"/>
          <a:p>
            <a:pPr>
              <a:buFont typeface="Wingdings" panose="05000000000000000000" pitchFamily="2" charset="2"/>
              <a:buChar char="v"/>
            </a:pPr>
            <a:r>
              <a:rPr lang="en-US" altLang="en-US" sz="1800" dirty="0"/>
              <a:t>Effort to establish optimal functioning and satisfaction</a:t>
            </a:r>
            <a:endParaRPr lang="en-US" altLang="en-US" sz="1800" dirty="0"/>
          </a:p>
          <a:p>
            <a:pPr>
              <a:buFont typeface="Wingdings" panose="05000000000000000000" pitchFamily="2" charset="2"/>
              <a:buChar char="v"/>
            </a:pPr>
            <a:endParaRPr lang="en-US" altLang="en-US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1800" dirty="0"/>
              <a:t>Maximize hedonic well-being </a:t>
            </a:r>
            <a:endParaRPr lang="en-US" altLang="en-US" sz="1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dirty="0"/>
              <a:t>				- maximize pleasure</a:t>
            </a:r>
            <a:endParaRPr lang="en-US" altLang="en-US" sz="18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1800" dirty="0"/>
              <a:t>Maximize eudemonic well-being</a:t>
            </a:r>
            <a:endParaRPr lang="en-US" altLang="en-US" sz="1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dirty="0"/>
              <a:t>				- setting/reaching goals</a:t>
            </a:r>
            <a:endParaRPr lang="en-US" altLang="en-US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1800" dirty="0">
                <a:sym typeface="+mn-ea"/>
              </a:rPr>
              <a:t>Evolutionary Premise:</a:t>
            </a:r>
            <a:endParaRPr lang="en-US" altLang="en-US" sz="1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dirty="0">
                <a:sym typeface="+mn-ea"/>
              </a:rPr>
              <a:t>	- pleasure related to propagation:</a:t>
            </a:r>
            <a:endParaRPr lang="en-US" altLang="en-US" sz="1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dirty="0">
                <a:sym typeface="+mn-ea"/>
              </a:rPr>
              <a:t>		- close interpersonal ties</a:t>
            </a:r>
            <a:endParaRPr lang="en-US" altLang="en-US" sz="1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dirty="0">
                <a:sym typeface="+mn-ea"/>
              </a:rPr>
              <a:t>		- mating</a:t>
            </a:r>
            <a:endParaRPr lang="en-US" altLang="en-US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1800" dirty="0">
                <a:sym typeface="+mn-ea"/>
              </a:rPr>
              <a:t>Happiness stems from:</a:t>
            </a:r>
            <a:endParaRPr lang="en-US" altLang="en-US" sz="1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dirty="0">
                <a:sym typeface="+mn-ea"/>
              </a:rPr>
              <a:t>	1. safe/supportive living environment</a:t>
            </a:r>
            <a:endParaRPr lang="en-US" altLang="en-US" sz="1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dirty="0">
                <a:sym typeface="+mn-ea"/>
              </a:rPr>
              <a:t>	2. fertile environment/productive of food</a:t>
            </a:r>
            <a:endParaRPr lang="en-US" altLang="en-US" sz="1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dirty="0">
                <a:sym typeface="+mn-ea"/>
              </a:rPr>
              <a:t>	3. stretching of body via exercise</a:t>
            </a:r>
            <a:endParaRPr lang="en-US" altLang="en-US" sz="1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dirty="0">
                <a:sym typeface="+mn-ea"/>
              </a:rPr>
              <a:t>	4. pursuit of meaningful work goals</a:t>
            </a:r>
            <a:endParaRPr lang="en-US" altLang="en-US" sz="1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dirty="0">
                <a:sym typeface="+mn-ea"/>
              </a:rPr>
              <a:t>		</a:t>
            </a:r>
            <a:endParaRPr lang="en-US" altLang="en-US" sz="18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1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Title 1"/>
          <p:cNvSpPr>
            <a:spLocks noGrp="1"/>
          </p:cNvSpPr>
          <p:nvPr>
            <p:ph type="title"/>
          </p:nvPr>
        </p:nvSpPr>
        <p:spPr>
          <a:xfrm>
            <a:off x="457200" y="688975"/>
            <a:ext cx="8534400" cy="987425"/>
          </a:xfrm>
          <a:ln/>
        </p:spPr>
        <p:txBody>
          <a:bodyPr vert="horz" wrap="square" lIns="0" tIns="45720" rIns="0" bIns="0" anchor="b" anchorCtr="0"/>
          <a:p>
            <a:pPr algn="ctr"/>
            <a:r>
              <a:rPr lang="en-US" altLang="en-US" sz="3600" dirty="0"/>
              <a:t>Primary Enhancement: </a:t>
            </a:r>
            <a:br>
              <a:rPr lang="en-US" altLang="en-US" sz="3600" dirty="0"/>
            </a:br>
            <a:r>
              <a:rPr lang="en-US" altLang="en-US" sz="3600" dirty="0"/>
              <a:t>Psychological Health</a:t>
            </a:r>
            <a:br>
              <a:rPr lang="en-US" altLang="en-US" sz="3600" dirty="0"/>
            </a:br>
            <a:r>
              <a:rPr lang="en-US" altLang="en-US" sz="3600" dirty="0"/>
              <a:t> </a:t>
            </a:r>
            <a:endParaRPr lang="en-US" altLang="en-US" sz="3600" dirty="0"/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458200" cy="4530725"/>
          </a:xfrm>
          <a:ln/>
        </p:spPr>
        <p:txBody>
          <a:bodyPr vert="horz" wrap="square" lIns="91440" tIns="45720" rIns="91440" bIns="45720" anchor="t" anchorCtr="0"/>
          <a:p>
            <a:pPr>
              <a:buFont typeface="Wingdings" panose="05000000000000000000" pitchFamily="2" charset="2"/>
              <a:buChar char="v"/>
            </a:pPr>
            <a:r>
              <a:rPr lang="en-US" altLang="en-US" sz="1400" dirty="0"/>
              <a:t> Most powerful sources of well-being:</a:t>
            </a:r>
            <a:endParaRPr lang="en-US" altLang="en-US" sz="14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 dirty="0"/>
              <a:t>	- relationships with lovers, family, friends</a:t>
            </a:r>
            <a:endParaRPr lang="en-US" altLang="en-US" sz="14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1400" dirty="0"/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1400" dirty="0"/>
              <a:t>Engage in shared activities</a:t>
            </a:r>
            <a:endParaRPr lang="en-US" altLang="en-US" sz="1400" dirty="0"/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1400" dirty="0"/>
              <a:t>Engage in arousing/novel activities</a:t>
            </a:r>
            <a:endParaRPr lang="en-US" altLang="en-US" sz="1400" dirty="0"/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1400" dirty="0"/>
              <a:t>Intrinsically motivated activities</a:t>
            </a:r>
            <a:endParaRPr lang="en-US" altLang="en-US" sz="1400" dirty="0"/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1400" dirty="0"/>
              <a:t>Close proximity to family</a:t>
            </a:r>
            <a:endParaRPr lang="en-US" altLang="en-US" sz="1400" dirty="0"/>
          </a:p>
          <a:p>
            <a:pPr marL="273050" marR="0" lvl="0" indent="-2730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" panose="05000000000000000000" pitchFamily="2" charset="2"/>
              <a:buChar char="v"/>
              <a:defRPr/>
            </a:pPr>
            <a:r>
              <a:rPr lang="en-US" sz="1400" noProof="0" dirty="0">
                <a:ln>
                  <a:noFill/>
                </a:ln>
                <a:effectLst/>
                <a:uLnTx/>
                <a:uFillTx/>
                <a:sym typeface="+mn-ea"/>
              </a:rPr>
              <a:t>Happiness from religion and spiritual relationships: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sz="1400" noProof="0" dirty="0">
                <a:ln>
                  <a:noFill/>
                </a:ln>
                <a:effectLst/>
                <a:uLnTx/>
                <a:uFillTx/>
                <a:sym typeface="+mn-ea"/>
              </a:rPr>
              <a:t>		- related to higher hope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sz="1400" noProof="0" dirty="0">
                <a:ln>
                  <a:noFill/>
                </a:ln>
                <a:effectLst/>
                <a:uLnTx/>
                <a:uFillTx/>
                <a:sym typeface="+mn-ea"/>
              </a:rPr>
              <a:t>		- social contacts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lang="en-US" sz="1400" noProof="0" dirty="0">
                <a:ln>
                  <a:noFill/>
                </a:ln>
                <a:effectLst/>
                <a:uLnTx/>
                <a:uFillTx/>
                <a:sym typeface="+mn-ea"/>
              </a:rPr>
              <a:t>		- relationship with a higher power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1400" dirty="0">
                <a:sym typeface="+mn-ea"/>
              </a:rPr>
              <a:t>Happiness from:</a:t>
            </a:r>
            <a:endParaRPr lang="en-US" altLang="en-US" sz="1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sym typeface="+mn-ea"/>
              </a:rPr>
              <a:t>		- gainful employment</a:t>
            </a:r>
            <a:endParaRPr lang="en-US" altLang="en-US" sz="1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sym typeface="+mn-ea"/>
              </a:rPr>
              <a:t>		- leisure/recreation</a:t>
            </a:r>
            <a:endParaRPr lang="en-US" altLang="en-US" sz="1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sym typeface="+mn-ea"/>
              </a:rPr>
              <a:t>		- contentment/contemplation (being or experiencing) </a:t>
            </a:r>
            <a:endParaRPr lang="en-US" altLang="en-US" sz="1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sym typeface="+mn-ea"/>
              </a:rPr>
              <a:t>		- concentrative meditation</a:t>
            </a:r>
            <a:endParaRPr lang="en-US" altLang="en-US" sz="1400" dirty="0"/>
          </a:p>
          <a:p>
            <a:pPr>
              <a:buFont typeface="Wingdings" panose="05000000000000000000" pitchFamily="2" charset="2"/>
              <a:buChar char="v"/>
            </a:pPr>
            <a:endParaRPr lang="en-US" altLang="en-US" sz="1400" dirty="0"/>
          </a:p>
          <a:p>
            <a:pPr marL="977900" lvl="3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en-US" sz="1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Title 1"/>
          <p:cNvSpPr>
            <a:spLocks noGrp="1"/>
          </p:cNvSpPr>
          <p:nvPr>
            <p:ph type="title"/>
          </p:nvPr>
        </p:nvSpPr>
        <p:spPr>
          <a:xfrm>
            <a:off x="457200" y="398780"/>
            <a:ext cx="8534400" cy="1125220"/>
          </a:xfrm>
          <a:ln/>
        </p:spPr>
        <p:txBody>
          <a:bodyPr vert="horz" wrap="square" lIns="0" tIns="45720" rIns="0" bIns="0" anchor="b" anchorCtr="0"/>
          <a:p>
            <a:pPr algn="ctr"/>
            <a:r>
              <a:rPr lang="en-US" altLang="en-US" sz="3600" dirty="0"/>
              <a:t>Primary Enhancement: </a:t>
            </a:r>
            <a:br>
              <a:rPr lang="en-US" altLang="en-US" sz="3600" dirty="0"/>
            </a:br>
            <a:r>
              <a:rPr lang="en-US" altLang="en-US" sz="3600" dirty="0"/>
              <a:t>Psychological Health</a:t>
            </a:r>
            <a:br>
              <a:rPr lang="en-US" altLang="en-US" sz="3600" dirty="0"/>
            </a:br>
            <a:r>
              <a:rPr lang="en-US" altLang="en-US" sz="3600" dirty="0"/>
              <a:t> </a:t>
            </a:r>
            <a:endParaRPr lang="en-US" altLang="en-US" sz="3600" dirty="0"/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>
          <a:xfrm>
            <a:off x="342900" y="1219200"/>
            <a:ext cx="8458200" cy="4530725"/>
          </a:xfrm>
          <a:ln/>
        </p:spPr>
        <p:txBody>
          <a:bodyPr vert="horz" wrap="square" lIns="91440" tIns="45720" rIns="91440" bIns="45720" anchor="t" anchorCtr="0"/>
          <a:p>
            <a:pPr>
              <a:buFont typeface="Wingdings" panose="05000000000000000000" pitchFamily="2" charset="2"/>
              <a:buChar char="v"/>
            </a:pPr>
            <a:r>
              <a:rPr lang="en-US" altLang="en-US" sz="1900" b="1" dirty="0"/>
              <a:t>Happiness via Savoring:</a:t>
            </a:r>
            <a:endParaRPr lang="en-US" altLang="en-US" sz="19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900" dirty="0"/>
              <a:t>	- thoughts/actions aimed at appreciating  &amp; amplifying the positive  experience. </a:t>
            </a:r>
            <a:endParaRPr lang="en-US" altLang="en-US" sz="19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900" dirty="0"/>
              <a:t>	-</a:t>
            </a:r>
            <a:r>
              <a:rPr lang="en-US" altLang="en-US" sz="1900" b="1" dirty="0"/>
              <a:t> 3 temporal forms</a:t>
            </a:r>
            <a:endParaRPr lang="en-US" altLang="en-US" sz="19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900" dirty="0"/>
              <a:t>	1. Anticipation, or the enjoyment of a forthcoming event. </a:t>
            </a:r>
            <a:endParaRPr lang="en-US" altLang="en-US" sz="19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900" dirty="0"/>
              <a:t>	2. Being in the moment, or thinking and doing things to intensify and perhaps prolong a positive event as it occurs. </a:t>
            </a:r>
            <a:endParaRPr lang="en-US" altLang="en-US" sz="19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900" dirty="0"/>
              <a:t>	3. Reminiscing, or looking back at a positive event to rekindle the favorable feelings or thoughts </a:t>
            </a:r>
            <a:endParaRPr lang="en-US" altLang="en-US" sz="1900" dirty="0"/>
          </a:p>
          <a:p>
            <a:pPr>
              <a:buFont typeface="Wingdings" panose="05000000000000000000" pitchFamily="2" charset="2"/>
              <a:buChar char="v"/>
            </a:pPr>
            <a:endParaRPr lang="en-US" altLang="en-US" sz="19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1900" dirty="0">
                <a:sym typeface="+mn-ea"/>
              </a:rPr>
              <a:t>Positive emotion-inducing activities based on broaden-and-build model</a:t>
            </a:r>
            <a:endParaRPr lang="en-US" altLang="en-US" sz="1900" dirty="0">
              <a:sym typeface="+mn-ea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1900" b="1" dirty="0">
                <a:sym typeface="+mn-ea"/>
              </a:rPr>
              <a:t>Therapeutic Lifestyle Change (TLC)</a:t>
            </a:r>
            <a:endParaRPr lang="en-US" altLang="en-US" sz="19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900" dirty="0">
                <a:sym typeface="+mn-ea"/>
              </a:rPr>
              <a:t>	- by Stephen Illardi, University of Kansas</a:t>
            </a:r>
            <a:endParaRPr lang="en-US" altLang="en-US" sz="19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1900" dirty="0">
                <a:sym typeface="+mn-ea"/>
              </a:rPr>
              <a:t>	- to prevent depression &amp; enhance happiness</a:t>
            </a:r>
            <a:endParaRPr lang="en-US" altLang="en-US" sz="19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900" dirty="0">
                <a:sym typeface="+mn-ea"/>
              </a:rPr>
              <a:t>	- exercise, omega-3 supplements, light exposure, decreased rumination, good sleep, social support</a:t>
            </a:r>
            <a:endParaRPr lang="en-US" altLang="en-US" sz="19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19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900" dirty="0">
                <a:sym typeface="+mn-ea"/>
              </a:rPr>
              <a:t>		 </a:t>
            </a:r>
            <a:endParaRPr lang="en-US" altLang="en-US" sz="1900" dirty="0"/>
          </a:p>
          <a:p>
            <a:pPr>
              <a:buFont typeface="Wingdings" panose="05000000000000000000" pitchFamily="2" charset="2"/>
              <a:buChar char="v"/>
            </a:pPr>
            <a:endParaRPr lang="en-US" altLang="en-US" sz="1900" dirty="0"/>
          </a:p>
          <a:p>
            <a:pPr>
              <a:buFont typeface="Wingdings" panose="05000000000000000000" pitchFamily="2" charset="2"/>
              <a:buChar char="v"/>
            </a:pPr>
            <a:endParaRPr lang="en-US" altLang="en-US" sz="19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900" dirty="0">
                <a:sym typeface="+mn-ea"/>
              </a:rPr>
              <a:t>		 </a:t>
            </a:r>
            <a:endParaRPr lang="en-US" altLang="en-US" sz="19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19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Title 1"/>
          <p:cNvSpPr>
            <a:spLocks noGrp="1"/>
          </p:cNvSpPr>
          <p:nvPr>
            <p:ph type="title"/>
          </p:nvPr>
        </p:nvSpPr>
        <p:spPr>
          <a:xfrm>
            <a:off x="457200" y="841375"/>
            <a:ext cx="8534400" cy="1139825"/>
          </a:xfrm>
          <a:ln/>
        </p:spPr>
        <p:txBody>
          <a:bodyPr vert="horz" wrap="square" lIns="0" tIns="45720" rIns="0" bIns="0" anchor="b" anchorCtr="0"/>
          <a:p>
            <a:pPr algn="ctr"/>
            <a:r>
              <a:rPr lang="en-US" altLang="en-US" sz="3600" dirty="0"/>
              <a:t>Primary Enhancement: </a:t>
            </a:r>
            <a:br>
              <a:rPr lang="en-US" altLang="en-US" sz="3600" dirty="0"/>
            </a:br>
            <a:r>
              <a:rPr lang="en-US" altLang="en-US" sz="3600" dirty="0"/>
              <a:t>Psychological Health</a:t>
            </a:r>
            <a:br>
              <a:rPr lang="en-US" altLang="en-US" sz="3600" dirty="0"/>
            </a:br>
            <a:r>
              <a:rPr lang="en-US" altLang="en-US" sz="3600" dirty="0"/>
              <a:t> </a:t>
            </a:r>
            <a:endParaRPr lang="en-US" altLang="en-US" sz="3600" dirty="0"/>
          </a:p>
        </p:txBody>
      </p:sp>
      <p:sp>
        <p:nvSpPr>
          <p:cNvPr id="84995" name="Content Placeholder 2"/>
          <p:cNvSpPr>
            <a:spLocks noGrp="1"/>
          </p:cNvSpPr>
          <p:nvPr>
            <p:ph idx="1"/>
          </p:nvPr>
        </p:nvSpPr>
        <p:spPr>
          <a:xfrm>
            <a:off x="304800" y="1793875"/>
            <a:ext cx="8458200" cy="4530725"/>
          </a:xfrm>
          <a:ln/>
        </p:spPr>
        <p:txBody>
          <a:bodyPr vert="horz" wrap="square" lIns="91440" tIns="45720" rIns="91440" bIns="45720" anchor="t" anchorCtr="0"/>
          <a:p>
            <a:pPr>
              <a:buFont typeface="Wingdings" panose="05000000000000000000" pitchFamily="2" charset="2"/>
              <a:buChar char="v"/>
            </a:pPr>
            <a:r>
              <a:rPr lang="en-US" altLang="en-US" sz="3600" dirty="0"/>
              <a:t>Gratitude Letter Delivery</a:t>
            </a:r>
            <a:endParaRPr lang="en-US" altLang="en-US" sz="3600" dirty="0"/>
          </a:p>
          <a:p>
            <a:pPr>
              <a:buFont typeface="Wingdings" panose="05000000000000000000" pitchFamily="2" charset="2"/>
              <a:buChar char="v"/>
            </a:pPr>
            <a:endParaRPr lang="en-US" altLang="en-US" sz="36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3600" dirty="0"/>
              <a:t>3 Good Things</a:t>
            </a:r>
            <a:endParaRPr lang="en-US" altLang="en-US" sz="3600" dirty="0"/>
          </a:p>
          <a:p>
            <a:pPr>
              <a:buFont typeface="Wingdings" panose="05000000000000000000" pitchFamily="2" charset="2"/>
              <a:buChar char="v"/>
            </a:pPr>
            <a:endParaRPr lang="en-US" altLang="en-US" sz="36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3600" dirty="0"/>
              <a:t>Examination of Character Strengths</a:t>
            </a:r>
            <a:endParaRPr lang="en-US" altLang="en-US" sz="36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3600" dirty="0"/>
              <a:t>		 </a:t>
            </a:r>
            <a:endParaRPr lang="en-US" altLang="en-US" sz="36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Title 1"/>
          <p:cNvSpPr>
            <a:spLocks noGrp="1"/>
          </p:cNvSpPr>
          <p:nvPr>
            <p:ph type="title"/>
          </p:nvPr>
        </p:nvSpPr>
        <p:spPr>
          <a:xfrm>
            <a:off x="457200" y="841375"/>
            <a:ext cx="8534400" cy="1139825"/>
          </a:xfrm>
          <a:ln/>
        </p:spPr>
        <p:txBody>
          <a:bodyPr vert="horz" wrap="square" lIns="0" tIns="45720" rIns="0" bIns="0" anchor="b" anchorCtr="0"/>
          <a:p>
            <a:pPr algn="ctr"/>
            <a:r>
              <a:rPr lang="en-US" altLang="en-US" sz="3600" dirty="0"/>
              <a:t>Primary Enhancement: </a:t>
            </a:r>
            <a:br>
              <a:rPr lang="en-US" altLang="en-US" sz="3600" dirty="0"/>
            </a:br>
            <a:r>
              <a:rPr lang="en-US" altLang="en-US" sz="3600" dirty="0"/>
              <a:t>Physical Health</a:t>
            </a:r>
            <a:br>
              <a:rPr lang="en-US" altLang="en-US" sz="3600" dirty="0"/>
            </a:br>
            <a:r>
              <a:rPr lang="en-US" altLang="en-US" sz="3600" dirty="0"/>
              <a:t> </a:t>
            </a:r>
            <a:endParaRPr lang="en-US" altLang="en-US" sz="3600" dirty="0"/>
          </a:p>
        </p:txBody>
      </p:sp>
      <p:sp>
        <p:nvSpPr>
          <p:cNvPr id="87043" name="Content Placeholder 2"/>
          <p:cNvSpPr>
            <a:spLocks noGrp="1"/>
          </p:cNvSpPr>
          <p:nvPr>
            <p:ph idx="1"/>
          </p:nvPr>
        </p:nvSpPr>
        <p:spPr>
          <a:xfrm>
            <a:off x="304800" y="1717675"/>
            <a:ext cx="8458200" cy="4530725"/>
          </a:xfrm>
          <a:ln/>
        </p:spPr>
        <p:txBody>
          <a:bodyPr vert="horz" wrap="square" lIns="91440" tIns="45720" rIns="91440" bIns="45720" anchor="t" anchorCtr="0"/>
          <a:p>
            <a:pPr>
              <a:buFont typeface="Wingdings" panose="05000000000000000000" pitchFamily="2" charset="2"/>
              <a:buChar char="v"/>
            </a:pPr>
            <a:r>
              <a:rPr lang="en-US" altLang="en-US" sz="3600" dirty="0"/>
              <a:t>  Exercise:</a:t>
            </a:r>
            <a:endParaRPr lang="en-US" altLang="en-US" sz="36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3600" dirty="0"/>
          </a:p>
          <a:p>
            <a:pPr marL="342900" lvl="1" indent="0">
              <a:buFont typeface="Wingdings" panose="05000000000000000000" pitchFamily="2" charset="2"/>
              <a:buNone/>
            </a:pPr>
            <a:r>
              <a:rPr lang="en-US" altLang="en-US" sz="3200" dirty="0"/>
              <a:t>	- benefits of short-term vs. long-term</a:t>
            </a:r>
            <a:endParaRPr lang="en-US" altLang="en-US" sz="3200" dirty="0"/>
          </a:p>
          <a:p>
            <a:pPr marL="342900" lvl="1" indent="0">
              <a:buFont typeface="Wingdings" panose="05000000000000000000" pitchFamily="2" charset="2"/>
              <a:buNone/>
            </a:pPr>
            <a:endParaRPr lang="en-US" altLang="en-US" sz="3200" dirty="0"/>
          </a:p>
          <a:p>
            <a:pPr marL="342900" lvl="1" indent="0">
              <a:buFont typeface="Wingdings" panose="05000000000000000000" pitchFamily="2" charset="2"/>
              <a:buNone/>
            </a:pPr>
            <a:r>
              <a:rPr lang="en-US" altLang="en-US" sz="3200" dirty="0"/>
              <a:t>	- links to many positive health outcomes</a:t>
            </a:r>
            <a:endParaRPr lang="en-US" altLang="en-US" sz="32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36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3600" dirty="0"/>
              <a:t>		 </a:t>
            </a:r>
            <a:endParaRPr lang="en-US" altLang="en-US" sz="36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0" tIns="45720" rIns="0" bIns="0" anchor="b" anchorCtr="0"/>
          <a:p>
            <a:pPr algn="ctr"/>
            <a:r>
              <a:rPr lang="en-US" altLang="en-US" dirty="0"/>
              <a:t>Caveats About Primary Enhancement</a:t>
            </a:r>
            <a:endParaRPr lang="en-US" altLang="en-US" dirty="0"/>
          </a:p>
        </p:txBody>
      </p:sp>
      <p:sp>
        <p:nvSpPr>
          <p:cNvPr id="89091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People should take care not to  overdo such activities. When seduced by the pleasures derived from building strengths, a person may lose a sense of balance in his or her life activities. </a:t>
            </a:r>
            <a:endParaRPr lang="en-US" alt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As with any activity, moderation may be needed.</a:t>
            </a:r>
            <a:endParaRPr lang="en-US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19150"/>
          </a:xfrm>
          <a:ln/>
        </p:spPr>
        <p:txBody>
          <a:bodyPr vert="horz" wrap="square" lIns="0" tIns="45720" rIns="0" bIns="0" anchor="b" anchorCtr="0"/>
          <a:p>
            <a:pPr algn="ctr"/>
            <a:r>
              <a:rPr lang="en-US" altLang="en-US" dirty="0"/>
              <a:t>Secondary Enhancement</a:t>
            </a:r>
            <a:endParaRPr lang="en-US" altLang="en-US" dirty="0"/>
          </a:p>
        </p:txBody>
      </p:sp>
      <p:sp>
        <p:nvSpPr>
          <p:cNvPr id="90115" name="Content Placeholder 2"/>
          <p:cNvSpPr>
            <a:spLocks noGrp="1"/>
          </p:cNvSpPr>
          <p:nvPr>
            <p:ph idx="1"/>
          </p:nvPr>
        </p:nvSpPr>
        <p:spPr>
          <a:xfrm>
            <a:off x="457200" y="914083"/>
            <a:ext cx="8229600" cy="4389437"/>
          </a:xfrm>
          <a:ln/>
        </p:spPr>
        <p:txBody>
          <a:bodyPr vert="horz" wrap="square" lIns="91440" tIns="45720" rIns="91440" bIns="45720" anchor="t" anchorCtr="0"/>
          <a:p>
            <a:pPr>
              <a:buFont typeface="Wingdings" panose="05000000000000000000" pitchFamily="2" charset="2"/>
              <a:buChar char="v"/>
            </a:pPr>
            <a:r>
              <a:rPr lang="en-US" altLang="en-US" sz="1600" b="1" dirty="0"/>
              <a:t>Goal = augment already-positive levels</a:t>
            </a:r>
            <a:endParaRPr lang="en-US" altLang="en-US" sz="1600" b="1" dirty="0"/>
          </a:p>
          <a:p>
            <a:pPr>
              <a:buFont typeface="Wingdings" panose="05000000000000000000" pitchFamily="2" charset="2"/>
              <a:buChar char="v"/>
            </a:pPr>
            <a:endParaRPr lang="en-US" altLang="en-US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1600" dirty="0"/>
              <a:t>Peak psychological moments</a:t>
            </a:r>
            <a:endParaRPr lang="en-US" altLang="en-US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1600" dirty="0"/>
              <a:t>Psychological group experiences</a:t>
            </a:r>
            <a:endParaRPr lang="en-US" altLang="en-US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1600" dirty="0"/>
              <a:t>Existentialist contemplation of life’s meaning</a:t>
            </a:r>
            <a:endParaRPr lang="en-US" altLang="en-US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1600" dirty="0"/>
              <a:t>Normal competitions</a:t>
            </a:r>
            <a:endParaRPr lang="en-US" altLang="en-US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1600" dirty="0">
                <a:sym typeface="+mn-ea"/>
              </a:rPr>
              <a:t>Collective triumphs</a:t>
            </a:r>
            <a:endParaRPr lang="en-US" altLang="en-US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1600" dirty="0">
                <a:sym typeface="+mn-ea"/>
              </a:rPr>
              <a:t>Helping others/volunteering</a:t>
            </a:r>
            <a:endParaRPr lang="en-US" altLang="en-US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1600" dirty="0">
                <a:sym typeface="+mn-ea"/>
              </a:rPr>
              <a:t>Observations resulting in elevation/awe</a:t>
            </a:r>
            <a:endParaRPr lang="en-US" altLang="en-US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1600" dirty="0">
                <a:sym typeface="+mn-ea"/>
              </a:rPr>
              <a:t>Via the arts</a:t>
            </a:r>
            <a:endParaRPr lang="en-US" altLang="en-US" sz="16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1600" dirty="0">
                <a:sym typeface="+mn-ea"/>
              </a:rPr>
              <a:t>Secondary physical enhancement = </a:t>
            </a:r>
            <a:endParaRPr lang="en-US" altLang="en-US" sz="16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16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dirty="0">
                <a:sym typeface="+mn-ea"/>
              </a:rPr>
              <a:t>		- goal = attainment of peak levels of physical health</a:t>
            </a:r>
            <a:endParaRPr lang="en-US" altLang="en-US" sz="16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16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dirty="0">
                <a:sym typeface="+mn-ea"/>
              </a:rPr>
              <a:t>		- beyond those of well-conditioned people</a:t>
            </a:r>
            <a:endParaRPr lang="en-US" altLang="en-US" sz="16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16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dirty="0">
                <a:sym typeface="+mn-ea"/>
              </a:rPr>
              <a:t>		- far surpass those who engage in regular exercise</a:t>
            </a:r>
            <a:endParaRPr lang="en-US" altLang="en-US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en-US" sz="16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8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0" tIns="45720" rIns="0" bIns="0" anchor="b" anchorCtr="0"/>
          <a:p>
            <a:pPr algn="ctr"/>
            <a:r>
              <a:rPr lang="en-US" altLang="en-US" dirty="0"/>
              <a:t>Caveats About Secondary Enhancement</a:t>
            </a:r>
            <a:endParaRPr lang="en-US" altLang="en-US" dirty="0"/>
          </a:p>
        </p:txBody>
      </p:sp>
      <p:sp>
        <p:nvSpPr>
          <p:cNvPr id="96259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People can become addicted to peak experiences</a:t>
            </a:r>
            <a:endParaRPr lang="en-US" altLang="en-US" dirty="0"/>
          </a:p>
          <a:p>
            <a:pPr>
              <a:buFont typeface="Wingdings" panose="05000000000000000000" pitchFamily="2" charset="2"/>
              <a:buChar char="v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Balancing force lies in mundane activities of life</a:t>
            </a:r>
            <a:endParaRPr lang="en-US" altLang="en-US" dirty="0"/>
          </a:p>
          <a:p>
            <a:pPr>
              <a:buFont typeface="Wingdings" panose="05000000000000000000" pitchFamily="2" charset="2"/>
              <a:buChar char="v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Emerging concern about potential development of personal coaches to attain peak experiences and only the wealthy will be able to afford such coaches. </a:t>
            </a:r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533400" y="152273"/>
            <a:ext cx="8229600" cy="1143000"/>
          </a:xfrm>
          <a:ln/>
        </p:spPr>
        <p:txBody>
          <a:bodyPr vert="horz" wrap="square" lIns="0" tIns="45720" rIns="0" bIns="0" anchor="b" anchorCtr="0"/>
          <a:p>
            <a:pPr algn="ctr"/>
            <a:r>
              <a:rPr lang="en-US" altLang="en-US" sz="4000" dirty="0"/>
              <a:t>Normalizing Negative and </a:t>
            </a:r>
            <a:br>
              <a:rPr lang="en-US" altLang="en-US" sz="4000" dirty="0"/>
            </a:br>
            <a:r>
              <a:rPr lang="en-US" altLang="en-US" sz="4000" dirty="0"/>
              <a:t>Positive Behavior</a:t>
            </a:r>
            <a:endParaRPr lang="en-US" altLang="en-US" sz="4000" dirty="0"/>
          </a:p>
        </p:txBody>
      </p:sp>
      <p:sp>
        <p:nvSpPr>
          <p:cNvPr id="1229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7965440" cy="1275080"/>
          </a:xfrm>
          <a:ln/>
        </p:spPr>
        <p:txBody>
          <a:bodyPr vert="horz" wrap="square" lIns="91440" tIns="45720" rIns="91440" bIns="45720" anchor="t" anchorCtr="0"/>
          <a:p>
            <a:pPr>
              <a:buFont typeface="Wingdings" panose="05000000000000000000" pitchFamily="2" charset="2"/>
              <a:buChar char="v"/>
            </a:pPr>
            <a:r>
              <a:rPr lang="en-US" altLang="en-US" sz="1600" b="1" dirty="0"/>
              <a:t>Ivey &amp; Ivey </a:t>
            </a:r>
            <a:r>
              <a:rPr lang="en-US" altLang="en-US" sz="1600" dirty="0"/>
              <a:t>(1998, 1999)</a:t>
            </a:r>
            <a:endParaRPr lang="en-US" altLang="en-US" sz="16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dirty="0"/>
              <a:t>	- Developmental Counseling &amp; Therapy</a:t>
            </a:r>
            <a:endParaRPr lang="en-US" altLang="en-US" sz="1600" dirty="0"/>
          </a:p>
          <a:p>
            <a:pPr marL="2346325" lvl="4" indent="-223520">
              <a:buFont typeface="Wingdings" panose="05000000000000000000" pitchFamily="2" charset="2"/>
              <a:buChar char="v"/>
            </a:pPr>
            <a:r>
              <a:rPr lang="en-US" altLang="en-US" sz="1600" dirty="0"/>
              <a:t>Pathological behaviors as logical responses to life events</a:t>
            </a:r>
            <a:endParaRPr lang="en-US" altLang="en-US" sz="1600" dirty="0"/>
          </a:p>
          <a:p>
            <a:pPr marL="2346325" lvl="4" indent="-223520">
              <a:buFont typeface="Wingdings" panose="05000000000000000000" pitchFamily="2" charset="2"/>
              <a:buChar char="v"/>
            </a:pPr>
            <a:r>
              <a:rPr lang="en-US" altLang="en-US" sz="1600" dirty="0"/>
              <a:t>View each person as a whole		    </a:t>
            </a:r>
            <a:endParaRPr lang="en-US" altLang="en-US" sz="1600" dirty="0"/>
          </a:p>
          <a:p>
            <a:pPr marL="2002155" lvl="1" indent="-294005">
              <a:buFont typeface="Arial" panose="020B0604020202020204" pitchFamily="34" charset="0"/>
              <a:buChar char="•"/>
            </a:pPr>
            <a:endParaRPr lang="en-US" altLang="en-US" sz="1600" dirty="0"/>
          </a:p>
        </p:txBody>
      </p:sp>
      <p:pic>
        <p:nvPicPr>
          <p:cNvPr id="14340" name="Picture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9760" y="2819400"/>
            <a:ext cx="7802880" cy="40360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2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0" tIns="45720" rIns="0" bIns="0" anchor="b" anchorCtr="0"/>
          <a:p>
            <a:pPr algn="ctr"/>
            <a:r>
              <a:rPr lang="en-US" altLang="en-US" sz="4000" dirty="0"/>
              <a:t>The Balance of Prevention and Enhancement Systems</a:t>
            </a:r>
            <a:endParaRPr lang="en-US" altLang="en-US" sz="4000" dirty="0"/>
          </a:p>
        </p:txBody>
      </p:sp>
      <p:sp>
        <p:nvSpPr>
          <p:cNvPr id="97283" name="Content Placeholder 2"/>
          <p:cNvSpPr>
            <a:spLocks noGrp="1"/>
          </p:cNvSpPr>
          <p:nvPr>
            <p:ph idx="1"/>
          </p:nvPr>
        </p:nvSpPr>
        <p:spPr>
          <a:xfrm>
            <a:off x="434975" y="1793875"/>
            <a:ext cx="8229600" cy="4530725"/>
          </a:xfrm>
          <a:ln/>
        </p:spPr>
        <p:txBody>
          <a:bodyPr vert="horz" wrap="square" lIns="91440" tIns="45720" rIns="91440" bIns="45720" anchor="t" anchorCtr="0"/>
          <a:p>
            <a:pPr>
              <a:buFont typeface="Wingdings" panose="05000000000000000000" pitchFamily="2" charset="2"/>
              <a:buChar char="v"/>
            </a:pPr>
            <a:r>
              <a:rPr lang="en-US" altLang="en-US" sz="2800" dirty="0"/>
              <a:t>Prevention and enhancements parallel the two major motives in all psychology</a:t>
            </a:r>
            <a:endParaRPr lang="en-US" altLang="en-US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800" dirty="0"/>
              <a:t>– avoiding harmful outcomes</a:t>
            </a:r>
            <a:endParaRPr lang="en-US" altLang="en-US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800" dirty="0"/>
              <a:t>– attaining beneficial outcomes</a:t>
            </a:r>
            <a:endParaRPr lang="en-US" altLang="en-US" sz="2800" dirty="0"/>
          </a:p>
          <a:p>
            <a:pPr>
              <a:buFont typeface="Wingdings" panose="05000000000000000000" pitchFamily="2" charset="2"/>
              <a:buChar char="v"/>
            </a:pPr>
            <a:endParaRPr lang="en-US" altLang="en-US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800" dirty="0"/>
              <a:t>Together preventions and enhancements form a powerful dyad for coping and excellence. </a:t>
            </a:r>
            <a:endParaRPr lang="en-US" altLang="en-US" sz="2800" dirty="0"/>
          </a:p>
          <a:p>
            <a:pPr>
              <a:buFont typeface="Wingdings" panose="05000000000000000000" pitchFamily="2" charset="2"/>
              <a:buChar char="v"/>
            </a:pPr>
            <a:endParaRPr lang="en-US" altLang="en-US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800" dirty="0"/>
              <a:t>Goal is balance in daily life</a:t>
            </a:r>
            <a:endParaRPr lang="en-US" alt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571500" y="228600"/>
            <a:ext cx="8229600" cy="1143000"/>
          </a:xfrm>
          <a:ln/>
        </p:spPr>
        <p:txBody>
          <a:bodyPr vert="horz" wrap="square" lIns="0" tIns="45720" rIns="0" bIns="0" anchor="b" anchorCtr="0"/>
          <a:p>
            <a:pPr algn="ctr"/>
            <a:r>
              <a:rPr lang="en-US" altLang="en-US" sz="4000" dirty="0"/>
              <a:t>Difficulties Understanding Behavior in a Cultural Context</a:t>
            </a:r>
            <a:endParaRPr lang="en-US" altLang="en-US" sz="4000" dirty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458200" cy="4530725"/>
          </a:xfrm>
          <a:ln/>
        </p:spPr>
        <p:txBody>
          <a:bodyPr vert="horz" wrap="square" lIns="91440" tIns="45720" rIns="91440" bIns="45720" anchor="t" anchorCtr="0"/>
          <a:p>
            <a:pPr>
              <a:buFont typeface="Wingdings" panose="05000000000000000000" pitchFamily="2" charset="2"/>
              <a:buChar char="v"/>
            </a:pPr>
            <a:r>
              <a:rPr lang="en-US" altLang="en-US" sz="2000" dirty="0"/>
              <a:t>Important to acknowledge:</a:t>
            </a:r>
            <a:endParaRPr lang="en-US" altLang="en-US" sz="20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000" dirty="0"/>
              <a:t>culture bound syndromes</a:t>
            </a:r>
            <a:endParaRPr lang="en-US" altLang="en-US" sz="20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000" dirty="0"/>
              <a:t>cultural influences on coping &amp; social support</a:t>
            </a:r>
            <a:endParaRPr lang="en-US" altLang="en-US" sz="20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000" dirty="0"/>
              <a:t>individuals have multiple cultural identities</a:t>
            </a:r>
            <a:endParaRPr lang="en-US" altLang="en-US" sz="2000" dirty="0"/>
          </a:p>
          <a:p>
            <a:pPr>
              <a:buFont typeface="Wingdings" panose="05000000000000000000" pitchFamily="2" charset="2"/>
              <a:buChar char="v"/>
            </a:pPr>
            <a:endParaRPr lang="en-US" alt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000" dirty="0"/>
              <a:t>Culture Counts!</a:t>
            </a:r>
            <a:endParaRPr lang="en-US" alt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000" dirty="0">
                <a:sym typeface="+mn-ea"/>
              </a:rPr>
              <a:t>Current DSM-IV-TR lacking inclusion</a:t>
            </a:r>
            <a:endParaRPr lang="en-US" alt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000" dirty="0">
                <a:sym typeface="+mn-ea"/>
              </a:rPr>
              <a:t>Chang’s (1996) research challenges universality assumption i.e. what is deemed true for one group may be considered true for other people irrespective of cultural differences. </a:t>
            </a:r>
            <a:endParaRPr lang="en-US" alt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000" dirty="0">
                <a:sym typeface="+mn-ea"/>
              </a:rPr>
              <a:t>Interventions that benefit one group could fail to work or even harm others</a:t>
            </a:r>
            <a:endParaRPr lang="en-US" altLang="en-US" sz="2000" dirty="0"/>
          </a:p>
          <a:p>
            <a:pPr>
              <a:buFont typeface="Wingdings" panose="05000000000000000000" pitchFamily="2" charset="2"/>
              <a:buChar char="v"/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51510"/>
          </a:xfrm>
          <a:ln/>
        </p:spPr>
        <p:txBody>
          <a:bodyPr vert="horz" wrap="square" lIns="0" tIns="45720" rIns="0" bIns="0" anchor="b" anchorCtr="0"/>
          <a:p>
            <a:pPr algn="ctr"/>
            <a:br>
              <a:rPr lang="en-US" altLang="en-US" dirty="0"/>
            </a:br>
            <a:r>
              <a:rPr lang="en-US" altLang="en-US" sz="3200" dirty="0"/>
              <a:t>Determining How Culture Counts</a:t>
            </a:r>
            <a:endParaRPr lang="en-US" altLang="en-US" sz="3200" dirty="0"/>
          </a:p>
        </p:txBody>
      </p:sp>
      <p:sp>
        <p:nvSpPr>
          <p:cNvPr id="2048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143000"/>
            <a:ext cx="7148830" cy="1751965"/>
          </a:xfrm>
          <a:ln/>
        </p:spPr>
        <p:txBody>
          <a:bodyPr vert="horz" wrap="square" lIns="91440" tIns="45720" rIns="91440" bIns="45720" anchor="t" anchorCtr="0"/>
          <a:p>
            <a:pPr>
              <a:buFont typeface="Wingdings" panose="05000000000000000000" pitchFamily="2" charset="2"/>
              <a:buChar char="v"/>
            </a:pPr>
            <a:r>
              <a:rPr lang="en-US" altLang="en-US" sz="1600" dirty="0"/>
              <a:t>cultural values provide context in which behaviors, thoughts, &amp; feelings are deemed normal or abnormal</a:t>
            </a:r>
            <a:endParaRPr lang="en-US" altLang="en-US" sz="1600" dirty="0"/>
          </a:p>
          <a:p>
            <a:pPr>
              <a:buFont typeface="Wingdings" panose="05000000000000000000" pitchFamily="2" charset="2"/>
              <a:buChar char="v"/>
            </a:pPr>
            <a:endParaRPr lang="en-US" altLang="en-US" sz="16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1600" dirty="0"/>
              <a:t>cultural values influence meaning making of experiences that contribute to optimal human functioning</a:t>
            </a:r>
            <a:endParaRPr lang="en-US" altLang="en-US" sz="1600" dirty="0"/>
          </a:p>
          <a:p>
            <a:pPr>
              <a:buFont typeface="Wingdings" panose="05000000000000000000" pitchFamily="2" charset="2"/>
              <a:buChar char="v"/>
            </a:pPr>
            <a:endParaRPr lang="en-US" altLang="en-US" sz="1600" dirty="0"/>
          </a:p>
          <a:p>
            <a:pPr>
              <a:buFont typeface="Wingdings" panose="05000000000000000000" pitchFamily="2" charset="2"/>
              <a:buChar char="v"/>
            </a:pPr>
            <a:endParaRPr lang="en-US" altLang="en-US" sz="1600" dirty="0"/>
          </a:p>
        </p:txBody>
      </p:sp>
      <p:pic>
        <p:nvPicPr>
          <p:cNvPr id="22532" name="Picture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34390" y="2945130"/>
            <a:ext cx="7705725" cy="35769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39825"/>
          </a:xfrm>
          <a:ln/>
        </p:spPr>
        <p:txBody>
          <a:bodyPr vert="horz" wrap="square" lIns="0" tIns="45720" rIns="0" bIns="0" anchor="b" anchorCtr="0"/>
          <a:p>
            <a:pPr algn="ctr"/>
            <a:r>
              <a:rPr lang="en-US" altLang="en-US" sz="3200" dirty="0"/>
              <a:t>Limits of the</a:t>
            </a:r>
            <a:br>
              <a:rPr lang="en-US" altLang="en-US" sz="3200" dirty="0"/>
            </a:br>
            <a:r>
              <a:rPr lang="en-US" altLang="en-US" sz="3200" dirty="0"/>
              <a:t> Categorical Diagnostic System</a:t>
            </a:r>
            <a:endParaRPr lang="en-US" altLang="en-US" sz="3200" dirty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793875"/>
            <a:ext cx="8229600" cy="4530725"/>
          </a:xfrm>
          <a:ln/>
        </p:spPr>
        <p:txBody>
          <a:bodyPr vert="horz" wrap="square" lIns="91440" tIns="45720" rIns="91440" bIns="45720" anchor="t" anchorCtr="0"/>
          <a:p>
            <a:pPr>
              <a:buFont typeface="Wingdings" panose="05000000000000000000" pitchFamily="2" charset="2"/>
              <a:buChar char="v"/>
            </a:pPr>
            <a:r>
              <a:rPr lang="en-US" altLang="en-US" sz="1800" dirty="0"/>
              <a:t>Have grouped normal vs. abnormal for a long time</a:t>
            </a:r>
            <a:endParaRPr lang="en-US" altLang="en-US" sz="18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1800" dirty="0"/>
              <a:t>Research shows more similarities than differences between groups</a:t>
            </a:r>
            <a:endParaRPr lang="en-US" altLang="en-US" sz="18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1800" dirty="0"/>
              <a:t>Lack of consistency &amp; accuracy in clinicians</a:t>
            </a:r>
            <a:endParaRPr lang="en-US" altLang="en-US" sz="18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1800" dirty="0"/>
              <a:t>True dichotomy not possible; degree of dysfunction is key</a:t>
            </a:r>
            <a:endParaRPr lang="en-US" altLang="en-US" sz="1800" dirty="0"/>
          </a:p>
          <a:p>
            <a:pPr>
              <a:buFont typeface="Wingdings" panose="05000000000000000000" pitchFamily="2" charset="2"/>
              <a:buChar char="v"/>
            </a:pPr>
            <a:endParaRPr lang="en-US" altLang="en-US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1800" dirty="0">
                <a:sym typeface="+mn-ea"/>
              </a:rPr>
              <a:t>Alternatives to categorical systems:</a:t>
            </a:r>
            <a:endParaRPr lang="en-US" altLang="en-US" sz="1800" dirty="0"/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1800" dirty="0">
                <a:sym typeface="+mn-ea"/>
              </a:rPr>
              <a:t>dimensional approach</a:t>
            </a:r>
            <a:endParaRPr lang="en-US" altLang="en-US" sz="1800" dirty="0"/>
          </a:p>
          <a:p>
            <a:pPr lvl="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ym typeface="+mn-ea"/>
              </a:rPr>
              <a:t>behavior on a continuum</a:t>
            </a:r>
            <a:endParaRPr lang="en-US" altLang="en-US" sz="1800" dirty="0"/>
          </a:p>
          <a:p>
            <a:pPr lvl="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ym typeface="+mn-ea"/>
              </a:rPr>
              <a:t>negative &amp; positive on separate continua</a:t>
            </a:r>
            <a:endParaRPr lang="en-US" altLang="en-US" sz="1800" dirty="0"/>
          </a:p>
          <a:p>
            <a:pPr lvl="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ym typeface="+mn-ea"/>
              </a:rPr>
              <a:t>mental illness &amp; health are not opposites</a:t>
            </a:r>
            <a:endParaRPr lang="en-US" altLang="en-US" sz="1800" dirty="0"/>
          </a:p>
          <a:p>
            <a:pPr>
              <a:buFont typeface="Wingdings" panose="05000000000000000000" pitchFamily="2" charset="2"/>
              <a:buChar char="v"/>
            </a:pPr>
            <a:endParaRPr lang="en-US" alt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384175"/>
            <a:ext cx="8229600" cy="1139825"/>
          </a:xfrm>
          <a:ln/>
        </p:spPr>
        <p:txBody>
          <a:bodyPr vert="horz" wrap="square" lIns="0" tIns="45720" rIns="0" bIns="0" anchor="b" anchorCtr="0"/>
          <a:p>
            <a:pPr algn="ctr"/>
            <a:r>
              <a:rPr lang="en-US" altLang="en-US" sz="3200" dirty="0"/>
              <a:t>Dimensional Approach </a:t>
            </a:r>
            <a:endParaRPr lang="en-US" altLang="en-US" sz="3200" dirty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530725"/>
          </a:xfrm>
          <a:ln/>
        </p:spPr>
        <p:txBody>
          <a:bodyPr vert="horz" wrap="square" lIns="91440" tIns="45720" rIns="91440" bIns="45720" anchor="t" anchorCtr="0"/>
          <a:p>
            <a:pPr marL="0" indent="0" algn="ctr">
              <a:buFont typeface="Wingdings" panose="05000000000000000000" pitchFamily="2" charset="2"/>
              <a:buNone/>
            </a:pPr>
            <a:endParaRPr lang="en-US" altLang="en-US" sz="3200" dirty="0"/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sz="3200" dirty="0"/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sz="3200" dirty="0"/>
          </a:p>
        </p:txBody>
      </p:sp>
      <p:pic>
        <p:nvPicPr>
          <p:cNvPr id="28676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9400" y="1828800"/>
            <a:ext cx="3398838" cy="46529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819150"/>
          </a:xfrm>
          <a:ln/>
        </p:spPr>
        <p:txBody>
          <a:bodyPr vert="horz" wrap="square" lIns="0" tIns="45720" rIns="0" bIns="0" anchor="b" anchorCtr="0"/>
          <a:p>
            <a:pPr algn="ctr"/>
            <a:r>
              <a:rPr lang="en-US" altLang="en-US" sz="3200" dirty="0"/>
              <a:t>Going Beyond the DSM Framework</a:t>
            </a:r>
            <a:endParaRPr lang="en-US" altLang="en-US" sz="3200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3844925"/>
          </a:xfrm>
          <a:ln/>
        </p:spPr>
        <p:txBody>
          <a:bodyPr vert="horz" wrap="square" lIns="91440" tIns="45720" rIns="91440" bIns="45720" anchor="t" anchorCtr="0"/>
          <a:p>
            <a:pPr>
              <a:buFont typeface="Wingdings" panose="05000000000000000000" pitchFamily="2" charset="2"/>
              <a:buChar char="v"/>
            </a:pPr>
            <a:r>
              <a:rPr lang="en-US" altLang="en-US" sz="3200" dirty="0"/>
              <a:t>Implementing strategies to overcome problems with the DSM system:</a:t>
            </a:r>
            <a:endParaRPr lang="en-US" altLang="en-US" sz="3200" dirty="0"/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800" dirty="0"/>
              <a:t>Four-front approach</a:t>
            </a:r>
            <a:endParaRPr lang="en-US" altLang="en-US" sz="2800" dirty="0"/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800" dirty="0"/>
              <a:t>Infusing developmental data</a:t>
            </a:r>
            <a:endParaRPr lang="en-US" altLang="en-US" sz="2800" dirty="0"/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800" dirty="0"/>
              <a:t>Counting culture</a:t>
            </a:r>
            <a:endParaRPr lang="en-US" altLang="en-US" sz="2800" dirty="0"/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800" dirty="0"/>
              <a:t>Dimensioning (not categorizing)</a:t>
            </a:r>
            <a:endParaRPr lang="en-US" altLang="en-US" sz="2800" dirty="0"/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800" dirty="0"/>
              <a:t>Change language used to describe clients</a:t>
            </a:r>
            <a:endParaRPr lang="en-US" alt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3"/>
          <p:cNvSpPr>
            <a:spLocks noGrp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  <a:ln/>
        </p:spPr>
        <p:txBody>
          <a:bodyPr vert="horz" wrap="square" lIns="0" tIns="45720" rIns="18288" bIns="45720" anchor="t" anchorCtr="0"/>
          <a:p>
            <a:pPr marR="0" algn="ctr" eaLnBrk="1" hangingPunct="1">
              <a:buClr>
                <a:srgbClr val="0BD0D9"/>
              </a:buClr>
              <a:buSzPct val="95000"/>
            </a:pPr>
            <a:r>
              <a:rPr lang="en-US" altLang="en-US" sz="3200" kern="1200" dirty="0">
                <a:latin typeface="+mn-lt"/>
                <a:ea typeface="+mn-ea"/>
                <a:cs typeface="+mn-cs"/>
              </a:rPr>
              <a:t>Preventing the Bad and </a:t>
            </a:r>
            <a:endParaRPr lang="en-US" altLang="en-US" sz="3200" kern="1200" dirty="0">
              <a:latin typeface="+mn-lt"/>
              <a:ea typeface="+mn-ea"/>
              <a:cs typeface="+mn-cs"/>
            </a:endParaRPr>
          </a:p>
          <a:p>
            <a:pPr marR="0" algn="ctr" eaLnBrk="1" hangingPunct="1">
              <a:buClr>
                <a:srgbClr val="0BD0D9"/>
              </a:buClr>
              <a:buSzPct val="95000"/>
            </a:pPr>
            <a:r>
              <a:rPr lang="en-US" altLang="en-US" sz="3200" kern="1200" dirty="0">
                <a:latin typeface="+mn-lt"/>
                <a:ea typeface="+mn-ea"/>
                <a:cs typeface="+mn-cs"/>
              </a:rPr>
              <a:t>Enhance the Good</a:t>
            </a:r>
            <a:endParaRPr lang="en-US" altLang="en-US" sz="3200" kern="12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8329</Words>
  <Application>WPS Presentation</Application>
  <PresentationFormat>On-screen Show (4:3)</PresentationFormat>
  <Paragraphs>358</Paragraphs>
  <Slides>30</Slides>
  <Notes>42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Arial</vt:lpstr>
      <vt:lpstr>SimSun</vt:lpstr>
      <vt:lpstr>Wingdings</vt:lpstr>
      <vt:lpstr>Times New Roman</vt:lpstr>
      <vt:lpstr>Calibri</vt:lpstr>
      <vt:lpstr>Constantia</vt:lpstr>
      <vt:lpstr>Wingdings 2</vt:lpstr>
      <vt:lpstr>Wingdings 2</vt:lpstr>
      <vt:lpstr>Microsoft YaHei</vt:lpstr>
      <vt:lpstr>Arial Unicode MS</vt:lpstr>
      <vt:lpstr>Flow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Central CT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Happiness</dc:title>
  <dc:creator>CCSU</dc:creator>
  <cp:lastModifiedBy>user</cp:lastModifiedBy>
  <cp:revision>199</cp:revision>
  <dcterms:created xsi:type="dcterms:W3CDTF">2006-02-10T18:58:13Z</dcterms:created>
  <dcterms:modified xsi:type="dcterms:W3CDTF">2023-10-06T21:38:09Z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415E25788A8B40D887F999024CC88B03</vt:lpwstr>
  </property>
  <property fmtid="{D5CDD505-2E9C-101B-9397-08002B2CF9AE}" pid="3" name="KSOProductBuildVer">
    <vt:lpwstr>1033-11.2.0.11537</vt:lpwstr>
  </property>
</Properties>
</file>