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32" r:id="rId3"/>
    <p:sldId id="372" r:id="rId5"/>
    <p:sldId id="373" r:id="rId6"/>
    <p:sldId id="375" r:id="rId7"/>
    <p:sldId id="377" r:id="rId8"/>
    <p:sldId id="378" r:id="rId9"/>
    <p:sldId id="379" r:id="rId10"/>
    <p:sldId id="380" r:id="rId11"/>
    <p:sldId id="381" r:id="rId12"/>
    <p:sldId id="382" r:id="rId13"/>
    <p:sldId id="383" r:id="rId14"/>
    <p:sldId id="384" r:id="rId15"/>
    <p:sldId id="385" r:id="rId16"/>
    <p:sldId id="394" r:id="rId17"/>
    <p:sldId id="387" r:id="rId18"/>
    <p:sldId id="388" r:id="rId19"/>
    <p:sldId id="389" r:id="rId20"/>
    <p:sldId id="390" r:id="rId21"/>
    <p:sldId id="391" r:id="rId22"/>
    <p:sldId id="392" r:id="rId23"/>
    <p:sldId id="336" r:id="rId24"/>
    <p:sldId id="338" r:id="rId25"/>
    <p:sldId id="342" r:id="rId26"/>
    <p:sldId id="343" r:id="rId27"/>
    <p:sldId id="344" r:id="rId28"/>
    <p:sldId id="345" r:id="rId29"/>
    <p:sldId id="346" r:id="rId30"/>
    <p:sldId id="370" r:id="rId31"/>
    <p:sldId id="369" r:id="rId32"/>
    <p:sldId id="350" r:id="rId33"/>
    <p:sldId id="353" r:id="rId34"/>
    <p:sldId id="354" r:id="rId35"/>
    <p:sldId id="355" r:id="rId36"/>
    <p:sldId id="357" r:id="rId37"/>
    <p:sldId id="358" r:id="rId38"/>
    <p:sldId id="395" r:id="rId39"/>
    <p:sldId id="359" r:id="rId40"/>
    <p:sldId id="371" r:id="rId41"/>
    <p:sldId id="360" r:id="rId42"/>
    <p:sldId id="362" r:id="rId43"/>
    <p:sldId id="365" r:id="rId44"/>
    <p:sldId id="367" r:id="rId45"/>
    <p:sldId id="368" r:id="rId4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2786"/>
    <p:restoredTop sz="90929"/>
  </p:normalViewPr>
  <p:slideViewPr>
    <p:cSldViewPr showGuides="1">
      <p:cViewPr>
        <p:scale>
          <a:sx n="68" d="100"/>
          <a:sy n="68" d="100"/>
        </p:scale>
        <p:origin x="-121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5602"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5603" name="Rectangle 3"/>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ea typeface="MS PGothic" panose="020B0600070205080204" pitchFamily="34" charset="-128"/>
              </a:defRPr>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7475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5605" name="Rectangle 5"/>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S PGothic" panose="020B0600070205080204" pitchFamily="34" charset="-128"/>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S PGothic" panose="020B0600070205080204" pitchFamily="34" charset="-128"/>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5606" name="Rectangle 6"/>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ea typeface="MS PGothic" panose="020B0600070205080204" pitchFamily="34" charset="-128"/>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2560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p>
            <a:pPr lvl="0" algn="r">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a:fld id="{9A0DB2DC-4C9A-4742-B13C-FB6460FD3503}" type="slidenum">
              <a:rPr lang="en-US" altLang="en-US" sz="1200" dirty="0"/>
            </a:fld>
            <a:endParaRPr lang="en-US" altLang="en-US" sz="1200" dirty="0"/>
          </a:p>
        </p:txBody>
      </p:sp>
      <p:sp>
        <p:nvSpPr>
          <p:cNvPr id="75779" name="Rectangle 2"/>
          <p:cNvSpPr>
            <a:spLocks noRot="1" noTextEdit="1"/>
          </p:cNvSpPr>
          <p:nvPr>
            <p:ph type="sldImg"/>
          </p:nvPr>
        </p:nvSpPr>
        <p:spPr/>
      </p:sp>
      <p:sp>
        <p:nvSpPr>
          <p:cNvPr id="75780" name="Rectangle 3"/>
          <p:cNvSpPr>
            <a:spLocks noGrp="1"/>
          </p:cNvSpPr>
          <p:nvPr>
            <p:ph type="body" idx="1"/>
          </p:nvPr>
        </p:nvSpPr>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Rot="1" noTextEdit="1"/>
          </p:cNvSpPr>
          <p:nvPr>
            <p:ph type="sldImg"/>
          </p:nvPr>
        </p:nvSpPr>
        <p:spPr/>
      </p:sp>
      <p:sp>
        <p:nvSpPr>
          <p:cNvPr id="94211"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Rot="1" noTextEdit="1"/>
          </p:cNvSpPr>
          <p:nvPr>
            <p:ph type="sldImg"/>
          </p:nvPr>
        </p:nvSpPr>
        <p:spPr/>
      </p:sp>
      <p:sp>
        <p:nvSpPr>
          <p:cNvPr id="95235"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Rot="1" noTextEdit="1"/>
          </p:cNvSpPr>
          <p:nvPr>
            <p:ph type="sldImg"/>
          </p:nvPr>
        </p:nvSpPr>
        <p:spPr/>
      </p:sp>
      <p:sp>
        <p:nvSpPr>
          <p:cNvPr id="97283"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Rot="1" noTextEdit="1"/>
          </p:cNvSpPr>
          <p:nvPr>
            <p:ph type="sldImg"/>
          </p:nvPr>
        </p:nvSpPr>
        <p:spPr/>
      </p:sp>
      <p:sp>
        <p:nvSpPr>
          <p:cNvPr id="98307"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Rot="1" noTextEdit="1"/>
          </p:cNvSpPr>
          <p:nvPr>
            <p:ph type="sldImg"/>
          </p:nvPr>
        </p:nvSpPr>
        <p:spPr/>
      </p:sp>
      <p:sp>
        <p:nvSpPr>
          <p:cNvPr id="99331"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Rot="1" noTextEdit="1"/>
          </p:cNvSpPr>
          <p:nvPr>
            <p:ph type="sldImg"/>
          </p:nvPr>
        </p:nvSpPr>
        <p:spPr/>
      </p:sp>
      <p:sp>
        <p:nvSpPr>
          <p:cNvPr id="100355"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Rot="1" noTextEdit="1"/>
          </p:cNvSpPr>
          <p:nvPr>
            <p:ph type="sldImg"/>
          </p:nvPr>
        </p:nvSpPr>
        <p:spPr/>
      </p:sp>
      <p:sp>
        <p:nvSpPr>
          <p:cNvPr id="101379"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Rectangle 2"/>
          <p:cNvSpPr>
            <a:spLocks noRot="1" noTextEdit="1"/>
          </p:cNvSpPr>
          <p:nvPr>
            <p:ph type="sldImg"/>
          </p:nvPr>
        </p:nvSpPr>
        <p:spPr/>
      </p:sp>
      <p:sp>
        <p:nvSpPr>
          <p:cNvPr id="102403"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Rot="1" noTextEdit="1"/>
          </p:cNvSpPr>
          <p:nvPr>
            <p:ph type="sldImg"/>
          </p:nvPr>
        </p:nvSpPr>
        <p:spPr/>
      </p:sp>
      <p:sp>
        <p:nvSpPr>
          <p:cNvPr id="104451"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Rectangle 2"/>
          <p:cNvSpPr>
            <a:spLocks noRot="1" noTextEdit="1"/>
          </p:cNvSpPr>
          <p:nvPr>
            <p:ph type="sldImg"/>
          </p:nvPr>
        </p:nvSpPr>
        <p:spPr/>
      </p:sp>
      <p:sp>
        <p:nvSpPr>
          <p:cNvPr id="107523"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2"/>
          <p:cNvSpPr>
            <a:spLocks noRot="1" noTextEdit="1"/>
          </p:cNvSpPr>
          <p:nvPr>
            <p:ph type="sldImg"/>
          </p:nvPr>
        </p:nvSpPr>
        <p:spPr/>
      </p:sp>
      <p:sp>
        <p:nvSpPr>
          <p:cNvPr id="76803"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Rectangle 2"/>
          <p:cNvSpPr>
            <a:spLocks noRot="1" noTextEdit="1"/>
          </p:cNvSpPr>
          <p:nvPr>
            <p:ph type="sldImg"/>
          </p:nvPr>
        </p:nvSpPr>
        <p:spPr/>
      </p:sp>
      <p:sp>
        <p:nvSpPr>
          <p:cNvPr id="109571"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Rot="1" noTextEdit="1"/>
          </p:cNvSpPr>
          <p:nvPr>
            <p:ph type="sldImg"/>
          </p:nvPr>
        </p:nvSpPr>
        <p:spPr/>
      </p:sp>
      <p:sp>
        <p:nvSpPr>
          <p:cNvPr id="110595"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Rot="1" noTextEdit="1"/>
          </p:cNvSpPr>
          <p:nvPr>
            <p:ph type="sldImg"/>
          </p:nvPr>
        </p:nvSpPr>
        <p:spPr/>
      </p:sp>
      <p:sp>
        <p:nvSpPr>
          <p:cNvPr id="79875"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Rot="1" noTextEdit="1"/>
          </p:cNvSpPr>
          <p:nvPr>
            <p:ph type="sldImg"/>
          </p:nvPr>
        </p:nvSpPr>
        <p:spPr/>
      </p:sp>
      <p:sp>
        <p:nvSpPr>
          <p:cNvPr id="83971" name="Rectangle 3"/>
          <p:cNvSpPr/>
          <p:nvPr>
            <p:ph type="body" idx="1"/>
          </p:nvPr>
        </p:nvSpPr>
        <p:spPr/>
        <p:txBody>
          <a:bodyPr wrap="square" lIns="91440" tIns="45720" rIns="91440" bIns="45720" anchor="t" anchorCtr="0"/>
          <a:p>
            <a:pPr lvl="0"/>
            <a:r>
              <a:rPr lang="en-US" altLang="en-US" dirty="0"/>
              <a:t>Check to confirm that this table is labeled correctly</a:t>
            </a:r>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2"/>
          <p:cNvSpPr>
            <a:spLocks noRot="1" noTextEdit="1"/>
          </p:cNvSpPr>
          <p:nvPr>
            <p:ph type="sldImg"/>
          </p:nvPr>
        </p:nvSpPr>
        <p:spPr/>
      </p:sp>
      <p:sp>
        <p:nvSpPr>
          <p:cNvPr id="84995"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Rot="1" noTextEdit="1"/>
          </p:cNvSpPr>
          <p:nvPr>
            <p:ph type="sldImg"/>
          </p:nvPr>
        </p:nvSpPr>
        <p:spPr/>
      </p:sp>
      <p:sp>
        <p:nvSpPr>
          <p:cNvPr id="86019"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2"/>
          <p:cNvSpPr>
            <a:spLocks noRot="1" noTextEdit="1"/>
          </p:cNvSpPr>
          <p:nvPr>
            <p:ph type="sldImg"/>
          </p:nvPr>
        </p:nvSpPr>
        <p:spPr/>
      </p:sp>
      <p:sp>
        <p:nvSpPr>
          <p:cNvPr id="87043"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Rot="1" noTextEdit="1"/>
          </p:cNvSpPr>
          <p:nvPr>
            <p:ph type="sldImg"/>
          </p:nvPr>
        </p:nvSpPr>
        <p:spPr/>
      </p:sp>
      <p:sp>
        <p:nvSpPr>
          <p:cNvPr id="88067"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Rot="1" noTextEdit="1"/>
          </p:cNvSpPr>
          <p:nvPr>
            <p:ph type="sldImg"/>
          </p:nvPr>
        </p:nvSpPr>
        <p:spPr/>
      </p:sp>
      <p:sp>
        <p:nvSpPr>
          <p:cNvPr id="91139" name="Rectangle 3"/>
          <p:cNvSpPr/>
          <p:nvPr>
            <p:ph type="body" idx="1"/>
          </p:nvPr>
        </p:nvSpPr>
        <p:spPr/>
        <p:txBody>
          <a:bodyPr wrap="square" lIns="91440" tIns="45720" rIns="91440" bIns="45720" anchor="t"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4" name="Date Placeholder 29"/>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E2F8FDA-B75D-4818-86BC-31BB82C19AC3}"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5" name="Footer Placeholder 18"/>
          <p:cNvSpPr>
            <a:spLocks noGrp="1"/>
          </p:cNvSpPr>
          <p:nvPr>
            <p:ph type="ftr" sz="quarter" idx="3"/>
          </p:nvPr>
        </p:nvSpPr>
        <p:spPr>
          <a:xfrm>
            <a:off x="2667000" y="6356350"/>
            <a:ext cx="3352800" cy="365125"/>
          </a:xfrm>
          <a:prstGeom prst="rect">
            <a:avLst/>
          </a:prstGeom>
        </p:spPr>
        <p:txBody>
          <a:bodyPr vert="horz" lIns="0" tIns="0" rIns="0" bIns="0" anchor="b"/>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24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6" name="Slide Number Placeholder 26"/>
          <p:cNvSpPr>
            <a:spLocks noGrp="1"/>
          </p:cNvSpPr>
          <p:nvPr>
            <p:ph type="sldNum" sz="quarter" idx="4"/>
          </p:nvPr>
        </p:nvSpPr>
        <p:spPr>
          <a:xfrm>
            <a:off x="7924800" y="6356350"/>
            <a:ext cx="762000" cy="365125"/>
          </a:xfrm>
          <a:prstGeom prst="rect">
            <a:avLst/>
          </a:prstGeom>
        </p:spPr>
        <p:txBody>
          <a:bodyPr vert="horz" lIns="0" tIns="0" rIns="0" bIns="0" anchor="b"/>
          <a:p>
            <a:pPr algn="r" eaLnBrk="1" hangingPunct="1">
              <a:buNone/>
            </a:pPr>
            <a:fld id="{9A0DB2DC-4C9A-4742-B13C-FB6460FD3503}" type="slidenum">
              <a:rPr lang="en-US" dirty="0">
                <a:solidFill>
                  <a:srgbClr val="D1EAEE"/>
                </a:solidFill>
              </a:rPr>
            </a:fld>
            <a:endParaRPr 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43D3F3D-CA40-4D08-895B-B993E1923532}"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24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lIns="0" tIns="0" rIns="0" bIns="0" anchor="b"/>
          <a:p>
            <a:pPr algn="r" eaLnBrk="1" hangingPunct="1">
              <a:buNone/>
            </a:pPr>
            <a:fld id="{9A0DB2DC-4C9A-4742-B13C-FB6460FD350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D6C16F4-3394-4FA0-90B6-DE51C93B5CB5}"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24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lIns="0" tIns="0" rIns="0" bIns="0" anchor="b"/>
          <a:p>
            <a:pPr algn="r" eaLnBrk="1" hangingPunct="1">
              <a:buNone/>
            </a:pPr>
            <a:fld id="{9A0DB2DC-4C9A-4742-B13C-FB6460FD350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E528CD5-E648-4F1A-8EB9-98536D1EF5C1}"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24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lIns="0" tIns="0" rIns="0" bIns="0" anchor="b"/>
          <a:p>
            <a:pPr algn="r" eaLnBrk="1" hangingPunct="1">
              <a:buNone/>
            </a:pPr>
            <a:fld id="{9A0DB2DC-4C9A-4742-B13C-FB6460FD3503}"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4" name="Date Placeholder 3"/>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655AE03-F978-4DA4-9ABA-57BE983C14DC}"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5" name="Footer Placeholder 4"/>
          <p:cNvSpPr>
            <a:spLocks noGrp="1"/>
          </p:cNvSpPr>
          <p:nvPr>
            <p:ph type="ftr" sz="quarter" idx="3"/>
          </p:nvPr>
        </p:nvSpPr>
        <p:spPr>
          <a:xfrm>
            <a:off x="2667000" y="6356350"/>
            <a:ext cx="3352800" cy="365125"/>
          </a:xfrm>
          <a:prstGeom prst="rect">
            <a:avLst/>
          </a:prstGeom>
        </p:spPr>
        <p:txBody>
          <a:bodyPr vert="horz" lIns="0" tIns="0" rIns="0" bIns="0" anchor="b"/>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24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6" name="Slide Number Placeholder 5"/>
          <p:cNvSpPr>
            <a:spLocks noGrp="1"/>
          </p:cNvSpPr>
          <p:nvPr>
            <p:ph type="sldNum" sz="quarter" idx="4"/>
          </p:nvPr>
        </p:nvSpPr>
        <p:spPr>
          <a:xfrm>
            <a:off x="7924800" y="6356350"/>
            <a:ext cx="762000" cy="365125"/>
          </a:xfrm>
          <a:prstGeom prst="rect">
            <a:avLst/>
          </a:prstGeom>
        </p:spPr>
        <p:txBody>
          <a:bodyPr vert="horz" lIns="0" tIns="0" rIns="0" bIns="0" anchor="b"/>
          <a:p>
            <a:pPr algn="r" eaLnBrk="1" hangingPunct="1">
              <a:buNone/>
            </a:pPr>
            <a:fld id="{9A0DB2DC-4C9A-4742-B13C-FB6460FD3503}" type="slidenum">
              <a:rPr lang="en-US" dirty="0">
                <a:solidFill>
                  <a:srgbClr val="D1EAEE"/>
                </a:solidFill>
              </a:rPr>
            </a:fld>
            <a:endParaRPr 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Date Placeholder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815F424-037E-4E53-BDBF-5B3AFF91D8C2}"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5"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24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6" name="Slide Number Placeholder 6"/>
          <p:cNvSpPr>
            <a:spLocks noGrp="1"/>
          </p:cNvSpPr>
          <p:nvPr>
            <p:ph type="sldNum" sz="quarter" idx="4"/>
          </p:nvPr>
        </p:nvSpPr>
        <p:spPr>
          <a:xfrm>
            <a:off x="7924800" y="6356350"/>
            <a:ext cx="762000" cy="365125"/>
          </a:xfrm>
          <a:prstGeom prst="rect">
            <a:avLst/>
          </a:prstGeom>
        </p:spPr>
        <p:txBody>
          <a:bodyPr vert="horz" lIns="0" tIns="0" rIns="0" bIns="0" anchor="b"/>
          <a:p>
            <a:pPr algn="r" eaLnBrk="1" hangingPunct="1">
              <a:buNone/>
            </a:pPr>
            <a:fld id="{9A0DB2DC-4C9A-4742-B13C-FB6460FD3503}"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Date Placeholder 6"/>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C4D49CA-DBB7-4E99-97CE-121460BDEE23}"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5" name="Footer Placeholder 7"/>
          <p:cNvSpPr>
            <a:spLocks noGrp="1"/>
          </p:cNvSpPr>
          <p:nvPr>
            <p:ph type="ftr" sz="quarter" idx="13"/>
          </p:nvPr>
        </p:nvSpPr>
        <p:spPr>
          <a:xfrm>
            <a:off x="2667000" y="6356350"/>
            <a:ext cx="3352800" cy="365125"/>
          </a:xfrm>
          <a:prstGeom prst="rect">
            <a:avLst/>
          </a:prstGeom>
        </p:spPr>
        <p:txBody>
          <a:bodyPr vert="horz" lIns="0" tIns="0" rIns="0" bIns="0" anchor="b"/>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24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6" name="Slide Number Placeholder 8"/>
          <p:cNvSpPr>
            <a:spLocks noGrp="1"/>
          </p:cNvSpPr>
          <p:nvPr>
            <p:ph type="sldNum" sz="quarter" idx="14"/>
          </p:nvPr>
        </p:nvSpPr>
        <p:spPr>
          <a:xfrm>
            <a:off x="7924800" y="6356350"/>
            <a:ext cx="762000" cy="365125"/>
          </a:xfrm>
          <a:prstGeom prst="rect">
            <a:avLst/>
          </a:prstGeom>
        </p:spPr>
        <p:txBody>
          <a:bodyPr vert="horz" lIns="0" tIns="0" rIns="0" bIns="0" anchor="b"/>
          <a:p>
            <a:pPr algn="r" eaLnBrk="1" hangingPunct="1">
              <a:buNone/>
            </a:pPr>
            <a:fld id="{9A0DB2DC-4C9A-4742-B13C-FB6460FD350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14" name="Date Placeholder 2"/>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1BC417B-0AEF-446E-A36D-24A6EE3BA066}"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5" name="Footer Placeholder 3"/>
          <p:cNvSpPr>
            <a:spLocks noGrp="1"/>
          </p:cNvSpPr>
          <p:nvPr>
            <p:ph type="ftr" sz="quarter" idx="3"/>
          </p:nvPr>
        </p:nvSpPr>
        <p:spPr>
          <a:xfrm>
            <a:off x="2667000" y="6356350"/>
            <a:ext cx="3352800" cy="365125"/>
          </a:xfrm>
          <a:prstGeom prst="rect">
            <a:avLst/>
          </a:prstGeom>
        </p:spPr>
        <p:txBody>
          <a:bodyPr vert="horz" lIns="0" tIns="0" rIns="0" bIns="0" anchor="b"/>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24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6" name="Slide Number Placeholder 4"/>
          <p:cNvSpPr>
            <a:spLocks noGrp="1"/>
          </p:cNvSpPr>
          <p:nvPr>
            <p:ph type="sldNum" sz="quarter" idx="4"/>
          </p:nvPr>
        </p:nvSpPr>
        <p:spPr>
          <a:xfrm>
            <a:off x="7924800" y="6356350"/>
            <a:ext cx="762000" cy="365125"/>
          </a:xfrm>
          <a:prstGeom prst="rect">
            <a:avLst/>
          </a:prstGeom>
        </p:spPr>
        <p:txBody>
          <a:bodyPr vert="horz" lIns="0" tIns="0" rIns="0" bIns="0" anchor="b"/>
          <a:p>
            <a:pPr algn="r" eaLnBrk="1" hangingPunct="1">
              <a:buNone/>
            </a:pPr>
            <a:fld id="{9A0DB2DC-4C9A-4742-B13C-FB6460FD350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Date Placeholder 1"/>
          <p:cNvSpPr>
            <a:spLocks noGrp="1"/>
          </p:cNvSpPr>
          <p:nvPr>
            <p:ph type="dt" sz="half" idx="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578E94F-C486-4DBB-9979-934644B76709}"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5" name="Footer Placeholder 2"/>
          <p:cNvSpPr>
            <a:spLocks noGrp="1"/>
          </p:cNvSpPr>
          <p:nvPr>
            <p:ph type="ftr" sz="quarter" idx="3"/>
          </p:nvPr>
        </p:nvSpPr>
        <p:spPr>
          <a:xfrm>
            <a:off x="2667000" y="6356350"/>
            <a:ext cx="3352800" cy="365125"/>
          </a:xfrm>
          <a:prstGeom prst="rect">
            <a:avLst/>
          </a:prstGeom>
        </p:spPr>
        <p:txBody>
          <a:bodyPr vert="horz" lIns="0" tIns="0" rIns="0" bIns="0" anchor="b"/>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24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6" name="Slide Number Placeholder 3"/>
          <p:cNvSpPr>
            <a:spLocks noGrp="1"/>
          </p:cNvSpPr>
          <p:nvPr>
            <p:ph type="sldNum" sz="quarter" idx="4"/>
          </p:nvPr>
        </p:nvSpPr>
        <p:spPr>
          <a:xfrm>
            <a:off x="7924800" y="6356350"/>
            <a:ext cx="762000" cy="365125"/>
          </a:xfrm>
          <a:prstGeom prst="rect">
            <a:avLst/>
          </a:prstGeom>
        </p:spPr>
        <p:txBody>
          <a:bodyPr vert="horz" lIns="0" tIns="0" rIns="0" bIns="0" anchor="b"/>
          <a:p>
            <a:pPr algn="r" eaLnBrk="1" hangingPunct="1">
              <a:buNone/>
            </a:pPr>
            <a:fld id="{9A0DB2DC-4C9A-4742-B13C-FB6460FD350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4" name="Date Placeholder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D4F02D2-B796-47EF-B764-15DBEFE93944}"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5"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24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6" name="Slide Number Placeholder 6"/>
          <p:cNvSpPr>
            <a:spLocks noGrp="1"/>
          </p:cNvSpPr>
          <p:nvPr>
            <p:ph type="sldNum" sz="quarter" idx="4"/>
          </p:nvPr>
        </p:nvSpPr>
        <p:spPr>
          <a:xfrm>
            <a:off x="7924800" y="6356350"/>
            <a:ext cx="762000" cy="365125"/>
          </a:xfrm>
          <a:prstGeom prst="rect">
            <a:avLst/>
          </a:prstGeom>
        </p:spPr>
        <p:txBody>
          <a:bodyPr vert="horz" lIns="0" tIns="0" rIns="0" bIns="0" anchor="b"/>
          <a:p>
            <a:pPr algn="r" eaLnBrk="1" hangingPunct="1">
              <a:buNone/>
            </a:pPr>
            <a:fld id="{9A0DB2DC-4C9A-4742-B13C-FB6460FD350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6" name="Freeform 15"/>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7" name="Freeform 16"/>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07720B4-5B8F-49F5-9B9D-8F637A3649BB}"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24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lIns="0" tIns="0" rIns="0" bIns="0" anchor="b"/>
          <a:p>
            <a:pPr algn="r" eaLnBrk="1" hangingPunct="1">
              <a:buNone/>
            </a:pPr>
            <a:fld id="{9A0DB2DC-4C9A-4742-B13C-FB6460FD350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7" name="Freeform 6"/>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8" name="Freeform 7"/>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1028" name="Title Placeholder 8"/>
          <p:cNvSpPr>
            <a:spLocks noGrp="1"/>
          </p:cNvSpPr>
          <p:nvPr>
            <p:ph type="title"/>
          </p:nvPr>
        </p:nvSpPr>
        <p:spPr>
          <a:xfrm>
            <a:off x="457200" y="704850"/>
            <a:ext cx="8229600" cy="1143000"/>
          </a:xfrm>
          <a:prstGeom prst="rect">
            <a:avLst/>
          </a:prstGeom>
          <a:noFill/>
          <a:ln w="9525">
            <a:noFill/>
          </a:ln>
        </p:spPr>
        <p:txBody>
          <a:bodyPr lIns="0" rIns="0" bIns="0" anchor="b" anchorCtr="0"/>
          <a:p>
            <a:pPr lvl="0"/>
            <a:r>
              <a:rPr dirty="0"/>
              <a:t>Click to edit Master title style</a:t>
            </a:r>
            <a:endParaRPr dirty="0"/>
          </a:p>
        </p:txBody>
      </p:sp>
      <p:sp>
        <p:nvSpPr>
          <p:cNvPr id="1029" name="Text Placeholder 29"/>
          <p:cNvSpPr>
            <a:spLocks noGrp="1"/>
          </p:cNvSpPr>
          <p:nvPr>
            <p:ph type="body" idx="1"/>
          </p:nvPr>
        </p:nvSpPr>
        <p:spPr>
          <a:xfrm>
            <a:off x="457200" y="1935163"/>
            <a:ext cx="8229600" cy="4389437"/>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panose="020B0604020202020204" pitchFamily="34" charset="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5B34868-5094-4954-88CC-2D2A42D11C1E}" type="datetimeFigureOut">
              <a:rPr kumimoji="0" lang="en-US" sz="12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fld>
            <a:endParaRPr kumimoji="0" lang="en-US" sz="1200" b="0" i="0" u="none" strike="noStrike" kern="1200" cap="none" spc="0" normalizeH="0" baseline="0" noProof="0" dirty="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000">
                <a:solidFill>
                  <a:schemeClr val="tx2">
                    <a:shade val="90000"/>
                  </a:schemeClr>
                </a:solidFill>
                <a:latin typeface="Arial" panose="020B0604020202020204" pitchFamily="34" charset="0"/>
                <a:ea typeface="MS PGothic" panose="020B0600070205080204"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rPr>
              <a:t>Copyright © 2009 Pearson Education, Inc., Upper Saddle River, NJ  07458.  All rights reserved.</a:t>
            </a:r>
            <a:endParaRPr kumimoji="0" lang="en-US" sz="1000" b="0" i="0" u="none" strike="noStrike" kern="1200" cap="none" spc="0" normalizeH="0" baseline="0" noProof="0">
              <a:ln>
                <a:noFill/>
              </a:ln>
              <a:solidFill>
                <a:schemeClr val="tx2">
                  <a:shade val="90000"/>
                </a:schemeClr>
              </a:solidFill>
              <a:effectLst/>
              <a:uLnTx/>
              <a:uFillTx/>
              <a:latin typeface="Courier" pitchFamily="-48" charset="0"/>
              <a:ea typeface="MS PGothic"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90000"/>
                </a:schemeClr>
              </a:solidFill>
              <a:effectLst/>
              <a:uLnTx/>
              <a:uFillTx/>
              <a:latin typeface="Arial" panose="020B0604020202020204" pitchFamily="34" charset="0"/>
              <a:ea typeface="MS PGothic" panose="020B0600070205080204" pitchFamily="34" charset="-128"/>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a:defRPr sz="1200">
                <a:solidFill>
                  <a:srgbClr val="045C75"/>
                </a:solidFill>
              </a:defRPr>
            </a:lvl1pPr>
          </a:lstStyle>
          <a:p>
            <a:pPr lvl="0" eaLnBrk="1" hangingPunct="1">
              <a:buNone/>
            </a:pPr>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grpSp>
        <p:nvGrpSpPr>
          <p:cNvPr id="1033" name="Group 1"/>
          <p:cNvGrpSpPr/>
          <p:nvPr/>
        </p:nvGrpSpPr>
        <p:grpSpPr>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tx1"/>
                </a:solidFill>
                <a:effectLst/>
                <a:uLnTx/>
                <a:uFillTx/>
                <a:latin typeface="Arial" panose="020B0604020202020204" pitchFamily="34" charset="0"/>
                <a:ea typeface="MS PGothic" panose="020B0600070205080204" pitchFamily="34" charset="-128"/>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noChangeArrowheads="1"/>
          </p:cNvSpPr>
          <p:nvPr>
            <p:ph type="ctrTitle"/>
          </p:nvPr>
        </p:nvSpPr>
        <p:spPr bwMode="auto">
          <a:ln>
            <a:miter lim="800000"/>
          </a:ln>
          <a:effectLst/>
          <a:sp3d prstMaterial="plastic"/>
        </p:spPr>
        <p:txBody>
          <a:bodyPr vert="horz" wrap="square" lIns="0" tIns="0" rIns="18288" bIns="0" numCol="1" anchor="b" anchorCtr="0" compatLnSpc="1">
            <a:normAutofit fontScale="90000"/>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br>
              <a:rPr kumimoji="0" lang="en-US" altLang="en-US" sz="80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br>
            <a:r>
              <a:rPr kumimoji="0" lang="en-US" altLang="en-US" sz="80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 Living Well</a:t>
            </a:r>
            <a:endParaRPr kumimoji="0" lang="en-US" altLang="en-US" sz="80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609600" y="152400"/>
            <a:ext cx="7772400" cy="1219200"/>
          </a:xfrm>
        </p:spPr>
        <p:txBody>
          <a:bodyPr vert="horz" wrap="square" lIns="0" tIns="45720" rIns="0" bIns="0" anchor="b" anchorCtr="0"/>
          <a:p>
            <a:pPr eaLnBrk="1" hangingPunct="1"/>
            <a:r>
              <a:rPr sz="2800" dirty="0"/>
              <a:t>Mindfulness &amp; Psychotherapy</a:t>
            </a:r>
            <a:endParaRPr dirty="0"/>
          </a:p>
        </p:txBody>
      </p:sp>
      <p:sp>
        <p:nvSpPr>
          <p:cNvPr id="24579" name="Rectangle 3"/>
          <p:cNvSpPr>
            <a:spLocks noGrp="1"/>
          </p:cNvSpPr>
          <p:nvPr>
            <p:ph idx="1"/>
          </p:nvPr>
        </p:nvSpPr>
        <p:spPr>
          <a:xfrm>
            <a:off x="685800" y="1447800"/>
            <a:ext cx="7772400" cy="4800600"/>
          </a:xfrm>
        </p:spPr>
        <p:txBody>
          <a:bodyPr vert="horz" wrap="square" lIns="91440" tIns="45720" rIns="91440" bIns="45720" anchor="t" anchorCtr="0"/>
          <a:p>
            <a:pPr eaLnBrk="1" hangingPunct="1">
              <a:buFontTx/>
              <a:buNone/>
            </a:pPr>
            <a:r>
              <a:rPr sz="2400" dirty="0"/>
              <a:t>Why does mindfulness improve well-being?</a:t>
            </a:r>
            <a:endParaRPr sz="2400" dirty="0"/>
          </a:p>
          <a:p>
            <a:pPr eaLnBrk="1" hangingPunct="1">
              <a:buFontTx/>
              <a:buNone/>
            </a:pPr>
            <a:r>
              <a:rPr sz="2400" dirty="0"/>
              <a:t>	Mickey - mindfulness key ingredient in all psychotherapy.</a:t>
            </a:r>
            <a:endParaRPr sz="2400" dirty="0"/>
          </a:p>
          <a:p>
            <a:pPr eaLnBrk="1" hangingPunct="1">
              <a:buFontTx/>
              <a:buNone/>
            </a:pPr>
            <a:r>
              <a:rPr sz="2400" dirty="0"/>
              <a:t>		refined awareness of emotions, reactions, self</a:t>
            </a:r>
            <a:endParaRPr sz="2400" dirty="0"/>
          </a:p>
          <a:p>
            <a:pPr eaLnBrk="1" hangingPunct="1">
              <a:buFontTx/>
              <a:buNone/>
            </a:pPr>
            <a:r>
              <a:rPr sz="2400" dirty="0"/>
              <a:t>		see through defensive reactions</a:t>
            </a:r>
            <a:endParaRPr sz="2400" dirty="0"/>
          </a:p>
          <a:p>
            <a:pPr eaLnBrk="1" hangingPunct="1">
              <a:buFontTx/>
              <a:buNone/>
            </a:pPr>
            <a:r>
              <a:rPr sz="2400" dirty="0"/>
              <a:t>		psychotherapy as “mindfulness coaching”</a:t>
            </a:r>
            <a:endParaRPr sz="2400" dirty="0"/>
          </a:p>
          <a:p>
            <a:pPr eaLnBrk="1" hangingPunct="1">
              <a:buFontTx/>
              <a:buNone/>
            </a:pPr>
            <a:endParaRPr sz="2000" dirty="0"/>
          </a:p>
          <a:p>
            <a:pPr eaLnBrk="1" hangingPunct="1">
              <a:buFontTx/>
              <a:buNone/>
            </a:pPr>
            <a:r>
              <a:rPr sz="2000" dirty="0"/>
              <a:t>	</a:t>
            </a:r>
            <a:endParaRPr sz="2000" dirty="0"/>
          </a:p>
          <a:p>
            <a:pPr eaLnBrk="1" hangingPunct="1">
              <a:buFontTx/>
              <a:buNone/>
            </a:pP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3"/>
          <p:cNvSpPr/>
          <p:nvPr/>
        </p:nvSpPr>
        <p:spPr>
          <a:xfrm>
            <a:off x="533400" y="457200"/>
            <a:ext cx="8229600" cy="5016500"/>
          </a:xfrm>
          <a:prstGeom prst="rect">
            <a:avLst/>
          </a:prstGeom>
          <a:noFill/>
          <a:ln w="9525">
            <a:noFill/>
          </a:ln>
        </p:spPr>
        <p:txBody>
          <a:bodyPr>
            <a:spAutoFit/>
          </a:bodyPr>
          <a:p>
            <a:pPr eaLnBrk="1" hangingPunct="1">
              <a:lnSpc>
                <a:spcPct val="90000"/>
              </a:lnSpc>
              <a:spcBef>
                <a:spcPct val="20000"/>
              </a:spcBef>
            </a:pPr>
            <a:r>
              <a:rPr dirty="0">
                <a:latin typeface="Arial" panose="020B0604020202020204" pitchFamily="34" charset="0"/>
              </a:rPr>
              <a:t>Aaron Beck - Cognitive therapy</a:t>
            </a:r>
            <a:endParaRPr dirty="0">
              <a:latin typeface="Arial" panose="020B0604020202020204" pitchFamily="34" charset="0"/>
            </a:endParaRPr>
          </a:p>
          <a:p>
            <a:pPr eaLnBrk="1" hangingPunct="1">
              <a:lnSpc>
                <a:spcPct val="90000"/>
              </a:lnSpc>
              <a:spcBef>
                <a:spcPct val="20000"/>
              </a:spcBef>
            </a:pPr>
            <a:br>
              <a:rPr dirty="0">
                <a:latin typeface="Arial" panose="020B0604020202020204" pitchFamily="34" charset="0"/>
              </a:rPr>
            </a:br>
            <a:r>
              <a:rPr dirty="0">
                <a:latin typeface="Arial" panose="020B0604020202020204" pitchFamily="34" charset="0"/>
              </a:rPr>
              <a:t>Mindful of automatic, habitual &amp; destructive reactions</a:t>
            </a:r>
            <a:endParaRPr dirty="0">
              <a:latin typeface="Arial" panose="020B0604020202020204" pitchFamily="34" charset="0"/>
            </a:endParaRPr>
          </a:p>
          <a:p>
            <a:pPr eaLnBrk="1" hangingPunct="1">
              <a:lnSpc>
                <a:spcPct val="90000"/>
              </a:lnSpc>
              <a:spcBef>
                <a:spcPct val="20000"/>
              </a:spcBef>
            </a:pPr>
            <a:br>
              <a:rPr dirty="0">
                <a:latin typeface="Arial" panose="020B0604020202020204" pitchFamily="34" charset="0"/>
              </a:rPr>
            </a:br>
            <a:r>
              <a:rPr dirty="0">
                <a:latin typeface="Arial" panose="020B0604020202020204" pitchFamily="34" charset="0"/>
              </a:rPr>
              <a:t>Overcome through increased attention - i.e., being mindful</a:t>
            </a:r>
            <a:br>
              <a:rPr dirty="0">
                <a:latin typeface="Arial" panose="020B0604020202020204" pitchFamily="34" charset="0"/>
              </a:rPr>
            </a:br>
            <a:endParaRPr dirty="0">
              <a:latin typeface="Arial" panose="020B0604020202020204" pitchFamily="34" charset="0"/>
            </a:endParaRPr>
          </a:p>
          <a:p>
            <a:pPr eaLnBrk="1" hangingPunct="1">
              <a:lnSpc>
                <a:spcPct val="90000"/>
              </a:lnSpc>
              <a:spcBef>
                <a:spcPct val="20000"/>
              </a:spcBef>
            </a:pPr>
            <a:r>
              <a:rPr dirty="0">
                <a:latin typeface="Arial" panose="020B0604020202020204" pitchFamily="34" charset="0"/>
              </a:rPr>
              <a:t>East &amp; West Psychology</a:t>
            </a:r>
            <a:endParaRPr dirty="0">
              <a:latin typeface="Arial" panose="020B0604020202020204" pitchFamily="34" charset="0"/>
            </a:endParaRPr>
          </a:p>
          <a:p>
            <a:pPr eaLnBrk="1" hangingPunct="1">
              <a:lnSpc>
                <a:spcPct val="90000"/>
              </a:lnSpc>
              <a:spcBef>
                <a:spcPct val="20000"/>
              </a:spcBef>
            </a:pPr>
            <a:r>
              <a:rPr dirty="0">
                <a:latin typeface="Arial" panose="020B0604020202020204" pitchFamily="34" charset="0"/>
              </a:rPr>
              <a:t>	Basic structure versus piece-meal</a:t>
            </a:r>
            <a:endParaRPr dirty="0">
              <a:latin typeface="Arial" panose="020B0604020202020204" pitchFamily="34" charset="0"/>
            </a:endParaRPr>
          </a:p>
          <a:p>
            <a:pPr eaLnBrk="1" hangingPunct="1">
              <a:lnSpc>
                <a:spcPct val="90000"/>
              </a:lnSpc>
              <a:spcBef>
                <a:spcPct val="20000"/>
              </a:spcBef>
            </a:pPr>
            <a:br>
              <a:rPr dirty="0">
                <a:latin typeface="Arial" panose="020B0604020202020204" pitchFamily="34" charset="0"/>
              </a:rPr>
            </a:br>
            <a:r>
              <a:rPr dirty="0">
                <a:latin typeface="Arial" panose="020B0604020202020204" pitchFamily="34" charset="0"/>
              </a:rPr>
              <a:t>Bottom line of improved well-being in today’s hectic world</a:t>
            </a:r>
            <a:endParaRPr dirty="0">
              <a:latin typeface="Arial" panose="020B0604020202020204" pitchFamily="34" charset="0"/>
            </a:endParaRPr>
          </a:p>
          <a:p>
            <a:pPr eaLnBrk="1" hangingPunct="1">
              <a:lnSpc>
                <a:spcPct val="90000"/>
              </a:lnSpc>
              <a:spcBef>
                <a:spcPct val="20000"/>
              </a:spcBef>
            </a:pPr>
            <a:r>
              <a:rPr dirty="0">
                <a:latin typeface="Arial" panose="020B0604020202020204" pitchFamily="34" charset="0"/>
              </a:rPr>
              <a:t>	Lose sight of idea of good life</a:t>
            </a:r>
            <a:endParaRPr dirty="0">
              <a:latin typeface="Arial" panose="020B0604020202020204" pitchFamily="34" charset="0"/>
            </a:endParaRPr>
          </a:p>
          <a:p>
            <a:pPr eaLnBrk="1" hangingPunct="1">
              <a:lnSpc>
                <a:spcPct val="90000"/>
              </a:lnSpc>
              <a:spcBef>
                <a:spcPct val="20000"/>
              </a:spcBef>
            </a:pPr>
            <a:endParaRPr dirty="0">
              <a:latin typeface="Arial" panose="020B0604020202020204" pitchFamily="34" charset="0"/>
            </a:endParaRPr>
          </a:p>
          <a:p>
            <a:pPr eaLnBrk="1" hangingPunct="1">
              <a:lnSpc>
                <a:spcPct val="90000"/>
              </a:lnSpc>
              <a:spcBef>
                <a:spcPct val="20000"/>
              </a:spcBef>
            </a:pPr>
            <a:r>
              <a:rPr sz="1800" dirty="0">
                <a:latin typeface="Arial" panose="020B0604020202020204" pitchFamily="34" charset="0"/>
              </a:rPr>
              <a:t>		</a:t>
            </a:r>
            <a:r>
              <a:rPr sz="2800" dirty="0">
                <a:latin typeface="Arial" panose="020B0604020202020204" pitchFamily="34" charset="0"/>
              </a:rPr>
              <a:t>Pay attention!!!!!!</a:t>
            </a:r>
            <a:endParaRPr dirty="0">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685800" y="152400"/>
            <a:ext cx="7848600" cy="609600"/>
          </a:xfrm>
        </p:spPr>
        <p:txBody>
          <a:bodyPr vert="horz" wrap="square" lIns="0" tIns="45720" rIns="0" bIns="0" anchor="b" anchorCtr="0"/>
          <a:p>
            <a:pPr eaLnBrk="1" hangingPunct="1"/>
            <a:br>
              <a:rPr sz="2400" dirty="0"/>
            </a:br>
            <a:endParaRPr dirty="0"/>
          </a:p>
        </p:txBody>
      </p:sp>
      <p:sp>
        <p:nvSpPr>
          <p:cNvPr id="26627" name="Rectangle 3"/>
          <p:cNvSpPr>
            <a:spLocks noGrp="1"/>
          </p:cNvSpPr>
          <p:nvPr>
            <p:ph idx="1"/>
          </p:nvPr>
        </p:nvSpPr>
        <p:spPr>
          <a:xfrm>
            <a:off x="685800" y="1295400"/>
            <a:ext cx="7772400" cy="4953000"/>
          </a:xfrm>
        </p:spPr>
        <p:txBody>
          <a:bodyPr vert="horz" wrap="square" lIns="91440" tIns="45720" rIns="91440" bIns="45720" anchor="t" anchorCtr="0"/>
          <a:p>
            <a:pPr eaLnBrk="1" hangingPunct="1">
              <a:lnSpc>
                <a:spcPct val="90000"/>
              </a:lnSpc>
              <a:buFontTx/>
              <a:buNone/>
            </a:pPr>
            <a:r>
              <a:rPr sz="2000" dirty="0"/>
              <a:t>Make a list of all the aspects of your life and self that contribute to your present sense of security and happiness.</a:t>
            </a:r>
            <a:endParaRPr sz="2000" dirty="0"/>
          </a:p>
          <a:p>
            <a:pPr eaLnBrk="1" hangingPunct="1">
              <a:lnSpc>
                <a:spcPct val="90000"/>
              </a:lnSpc>
              <a:buFontTx/>
              <a:buNone/>
            </a:pPr>
            <a:endParaRPr sz="2000" dirty="0"/>
          </a:p>
          <a:p>
            <a:pPr eaLnBrk="1" hangingPunct="1">
              <a:lnSpc>
                <a:spcPct val="90000"/>
              </a:lnSpc>
              <a:buFontTx/>
              <a:buNone/>
            </a:pPr>
            <a:r>
              <a:rPr sz="2000" dirty="0"/>
              <a:t>Now imagine that all the external supports for security and happiness disappear.</a:t>
            </a:r>
            <a:endParaRPr sz="2000" dirty="0"/>
          </a:p>
          <a:p>
            <a:pPr eaLnBrk="1" hangingPunct="1">
              <a:lnSpc>
                <a:spcPct val="90000"/>
              </a:lnSpc>
              <a:buFontTx/>
              <a:buNone/>
            </a:pPr>
            <a:endParaRPr sz="2000" dirty="0"/>
          </a:p>
          <a:p>
            <a:pPr eaLnBrk="1" hangingPunct="1">
              <a:lnSpc>
                <a:spcPct val="90000"/>
              </a:lnSpc>
              <a:buFontTx/>
              <a:buNone/>
            </a:pPr>
            <a:r>
              <a:rPr sz="2000" dirty="0"/>
              <a:t>Buddhism - Eastern Philosophy</a:t>
            </a:r>
            <a:endParaRPr sz="2000" dirty="0"/>
          </a:p>
          <a:p>
            <a:pPr eaLnBrk="1" hangingPunct="1">
              <a:lnSpc>
                <a:spcPct val="90000"/>
              </a:lnSpc>
              <a:buFontTx/>
              <a:buNone/>
            </a:pPr>
            <a:r>
              <a:rPr sz="2000" dirty="0"/>
              <a:t>Whatever is left is authentic well-being, i.e., not dependent on external supports that may come and go.</a:t>
            </a:r>
            <a:endParaRPr sz="2000" dirty="0"/>
          </a:p>
          <a:p>
            <a:pPr eaLnBrk="1" hangingPunct="1">
              <a:lnSpc>
                <a:spcPct val="90000"/>
              </a:lnSpc>
              <a:buFontTx/>
              <a:buNone/>
            </a:pPr>
            <a:r>
              <a:rPr sz="2000" dirty="0"/>
              <a:t>External support = false sense of security and illusionary happiness.</a:t>
            </a:r>
            <a:endParaRPr sz="2000" dirty="0"/>
          </a:p>
          <a:p>
            <a:pPr eaLnBrk="1" hangingPunct="1">
              <a:lnSpc>
                <a:spcPct val="90000"/>
              </a:lnSpc>
              <a:buFontTx/>
              <a:buNone/>
            </a:pPr>
            <a:r>
              <a:rPr sz="2000" dirty="0"/>
              <a:t>		- Not true or stable security or happiness.</a:t>
            </a:r>
            <a:endParaRPr sz="2000" dirty="0"/>
          </a:p>
          <a:p>
            <a:pPr eaLnBrk="1" hangingPunct="1">
              <a:lnSpc>
                <a:spcPct val="90000"/>
              </a:lnSpc>
              <a:buFontTx/>
              <a:buNone/>
            </a:pPr>
            <a:r>
              <a:rPr sz="2000" dirty="0"/>
              <a:t>		- Money, relationships, achievements - fade, temporary</a:t>
            </a:r>
            <a:endParaRPr sz="2000" dirty="0"/>
          </a:p>
          <a:p>
            <a:pPr eaLnBrk="1" hangingPunct="1">
              <a:lnSpc>
                <a:spcPct val="90000"/>
              </a:lnSpc>
              <a:buFontTx/>
              <a:buNone/>
            </a:pPr>
            <a:r>
              <a:rPr sz="2000" dirty="0"/>
              <a:t>		- Ultimately have to live with well-being within self not 			propped up by stimulus-driven desires.</a:t>
            </a:r>
            <a:endParaRPr sz="2000" dirty="0"/>
          </a:p>
          <a:p>
            <a:pPr eaLnBrk="1" hangingPunct="1">
              <a:lnSpc>
                <a:spcPct val="90000"/>
              </a:lnSpc>
              <a:buFontTx/>
              <a:buNone/>
            </a:pPr>
            <a:r>
              <a:rPr sz="2000" dirty="0"/>
              <a:t>How much of well-being is inside and how much outside the self?</a:t>
            </a:r>
            <a:endParaRPr sz="2000" dirty="0"/>
          </a:p>
          <a:p>
            <a:pPr eaLnBrk="1" hangingPunct="1">
              <a:lnSpc>
                <a:spcPct val="90000"/>
              </a:lnSpc>
              <a:buFontTx/>
              <a:buNone/>
            </a:pPr>
            <a:r>
              <a:rPr sz="2000" dirty="0"/>
              <a:t> </a:t>
            </a:r>
            <a:endParaRPr sz="2000" dirty="0"/>
          </a:p>
          <a:p>
            <a:pPr eaLnBrk="1" hangingPunct="1">
              <a:lnSpc>
                <a:spcPct val="90000"/>
              </a:lnSpc>
              <a:buFontTx/>
              <a:buNone/>
            </a:pPr>
            <a:endParaRPr sz="2000" dirty="0"/>
          </a:p>
          <a:p>
            <a:pPr eaLnBrk="1" hangingPunct="1">
              <a:lnSpc>
                <a:spcPct val="90000"/>
              </a:lnSpc>
              <a:buFontTx/>
              <a:buNone/>
            </a:pPr>
            <a:endParaRPr sz="1600" dirty="0"/>
          </a:p>
          <a:p>
            <a:pPr eaLnBrk="1" hangingPunct="1">
              <a:lnSpc>
                <a:spcPct val="90000"/>
              </a:lnSpc>
              <a:buFont typeface="Wingdings 2" panose="05020102010507070707" pitchFamily="18" charset="2"/>
              <a:buChar char=""/>
            </a:pPr>
            <a:endParaRPr sz="1800" dirty="0"/>
          </a:p>
        </p:txBody>
      </p:sp>
      <p:sp>
        <p:nvSpPr>
          <p:cNvPr id="26628" name="Rectangle 3"/>
          <p:cNvSpPr/>
          <p:nvPr/>
        </p:nvSpPr>
        <p:spPr>
          <a:xfrm>
            <a:off x="990600" y="762000"/>
            <a:ext cx="4572000" cy="830263"/>
          </a:xfrm>
          <a:prstGeom prst="rect">
            <a:avLst/>
          </a:prstGeom>
          <a:noFill/>
          <a:ln w="9525">
            <a:noFill/>
          </a:ln>
        </p:spPr>
        <p:txBody>
          <a:bodyPr>
            <a:spAutoFit/>
          </a:bodyPr>
          <a:p>
            <a:r>
              <a:rPr dirty="0">
                <a:latin typeface="Arial" panose="020B0604020202020204" pitchFamily="34" charset="0"/>
              </a:rPr>
              <a:t>A Final Puzzle</a:t>
            </a:r>
            <a:br>
              <a:rPr dirty="0">
                <a:latin typeface="Arial" panose="020B0604020202020204" pitchFamily="34" charset="0"/>
              </a:rPr>
            </a:br>
            <a:endParaRPr lang="en-IN" altLang="x-none"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533400" y="2590800"/>
            <a:ext cx="7772400" cy="838200"/>
          </a:xfrm>
        </p:spPr>
        <p:txBody>
          <a:bodyPr vert="horz" wrap="square" lIns="0" tIns="45720" rIns="0" bIns="0" anchor="b" anchorCtr="0"/>
          <a:p>
            <a:pPr algn="ctr" eaLnBrk="1" hangingPunct="1"/>
            <a:r>
              <a:rPr sz="4800" dirty="0"/>
              <a:t>Contours of Positive Life</a:t>
            </a:r>
            <a:br>
              <a:rPr sz="4800" dirty="0"/>
            </a:br>
            <a:br>
              <a:rPr sz="4800" dirty="0"/>
            </a:br>
            <a:r>
              <a:rPr lang="en-IN" sz="4800" dirty="0"/>
              <a:t>Exploration</a:t>
            </a:r>
            <a:endParaRPr lang="en-IN" sz="4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685800" y="152400"/>
            <a:ext cx="7772400" cy="838200"/>
          </a:xfrm>
        </p:spPr>
        <p:txBody>
          <a:bodyPr vert="horz" wrap="square" lIns="0" tIns="45720" rIns="0" bIns="0" anchor="b" anchorCtr="0"/>
          <a:p>
            <a:pPr eaLnBrk="1" hangingPunct="1"/>
            <a:r>
              <a:rPr sz="2400" dirty="0"/>
              <a:t>Contours of Positive Life</a:t>
            </a:r>
            <a:endParaRPr dirty="0"/>
          </a:p>
        </p:txBody>
      </p:sp>
      <p:sp>
        <p:nvSpPr>
          <p:cNvPr id="28675" name="Rectangle 3"/>
          <p:cNvSpPr>
            <a:spLocks noGrp="1"/>
          </p:cNvSpPr>
          <p:nvPr>
            <p:ph idx="1"/>
          </p:nvPr>
        </p:nvSpPr>
        <p:spPr>
          <a:xfrm>
            <a:off x="685800" y="1143000"/>
            <a:ext cx="7772400" cy="5257800"/>
          </a:xfrm>
        </p:spPr>
        <p:txBody>
          <a:bodyPr vert="horz" wrap="square" lIns="91440" tIns="45720" rIns="91440" bIns="45720" anchor="t" anchorCtr="0"/>
          <a:p>
            <a:pPr eaLnBrk="1" hangingPunct="1">
              <a:buFontTx/>
              <a:buNone/>
            </a:pPr>
            <a:r>
              <a:rPr sz="1400" dirty="0"/>
              <a:t>Meaning</a:t>
            </a:r>
            <a:endParaRPr sz="1400" dirty="0"/>
          </a:p>
          <a:p>
            <a:pPr eaLnBrk="1" hangingPunct="1">
              <a:buFontTx/>
              <a:buNone/>
            </a:pPr>
            <a:r>
              <a:rPr sz="1400" dirty="0"/>
              <a:t>	Good life is shaped by cultural and developmental context.</a:t>
            </a:r>
            <a:endParaRPr sz="1400" dirty="0"/>
          </a:p>
          <a:p>
            <a:pPr eaLnBrk="1" hangingPunct="1">
              <a:buFontTx/>
              <a:buNone/>
            </a:pPr>
            <a:r>
              <a:rPr sz="1400" dirty="0"/>
              <a:t>	Yet describe general features - comparative picture of kinds of life choice, personal goals, strengths, traits, involvements that increase, have temporary effects, or decrease well-being.  </a:t>
            </a:r>
            <a:endParaRPr sz="1400" dirty="0"/>
          </a:p>
          <a:p>
            <a:pPr eaLnBrk="1" hangingPunct="1">
              <a:buFontTx/>
              <a:buNone/>
            </a:pPr>
            <a:r>
              <a:rPr sz="1400" dirty="0"/>
              <a:t>Seligman</a:t>
            </a:r>
            <a:endParaRPr sz="1400" dirty="0"/>
          </a:p>
          <a:p>
            <a:pPr eaLnBrk="1" hangingPunct="1">
              <a:buFontTx/>
              <a:buNone/>
            </a:pPr>
            <a:r>
              <a:rPr sz="1400" b="1" dirty="0">
                <a:solidFill>
                  <a:schemeClr val="tx2"/>
                </a:solidFill>
              </a:rPr>
              <a:t>1. Pleasant Life</a:t>
            </a:r>
            <a:endParaRPr sz="1400" b="1" dirty="0"/>
          </a:p>
          <a:p>
            <a:pPr eaLnBrk="1" hangingPunct="1">
              <a:buFontTx/>
              <a:buNone/>
            </a:pPr>
            <a:r>
              <a:rPr sz="1400" dirty="0"/>
              <a:t>	positive emotional experiences &amp; happiness - few negative</a:t>
            </a:r>
            <a:endParaRPr sz="1400" dirty="0"/>
          </a:p>
          <a:p>
            <a:pPr eaLnBrk="1" hangingPunct="1">
              <a:buFontTx/>
              <a:buNone/>
            </a:pPr>
            <a:r>
              <a:rPr sz="1400" dirty="0"/>
              <a:t>	Broaden &amp; Build Theory - </a:t>
            </a:r>
            <a:endParaRPr sz="1400" dirty="0"/>
          </a:p>
          <a:p>
            <a:pPr eaLnBrk="1" hangingPunct="1">
              <a:buFontTx/>
              <a:buNone/>
            </a:pPr>
            <a:r>
              <a:rPr sz="1400" dirty="0"/>
              <a:t>		Positive emotions &amp; physical, psychological, &amp; social resources.</a:t>
            </a:r>
            <a:endParaRPr sz="1400" dirty="0"/>
          </a:p>
          <a:p>
            <a:pPr eaLnBrk="1" hangingPunct="1">
              <a:buFontTx/>
              <a:buNone/>
            </a:pPr>
            <a:r>
              <a:rPr sz="1400" dirty="0"/>
              <a:t>	Cultivating positive emotions for health &amp; well-being.</a:t>
            </a:r>
            <a:endParaRPr sz="1400" dirty="0"/>
          </a:p>
          <a:p>
            <a:pPr eaLnBrk="1" hangingPunct="1">
              <a:buFontTx/>
              <a:buNone/>
            </a:pPr>
            <a:r>
              <a:rPr sz="1400" b="1" dirty="0">
                <a:sym typeface="+mn-ea"/>
              </a:rPr>
              <a:t>2. Engaged Life</a:t>
            </a:r>
            <a:endParaRPr sz="1400" b="1" dirty="0"/>
          </a:p>
          <a:p>
            <a:pPr eaLnBrk="1" hangingPunct="1">
              <a:buFontTx/>
              <a:buNone/>
            </a:pPr>
            <a:r>
              <a:rPr sz="1400" dirty="0">
                <a:sym typeface="+mn-ea"/>
              </a:rPr>
              <a:t>Active involvement in need fulfilling and personally expressive activities &amp; life goals.</a:t>
            </a:r>
            <a:endParaRPr sz="1400" dirty="0"/>
          </a:p>
          <a:p>
            <a:pPr eaLnBrk="1" hangingPunct="1">
              <a:buFontTx/>
              <a:buNone/>
            </a:pPr>
            <a:r>
              <a:rPr sz="1400" dirty="0">
                <a:sym typeface="+mn-ea"/>
              </a:rPr>
              <a:t>Personal goal research - choosing “right goals”</a:t>
            </a:r>
            <a:endParaRPr sz="1400" dirty="0"/>
          </a:p>
          <a:p>
            <a:pPr eaLnBrk="1" hangingPunct="1">
              <a:buFontTx/>
              <a:buNone/>
            </a:pPr>
            <a:r>
              <a:rPr sz="1400" dirty="0">
                <a:sym typeface="+mn-ea"/>
              </a:rPr>
              <a:t> 	Goals that are freely chosen, match needs and talents - 	increase well-being.</a:t>
            </a:r>
            <a:endParaRPr sz="1400" dirty="0"/>
          </a:p>
          <a:p>
            <a:pPr eaLnBrk="1" hangingPunct="1">
              <a:buFontTx/>
              <a:buNone/>
            </a:pPr>
            <a:r>
              <a:rPr sz="1400" dirty="0">
                <a:sym typeface="+mn-ea"/>
              </a:rPr>
              <a:t>Self-awareness - avoid traps of materialism and need substitutions.</a:t>
            </a:r>
            <a:endParaRPr sz="1400" dirty="0"/>
          </a:p>
          <a:p>
            <a:pPr eaLnBrk="1" hangingPunct="1">
              <a:buFontTx/>
              <a:buNone/>
            </a:pPr>
            <a:endParaRPr sz="1400" dirty="0"/>
          </a:p>
          <a:p>
            <a:pPr eaLnBrk="1" hangingPunct="1">
              <a:buFontTx/>
              <a:buNone/>
            </a:pPr>
            <a:r>
              <a:rPr sz="1400" dirty="0">
                <a:solidFill>
                  <a:schemeClr val="tx2"/>
                </a:solidFill>
                <a:sym typeface="+mn-ea"/>
              </a:rPr>
              <a:t>3. Meaningful Life</a:t>
            </a:r>
            <a:endParaRPr sz="1400" dirty="0"/>
          </a:p>
          <a:p>
            <a:pPr eaLnBrk="1" hangingPunct="1">
              <a:buFontTx/>
              <a:buNone/>
            </a:pPr>
            <a:r>
              <a:rPr sz="1400" dirty="0">
                <a:sym typeface="+mn-ea"/>
              </a:rPr>
              <a:t>Finding purpose, direction, coherence, transcendent understandings.</a:t>
            </a:r>
            <a:endParaRPr sz="1400" dirty="0"/>
          </a:p>
          <a:p>
            <a:pPr eaLnBrk="1" hangingPunct="1">
              <a:buFontTx/>
              <a:buNone/>
            </a:pPr>
            <a:r>
              <a:rPr sz="1400" dirty="0">
                <a:sym typeface="+mn-ea"/>
              </a:rPr>
              <a:t>Higher order meanings most satisfying - purpose of life.</a:t>
            </a:r>
            <a:endParaRPr sz="1400" dirty="0"/>
          </a:p>
          <a:p>
            <a:pPr eaLnBrk="1" hangingPunct="1">
              <a:buFontTx/>
              <a:buNone/>
            </a:pPr>
            <a:r>
              <a:rPr sz="1400" dirty="0">
                <a:sym typeface="+mn-ea"/>
              </a:rPr>
              <a:t>Philosophy of life whatever it may be.</a:t>
            </a:r>
            <a:endParaRPr sz="1400" dirty="0"/>
          </a:p>
          <a:p>
            <a:pPr eaLnBrk="1" hangingPunct="1">
              <a:buFontTx/>
              <a:buNone/>
            </a:pPr>
            <a:r>
              <a:rPr lang="en-IN" sz="1400" dirty="0"/>
              <a:t>a</a:t>
            </a:r>
            <a:endParaRPr lang="en-IN"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a:xfrm>
            <a:off x="685800" y="304800"/>
            <a:ext cx="7772400" cy="685800"/>
          </a:xfrm>
        </p:spPr>
        <p:txBody>
          <a:bodyPr vert="horz" wrap="square" lIns="0" tIns="45720" rIns="0" bIns="0" anchor="b" anchorCtr="0"/>
          <a:p>
            <a:pPr eaLnBrk="1" hangingPunct="1"/>
            <a:r>
              <a:rPr sz="2400" dirty="0"/>
              <a:t>Means to a Good Life - </a:t>
            </a:r>
            <a:br>
              <a:rPr sz="2400" dirty="0"/>
            </a:br>
            <a:r>
              <a:rPr sz="2400" dirty="0"/>
              <a:t>Can people increase their level of happiness?</a:t>
            </a:r>
            <a:endParaRPr dirty="0"/>
          </a:p>
        </p:txBody>
      </p:sp>
      <p:sp>
        <p:nvSpPr>
          <p:cNvPr id="30723" name="Rectangle 3"/>
          <p:cNvSpPr>
            <a:spLocks noGrp="1"/>
          </p:cNvSpPr>
          <p:nvPr>
            <p:ph idx="1"/>
          </p:nvPr>
        </p:nvSpPr>
        <p:spPr>
          <a:xfrm>
            <a:off x="685800" y="1219200"/>
            <a:ext cx="7772400" cy="4876800"/>
          </a:xfrm>
        </p:spPr>
        <p:txBody>
          <a:bodyPr vert="horz" wrap="square" lIns="91440" tIns="45720" rIns="91440" bIns="45720" anchor="t" anchorCtr="0"/>
          <a:p>
            <a:pPr marL="609600" indent="-609600" eaLnBrk="1" hangingPunct="1">
              <a:buFontTx/>
              <a:buNone/>
            </a:pPr>
            <a:r>
              <a:rPr sz="2400" dirty="0"/>
              <a:t>Pessimism</a:t>
            </a:r>
            <a:endParaRPr sz="2400" dirty="0"/>
          </a:p>
          <a:p>
            <a:pPr marL="609600" indent="-609600" eaLnBrk="1" hangingPunct="1">
              <a:buFontTx/>
              <a:buNone/>
            </a:pPr>
            <a:r>
              <a:rPr sz="2400" dirty="0"/>
              <a:t>	</a:t>
            </a:r>
            <a:r>
              <a:rPr sz="2000" dirty="0"/>
              <a:t>Personality traits stable over time</a:t>
            </a:r>
            <a:endParaRPr sz="2000" dirty="0"/>
          </a:p>
          <a:p>
            <a:pPr marL="609600" indent="-609600" eaLnBrk="1" hangingPunct="1">
              <a:buFontTx/>
              <a:buNone/>
            </a:pPr>
            <a:r>
              <a:rPr sz="2000" dirty="0"/>
              <a:t>	Biology - emotion not made to last - treadmill of adaptation</a:t>
            </a:r>
            <a:endParaRPr sz="2000" dirty="0"/>
          </a:p>
          <a:p>
            <a:pPr marL="609600" indent="-609600" eaLnBrk="1" hangingPunct="1">
              <a:buFontTx/>
              <a:buNone/>
            </a:pPr>
            <a:endParaRPr sz="2400" dirty="0"/>
          </a:p>
          <a:p>
            <a:pPr marL="609600" indent="-609600" eaLnBrk="1" hangingPunct="1">
              <a:buFontTx/>
              <a:buNone/>
            </a:pPr>
            <a:r>
              <a:rPr sz="2400" dirty="0"/>
              <a:t>Optimism</a:t>
            </a:r>
            <a:endParaRPr sz="2400" dirty="0"/>
          </a:p>
          <a:p>
            <a:pPr marL="609600" indent="-609600" eaLnBrk="1" hangingPunct="1">
              <a:buFontTx/>
              <a:buNone/>
            </a:pPr>
            <a:r>
              <a:rPr sz="2400" dirty="0"/>
              <a:t>	</a:t>
            </a:r>
            <a:r>
              <a:rPr sz="2000" dirty="0"/>
              <a:t>Estimates - Lyubormirsky &amp; Sheldon</a:t>
            </a:r>
            <a:endParaRPr sz="2000" dirty="0"/>
          </a:p>
          <a:p>
            <a:pPr marL="609600" indent="-609600" eaLnBrk="1" hangingPunct="1">
              <a:buFontTx/>
              <a:buNone/>
            </a:pPr>
            <a:r>
              <a:rPr sz="2000" dirty="0"/>
              <a:t>		50% baseline happiness genetics</a:t>
            </a:r>
            <a:endParaRPr sz="2000" dirty="0"/>
          </a:p>
          <a:p>
            <a:pPr marL="609600" indent="-609600" eaLnBrk="1" hangingPunct="1">
              <a:buFontTx/>
              <a:buNone/>
            </a:pPr>
            <a:r>
              <a:rPr sz="2000" dirty="0"/>
              <a:t>		10% life circumstances</a:t>
            </a:r>
            <a:endParaRPr sz="2000" dirty="0"/>
          </a:p>
          <a:p>
            <a:pPr marL="609600" indent="-609600" eaLnBrk="1" hangingPunct="1">
              <a:buFontTx/>
              <a:buNone/>
            </a:pPr>
            <a:r>
              <a:rPr sz="2000" dirty="0"/>
              <a:t>		40% intentionally chosen activities - room for change</a:t>
            </a:r>
            <a:endParaRPr sz="2000" dirty="0"/>
          </a:p>
          <a:p>
            <a:pPr marL="609600" indent="-609600" eaLnBrk="1" hangingPunct="1">
              <a:buFontTx/>
              <a:buNone/>
            </a:pPr>
            <a:r>
              <a:rPr sz="2400" dirty="0"/>
              <a:t>	</a:t>
            </a:r>
            <a:endParaRPr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type="title"/>
          </p:nvPr>
        </p:nvSpPr>
        <p:spPr>
          <a:xfrm>
            <a:off x="685800" y="228600"/>
            <a:ext cx="7772400" cy="762000"/>
          </a:xfrm>
        </p:spPr>
        <p:txBody>
          <a:bodyPr vert="horz" wrap="square" lIns="0" tIns="45720" rIns="0" bIns="0" anchor="b" anchorCtr="0"/>
          <a:p>
            <a:pPr eaLnBrk="1" hangingPunct="1"/>
            <a:r>
              <a:rPr sz="2400" dirty="0"/>
              <a:t> Examples of Increasing Happiness &amp; Well-Being</a:t>
            </a:r>
            <a:endParaRPr dirty="0"/>
          </a:p>
        </p:txBody>
      </p:sp>
      <p:sp>
        <p:nvSpPr>
          <p:cNvPr id="31747" name="Rectangle 3"/>
          <p:cNvSpPr>
            <a:spLocks noGrp="1"/>
          </p:cNvSpPr>
          <p:nvPr>
            <p:ph idx="1"/>
          </p:nvPr>
        </p:nvSpPr>
        <p:spPr>
          <a:xfrm>
            <a:off x="685800" y="1143000"/>
            <a:ext cx="7772400" cy="5410200"/>
          </a:xfrm>
        </p:spPr>
        <p:txBody>
          <a:bodyPr vert="horz" wrap="square" lIns="91440" tIns="45720" rIns="91440" bIns="45720" anchor="t" anchorCtr="0"/>
          <a:p>
            <a:pPr marL="609600" indent="-609600" eaLnBrk="1" hangingPunct="1">
              <a:lnSpc>
                <a:spcPct val="90000"/>
              </a:lnSpc>
              <a:buFontTx/>
              <a:buNone/>
            </a:pPr>
            <a:r>
              <a:rPr sz="2400" b="1" u="sng" dirty="0"/>
              <a:t>1. Practicing Happiness</a:t>
            </a:r>
            <a:endParaRPr sz="2400" b="1" u="sng" dirty="0"/>
          </a:p>
          <a:p>
            <a:pPr marL="609600" indent="-609600" eaLnBrk="1" hangingPunct="1">
              <a:lnSpc>
                <a:spcPct val="90000"/>
              </a:lnSpc>
              <a:buFontTx/>
              <a:buNone/>
            </a:pPr>
            <a:r>
              <a:rPr sz="1800" dirty="0"/>
              <a:t>Fordyce instruction on tactics to increase 14 aspects of life</a:t>
            </a:r>
            <a:endParaRPr sz="1800" dirty="0"/>
          </a:p>
          <a:p>
            <a:pPr marL="609600" indent="-609600" eaLnBrk="1" hangingPunct="1">
              <a:lnSpc>
                <a:spcPct val="90000"/>
              </a:lnSpc>
              <a:buFontTx/>
              <a:buNone/>
            </a:pPr>
            <a:r>
              <a:rPr sz="1800" dirty="0"/>
              <a:t>1. Become more active </a:t>
            </a:r>
            <a:endParaRPr sz="1800" dirty="0"/>
          </a:p>
          <a:p>
            <a:pPr marL="609600" indent="-609600" eaLnBrk="1" hangingPunct="1">
              <a:lnSpc>
                <a:spcPct val="90000"/>
              </a:lnSpc>
              <a:buFontTx/>
              <a:buNone/>
            </a:pPr>
            <a:r>
              <a:rPr sz="1800" dirty="0"/>
              <a:t>2. More time socializing with others</a:t>
            </a:r>
            <a:endParaRPr sz="1800" dirty="0"/>
          </a:p>
          <a:p>
            <a:pPr marL="609600" indent="-609600" eaLnBrk="1" hangingPunct="1">
              <a:lnSpc>
                <a:spcPct val="90000"/>
              </a:lnSpc>
              <a:buFontTx/>
              <a:buNone/>
            </a:pPr>
            <a:r>
              <a:rPr sz="1800" dirty="0"/>
              <a:t>3. More productive at meaningful work </a:t>
            </a:r>
            <a:endParaRPr sz="1800" dirty="0"/>
          </a:p>
          <a:p>
            <a:pPr marL="609600" indent="-609600" eaLnBrk="1" hangingPunct="1">
              <a:lnSpc>
                <a:spcPct val="90000"/>
              </a:lnSpc>
              <a:buFontTx/>
              <a:buNone/>
            </a:pPr>
            <a:r>
              <a:rPr sz="1800" dirty="0"/>
              <a:t>4. Organized &amp; planning </a:t>
            </a:r>
            <a:endParaRPr sz="1800" dirty="0"/>
          </a:p>
          <a:p>
            <a:pPr marL="609600" indent="-609600" eaLnBrk="1" hangingPunct="1">
              <a:lnSpc>
                <a:spcPct val="90000"/>
              </a:lnSpc>
              <a:buFontTx/>
              <a:buNone/>
            </a:pPr>
            <a:r>
              <a:rPr sz="1800" dirty="0"/>
              <a:t>5. Worry less</a:t>
            </a:r>
            <a:endParaRPr sz="1800" dirty="0"/>
          </a:p>
          <a:p>
            <a:pPr marL="609600" indent="-609600" eaLnBrk="1" hangingPunct="1">
              <a:lnSpc>
                <a:spcPct val="90000"/>
              </a:lnSpc>
              <a:buFontTx/>
              <a:buNone/>
            </a:pPr>
            <a:r>
              <a:rPr sz="1800" dirty="0"/>
              <a:t>6. Lower expectations/aspirations</a:t>
            </a:r>
            <a:endParaRPr sz="1800" dirty="0"/>
          </a:p>
          <a:p>
            <a:pPr marL="609600" indent="-609600" eaLnBrk="1" hangingPunct="1">
              <a:lnSpc>
                <a:spcPct val="90000"/>
              </a:lnSpc>
              <a:buFontTx/>
              <a:buNone/>
            </a:pPr>
            <a:r>
              <a:rPr sz="1800" dirty="0"/>
              <a:t>7. Be more optimistic &amp; positive </a:t>
            </a:r>
            <a:endParaRPr sz="1800" dirty="0"/>
          </a:p>
          <a:p>
            <a:pPr marL="609600" indent="-609600" eaLnBrk="1" hangingPunct="1">
              <a:lnSpc>
                <a:spcPct val="90000"/>
              </a:lnSpc>
              <a:buFontTx/>
              <a:buNone/>
            </a:pPr>
            <a:r>
              <a:rPr sz="1800" dirty="0"/>
              <a:t>8. More present-oriented </a:t>
            </a:r>
            <a:endParaRPr sz="1800" dirty="0"/>
          </a:p>
          <a:p>
            <a:pPr marL="609600" indent="-609600" eaLnBrk="1" hangingPunct="1">
              <a:lnSpc>
                <a:spcPct val="90000"/>
              </a:lnSpc>
              <a:buFontTx/>
              <a:buNone/>
            </a:pPr>
            <a:r>
              <a:rPr sz="1800" dirty="0"/>
              <a:t>9. Develop healthier personality</a:t>
            </a:r>
            <a:endParaRPr sz="1800" dirty="0"/>
          </a:p>
          <a:p>
            <a:pPr marL="609600" indent="-609600" eaLnBrk="1" hangingPunct="1">
              <a:lnSpc>
                <a:spcPct val="90000"/>
              </a:lnSpc>
              <a:buFontTx/>
              <a:buNone/>
            </a:pPr>
            <a:r>
              <a:rPr sz="1800" dirty="0"/>
              <a:t>10. Develop more outgoing personality </a:t>
            </a:r>
            <a:endParaRPr sz="1800" dirty="0"/>
          </a:p>
          <a:p>
            <a:pPr marL="609600" indent="-609600" eaLnBrk="1" hangingPunct="1">
              <a:lnSpc>
                <a:spcPct val="90000"/>
              </a:lnSpc>
              <a:buFontTx/>
              <a:buNone/>
            </a:pPr>
            <a:r>
              <a:rPr sz="1800" dirty="0"/>
              <a:t>11. Be yourself </a:t>
            </a:r>
            <a:endParaRPr sz="1800" dirty="0"/>
          </a:p>
          <a:p>
            <a:pPr marL="609600" indent="-609600" eaLnBrk="1" hangingPunct="1">
              <a:lnSpc>
                <a:spcPct val="90000"/>
              </a:lnSpc>
              <a:buFontTx/>
              <a:buNone/>
            </a:pPr>
            <a:r>
              <a:rPr sz="1800" dirty="0"/>
              <a:t>12. Reduce negative feelings</a:t>
            </a:r>
            <a:endParaRPr sz="1800" dirty="0"/>
          </a:p>
          <a:p>
            <a:pPr marL="609600" indent="-609600" eaLnBrk="1" hangingPunct="1">
              <a:lnSpc>
                <a:spcPct val="90000"/>
              </a:lnSpc>
              <a:buFontTx/>
              <a:buNone/>
            </a:pPr>
            <a:r>
              <a:rPr sz="1800" dirty="0"/>
              <a:t>13. Recognize close relations as critical to happiness </a:t>
            </a:r>
            <a:endParaRPr sz="1800" dirty="0"/>
          </a:p>
          <a:p>
            <a:pPr marL="609600" indent="-609600" eaLnBrk="1" hangingPunct="1">
              <a:lnSpc>
                <a:spcPct val="90000"/>
              </a:lnSpc>
              <a:buFontTx/>
              <a:buNone/>
            </a:pPr>
            <a:r>
              <a:rPr sz="1800" dirty="0"/>
              <a:t>14. Make happiness life priority</a:t>
            </a:r>
            <a:endParaRPr sz="1800" dirty="0"/>
          </a:p>
          <a:p>
            <a:pPr marL="609600" indent="-609600" eaLnBrk="1" hangingPunct="1">
              <a:lnSpc>
                <a:spcPct val="90000"/>
              </a:lnSpc>
              <a:buFontTx/>
              <a:buNone/>
            </a:pPr>
            <a:endParaRPr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685800" y="228600"/>
            <a:ext cx="7772400" cy="914400"/>
          </a:xfrm>
        </p:spPr>
        <p:txBody>
          <a:bodyPr vert="horz" wrap="square" lIns="0" tIns="45720" rIns="0" bIns="0" anchor="b" anchorCtr="0"/>
          <a:p>
            <a:pPr eaLnBrk="1" hangingPunct="1"/>
            <a:r>
              <a:rPr sz="2400" dirty="0"/>
              <a:t>Community college students sample  </a:t>
            </a:r>
            <a:endParaRPr dirty="0"/>
          </a:p>
        </p:txBody>
      </p:sp>
      <p:sp>
        <p:nvSpPr>
          <p:cNvPr id="32771" name="Rectangle 3"/>
          <p:cNvSpPr>
            <a:spLocks noGrp="1"/>
          </p:cNvSpPr>
          <p:nvPr>
            <p:ph idx="1"/>
          </p:nvPr>
        </p:nvSpPr>
        <p:spPr>
          <a:xfrm>
            <a:off x="609600" y="1219200"/>
            <a:ext cx="7772400" cy="4953000"/>
          </a:xfrm>
        </p:spPr>
        <p:txBody>
          <a:bodyPr vert="horz" wrap="square" lIns="91440" tIns="45720" rIns="91440" bIns="45720" anchor="t" anchorCtr="0"/>
          <a:p>
            <a:pPr eaLnBrk="1" hangingPunct="1">
              <a:buFontTx/>
              <a:buNone/>
            </a:pPr>
            <a:r>
              <a:rPr sz="2000" dirty="0"/>
              <a:t>Over seven studies - weeks to a year</a:t>
            </a:r>
            <a:endParaRPr sz="2000" dirty="0"/>
          </a:p>
          <a:p>
            <a:pPr eaLnBrk="1" hangingPunct="1">
              <a:buFontTx/>
              <a:buNone/>
            </a:pPr>
            <a:r>
              <a:rPr sz="2000" dirty="0"/>
              <a:t>	81% reported increase in happiness</a:t>
            </a:r>
            <a:endParaRPr sz="2000" dirty="0"/>
          </a:p>
          <a:p>
            <a:pPr eaLnBrk="1" hangingPunct="1">
              <a:buFontTx/>
              <a:buNone/>
            </a:pPr>
            <a:r>
              <a:rPr sz="2000" dirty="0"/>
              <a:t>	38% reported “much happier”</a:t>
            </a:r>
            <a:endParaRPr sz="2000" dirty="0"/>
          </a:p>
          <a:p>
            <a:pPr eaLnBrk="1" hangingPunct="1">
              <a:buFontTx/>
              <a:buNone/>
            </a:pPr>
            <a:r>
              <a:rPr sz="2000" dirty="0"/>
              <a:t>	Not clear which of 14 most important</a:t>
            </a:r>
            <a:endParaRPr sz="2000" dirty="0"/>
          </a:p>
          <a:p>
            <a:pPr eaLnBrk="1" hangingPunct="1">
              <a:buFontTx/>
              <a:buNone/>
            </a:pPr>
            <a:r>
              <a:rPr sz="2000" dirty="0"/>
              <a:t>	</a:t>
            </a:r>
            <a:r>
              <a:rPr sz="2000" b="1" dirty="0"/>
              <a:t>But: practice doing things that make people happy  </a:t>
            </a:r>
            <a:endParaRPr sz="2000" b="1" dirty="0"/>
          </a:p>
          <a:p>
            <a:pPr eaLnBrk="1" hangingPunct="1">
              <a:buFontTx/>
              <a:buNone/>
            </a:pPr>
            <a:r>
              <a:rPr sz="2000" b="1" dirty="0"/>
              <a:t>		Happiness as a learnable skill or habit?</a:t>
            </a:r>
            <a:endParaRPr sz="2000" b="1" dirty="0"/>
          </a:p>
          <a:p>
            <a:pPr eaLnBrk="1" hangingPunct="1">
              <a:buFontTx/>
              <a:buNone/>
            </a:pPr>
            <a:endParaRPr sz="2000" dirty="0"/>
          </a:p>
          <a:p>
            <a:pPr eaLnBrk="1" hangingPunct="1">
              <a:buFontTx/>
              <a:buNone/>
            </a:pPr>
            <a:r>
              <a:rPr sz="2400" b="1" u="sng" dirty="0"/>
              <a:t>2. Intentional Activities</a:t>
            </a:r>
            <a:r>
              <a:rPr sz="2000" b="1" u="sng" dirty="0"/>
              <a:t>-</a:t>
            </a:r>
            <a:r>
              <a:rPr sz="2000" dirty="0"/>
              <a:t> Lyubormirsky &amp; Sheldon - </a:t>
            </a:r>
            <a:endParaRPr sz="2000" dirty="0"/>
          </a:p>
          <a:p>
            <a:pPr eaLnBrk="1" hangingPunct="1">
              <a:buFontTx/>
              <a:buNone/>
            </a:pPr>
            <a:r>
              <a:rPr sz="2000" dirty="0"/>
              <a:t>Choosing and following self-concordant goals </a:t>
            </a:r>
            <a:endParaRPr sz="2000" dirty="0"/>
          </a:p>
          <a:p>
            <a:pPr eaLnBrk="1" hangingPunct="1">
              <a:buFontTx/>
              <a:buNone/>
            </a:pPr>
            <a:r>
              <a:rPr sz="2000" dirty="0"/>
              <a:t>College students showed upward spiral of well-being over academic year as long as successful   </a:t>
            </a:r>
            <a:endParaRPr sz="2000" dirty="0"/>
          </a:p>
          <a:p>
            <a:pPr eaLnBrk="1" hangingPunct="1">
              <a:buFontTx/>
              <a:buNone/>
            </a:pPr>
            <a:r>
              <a:rPr sz="2000" dirty="0"/>
              <a:t>	If not…fell back to prior well-being levels.	</a:t>
            </a:r>
            <a:endParaRPr sz="2000" dirty="0"/>
          </a:p>
          <a:p>
            <a:pPr eaLnBrk="1" hangingPunct="1">
              <a:buFontTx/>
              <a:buNone/>
            </a:pPr>
            <a:r>
              <a:rPr sz="2000" dirty="0"/>
              <a:t>	Stop following exercises also fell back.</a:t>
            </a:r>
            <a:endParaRP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p:cNvSpPr>
          <p:nvPr>
            <p:ph type="title"/>
          </p:nvPr>
        </p:nvSpPr>
        <p:spPr>
          <a:xfrm>
            <a:off x="685800" y="228600"/>
            <a:ext cx="7772400" cy="838200"/>
          </a:xfrm>
        </p:spPr>
        <p:txBody>
          <a:bodyPr vert="horz" wrap="square" lIns="0" tIns="45720" rIns="0" bIns="0" anchor="b" anchorCtr="0"/>
          <a:p>
            <a:pPr eaLnBrk="1" hangingPunct="1"/>
            <a:r>
              <a:rPr sz="2400" b="1" u="sng" dirty="0"/>
              <a:t>3. Practicing Virtues</a:t>
            </a:r>
            <a:endParaRPr dirty="0"/>
          </a:p>
        </p:txBody>
      </p:sp>
      <p:sp>
        <p:nvSpPr>
          <p:cNvPr id="33795" name="Rectangle 3"/>
          <p:cNvSpPr>
            <a:spLocks noGrp="1"/>
          </p:cNvSpPr>
          <p:nvPr>
            <p:ph idx="1"/>
          </p:nvPr>
        </p:nvSpPr>
        <p:spPr>
          <a:xfrm>
            <a:off x="685800" y="1295400"/>
            <a:ext cx="7772400" cy="5257800"/>
          </a:xfrm>
        </p:spPr>
        <p:txBody>
          <a:bodyPr vert="horz" wrap="square" lIns="91440" tIns="45720" rIns="91440" bIns="45720" anchor="t" anchorCtr="0"/>
          <a:p>
            <a:pPr eaLnBrk="1" hangingPunct="1">
              <a:buFontTx/>
              <a:buNone/>
            </a:pPr>
            <a:r>
              <a:rPr sz="2000" dirty="0"/>
              <a:t>Gratitude &amp; forgiveness exercises - increased well-being.</a:t>
            </a:r>
            <a:endParaRPr sz="2000" dirty="0"/>
          </a:p>
          <a:p>
            <a:pPr eaLnBrk="1" hangingPunct="1">
              <a:buFontTx/>
              <a:buNone/>
            </a:pPr>
            <a:r>
              <a:rPr sz="2000" dirty="0"/>
              <a:t>Developing wisdom clarifying goals &amp; ideals.</a:t>
            </a:r>
            <a:endParaRPr sz="2000" dirty="0"/>
          </a:p>
          <a:p>
            <a:pPr eaLnBrk="1" hangingPunct="1">
              <a:buFontTx/>
              <a:buNone/>
            </a:pPr>
            <a:r>
              <a:rPr sz="2000" dirty="0"/>
              <a:t>King - writing about goals related to best possible future self</a:t>
            </a:r>
            <a:endParaRPr sz="2000" dirty="0"/>
          </a:p>
          <a:p>
            <a:pPr eaLnBrk="1" hangingPunct="1">
              <a:buFontTx/>
              <a:buNone/>
            </a:pPr>
            <a:endParaRPr sz="2400" dirty="0"/>
          </a:p>
          <a:p>
            <a:pPr eaLnBrk="1" hangingPunct="1">
              <a:buFontTx/>
              <a:buNone/>
            </a:pPr>
            <a:r>
              <a:rPr sz="2400" b="1" u="sng" dirty="0"/>
              <a:t>4. PPT - Seligman - Positive Psychotherapy</a:t>
            </a:r>
            <a:endParaRPr sz="2400" dirty="0"/>
          </a:p>
          <a:p>
            <a:pPr eaLnBrk="1" hangingPunct="1">
              <a:buFontTx/>
              <a:buNone/>
            </a:pPr>
            <a:r>
              <a:rPr sz="2000" dirty="0"/>
              <a:t>Mild-to-moderate depressed given homework assignments.</a:t>
            </a:r>
            <a:endParaRPr sz="2000" dirty="0"/>
          </a:p>
          <a:p>
            <a:pPr eaLnBrk="1" hangingPunct="1">
              <a:buFontTx/>
              <a:buNone/>
            </a:pPr>
            <a:r>
              <a:rPr sz="2000" dirty="0"/>
              <a:t>(virtues, signature strengths, cultivating optimistic attitudes,</a:t>
            </a:r>
            <a:endParaRPr sz="2000" dirty="0"/>
          </a:p>
          <a:p>
            <a:pPr eaLnBrk="1" hangingPunct="1">
              <a:buFontTx/>
              <a:buNone/>
            </a:pPr>
            <a:r>
              <a:rPr sz="2000" dirty="0"/>
              <a:t>savoring meaningful &amp; pleasurable moments).</a:t>
            </a:r>
            <a:endParaRPr sz="2000" dirty="0"/>
          </a:p>
          <a:p>
            <a:pPr eaLnBrk="1" hangingPunct="1">
              <a:buFontTx/>
              <a:buNone/>
            </a:pPr>
            <a:r>
              <a:rPr sz="2000" dirty="0"/>
              <a:t>6 months to year - significant reduction in depressive symptoms compared to placebo controls.</a:t>
            </a:r>
            <a:endParaRPr sz="2000" dirty="0"/>
          </a:p>
          <a:p>
            <a:pPr eaLnBrk="1" hangingPunct="1">
              <a:buFontTx/>
              <a:buNone/>
            </a:pPr>
            <a:r>
              <a:rPr sz="2000" dirty="0"/>
              <a:t>Some said “life changing.”</a:t>
            </a:r>
            <a:endParaRPr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685800" y="228600"/>
            <a:ext cx="7772400" cy="762000"/>
          </a:xfrm>
        </p:spPr>
        <p:txBody>
          <a:bodyPr vert="horz" wrap="square" lIns="0" tIns="45720" rIns="0" bIns="0" anchor="b" anchorCtr="0"/>
          <a:p>
            <a:pPr eaLnBrk="1" hangingPunct="1"/>
            <a:r>
              <a:rPr sz="2400" u="sng" dirty="0"/>
              <a:t>5. Well-Being Therapy (WBT)</a:t>
            </a:r>
            <a:endParaRPr u="sng" dirty="0"/>
          </a:p>
        </p:txBody>
      </p:sp>
      <p:sp>
        <p:nvSpPr>
          <p:cNvPr id="34819" name="Rectangle 3"/>
          <p:cNvSpPr>
            <a:spLocks noGrp="1"/>
          </p:cNvSpPr>
          <p:nvPr>
            <p:ph idx="1"/>
          </p:nvPr>
        </p:nvSpPr>
        <p:spPr>
          <a:xfrm>
            <a:off x="685800" y="1219200"/>
            <a:ext cx="7772400" cy="5105400"/>
          </a:xfrm>
        </p:spPr>
        <p:txBody>
          <a:bodyPr vert="horz" wrap="square" lIns="91440" tIns="45720" rIns="91440" bIns="45720" anchor="t" anchorCtr="0"/>
          <a:p>
            <a:pPr eaLnBrk="1" hangingPunct="1">
              <a:lnSpc>
                <a:spcPct val="90000"/>
              </a:lnSpc>
              <a:buFontTx/>
              <a:buNone/>
            </a:pPr>
            <a:r>
              <a:rPr sz="2000" dirty="0"/>
              <a:t>Diverse clinical populations - 8 week sessions - 30 to 50 minutes</a:t>
            </a:r>
            <a:endParaRPr sz="2000" dirty="0"/>
          </a:p>
          <a:p>
            <a:pPr eaLnBrk="1" hangingPunct="1">
              <a:lnSpc>
                <a:spcPct val="90000"/>
              </a:lnSpc>
              <a:buFontTx/>
              <a:buNone/>
            </a:pPr>
            <a:r>
              <a:rPr sz="2000" dirty="0"/>
              <a:t>Worked on improved functioning on each of Ryff’s six dimensions of well-being:</a:t>
            </a:r>
            <a:endParaRPr sz="2000" dirty="0"/>
          </a:p>
          <a:p>
            <a:pPr eaLnBrk="1" hangingPunct="1">
              <a:lnSpc>
                <a:spcPct val="90000"/>
              </a:lnSpc>
              <a:buFontTx/>
              <a:buNone/>
            </a:pPr>
            <a:endParaRPr sz="2000" dirty="0"/>
          </a:p>
          <a:p>
            <a:pPr eaLnBrk="1" hangingPunct="1">
              <a:lnSpc>
                <a:spcPct val="90000"/>
              </a:lnSpc>
              <a:buFontTx/>
              <a:buNone/>
            </a:pPr>
            <a:r>
              <a:rPr sz="2000" dirty="0"/>
              <a:t>1. Self-acceptance </a:t>
            </a:r>
            <a:endParaRPr sz="2000" dirty="0"/>
          </a:p>
          <a:p>
            <a:pPr eaLnBrk="1" hangingPunct="1">
              <a:lnSpc>
                <a:spcPct val="90000"/>
              </a:lnSpc>
              <a:buFontTx/>
              <a:buNone/>
            </a:pPr>
            <a:r>
              <a:rPr sz="2000" dirty="0"/>
              <a:t>2. Personal growth</a:t>
            </a:r>
            <a:endParaRPr sz="2000" dirty="0"/>
          </a:p>
          <a:p>
            <a:pPr eaLnBrk="1" hangingPunct="1">
              <a:lnSpc>
                <a:spcPct val="90000"/>
              </a:lnSpc>
              <a:buFontTx/>
              <a:buNone/>
            </a:pPr>
            <a:r>
              <a:rPr sz="2000" dirty="0"/>
              <a:t>3. Purpose in life </a:t>
            </a:r>
            <a:endParaRPr sz="2000" dirty="0"/>
          </a:p>
          <a:p>
            <a:pPr eaLnBrk="1" hangingPunct="1">
              <a:lnSpc>
                <a:spcPct val="90000"/>
              </a:lnSpc>
              <a:buFontTx/>
              <a:buNone/>
            </a:pPr>
            <a:r>
              <a:rPr sz="2000" dirty="0"/>
              <a:t>4. Environmental mastery</a:t>
            </a:r>
            <a:r>
              <a:rPr lang="en-IN" sz="2000" dirty="0"/>
              <a:t>              PG pr A E R A</a:t>
            </a:r>
            <a:endParaRPr sz="2000" dirty="0"/>
          </a:p>
          <a:p>
            <a:pPr eaLnBrk="1" hangingPunct="1">
              <a:lnSpc>
                <a:spcPct val="90000"/>
              </a:lnSpc>
              <a:buFontTx/>
              <a:buNone/>
            </a:pPr>
            <a:r>
              <a:rPr sz="2000" dirty="0"/>
              <a:t>5. Autonomy </a:t>
            </a:r>
            <a:endParaRPr sz="2000" dirty="0"/>
          </a:p>
          <a:p>
            <a:pPr eaLnBrk="1" hangingPunct="1">
              <a:lnSpc>
                <a:spcPct val="90000"/>
              </a:lnSpc>
              <a:buFontTx/>
              <a:buNone/>
            </a:pPr>
            <a:r>
              <a:rPr sz="2000" dirty="0"/>
              <a:t>6. Positive relations with others</a:t>
            </a:r>
            <a:endParaRPr sz="2000" dirty="0"/>
          </a:p>
          <a:p>
            <a:pPr eaLnBrk="1" hangingPunct="1">
              <a:lnSpc>
                <a:spcPct val="90000"/>
              </a:lnSpc>
              <a:buFontTx/>
              <a:buNone/>
            </a:pPr>
            <a:endParaRPr sz="2000" dirty="0"/>
          </a:p>
          <a:p>
            <a:pPr eaLnBrk="1" hangingPunct="1">
              <a:lnSpc>
                <a:spcPct val="90000"/>
              </a:lnSpc>
              <a:buFontTx/>
              <a:buNone/>
            </a:pPr>
            <a:r>
              <a:rPr sz="2000" dirty="0"/>
              <a:t>Preliminary self-reports, diaries, spouse reports - encouraging.</a:t>
            </a:r>
            <a:endParaRPr sz="2000" dirty="0"/>
          </a:p>
          <a:p>
            <a:pPr eaLnBrk="1" hangingPunct="1">
              <a:lnSpc>
                <a:spcPct val="90000"/>
              </a:lnSpc>
              <a:buFontTx/>
              <a:buNone/>
            </a:pPr>
            <a:r>
              <a:rPr sz="2000" dirty="0"/>
              <a:t>	Use well-being to counteract distress.</a:t>
            </a:r>
            <a:endParaRPr sz="2000" dirty="0"/>
          </a:p>
          <a:p>
            <a:pPr eaLnBrk="1" hangingPunct="1">
              <a:lnSpc>
                <a:spcPct val="90000"/>
              </a:lnSpc>
              <a:buFontTx/>
              <a:buNone/>
            </a:pPr>
            <a:endParaRPr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685800" y="0"/>
            <a:ext cx="7772400" cy="1143000"/>
          </a:xfrm>
        </p:spPr>
        <p:txBody>
          <a:bodyPr vert="horz" wrap="square" lIns="0" tIns="45720" rIns="0" bIns="0" anchor="b" anchorCtr="0"/>
          <a:p>
            <a:pPr eaLnBrk="1" hangingPunct="1"/>
            <a:r>
              <a:rPr sz="3200" dirty="0"/>
              <a:t>Mindfulness &amp; Well-Being</a:t>
            </a:r>
            <a:endParaRPr dirty="0"/>
          </a:p>
        </p:txBody>
      </p:sp>
      <p:sp>
        <p:nvSpPr>
          <p:cNvPr id="14339" name="Rectangle 3"/>
          <p:cNvSpPr>
            <a:spLocks noGrp="1"/>
          </p:cNvSpPr>
          <p:nvPr>
            <p:ph idx="1"/>
          </p:nvPr>
        </p:nvSpPr>
        <p:spPr>
          <a:xfrm>
            <a:off x="685800" y="1295400"/>
            <a:ext cx="7772400" cy="5105400"/>
          </a:xfrm>
        </p:spPr>
        <p:txBody>
          <a:bodyPr vert="horz" wrap="square" lIns="91440" tIns="45720" rIns="91440" bIns="45720" anchor="t" anchorCtr="0"/>
          <a:p>
            <a:pPr eaLnBrk="1" hangingPunct="1">
              <a:lnSpc>
                <a:spcPct val="90000"/>
              </a:lnSpc>
              <a:buFontTx/>
              <a:buNone/>
            </a:pPr>
            <a:r>
              <a:rPr sz="2400" dirty="0"/>
              <a:t>More general, encompassing, lasting, and “deeper” approach.</a:t>
            </a:r>
            <a:endParaRPr sz="2400" dirty="0"/>
          </a:p>
          <a:p>
            <a:pPr eaLnBrk="1" hangingPunct="1">
              <a:lnSpc>
                <a:spcPct val="90000"/>
              </a:lnSpc>
              <a:buFontTx/>
              <a:buNone/>
            </a:pPr>
            <a:r>
              <a:rPr sz="2400" dirty="0"/>
              <a:t>Origins in Eastern religious meditative practices (Buddhist and zen).</a:t>
            </a:r>
            <a:endParaRPr sz="2400" dirty="0"/>
          </a:p>
          <a:p>
            <a:pPr eaLnBrk="1" hangingPunct="1">
              <a:lnSpc>
                <a:spcPct val="90000"/>
              </a:lnSpc>
              <a:buFontTx/>
              <a:buNone/>
            </a:pPr>
            <a:r>
              <a:rPr sz="2400" dirty="0"/>
              <a:t>Widely used in clinical interventions - pain &amp; psychotherapy.</a:t>
            </a:r>
            <a:endParaRPr sz="2400" dirty="0"/>
          </a:p>
          <a:p>
            <a:pPr eaLnBrk="1" hangingPunct="1">
              <a:lnSpc>
                <a:spcPct val="90000"/>
              </a:lnSpc>
              <a:buFontTx/>
              <a:buNone/>
            </a:pPr>
            <a:r>
              <a:rPr sz="2400" dirty="0"/>
              <a:t>Major research reviews -populations with problems.</a:t>
            </a:r>
            <a:endParaRPr sz="2400" dirty="0"/>
          </a:p>
          <a:p>
            <a:pPr eaLnBrk="1" hangingPunct="1">
              <a:lnSpc>
                <a:spcPct val="90000"/>
              </a:lnSpc>
              <a:buFontTx/>
              <a:buNone/>
            </a:pPr>
            <a:r>
              <a:rPr sz="2400" dirty="0"/>
              <a:t>	 Mindfulness meditation associated improved mental &amp; physical health and relieving symptoms of disease: e.g., hypertension, chronic pain, asthma, anxiety etc….</a:t>
            </a:r>
            <a:endParaRPr sz="2400" dirty="0"/>
          </a:p>
          <a:p>
            <a:pPr eaLnBrk="1" hangingPunct="1">
              <a:lnSpc>
                <a:spcPct val="90000"/>
              </a:lnSpc>
              <a:buFontTx/>
              <a:buNone/>
            </a:pPr>
            <a:r>
              <a:rPr sz="2400" dirty="0"/>
              <a:t>Only last few years…systematic study, measures &amp; effects within non-clinical populations.</a:t>
            </a:r>
            <a:endParaRPr sz="2400" dirty="0"/>
          </a:p>
          <a:p>
            <a:pPr eaLnBrk="1" hangingPunct="1">
              <a:lnSpc>
                <a:spcPct val="90000"/>
              </a:lnSpc>
              <a:buFontTx/>
              <a:buNone/>
            </a:pPr>
            <a:endParaRPr sz="2000" dirty="0"/>
          </a:p>
          <a:p>
            <a:pPr eaLnBrk="1" hangingPunct="1">
              <a:lnSpc>
                <a:spcPct val="90000"/>
              </a:lnSpc>
              <a:buFontTx/>
              <a:buNone/>
            </a:pP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3"/>
          <p:cNvSpPr>
            <a:spLocks noChangeArrowheads="1"/>
          </p:cNvSpPr>
          <p:nvPr/>
        </p:nvSpPr>
        <p:spPr bwMode="auto">
          <a:xfrm>
            <a:off x="457200" y="990600"/>
            <a:ext cx="8153400" cy="4751388"/>
          </a:xfrm>
          <a:prstGeom prst="rect">
            <a:avLst/>
          </a:prstGeom>
          <a:noFill/>
          <a:ln w="9525">
            <a:noFill/>
            <a:miter lim="800000"/>
          </a:ln>
        </p:spPr>
        <p:txBody>
          <a:bodyPr>
            <a:spAutoFit/>
          </a:bodyPr>
          <a:lstStyle/>
          <a:p>
            <a:pPr marL="0" marR="0" lvl="0" indent="0" algn="l" defTabSz="914400" rtl="0" eaLnBrk="1" fontAlgn="base" latinLnBrk="0" hangingPunct="1">
              <a:lnSpc>
                <a:spcPct val="90000"/>
              </a:lnSpc>
              <a:spcBef>
                <a:spcPct val="20000"/>
              </a:spcBef>
              <a:spcAft>
                <a:spcPct val="0"/>
              </a:spcAft>
              <a:buClrTx/>
              <a:buSzTx/>
              <a:buFontTx/>
              <a:buNone/>
              <a:defRPr/>
            </a:pPr>
            <a:r>
              <a:rPr kumimoji="0" lang="en-US" sz="2400" b="1" i="0" u="sng"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rPr>
              <a:t>6. Minding Close Relationships</a:t>
            </a:r>
            <a:endParaRPr kumimoji="0" lang="en-US" sz="2400" b="1" i="0" u="sng"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rPr>
              <a:t>Quality relationships central to well-being.</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a:p>
            <a:pPr marL="0" marR="0" lvl="0" indent="0" algn="l" defTabSz="914400" rtl="0" eaLnBrk="1" fontAlgn="base" latinLnBrk="0" hangingPunct="1">
              <a:lnSpc>
                <a:spcPct val="90000"/>
              </a:lnSpc>
              <a:spcBef>
                <a:spcPct val="20000"/>
              </a:spcBef>
              <a:spcAft>
                <a:spcPct val="0"/>
              </a:spcAft>
              <a:buClrTx/>
              <a:buSzTx/>
              <a:buFontTx/>
              <a:buNone/>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rPr>
              <a:t>Harvey &amp; </a:t>
            </a:r>
            <a:r>
              <a:rPr kumimoji="0" lang="en-US" sz="2400" b="0" i="0" u="none" strike="noStrike" kern="1200" cap="none" spc="0" normalizeH="0" baseline="0" noProof="0" dirty="0" err="1">
                <a:ln>
                  <a:noFill/>
                </a:ln>
                <a:solidFill>
                  <a:schemeClr val="tx1"/>
                </a:solidFill>
                <a:effectLst/>
                <a:uLnTx/>
                <a:uFillTx/>
                <a:latin typeface="Arial" panose="020B0604020202020204" pitchFamily="34" charset="0"/>
                <a:ea typeface="MS PGothic" panose="020B0600070205080204" pitchFamily="34" charset="-128"/>
                <a:cs typeface="+mn-cs"/>
              </a:rPr>
              <a:t>Omarzu</a:t>
            </a: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rPr>
              <a:t>: 5 behaviors important to develop &amp; sustain intimate relations.</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0" indent="-457200" algn="l" defTabSz="914400" rtl="0" eaLnBrk="1" fontAlgn="base" latinLnBrk="0" hangingPunct="1">
              <a:lnSpc>
                <a:spcPct val="90000"/>
              </a:lnSpc>
              <a:spcBef>
                <a:spcPct val="20000"/>
              </a:spcBef>
              <a:spcAft>
                <a:spcPct val="0"/>
              </a:spcAft>
              <a:buClrTx/>
              <a:buSzTx/>
              <a:buFontTx/>
              <a:buAutoNum type="arabicPeriod"/>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rPr>
              <a:t>Behavior facilitating disclosure</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0" indent="-457200" algn="l" defTabSz="914400" rtl="0" eaLnBrk="1" fontAlgn="base" latinLnBrk="0" hangingPunct="1">
              <a:lnSpc>
                <a:spcPct val="90000"/>
              </a:lnSpc>
              <a:spcBef>
                <a:spcPct val="20000"/>
              </a:spcBef>
              <a:spcAft>
                <a:spcPct val="0"/>
              </a:spcAft>
              <a:buClrTx/>
              <a:buSzTx/>
              <a:buFontTx/>
              <a:buAutoNum type="arabicPeriod"/>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rPr>
              <a:t>Relationship enhancing attributions</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0" indent="-457200" algn="l" defTabSz="914400" rtl="0" eaLnBrk="1" fontAlgn="base" latinLnBrk="0" hangingPunct="1">
              <a:lnSpc>
                <a:spcPct val="90000"/>
              </a:lnSpc>
              <a:spcBef>
                <a:spcPct val="20000"/>
              </a:spcBef>
              <a:spcAft>
                <a:spcPct val="0"/>
              </a:spcAft>
              <a:buClrTx/>
              <a:buSzTx/>
              <a:buFontTx/>
              <a:buAutoNum type="arabicPeriod"/>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rPr>
              <a:t>Acceptance and respect</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0" indent="-457200" algn="l" defTabSz="914400" rtl="0" eaLnBrk="1" fontAlgn="base" latinLnBrk="0" hangingPunct="1">
              <a:lnSpc>
                <a:spcPct val="90000"/>
              </a:lnSpc>
              <a:spcBef>
                <a:spcPct val="20000"/>
              </a:spcBef>
              <a:spcAft>
                <a:spcPct val="0"/>
              </a:spcAft>
              <a:buClrTx/>
              <a:buSzTx/>
              <a:buFontTx/>
              <a:buAutoNum type="arabicPeriod"/>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rPr>
              <a:t>Reciprocity</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0" indent="-457200" algn="l" defTabSz="914400" rtl="0" eaLnBrk="1" fontAlgn="base" latinLnBrk="0" hangingPunct="1">
              <a:lnSpc>
                <a:spcPct val="90000"/>
              </a:lnSpc>
              <a:spcBef>
                <a:spcPct val="20000"/>
              </a:spcBef>
              <a:spcAft>
                <a:spcPct val="0"/>
              </a:spcAft>
              <a:buClrTx/>
              <a:buSzTx/>
              <a:buFontTx/>
              <a:buAutoNum type="arabicPeriod"/>
              <a:defRPr/>
            </a:pPr>
            <a:r>
              <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rPr>
              <a:t>Continuity </a:t>
            </a:r>
            <a:endParaRPr kumimoji="0" lang="en-US" sz="24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a:p>
            <a:pPr marL="457200" marR="0" lvl="0" indent="-457200" algn="l" defTabSz="914400" rtl="0" eaLnBrk="1" fontAlgn="base" latinLnBrk="0" hangingPunct="1">
              <a:lnSpc>
                <a:spcPct val="90000"/>
              </a:lnSpc>
              <a:spcBef>
                <a:spcPct val="20000"/>
              </a:spcBef>
              <a:spcAft>
                <a:spcPct val="0"/>
              </a:spcAft>
              <a:buClrTx/>
              <a:buSzTx/>
              <a:buFontTx/>
              <a:buAutoNum type="arabicPeriod"/>
              <a:defRPr/>
            </a:pPr>
            <a:endParaRPr kumimoji="0" lang="en-US" sz="2000" b="0" i="0" u="none" strike="noStrike" kern="1200" cap="none" spc="0" normalizeH="0" baseline="0" noProof="0" dirty="0">
              <a:ln>
                <a:noFill/>
              </a:ln>
              <a:solidFill>
                <a:schemeClr val="tx1"/>
              </a:solidFill>
              <a:effectLst/>
              <a:uLnTx/>
              <a:uFillTx/>
              <a:latin typeface="Arial" panose="020B0604020202020204" pitchFamily="34" charset="0"/>
              <a:ea typeface="MS PGothic" panose="020B0600070205080204" pitchFamily="34" charset="-128"/>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609600" y="3581400"/>
            <a:ext cx="8229600" cy="666750"/>
          </a:xfrm>
        </p:spPr>
        <p:txBody>
          <a:bodyPr vert="horz" wrap="square" lIns="0" tIns="45720" rIns="0" bIns="0" anchor="b" anchorCtr="0"/>
          <a:p>
            <a:pPr algn="ctr"/>
            <a:r>
              <a:rPr lang="en-US" altLang="en-US" sz="2800" dirty="0"/>
              <a:t>Resilience</a:t>
            </a:r>
            <a:br>
              <a:rPr lang="en-US" altLang="en-US" sz="2800" dirty="0"/>
            </a:br>
            <a:br>
              <a:rPr lang="en-US" altLang="en-US" sz="2800" dirty="0"/>
            </a:br>
            <a:r>
              <a:rPr lang="en-US" altLang="en-US" sz="2800" dirty="0"/>
              <a:t>Resilience is the ability to bounce back or recover quickly from difficulties, challenges, or adversity.</a:t>
            </a:r>
            <a:br>
              <a:rPr lang="en-US" altLang="en-US" sz="2800" dirty="0"/>
            </a:br>
            <a:br>
              <a:rPr lang="en-US" altLang="en-US" sz="2800" dirty="0"/>
            </a:br>
            <a:r>
              <a:rPr lang="en-US" altLang="en-US" sz="2800" dirty="0"/>
              <a:t> It involves adapting positively to stress, setbacks, or tough situations and maintaining mental and emotional well-being despite facing hardships.</a:t>
            </a:r>
            <a:endParaRPr lang="en-US"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a:xfrm>
            <a:off x="457200" y="76200"/>
            <a:ext cx="8229600" cy="601980"/>
          </a:xfrm>
        </p:spPr>
        <p:txBody>
          <a:bodyPr vert="horz" wrap="square" lIns="0" tIns="45720" rIns="0" bIns="0" anchor="b" anchorCtr="0"/>
          <a:p>
            <a:pPr algn="ctr"/>
            <a:r>
              <a:rPr lang="en-US" altLang="en-US" dirty="0"/>
              <a:t>Roots of Resilience Research</a:t>
            </a:r>
            <a:endParaRPr lang="en-US" altLang="en-US" dirty="0"/>
          </a:p>
        </p:txBody>
      </p:sp>
      <p:sp>
        <p:nvSpPr>
          <p:cNvPr id="39939" name="Content Placeholder 2"/>
          <p:cNvSpPr>
            <a:spLocks noGrp="1"/>
          </p:cNvSpPr>
          <p:nvPr>
            <p:ph idx="1"/>
          </p:nvPr>
        </p:nvSpPr>
        <p:spPr>
          <a:xfrm>
            <a:off x="381000" y="678180"/>
            <a:ext cx="8229600" cy="3997325"/>
          </a:xfrm>
        </p:spPr>
        <p:txBody>
          <a:bodyPr vert="horz" wrap="square" lIns="91440" tIns="45720" rIns="91440" bIns="45720" anchor="t" anchorCtr="0"/>
          <a:p>
            <a:pPr>
              <a:buFont typeface="Wingdings" panose="05000000000000000000" pitchFamily="2" charset="2"/>
              <a:buChar char="v"/>
            </a:pPr>
            <a:r>
              <a:rPr lang="en-US" altLang="en-US" sz="1600" dirty="0"/>
              <a:t>Case studies</a:t>
            </a:r>
            <a:endParaRPr lang="en-US" altLang="en-US" sz="1600" dirty="0"/>
          </a:p>
          <a:p>
            <a:pPr>
              <a:buFont typeface="Wingdings" panose="05000000000000000000" pitchFamily="2" charset="2"/>
              <a:buChar char="v"/>
            </a:pPr>
            <a:r>
              <a:rPr lang="en-US" altLang="en-US" sz="1600" dirty="0"/>
              <a:t>Research on building blocks of resilience</a:t>
            </a:r>
            <a:endParaRPr lang="en-US" altLang="en-US" sz="1600" dirty="0"/>
          </a:p>
          <a:p>
            <a:pPr>
              <a:buFont typeface="Wingdings" panose="05000000000000000000" pitchFamily="2" charset="2"/>
              <a:buChar char="v"/>
            </a:pPr>
            <a:r>
              <a:rPr lang="en-US" altLang="en-US" sz="1600" dirty="0"/>
              <a:t>Research on similarities and differences among those who bounce back vs. those who don’t</a:t>
            </a:r>
            <a:endParaRPr lang="en-US" altLang="en-US" sz="1600" dirty="0"/>
          </a:p>
          <a:p>
            <a:pPr>
              <a:buFont typeface="Wingdings" panose="05000000000000000000" pitchFamily="2" charset="2"/>
              <a:buChar char="v"/>
            </a:pPr>
            <a:r>
              <a:rPr lang="en-US" altLang="en-US" sz="1600" dirty="0">
                <a:sym typeface="+mn-ea"/>
              </a:rPr>
              <a:t>Dr. Emmy Werner – “The Mother of Resiliency”</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None/>
            </a:pPr>
            <a:r>
              <a:rPr lang="en-US" altLang="en-US" sz="1600" dirty="0">
                <a:sym typeface="+mn-ea"/>
              </a:rPr>
              <a:t>		- person-centered resilience researcher</a:t>
            </a:r>
            <a:endParaRPr lang="en-US" altLang="en-US" sz="1600" dirty="0"/>
          </a:p>
          <a:p>
            <a:pPr>
              <a:buFont typeface="Wingdings" panose="05000000000000000000" pitchFamily="2" charset="2"/>
              <a:buNone/>
            </a:pPr>
            <a:r>
              <a:rPr lang="en-US" altLang="en-US" sz="1600" dirty="0">
                <a:sym typeface="+mn-ea"/>
              </a:rPr>
              <a:t>		</a:t>
            </a:r>
            <a:endParaRPr lang="en-US" altLang="en-US" sz="1600" dirty="0"/>
          </a:p>
          <a:p>
            <a:pPr>
              <a:buFont typeface="Wingdings" panose="05000000000000000000" pitchFamily="2" charset="2"/>
              <a:buNone/>
            </a:pPr>
            <a:r>
              <a:rPr lang="en-US" altLang="en-US" sz="1600" dirty="0">
                <a:sym typeface="+mn-ea"/>
              </a:rPr>
              <a:t>		- cohort of 700 children born in Kauai from 1955 – 1995</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None/>
            </a:pPr>
            <a:r>
              <a:rPr lang="en-US" altLang="en-US" sz="1600" dirty="0">
                <a:sym typeface="+mn-ea"/>
              </a:rPr>
              <a:t>		- 1/3 at high risk for academic &amp; soci</a:t>
            </a:r>
            <a:r>
              <a:rPr lang="en-IN" altLang="en-US" sz="1600" dirty="0">
                <a:sym typeface="+mn-ea"/>
              </a:rPr>
              <a:t>al </a:t>
            </a:r>
            <a:r>
              <a:rPr lang="en-US" altLang="en-US" sz="1600" dirty="0">
                <a:sym typeface="+mn-ea"/>
              </a:rPr>
              <a:t>problems</a:t>
            </a:r>
            <a:endParaRPr lang="en-US" altLang="en-US" sz="1600" dirty="0">
              <a:sym typeface="+mn-ea"/>
            </a:endParaRPr>
          </a:p>
          <a:p>
            <a:pPr>
              <a:buFont typeface="Wingdings" panose="05000000000000000000" pitchFamily="2" charset="2"/>
              <a:buChar char="v"/>
            </a:pPr>
            <a:r>
              <a:rPr lang="en-US" altLang="en-US" sz="1600" dirty="0">
                <a:sym typeface="+mn-ea"/>
              </a:rPr>
              <a:t>Of the at-risk students, 1/3 were invulnerable to the risk factors</a:t>
            </a: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r>
              <a:rPr lang="en-US" altLang="en-US" sz="1600" dirty="0">
                <a:sym typeface="+mn-ea"/>
              </a:rPr>
              <a:t>Two primary characteristics for resiliency:</a:t>
            </a:r>
            <a:endParaRPr lang="en-US" altLang="en-US" sz="1600" dirty="0"/>
          </a:p>
          <a:p>
            <a:pPr lvl="1">
              <a:buFont typeface="Wingdings" panose="05000000000000000000" pitchFamily="2" charset="2"/>
              <a:buNone/>
            </a:pPr>
            <a:r>
              <a:rPr lang="en-US" altLang="en-US" sz="1600" dirty="0">
                <a:sym typeface="+mn-ea"/>
              </a:rPr>
              <a:t>		1. Born with outgoing dispositions</a:t>
            </a:r>
            <a:endParaRPr lang="en-US" altLang="en-US" sz="1600" dirty="0"/>
          </a:p>
          <a:p>
            <a:pPr lvl="1">
              <a:buFont typeface="Wingdings" panose="05000000000000000000" pitchFamily="2" charset="2"/>
              <a:buNone/>
            </a:pPr>
            <a:r>
              <a:rPr lang="en-US" altLang="en-US" sz="1600" dirty="0">
                <a:sym typeface="+mn-ea"/>
              </a:rPr>
              <a:t>		2. Able to engage several sources of support</a:t>
            </a:r>
            <a:endParaRPr lang="en-US" altLang="en-US" sz="1600" dirty="0">
              <a:sym typeface="+mn-ea"/>
            </a:endParaRPr>
          </a:p>
          <a:p>
            <a:pPr>
              <a:buFont typeface="Wingdings" panose="05000000000000000000" pitchFamily="2" charset="2"/>
              <a:buChar char="v"/>
            </a:pPr>
            <a:r>
              <a:rPr lang="en-US" altLang="en-US" sz="1600" dirty="0">
                <a:sym typeface="+mn-ea"/>
              </a:rPr>
              <a:t>2/3 of those at high-risk developed significant problems in childhood or adolescence</a:t>
            </a: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r>
              <a:rPr lang="en-US" altLang="en-US" sz="1600" dirty="0">
                <a:sym typeface="+mn-ea"/>
              </a:rPr>
              <a:t>However….Most (80%) bounced back by age 35</a:t>
            </a: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r>
              <a:rPr lang="en-US" altLang="en-US" sz="1600" dirty="0">
                <a:sym typeface="+mn-ea"/>
              </a:rPr>
              <a:t>Most attributed their resiliency to the support of one caring adult</a:t>
            </a: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endParaRPr lang="en-US" altLang="en-US" sz="1600" dirty="0"/>
          </a:p>
          <a:p>
            <a:pPr lvl="1">
              <a:buFont typeface="Wingdings" panose="05000000000000000000" pitchFamily="2" charset="2"/>
              <a:buNone/>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Char char="v"/>
            </a:pPr>
            <a:endParaRPr lang="en-US" alt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a:xfrm>
            <a:off x="457200" y="704850"/>
            <a:ext cx="8229600" cy="514350"/>
          </a:xfrm>
        </p:spPr>
        <p:txBody>
          <a:bodyPr vert="horz" wrap="square" lIns="0" tIns="45720" rIns="0" bIns="0" anchor="b" anchorCtr="0"/>
          <a:p>
            <a:pPr algn="ctr"/>
            <a:r>
              <a:rPr lang="en-US" altLang="en-US" dirty="0"/>
              <a:t>Resilience Resources</a:t>
            </a:r>
            <a:endParaRPr lang="en-US" altLang="en-US" dirty="0"/>
          </a:p>
        </p:txBody>
      </p:sp>
      <p:sp>
        <p:nvSpPr>
          <p:cNvPr id="44035" name="Content Placeholder 2"/>
          <p:cNvSpPr>
            <a:spLocks noGrp="1"/>
          </p:cNvSpPr>
          <p:nvPr>
            <p:ph idx="1"/>
          </p:nvPr>
        </p:nvSpPr>
        <p:spPr/>
        <p:txBody>
          <a:bodyPr vert="horz" wrap="square" lIns="91440" tIns="45720" rIns="91440" bIns="45720" anchor="t" anchorCtr="0"/>
          <a:p>
            <a:pPr algn="ctr">
              <a:buFont typeface="Wingdings" panose="05000000000000000000" pitchFamily="2" charset="2"/>
              <a:buNone/>
            </a:pPr>
            <a:endParaRPr lang="en-US" altLang="en-US" dirty="0"/>
          </a:p>
          <a:p>
            <a:pPr algn="ctr">
              <a:buFont typeface="Wingdings" panose="05000000000000000000" pitchFamily="2" charset="2"/>
              <a:buNone/>
            </a:pPr>
            <a:endParaRPr lang="en-US" altLang="en-US" dirty="0"/>
          </a:p>
          <a:p>
            <a:pPr algn="ctr">
              <a:buFont typeface="Wingdings" panose="05000000000000000000" pitchFamily="2" charset="2"/>
              <a:buNone/>
            </a:pPr>
            <a:endParaRPr lang="en-US" altLang="en-US" dirty="0"/>
          </a:p>
          <a:p>
            <a:pPr algn="ctr">
              <a:buFont typeface="Wingdings" panose="05000000000000000000" pitchFamily="2" charset="2"/>
              <a:buNone/>
            </a:pPr>
            <a:endParaRPr lang="en-US" altLang="en-US" dirty="0"/>
          </a:p>
        </p:txBody>
      </p:sp>
      <p:pic>
        <p:nvPicPr>
          <p:cNvPr id="44036" name="Picture 6"/>
          <p:cNvPicPr>
            <a:picLocks noChangeAspect="1"/>
          </p:cNvPicPr>
          <p:nvPr/>
        </p:nvPicPr>
        <p:blipFill>
          <a:blip r:embed="rId1"/>
          <a:stretch>
            <a:fillRect/>
          </a:stretch>
        </p:blipFill>
        <p:spPr>
          <a:xfrm>
            <a:off x="1066800" y="1143000"/>
            <a:ext cx="6781800" cy="49530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p:txBody>
          <a:bodyPr vert="horz" wrap="square" lIns="0" tIns="45720" rIns="0" bIns="0" anchor="b" anchorCtr="0"/>
          <a:p>
            <a:pPr algn="ctr"/>
            <a:r>
              <a:rPr lang="en-US" altLang="en-US" dirty="0"/>
              <a:t>Resilience Resources</a:t>
            </a:r>
            <a:endParaRPr lang="en-US" altLang="en-US" dirty="0"/>
          </a:p>
        </p:txBody>
      </p:sp>
      <p:sp>
        <p:nvSpPr>
          <p:cNvPr id="45059" name="Content Placeholder 2"/>
          <p:cNvSpPr>
            <a:spLocks noGrp="1"/>
          </p:cNvSpPr>
          <p:nvPr>
            <p:ph idx="1"/>
          </p:nvPr>
        </p:nvSpPr>
        <p:spPr/>
        <p:txBody>
          <a:bodyPr vert="horz" wrap="square" lIns="91440" tIns="45720" rIns="91440" bIns="45720" anchor="t" anchorCtr="0"/>
          <a:p>
            <a:pPr algn="ctr">
              <a:buFont typeface="Wingdings" panose="05000000000000000000" pitchFamily="2" charset="2"/>
              <a:buNone/>
            </a:pPr>
            <a:endParaRPr lang="en-US" altLang="en-US" dirty="0"/>
          </a:p>
          <a:p>
            <a:pPr algn="ctr">
              <a:buFont typeface="Wingdings" panose="05000000000000000000" pitchFamily="2" charset="2"/>
              <a:buNone/>
            </a:pPr>
            <a:endParaRPr lang="en-US" altLang="en-US" dirty="0"/>
          </a:p>
          <a:p>
            <a:pPr algn="ctr">
              <a:buFont typeface="Wingdings" panose="05000000000000000000" pitchFamily="2" charset="2"/>
              <a:buNone/>
            </a:pPr>
            <a:endParaRPr lang="en-US" altLang="en-US" dirty="0"/>
          </a:p>
          <a:p>
            <a:pPr algn="ctr">
              <a:buFont typeface="Wingdings" panose="05000000000000000000" pitchFamily="2" charset="2"/>
              <a:buNone/>
            </a:pPr>
            <a:endParaRPr lang="en-US" altLang="en-US" dirty="0"/>
          </a:p>
        </p:txBody>
      </p:sp>
      <p:pic>
        <p:nvPicPr>
          <p:cNvPr id="45060" name="Picture 6"/>
          <p:cNvPicPr>
            <a:picLocks noChangeAspect="1"/>
          </p:cNvPicPr>
          <p:nvPr/>
        </p:nvPicPr>
        <p:blipFill>
          <a:blip r:embed="rId1"/>
          <a:stretch>
            <a:fillRect/>
          </a:stretch>
        </p:blipFill>
        <p:spPr>
          <a:xfrm>
            <a:off x="2038350" y="1747838"/>
            <a:ext cx="5067300" cy="3362325"/>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p:txBody>
          <a:bodyPr vert="horz" wrap="square" lIns="0" tIns="45720" rIns="0" bIns="0" anchor="b" anchorCtr="0"/>
          <a:p>
            <a:pPr algn="ctr"/>
            <a:r>
              <a:rPr lang="en-US" altLang="en-US" sz="2800" dirty="0"/>
              <a:t>Deborah Blum: Finding Strength: How to Overcome Anything</a:t>
            </a:r>
            <a:endParaRPr lang="en-US" altLang="en-US" sz="2800" dirty="0"/>
          </a:p>
        </p:txBody>
      </p:sp>
      <p:sp>
        <p:nvSpPr>
          <p:cNvPr id="46083" name="Content Placeholder 2"/>
          <p:cNvSpPr>
            <a:spLocks noGrp="1"/>
          </p:cNvSpPr>
          <p:nvPr>
            <p:ph idx="1"/>
          </p:nvPr>
        </p:nvSpPr>
        <p:spPr/>
        <p:txBody>
          <a:bodyPr vert="horz" wrap="square" lIns="91440" tIns="45720" rIns="91440" bIns="45720" anchor="t" anchorCtr="0"/>
          <a:p>
            <a:r>
              <a:rPr lang="en-US" altLang="en-US" dirty="0"/>
              <a:t>Key aspects of resilience research</a:t>
            </a:r>
            <a:endParaRPr lang="en-US" altLang="en-US" dirty="0"/>
          </a:p>
          <a:p>
            <a:r>
              <a:rPr lang="en-US" altLang="en-US" dirty="0"/>
              <a:t>1. No set period.</a:t>
            </a:r>
            <a:endParaRPr lang="en-US" altLang="en-US" dirty="0"/>
          </a:p>
          <a:p>
            <a:r>
              <a:rPr lang="en-US" altLang="en-US" dirty="0"/>
              <a:t>2. About a third of at risk children rebound.</a:t>
            </a:r>
            <a:endParaRPr lang="en-US" altLang="en-US" dirty="0"/>
          </a:p>
          <a:p>
            <a:r>
              <a:rPr lang="en-US" altLang="en-US" dirty="0"/>
              <a:t>3. Faith in the future.</a:t>
            </a:r>
            <a:endParaRPr lang="en-US" altLang="en-US" dirty="0"/>
          </a:p>
          <a:p>
            <a:r>
              <a:rPr lang="en-US" altLang="en-US" dirty="0"/>
              <a:t>4. Setting goals and planning for the future</a:t>
            </a:r>
            <a:endParaRPr lang="en-US" altLang="en-US" dirty="0"/>
          </a:p>
          <a:p>
            <a:r>
              <a:rPr lang="en-US" altLang="en-US" dirty="0"/>
              <a:t>5. Believing in oneself</a:t>
            </a:r>
            <a:endParaRPr lang="en-US" altLang="en-US" dirty="0"/>
          </a:p>
          <a:p>
            <a:r>
              <a:rPr lang="en-US" altLang="en-US" dirty="0"/>
              <a:t>6. Recognizing one’s strengths</a:t>
            </a:r>
            <a:endParaRPr lang="en-US"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0" tIns="45720" rIns="0" bIns="0" anchor="b" anchorCtr="0"/>
          <a:p>
            <a:pPr algn="ctr"/>
            <a:r>
              <a:rPr lang="en-US" altLang="en-US" dirty="0"/>
              <a:t>Resilience Resources</a:t>
            </a:r>
            <a:endParaRPr lang="en-US" altLang="en-US" dirty="0"/>
          </a:p>
        </p:txBody>
      </p:sp>
      <p:sp>
        <p:nvSpPr>
          <p:cNvPr id="47107" name="Content Placeholder 2"/>
          <p:cNvSpPr>
            <a:spLocks noGrp="1"/>
          </p:cNvSpPr>
          <p:nvPr>
            <p:ph idx="1"/>
          </p:nvPr>
        </p:nvSpPr>
        <p:spPr/>
        <p:txBody>
          <a:bodyPr vert="horz" wrap="square" lIns="91440" tIns="45720" rIns="91440" bIns="45720" anchor="t" anchorCtr="0"/>
          <a:p>
            <a:pPr>
              <a:buFont typeface="Wingdings" panose="05000000000000000000" pitchFamily="2" charset="2"/>
              <a:buChar char="v"/>
            </a:pPr>
            <a:r>
              <a:rPr lang="en-US" altLang="en-US" dirty="0"/>
              <a:t>Thousands of programs developed based on protective factors</a:t>
            </a:r>
            <a:endParaRPr lang="en-US" altLang="en-US" dirty="0"/>
          </a:p>
          <a:p>
            <a:pPr>
              <a:buFont typeface="Wingdings" panose="05000000000000000000" pitchFamily="2" charset="2"/>
              <a:buChar char="v"/>
            </a:pPr>
            <a:endParaRPr lang="en-US" altLang="en-US" dirty="0"/>
          </a:p>
          <a:p>
            <a:pPr>
              <a:buFont typeface="Wingdings" panose="05000000000000000000" pitchFamily="2" charset="2"/>
              <a:buChar char="v"/>
            </a:pPr>
            <a:r>
              <a:rPr lang="en-US" altLang="en-US" dirty="0"/>
              <a:t>Concerns about programs created in the absence of research evidence</a:t>
            </a:r>
            <a:endParaRPr lang="en-US" altLang="en-US" dirty="0"/>
          </a:p>
          <a:p>
            <a:pPr>
              <a:buFont typeface="Wingdings" panose="05000000000000000000" pitchFamily="2" charset="2"/>
              <a:buChar char="v"/>
            </a:pPr>
            <a:endParaRPr lang="en-US" altLang="en-US" dirty="0"/>
          </a:p>
          <a:p>
            <a:pPr>
              <a:buFont typeface="Wingdings" panose="05000000000000000000" pitchFamily="2" charset="2"/>
              <a:buChar char="v"/>
            </a:pPr>
            <a:r>
              <a:rPr lang="en-US" altLang="en-US" dirty="0"/>
              <a:t>Concerns about life skills that are not reinforced in the cultures in which children live</a:t>
            </a:r>
            <a:endParaRPr lang="en-US"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a:xfrm>
            <a:off x="457200" y="2286000"/>
            <a:ext cx="8229600" cy="1143000"/>
          </a:xfrm>
        </p:spPr>
        <p:txBody>
          <a:bodyPr vert="horz" wrap="square" lIns="0" tIns="45720" rIns="0" bIns="0" anchor="b" anchorCtr="0"/>
          <a:p>
            <a:pPr algn="ctr"/>
            <a:r>
              <a:rPr lang="en-US" altLang="en-US" dirty="0"/>
              <a:t>Positive Youth Development</a:t>
            </a: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a:xfrm>
            <a:off x="457200" y="76200"/>
            <a:ext cx="8229600" cy="515620"/>
          </a:xfrm>
        </p:spPr>
        <p:txBody>
          <a:bodyPr vert="horz" wrap="square" lIns="0" tIns="45720" rIns="0" bIns="0" anchor="b" anchorCtr="0"/>
          <a:p>
            <a:pPr algn="ctr"/>
            <a:r>
              <a:rPr lang="en-US" altLang="en-US" dirty="0"/>
              <a:t>Positive Youth Development</a:t>
            </a:r>
            <a:endParaRPr lang="en-US" altLang="en-US" dirty="0"/>
          </a:p>
        </p:txBody>
      </p:sp>
      <p:sp>
        <p:nvSpPr>
          <p:cNvPr id="49155" name="Content Placeholder 2"/>
          <p:cNvSpPr>
            <a:spLocks noGrp="1"/>
          </p:cNvSpPr>
          <p:nvPr>
            <p:ph idx="1"/>
          </p:nvPr>
        </p:nvSpPr>
        <p:spPr>
          <a:xfrm>
            <a:off x="457200" y="685483"/>
            <a:ext cx="8229600" cy="4389437"/>
          </a:xfrm>
        </p:spPr>
        <p:txBody>
          <a:bodyPr vert="horz" wrap="square" lIns="91440" tIns="45720" rIns="91440" bIns="45720" anchor="t" anchorCtr="0"/>
          <a:p>
            <a:pPr>
              <a:buFont typeface="Wingdings" panose="05000000000000000000" pitchFamily="2" charset="2"/>
              <a:buChar char="v"/>
            </a:pPr>
            <a:r>
              <a:rPr lang="en-US" altLang="en-US" sz="1600" dirty="0"/>
              <a:t>An ongoing, inevitable process in which all youth are engaged and all youth are invested</a:t>
            </a: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r>
              <a:rPr lang="en-US" altLang="en-US" sz="1600" dirty="0"/>
              <a:t>Generates physical and psychological competencies that facilitate adulthood transition</a:t>
            </a: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None/>
            </a:pPr>
            <a:r>
              <a:rPr lang="en-US" altLang="en-US" sz="1600" dirty="0">
                <a:sym typeface="+mn-ea"/>
              </a:rPr>
              <a:t>Positive qualities of youth         		+</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None/>
            </a:pPr>
            <a:r>
              <a:rPr lang="en-US" altLang="en-US" sz="1600" dirty="0">
                <a:sym typeface="+mn-ea"/>
              </a:rPr>
              <a:t>Resources of the environment 		+</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None/>
            </a:pPr>
            <a:r>
              <a:rPr lang="en-US" altLang="en-US" sz="1600" dirty="0">
                <a:sym typeface="+mn-ea"/>
              </a:rPr>
              <a:t>Positive agents (caring youth/adults) 	+</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None/>
            </a:pPr>
            <a:r>
              <a:rPr lang="en-US" altLang="en-US" sz="1600" u="sng" dirty="0">
                <a:sym typeface="+mn-ea"/>
              </a:rPr>
              <a:t>Context of a program				=</a:t>
            </a:r>
            <a:endParaRPr lang="en-US" altLang="en-US" sz="1600" u="sng" dirty="0"/>
          </a:p>
          <a:p>
            <a:pPr>
              <a:buFont typeface="Wingdings" panose="05000000000000000000" pitchFamily="2" charset="2"/>
              <a:buNone/>
            </a:pPr>
            <a:r>
              <a:rPr lang="en-US" altLang="en-US" sz="1600" dirty="0">
                <a:sym typeface="+mn-ea"/>
              </a:rPr>
              <a:t>Promotion of Healthy Development</a:t>
            </a:r>
            <a:endParaRPr lang="en-US" altLang="en-US" sz="1600" dirty="0">
              <a:sym typeface="+mn-ea"/>
            </a:endParaRPr>
          </a:p>
          <a:p>
            <a:pPr>
              <a:buFont typeface="Wingdings" panose="05000000000000000000" pitchFamily="2" charset="2"/>
              <a:buChar char="v"/>
            </a:pPr>
            <a:r>
              <a:rPr lang="en-US" altLang="en-US" sz="1600" dirty="0">
                <a:sym typeface="+mn-ea"/>
              </a:rPr>
              <a:t>Healthy Development = </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None/>
            </a:pPr>
            <a:r>
              <a:rPr lang="en-US" altLang="en-US" sz="1600" dirty="0">
                <a:sym typeface="+mn-ea"/>
              </a:rPr>
              <a:t>	   - Attainment of positive outcomes targeted by positive programs</a:t>
            </a:r>
            <a:endParaRPr lang="en-US" altLang="en-US" sz="1600" dirty="0"/>
          </a:p>
          <a:p>
            <a:pPr>
              <a:buFont typeface="Wingdings" panose="05000000000000000000" pitchFamily="2" charset="2"/>
              <a:buNone/>
            </a:pPr>
            <a:r>
              <a:rPr lang="en-US" altLang="en-US" sz="1600" dirty="0">
                <a:sym typeface="+mn-ea"/>
              </a:rPr>
              <a:t>  </a:t>
            </a:r>
            <a:endParaRPr lang="en-US" altLang="en-US" sz="1600" dirty="0"/>
          </a:p>
          <a:p>
            <a:pPr>
              <a:buFont typeface="Wingdings" panose="05000000000000000000" pitchFamily="2" charset="2"/>
              <a:buNone/>
            </a:pPr>
            <a:r>
              <a:rPr lang="en-US" altLang="en-US" sz="1600" dirty="0">
                <a:sym typeface="+mn-ea"/>
              </a:rPr>
              <a:t>	   - Nine positive outcomes </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None/>
            </a:pPr>
            <a:r>
              <a:rPr lang="en-US" altLang="en-US" sz="1600" dirty="0">
                <a:sym typeface="+mn-ea"/>
              </a:rPr>
              <a:t>		</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None/>
            </a:pPr>
            <a:endParaRPr lang="en-US" altLang="en-US" sz="1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xfrm>
            <a:off x="457200" y="704850"/>
            <a:ext cx="8229600" cy="590550"/>
          </a:xfrm>
        </p:spPr>
        <p:txBody>
          <a:bodyPr vert="horz" wrap="square" lIns="0" tIns="45720" rIns="0" bIns="0" anchor="b" anchorCtr="0"/>
          <a:p>
            <a:r>
              <a:rPr lang="en-US" altLang="en-US" dirty="0"/>
              <a:t>Nine positive outcomes</a:t>
            </a:r>
            <a:endParaRPr lang="en-IN" altLang="x-none" dirty="0"/>
          </a:p>
        </p:txBody>
      </p:sp>
      <p:sp>
        <p:nvSpPr>
          <p:cNvPr id="52227" name="Content Placeholder 2"/>
          <p:cNvSpPr>
            <a:spLocks noGrp="1"/>
          </p:cNvSpPr>
          <p:nvPr>
            <p:ph idx="1"/>
          </p:nvPr>
        </p:nvSpPr>
        <p:spPr>
          <a:xfrm>
            <a:off x="457200" y="1295400"/>
            <a:ext cx="8229600" cy="4800600"/>
          </a:xfrm>
        </p:spPr>
        <p:txBody>
          <a:bodyPr vert="horz" wrap="square" lIns="91440" tIns="45720" rIns="91440" bIns="45720" anchor="t" anchorCtr="0"/>
          <a:p>
            <a:pPr marL="514350" indent="-514350">
              <a:buFont typeface="Wingdings 2" panose="05020102010507070707" pitchFamily="18" charset="2"/>
              <a:buAutoNum type="arabicPeriod"/>
            </a:pPr>
            <a:r>
              <a:rPr lang="en-IN" altLang="x-none" dirty="0"/>
              <a:t>Rewarding bonding</a:t>
            </a:r>
            <a:endParaRPr lang="en-IN" altLang="x-none" dirty="0"/>
          </a:p>
          <a:p>
            <a:pPr marL="514350" indent="-514350">
              <a:buFont typeface="Wingdings 2" panose="05020102010507070707" pitchFamily="18" charset="2"/>
              <a:buAutoNum type="arabicPeriod"/>
            </a:pPr>
            <a:r>
              <a:rPr lang="en-IN" altLang="x-none" dirty="0"/>
              <a:t>Promoting social, emotional, cognitive, behavioral, and moral competencies</a:t>
            </a:r>
            <a:endParaRPr lang="en-IN" altLang="x-none" dirty="0"/>
          </a:p>
          <a:p>
            <a:pPr marL="514350" indent="-514350">
              <a:buFont typeface="Wingdings 2" panose="05020102010507070707" pitchFamily="18" charset="2"/>
              <a:buAutoNum type="arabicPeriod"/>
            </a:pPr>
            <a:r>
              <a:rPr lang="en-IN" altLang="x-none" dirty="0"/>
              <a:t>Encouraging self-determination</a:t>
            </a:r>
            <a:endParaRPr lang="en-IN" altLang="x-none" dirty="0"/>
          </a:p>
          <a:p>
            <a:pPr marL="514350" indent="-514350">
              <a:buFont typeface="Wingdings 2" panose="05020102010507070707" pitchFamily="18" charset="2"/>
              <a:buAutoNum type="arabicPeriod"/>
            </a:pPr>
            <a:r>
              <a:rPr lang="en-IN" altLang="x-none" dirty="0"/>
              <a:t>Fostering spirituality </a:t>
            </a:r>
            <a:endParaRPr lang="en-IN" altLang="x-none" dirty="0"/>
          </a:p>
          <a:p>
            <a:pPr marL="514350" indent="-514350">
              <a:buFont typeface="Wingdings 2" panose="05020102010507070707" pitchFamily="18" charset="2"/>
              <a:buAutoNum type="arabicPeriod"/>
            </a:pPr>
            <a:r>
              <a:rPr lang="en-IN" altLang="x-none" dirty="0"/>
              <a:t>Nurturing a clear and positive identity</a:t>
            </a:r>
            <a:endParaRPr lang="en-IN" altLang="x-none" dirty="0"/>
          </a:p>
          <a:p>
            <a:pPr marL="514350" indent="-514350">
              <a:buFont typeface="Wingdings 2" panose="05020102010507070707" pitchFamily="18" charset="2"/>
              <a:buAutoNum type="arabicPeriod"/>
            </a:pPr>
            <a:r>
              <a:rPr lang="en-IN" altLang="x-none" dirty="0"/>
              <a:t>Building beliefs in the future</a:t>
            </a:r>
            <a:endParaRPr lang="en-IN" altLang="x-none" dirty="0"/>
          </a:p>
          <a:p>
            <a:pPr marL="514350" indent="-514350">
              <a:buFont typeface="Wingdings 2" panose="05020102010507070707" pitchFamily="18" charset="2"/>
              <a:buAutoNum type="arabicPeriod"/>
            </a:pPr>
            <a:r>
              <a:rPr lang="en-IN" altLang="x-none" dirty="0"/>
              <a:t>Recognizing positive behavior</a:t>
            </a:r>
            <a:endParaRPr lang="en-IN" altLang="x-none" dirty="0"/>
          </a:p>
          <a:p>
            <a:pPr marL="514350" indent="-514350">
              <a:buFont typeface="Wingdings 2" panose="05020102010507070707" pitchFamily="18" charset="2"/>
              <a:buAutoNum type="arabicPeriod"/>
            </a:pPr>
            <a:r>
              <a:rPr lang="en-IN" altLang="x-none" dirty="0"/>
              <a:t>Providing opportunities for prosocial development</a:t>
            </a:r>
            <a:endParaRPr lang="en-IN" altLang="x-none" dirty="0"/>
          </a:p>
          <a:p>
            <a:pPr marL="514350" indent="-514350">
              <a:buFont typeface="Wingdings 2" panose="05020102010507070707" pitchFamily="18" charset="2"/>
              <a:buAutoNum type="arabicPeriod"/>
            </a:pPr>
            <a:r>
              <a:rPr lang="en-IN" altLang="x-none" dirty="0"/>
              <a:t>Establishing prosocial norms </a:t>
            </a:r>
            <a:endParaRPr lang="en-IN" altLang="x-none" dirty="0"/>
          </a:p>
          <a:p>
            <a:pPr marL="514350" indent="-514350">
              <a:buFont typeface="Wingdings 2" panose="05020102010507070707" pitchFamily="18" charset="2"/>
              <a:buAutoNum type="arabicPeriod"/>
            </a:pPr>
            <a:endParaRPr lang="en-IN" altLang="x-none" dirty="0"/>
          </a:p>
          <a:p>
            <a:pPr marL="514350" indent="-514350">
              <a:buFont typeface="Wingdings 2" panose="05020102010507070707" pitchFamily="18" charset="2"/>
              <a:buAutoNum type="arabicPeriod"/>
            </a:pPr>
            <a:endParaRPr lang="en-IN" altLang="x-non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685800" y="228600"/>
            <a:ext cx="7772400" cy="762000"/>
          </a:xfrm>
        </p:spPr>
        <p:txBody>
          <a:bodyPr vert="horz" wrap="square" lIns="0" tIns="45720" rIns="0" bIns="0" anchor="b" anchorCtr="0"/>
          <a:p>
            <a:pPr eaLnBrk="1" hangingPunct="1"/>
            <a:r>
              <a:rPr sz="2800" dirty="0"/>
              <a:t>What is mindfulness?</a:t>
            </a:r>
            <a:endParaRPr dirty="0"/>
          </a:p>
        </p:txBody>
      </p:sp>
      <p:sp>
        <p:nvSpPr>
          <p:cNvPr id="15363" name="Rectangle 3"/>
          <p:cNvSpPr>
            <a:spLocks noGrp="1"/>
          </p:cNvSpPr>
          <p:nvPr>
            <p:ph idx="1"/>
          </p:nvPr>
        </p:nvSpPr>
        <p:spPr>
          <a:xfrm>
            <a:off x="685800" y="1143000"/>
            <a:ext cx="7772400" cy="4953000"/>
          </a:xfrm>
        </p:spPr>
        <p:txBody>
          <a:bodyPr vert="horz" wrap="square" lIns="91440" tIns="45720" rIns="91440" bIns="45720" anchor="t" anchorCtr="0"/>
          <a:p>
            <a:pPr marL="609600" indent="-609600" eaLnBrk="1" hangingPunct="1">
              <a:buFontTx/>
              <a:buNone/>
            </a:pPr>
            <a:r>
              <a:rPr sz="2000" dirty="0"/>
              <a:t>	</a:t>
            </a:r>
            <a:r>
              <a:rPr sz="2000" dirty="0"/>
              <a:t>1. Antidote to mindlessness</a:t>
            </a:r>
            <a:endParaRPr sz="2000" dirty="0"/>
          </a:p>
          <a:p>
            <a:pPr marL="990600" lvl="1" indent="-533400" eaLnBrk="1" hangingPunct="1">
              <a:buFontTx/>
              <a:buNone/>
            </a:pPr>
            <a:r>
              <a:rPr sz="2000" dirty="0"/>
              <a:t>	</a:t>
            </a:r>
            <a:br>
              <a:rPr sz="2000" dirty="0"/>
            </a:br>
            <a:r>
              <a:rPr sz="2000" dirty="0"/>
              <a:t>Not paying attention</a:t>
            </a:r>
            <a:endParaRPr sz="2000" dirty="0"/>
          </a:p>
          <a:p>
            <a:pPr marL="990600" lvl="1" indent="-533400" eaLnBrk="1" hangingPunct="1">
              <a:buFontTx/>
              <a:buNone/>
            </a:pPr>
            <a:r>
              <a:rPr sz="2000" dirty="0"/>
              <a:t>	</a:t>
            </a:r>
            <a:br>
              <a:rPr sz="2000" dirty="0"/>
            </a:br>
            <a:r>
              <a:rPr sz="2000" dirty="0"/>
              <a:t>State governed by rules &amp; routine - automatic responses</a:t>
            </a:r>
            <a:endParaRPr sz="2000" dirty="0"/>
          </a:p>
          <a:p>
            <a:pPr marL="990600" lvl="1" indent="-533400" eaLnBrk="1" hangingPunct="1">
              <a:buFontTx/>
              <a:buNone/>
            </a:pPr>
            <a:r>
              <a:rPr sz="2000" dirty="0"/>
              <a:t>	</a:t>
            </a:r>
            <a:br>
              <a:rPr sz="2000" dirty="0"/>
            </a:br>
            <a:r>
              <a:rPr sz="2000" dirty="0"/>
              <a:t>Efficient, but mindless</a:t>
            </a:r>
            <a:endParaRPr sz="2000" dirty="0"/>
          </a:p>
          <a:p>
            <a:pPr marL="393700" lvl="1" indent="0" eaLnBrk="1" hangingPunct="1">
              <a:lnSpc>
                <a:spcPct val="90000"/>
              </a:lnSpc>
              <a:spcBef>
                <a:spcPct val="20000"/>
              </a:spcBef>
              <a:buNone/>
            </a:pPr>
            <a:r>
              <a:rPr sz="2000" dirty="0">
                <a:latin typeface="Arial" panose="020B0604020202020204" pitchFamily="34" charset="0"/>
                <a:sym typeface="+mn-ea"/>
              </a:rPr>
              <a:t>2. Present-centered attention &amp; awareness</a:t>
            </a:r>
            <a:endParaRPr sz="2000" dirty="0">
              <a:latin typeface="Arial" panose="020B0604020202020204" pitchFamily="34" charset="0"/>
            </a:endParaRPr>
          </a:p>
          <a:p>
            <a:pPr lvl="1" eaLnBrk="1" hangingPunct="1">
              <a:lnSpc>
                <a:spcPct val="90000"/>
              </a:lnSpc>
              <a:spcBef>
                <a:spcPct val="20000"/>
              </a:spcBef>
            </a:pPr>
            <a:r>
              <a:rPr sz="2000" dirty="0">
                <a:latin typeface="Arial" panose="020B0604020202020204" pitchFamily="34" charset="0"/>
                <a:sym typeface="+mn-ea"/>
              </a:rPr>
              <a:t>	</a:t>
            </a:r>
            <a:br>
              <a:rPr sz="2000" dirty="0">
                <a:latin typeface="Arial" panose="020B0604020202020204" pitchFamily="34" charset="0"/>
                <a:sym typeface="+mn-ea"/>
              </a:rPr>
            </a:br>
            <a:r>
              <a:rPr sz="2000" dirty="0">
                <a:latin typeface="Arial" panose="020B0604020202020204" pitchFamily="34" charset="0"/>
                <a:sym typeface="+mn-ea"/>
              </a:rPr>
              <a:t>Focus on here &amp; now - in present not for present</a:t>
            </a:r>
            <a:endParaRPr sz="2000" dirty="0">
              <a:latin typeface="Arial" panose="020B0604020202020204" pitchFamily="34" charset="0"/>
            </a:endParaRPr>
          </a:p>
          <a:p>
            <a:pPr lvl="1" eaLnBrk="1" hangingPunct="1">
              <a:lnSpc>
                <a:spcPct val="90000"/>
              </a:lnSpc>
              <a:spcBef>
                <a:spcPct val="20000"/>
              </a:spcBef>
            </a:pPr>
            <a:r>
              <a:rPr sz="2000" dirty="0">
                <a:latin typeface="Arial" panose="020B0604020202020204" pitchFamily="34" charset="0"/>
                <a:sym typeface="+mn-ea"/>
              </a:rPr>
              <a:t>	</a:t>
            </a:r>
            <a:br>
              <a:rPr sz="2000" dirty="0">
                <a:latin typeface="Arial" panose="020B0604020202020204" pitchFamily="34" charset="0"/>
                <a:sym typeface="+mn-ea"/>
              </a:rPr>
            </a:br>
            <a:r>
              <a:rPr sz="2000" dirty="0">
                <a:latin typeface="Arial" panose="020B0604020202020204" pitchFamily="34" charset="0"/>
                <a:sym typeface="+mn-ea"/>
              </a:rPr>
              <a:t>Observing what is in front of us - not evaluating</a:t>
            </a:r>
            <a:endParaRPr sz="2000" dirty="0">
              <a:latin typeface="Arial" panose="020B0604020202020204" pitchFamily="34" charset="0"/>
            </a:endParaRPr>
          </a:p>
          <a:p>
            <a:pPr lvl="1" eaLnBrk="1" hangingPunct="1">
              <a:lnSpc>
                <a:spcPct val="90000"/>
              </a:lnSpc>
              <a:spcBef>
                <a:spcPct val="20000"/>
              </a:spcBef>
            </a:pPr>
            <a:r>
              <a:rPr sz="2000" dirty="0">
                <a:latin typeface="Arial" panose="020B0604020202020204" pitchFamily="34" charset="0"/>
                <a:sym typeface="+mn-ea"/>
              </a:rPr>
              <a:t>	</a:t>
            </a:r>
            <a:br>
              <a:rPr sz="2000" dirty="0">
                <a:latin typeface="Arial" panose="020B0604020202020204" pitchFamily="34" charset="0"/>
                <a:sym typeface="+mn-ea"/>
              </a:rPr>
            </a:br>
            <a:r>
              <a:rPr sz="2000" dirty="0">
                <a:latin typeface="Arial" panose="020B0604020202020204" pitchFamily="34" charset="0"/>
                <a:sym typeface="+mn-ea"/>
              </a:rPr>
              <a:t>Increasing sensitivity of radar without scanning for particular object - see more and see more clearly</a:t>
            </a:r>
            <a:endParaRPr sz="2000" dirty="0">
              <a:latin typeface="Arial" panose="020B0604020202020204" pitchFamily="34" charset="0"/>
            </a:endParaRPr>
          </a:p>
          <a:p>
            <a:pPr lvl="1" eaLnBrk="1" hangingPunct="1">
              <a:lnSpc>
                <a:spcPct val="90000"/>
              </a:lnSpc>
              <a:spcBef>
                <a:spcPct val="20000"/>
              </a:spcBef>
            </a:pPr>
            <a:endParaRPr sz="2000" dirty="0">
              <a:latin typeface="Arial" panose="020B0604020202020204" pitchFamily="34" charset="0"/>
            </a:endParaRPr>
          </a:p>
          <a:p>
            <a:pPr marL="990600" lvl="1" indent="-533400" eaLnBrk="1" hangingPunct="1">
              <a:buFontTx/>
              <a:buNone/>
            </a:pPr>
            <a:endParaRPr sz="2000" dirty="0"/>
          </a:p>
          <a:p>
            <a:pPr marL="990600" lvl="1" indent="-533400" eaLnBrk="1" hangingPunct="1">
              <a:buFontTx/>
              <a:buNone/>
            </a:pPr>
            <a:endParaRPr sz="2000" dirty="0"/>
          </a:p>
          <a:p>
            <a:pPr marL="990600" lvl="1" indent="-533400" eaLnBrk="1" hangingPunct="1">
              <a:buFontTx/>
              <a:buNone/>
            </a:pPr>
            <a:endParaRPr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457200" y="76200"/>
            <a:ext cx="8229600" cy="732790"/>
          </a:xfrm>
        </p:spPr>
        <p:txBody>
          <a:bodyPr vert="horz" wrap="square" lIns="0" tIns="45720" rIns="0" bIns="0" anchor="b" anchorCtr="0"/>
          <a:p>
            <a:pPr algn="ctr"/>
            <a:r>
              <a:rPr lang="en-US" altLang="en-US" dirty="0"/>
              <a:t>Positive Youth Development</a:t>
            </a:r>
            <a:endParaRPr lang="en-US" altLang="en-US" dirty="0"/>
          </a:p>
        </p:txBody>
      </p:sp>
      <p:sp>
        <p:nvSpPr>
          <p:cNvPr id="53251" name="Content Placeholder 2"/>
          <p:cNvSpPr>
            <a:spLocks noGrp="1"/>
          </p:cNvSpPr>
          <p:nvPr>
            <p:ph idx="1"/>
          </p:nvPr>
        </p:nvSpPr>
        <p:spPr>
          <a:xfrm>
            <a:off x="457200" y="838200"/>
            <a:ext cx="8229600" cy="3962400"/>
          </a:xfrm>
        </p:spPr>
        <p:txBody>
          <a:bodyPr vert="horz" wrap="square" lIns="91440" tIns="45720" rIns="91440" bIns="45720" anchor="t" anchorCtr="0"/>
          <a:p>
            <a:pPr>
              <a:buFont typeface="Wingdings" panose="05000000000000000000" pitchFamily="2" charset="2"/>
              <a:buChar char="v"/>
            </a:pPr>
            <a:r>
              <a:rPr lang="en-US" altLang="en-US" sz="1400" dirty="0"/>
              <a:t>Related Concept = Thriving</a:t>
            </a:r>
            <a:endParaRPr lang="en-US" altLang="en-US" sz="1400" dirty="0"/>
          </a:p>
          <a:p>
            <a:pPr>
              <a:buFont typeface="Wingdings" panose="05000000000000000000" pitchFamily="2" charset="2"/>
              <a:buChar char="v"/>
            </a:pPr>
            <a:r>
              <a:rPr lang="en-US" altLang="en-US" sz="1400" dirty="0"/>
              <a:t>Thriving = doing more than just surviving:</a:t>
            </a:r>
            <a:endParaRPr lang="en-US" altLang="en-US" sz="1400" dirty="0"/>
          </a:p>
          <a:p>
            <a:pPr>
              <a:buFont typeface="Wingdings" panose="05000000000000000000" pitchFamily="2" charset="2"/>
              <a:buNone/>
            </a:pPr>
            <a:r>
              <a:rPr lang="en-US" altLang="en-US" sz="1400" dirty="0"/>
              <a:t>		-achieving one’s potential and living a rich life via giving back to the community and increasing well-being as a result. </a:t>
            </a:r>
            <a:endParaRPr lang="en-US" altLang="en-US" sz="1400" dirty="0"/>
          </a:p>
          <a:p>
            <a:pPr>
              <a:buFont typeface="Wingdings" panose="05000000000000000000" pitchFamily="2" charset="2"/>
              <a:buNone/>
            </a:pPr>
            <a:r>
              <a:rPr lang="en-US" altLang="en-US" sz="1400" dirty="0"/>
              <a:t>		-set into motion by a “spark”</a:t>
            </a:r>
            <a:endParaRPr lang="en-US" altLang="en-US" sz="1400" dirty="0"/>
          </a:p>
          <a:p>
            <a:pPr>
              <a:buFont typeface="Wingdings" panose="05000000000000000000" pitchFamily="2" charset="2"/>
              <a:buNone/>
            </a:pPr>
            <a:r>
              <a:rPr lang="en-US" altLang="en-US" sz="1400" dirty="0"/>
              <a:t>Spark is a passion for, and the exercise of action to nurture, a self-identified interest, skill, or capacity. </a:t>
            </a:r>
            <a:endParaRPr lang="en-US" altLang="en-US" sz="1400" dirty="0"/>
          </a:p>
          <a:p>
            <a:pPr>
              <a:buFont typeface="Wingdings" panose="05000000000000000000" pitchFamily="2" charset="2"/>
              <a:buChar char="v"/>
            </a:pPr>
            <a:r>
              <a:rPr lang="en-US" altLang="en-US" sz="1400" dirty="0">
                <a:sym typeface="+mn-ea"/>
              </a:rPr>
              <a:t>Programs come in many forms:</a:t>
            </a:r>
            <a:endParaRPr lang="en-US" altLang="en-US" sz="1400" dirty="0"/>
          </a:p>
          <a:p>
            <a:pPr>
              <a:buFont typeface="Wingdings" panose="05000000000000000000" pitchFamily="2" charset="2"/>
              <a:buNone/>
            </a:pPr>
            <a:r>
              <a:rPr lang="en-US" altLang="en-US" sz="1400" dirty="0">
                <a:sym typeface="+mn-ea"/>
              </a:rPr>
              <a:t> </a:t>
            </a:r>
            <a:endParaRPr lang="en-US" altLang="en-US" sz="1400" dirty="0"/>
          </a:p>
          <a:p>
            <a:pPr>
              <a:buFont typeface="Wingdings" panose="05000000000000000000" pitchFamily="2" charset="2"/>
              <a:buNone/>
            </a:pPr>
            <a:r>
              <a:rPr lang="en-US" altLang="en-US" sz="1400" dirty="0">
                <a:sym typeface="+mn-ea"/>
              </a:rPr>
              <a:t>		- Structured/semi-structured activitie</a:t>
            </a:r>
            <a:r>
              <a:rPr lang="en-IN" altLang="en-US" sz="1400" dirty="0">
                <a:sym typeface="+mn-ea"/>
              </a:rPr>
              <a:t> </a:t>
            </a:r>
            <a:r>
              <a:rPr lang="en-US" altLang="en-US" sz="1400" dirty="0">
                <a:sym typeface="+mn-ea"/>
              </a:rPr>
              <a:t>(Big Brothers/Big Sisters)</a:t>
            </a:r>
            <a:endParaRPr lang="en-US" altLang="en-US" sz="1400" dirty="0"/>
          </a:p>
          <a:p>
            <a:pPr>
              <a:buFont typeface="Wingdings" panose="05000000000000000000" pitchFamily="2" charset="2"/>
              <a:buNone/>
            </a:pPr>
            <a:r>
              <a:rPr lang="en-US" altLang="en-US" sz="1400" dirty="0">
                <a:sym typeface="+mn-ea"/>
              </a:rPr>
              <a:t>		- Organizations that do activities/foster   relationships  (Boy’s Club, YMCA)</a:t>
            </a:r>
            <a:endParaRPr lang="en-US" altLang="en-US" sz="1400" dirty="0"/>
          </a:p>
          <a:p>
            <a:pPr>
              <a:buFont typeface="Wingdings" panose="05000000000000000000" pitchFamily="2" charset="2"/>
              <a:buNone/>
            </a:pPr>
            <a:r>
              <a:rPr lang="en-US" altLang="en-US" sz="1400" dirty="0">
                <a:sym typeface="+mn-ea"/>
              </a:rPr>
              <a:t>		- Growth-focused socializing systems</a:t>
            </a:r>
            <a:endParaRPr lang="en-US" altLang="en-US" sz="1400" dirty="0"/>
          </a:p>
          <a:p>
            <a:pPr>
              <a:buFont typeface="Wingdings" panose="05000000000000000000" pitchFamily="2" charset="2"/>
              <a:buNone/>
            </a:pPr>
            <a:r>
              <a:rPr lang="en-US" altLang="en-US" sz="1400" dirty="0">
                <a:sym typeface="+mn-ea"/>
              </a:rPr>
              <a:t>			(day care centers, schools)</a:t>
            </a: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Char char="v"/>
            </a:pPr>
            <a:r>
              <a:rPr lang="en-US" altLang="en-US" sz="1400" u="sng" dirty="0">
                <a:sym typeface="+mn-ea"/>
              </a:rPr>
              <a:t>Programs that work have:</a:t>
            </a:r>
            <a:endParaRPr lang="en-US" altLang="en-US" sz="1400" u="sng" dirty="0"/>
          </a:p>
          <a:p>
            <a:pPr lvl="1">
              <a:lnSpc>
                <a:spcPct val="200000"/>
              </a:lnSpc>
              <a:buFont typeface="Wingdings" panose="05000000000000000000" pitchFamily="2" charset="2"/>
              <a:buChar char="v"/>
            </a:pPr>
            <a:r>
              <a:rPr lang="en-US" altLang="en-US" sz="1400" dirty="0">
                <a:sym typeface="+mn-ea"/>
              </a:rPr>
              <a:t>Adequate design and outcome measures</a:t>
            </a:r>
            <a:endParaRPr lang="en-US" altLang="en-US" sz="1400" dirty="0">
              <a:sym typeface="+mn-ea"/>
            </a:endParaRPr>
          </a:p>
          <a:p>
            <a:pPr lvl="1">
              <a:lnSpc>
                <a:spcPct val="200000"/>
              </a:lnSpc>
              <a:buFont typeface="Wingdings" panose="05000000000000000000" pitchFamily="2" charset="2"/>
              <a:buChar char="v"/>
            </a:pPr>
            <a:r>
              <a:rPr lang="en-US" altLang="en-US" sz="1400" dirty="0">
                <a:sym typeface="+mn-ea"/>
              </a:rPr>
              <a:t>Adequate description of research methods</a:t>
            </a:r>
            <a:endParaRPr lang="en-US" altLang="en-US" sz="1400" dirty="0"/>
          </a:p>
          <a:p>
            <a:pPr lvl="1">
              <a:lnSpc>
                <a:spcPct val="200000"/>
              </a:lnSpc>
              <a:buFont typeface="Wingdings" panose="05000000000000000000" pitchFamily="2" charset="2"/>
              <a:buChar char="v"/>
            </a:pPr>
            <a:r>
              <a:rPr lang="en-US" altLang="en-US" sz="1400" dirty="0">
                <a:sym typeface="+mn-ea"/>
              </a:rPr>
              <a:t>Description of the population served</a:t>
            </a:r>
            <a:endParaRPr lang="en-US" altLang="en-US" sz="1400" dirty="0"/>
          </a:p>
          <a:p>
            <a:pPr lvl="1">
              <a:lnSpc>
                <a:spcPct val="200000"/>
              </a:lnSpc>
              <a:buFont typeface="Wingdings" panose="05000000000000000000" pitchFamily="2" charset="2"/>
              <a:buChar char="v"/>
            </a:pPr>
            <a:r>
              <a:rPr lang="en-US" altLang="en-US" sz="1400" dirty="0">
                <a:sym typeface="+mn-ea"/>
              </a:rPr>
              <a:t>Description of the intervention and implementation</a:t>
            </a:r>
            <a:endParaRPr lang="en-US" altLang="en-US" sz="1400" dirty="0"/>
          </a:p>
          <a:p>
            <a:pPr lvl="1">
              <a:lnSpc>
                <a:spcPct val="200000"/>
              </a:lnSpc>
              <a:buFont typeface="Wingdings" panose="05000000000000000000" pitchFamily="2" charset="2"/>
              <a:buChar char="v"/>
            </a:pPr>
            <a:r>
              <a:rPr lang="en-US" altLang="en-US" sz="1400" dirty="0">
                <a:sym typeface="+mn-ea"/>
              </a:rPr>
              <a:t>Effects demonstrated on behavioral outcomes</a:t>
            </a:r>
            <a:endParaRPr lang="en-US" altLang="en-US" sz="1400" dirty="0"/>
          </a:p>
          <a:p>
            <a:pPr>
              <a:buFont typeface="Wingdings" panose="05000000000000000000" pitchFamily="2" charset="2"/>
              <a:buNone/>
            </a:pPr>
            <a:r>
              <a:rPr lang="en-US" altLang="en-US" sz="1400" dirty="0">
                <a:sym typeface="+mn-ea"/>
              </a:rPr>
              <a:t>		</a:t>
            </a: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r>
              <a:rPr lang="en-US" altLang="en-US" sz="1400" dirty="0">
                <a:sym typeface="+mn-ea"/>
              </a:rPr>
              <a:t>		</a:t>
            </a: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r>
              <a:rPr lang="en-US" altLang="en-US" sz="1400" dirty="0"/>
              <a:t>		</a:t>
            </a:r>
            <a:endParaRPr lang="en-US" altLang="en-US" sz="1400" dirty="0"/>
          </a:p>
          <a:p>
            <a:pPr>
              <a:buFont typeface="Wingdings" panose="05000000000000000000" pitchFamily="2" charset="2"/>
              <a:buNone/>
            </a:pPr>
            <a:endParaRPr lang="en-US" altLang="en-US" sz="1400" dirty="0"/>
          </a:p>
          <a:p>
            <a:pPr>
              <a:buFont typeface="Wingdings" panose="05000000000000000000" pitchFamily="2" charset="2"/>
              <a:buNone/>
            </a:pPr>
            <a:endParaRPr lang="en-US" altLang="en-US" sz="1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p:txBody>
          <a:bodyPr vert="horz" wrap="square" lIns="0" tIns="45720" rIns="0" bIns="0" anchor="b" anchorCtr="0"/>
          <a:p>
            <a:pPr algn="ctr"/>
            <a:r>
              <a:rPr lang="en-US" altLang="en-US" dirty="0"/>
              <a:t>Effective Programs</a:t>
            </a:r>
            <a:endParaRPr lang="en-US" altLang="en-US" dirty="0"/>
          </a:p>
        </p:txBody>
      </p:sp>
      <p:sp>
        <p:nvSpPr>
          <p:cNvPr id="56323" name="Content Placeholder 2"/>
          <p:cNvSpPr>
            <a:spLocks noGrp="1"/>
          </p:cNvSpPr>
          <p:nvPr>
            <p:ph idx="1"/>
          </p:nvPr>
        </p:nvSpPr>
        <p:spPr/>
        <p:txBody>
          <a:bodyPr vert="horz" wrap="square" lIns="91440" tIns="45720" rIns="91440" bIns="45720" anchor="t" anchorCtr="0"/>
          <a:p>
            <a:r>
              <a:rPr lang="en-US" altLang="en-US" dirty="0"/>
              <a:t>Big Brothers/Big Sisters; mentoring program increases academic achievement and parental trust, prevents violence truancy and substance use.</a:t>
            </a:r>
            <a:endParaRPr lang="en-US" altLang="en-US" dirty="0"/>
          </a:p>
          <a:p>
            <a:r>
              <a:rPr lang="en-US" altLang="en-US" dirty="0"/>
              <a:t>Penn Resiliency Program; effective in reducing onset and severity of depression, promotes optimism and better health.</a:t>
            </a:r>
            <a:endParaRPr lang="en-US" altLang="en-US" dirty="0"/>
          </a:p>
          <a:p>
            <a:r>
              <a:rPr lang="en-US" altLang="en-US" dirty="0"/>
              <a:t>Changing Lives Program; inclusive of gender and ethnicity to facilitate mastery.</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p:txBody>
          <a:bodyPr vert="horz" wrap="square" lIns="0" tIns="45720" rIns="0" bIns="0" anchor="b" anchorCtr="0"/>
          <a:p>
            <a:pPr algn="ctr"/>
            <a:r>
              <a:rPr lang="en-US" altLang="en-US" dirty="0"/>
              <a:t>Positive Youth Development</a:t>
            </a:r>
            <a:endParaRPr lang="en-US" altLang="en-US" dirty="0"/>
          </a:p>
        </p:txBody>
      </p:sp>
      <p:sp>
        <p:nvSpPr>
          <p:cNvPr id="57347" name="Content Placeholder 2"/>
          <p:cNvSpPr>
            <a:spLocks noGrp="1"/>
          </p:cNvSpPr>
          <p:nvPr>
            <p:ph idx="1"/>
          </p:nvPr>
        </p:nvSpPr>
        <p:spPr>
          <a:xfrm>
            <a:off x="457200" y="1905000"/>
            <a:ext cx="8534400" cy="4038600"/>
          </a:xfrm>
        </p:spPr>
        <p:txBody>
          <a:bodyPr vert="horz" wrap="square" lIns="91440" tIns="45720" rIns="91440" bIns="45720" anchor="t" anchorCtr="0"/>
          <a:p>
            <a:pPr>
              <a:buFont typeface="Wingdings" panose="05000000000000000000" pitchFamily="2" charset="2"/>
              <a:buChar char="v"/>
            </a:pPr>
            <a:r>
              <a:rPr lang="en-US" altLang="en-US" u="sng" dirty="0"/>
              <a:t>Increase beneficial outcomes by:</a:t>
            </a:r>
            <a:endParaRPr lang="en-US" altLang="en-US" u="sng" dirty="0"/>
          </a:p>
          <a:p>
            <a:pPr>
              <a:buFont typeface="Wingdings" panose="05000000000000000000" pitchFamily="2" charset="2"/>
              <a:buNone/>
            </a:pPr>
            <a:endParaRPr lang="en-US" altLang="en-US" dirty="0"/>
          </a:p>
          <a:p>
            <a:pPr lvl="1">
              <a:buFont typeface="Wingdings" panose="05000000000000000000" pitchFamily="2" charset="2"/>
              <a:buChar char="v"/>
            </a:pPr>
            <a:r>
              <a:rPr lang="en-US" altLang="en-US" dirty="0"/>
              <a:t>Do more – more time committed to youth = better results</a:t>
            </a:r>
            <a:endParaRPr lang="en-US" altLang="en-US" dirty="0"/>
          </a:p>
          <a:p>
            <a:pPr lvl="1">
              <a:buFont typeface="Wingdings" panose="05000000000000000000" pitchFamily="2" charset="2"/>
              <a:buNone/>
            </a:pPr>
            <a:endParaRPr lang="en-US" altLang="en-US" dirty="0"/>
          </a:p>
          <a:p>
            <a:pPr lvl="1">
              <a:buFont typeface="Wingdings" panose="05000000000000000000" pitchFamily="2" charset="2"/>
              <a:buChar char="v"/>
            </a:pPr>
            <a:r>
              <a:rPr lang="en-US" altLang="en-US" dirty="0"/>
              <a:t>Start earlier – younger = better results </a:t>
            </a:r>
            <a:endParaRPr lang="en-US" altLang="en-US" dirty="0"/>
          </a:p>
          <a:p>
            <a:pPr lvl="1">
              <a:buFont typeface="Wingdings" panose="05000000000000000000" pitchFamily="2" charset="2"/>
              <a:buNone/>
            </a:pPr>
            <a:endParaRPr lang="en-US" altLang="en-US" dirty="0"/>
          </a:p>
          <a:p>
            <a:pPr lvl="1">
              <a:buFont typeface="Wingdings" panose="05000000000000000000" pitchFamily="2" charset="2"/>
              <a:buChar char="v"/>
            </a:pPr>
            <a:r>
              <a:rPr lang="en-US" altLang="en-US" dirty="0"/>
              <a:t>Have structure – purposeful and systematic = better results</a:t>
            </a:r>
            <a:endParaRPr lang="en-US" altLang="en-US" dirty="0"/>
          </a:p>
          <a:p>
            <a:pPr>
              <a:buFont typeface="Wingdings" panose="05000000000000000000" pitchFamily="2" charset="2"/>
              <a:buNone/>
            </a:pPr>
            <a:r>
              <a:rPr lang="en-US" altLang="en-US" dirty="0"/>
              <a:t>		</a:t>
            </a:r>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Title 1"/>
          <p:cNvSpPr>
            <a:spLocks noGrp="1"/>
          </p:cNvSpPr>
          <p:nvPr>
            <p:ph type="title"/>
          </p:nvPr>
        </p:nvSpPr>
        <p:spPr>
          <a:xfrm>
            <a:off x="381000" y="76200"/>
            <a:ext cx="8229600" cy="673100"/>
          </a:xfrm>
        </p:spPr>
        <p:txBody>
          <a:bodyPr vert="horz" wrap="square" lIns="0" tIns="45720" rIns="0" bIns="0" anchor="b" anchorCtr="0"/>
          <a:p>
            <a:pPr algn="ctr"/>
            <a:r>
              <a:rPr lang="en-US" altLang="en-US" dirty="0"/>
              <a:t>The Life Tasks of Adulthood</a:t>
            </a:r>
            <a:endParaRPr lang="en-US" altLang="en-US" dirty="0"/>
          </a:p>
        </p:txBody>
      </p:sp>
      <p:sp>
        <p:nvSpPr>
          <p:cNvPr id="58371" name="Content Placeholder 2"/>
          <p:cNvSpPr>
            <a:spLocks noGrp="1"/>
          </p:cNvSpPr>
          <p:nvPr>
            <p:ph idx="1"/>
          </p:nvPr>
        </p:nvSpPr>
        <p:spPr>
          <a:xfrm>
            <a:off x="152400" y="749300"/>
            <a:ext cx="8763000" cy="4530725"/>
          </a:xfrm>
        </p:spPr>
        <p:txBody>
          <a:bodyPr vert="horz" wrap="square" lIns="91440" tIns="45720" rIns="91440" bIns="45720" anchor="t" anchorCtr="0"/>
          <a:p>
            <a:pPr>
              <a:buFont typeface="Wingdings" panose="05000000000000000000" pitchFamily="2" charset="2"/>
              <a:buChar char="v"/>
            </a:pPr>
            <a:r>
              <a:rPr lang="en-US" altLang="en-US" sz="1600" b="1" dirty="0"/>
              <a:t>Lewis Terman</a:t>
            </a:r>
            <a:endParaRPr lang="en-US" altLang="en-US" sz="1600" b="1" dirty="0"/>
          </a:p>
          <a:p>
            <a:pPr lvl="1">
              <a:buFont typeface="Wingdings" panose="05000000000000000000" pitchFamily="2" charset="2"/>
              <a:buChar char="v"/>
            </a:pPr>
            <a:r>
              <a:rPr lang="en-US" altLang="en-US" sz="1600" dirty="0"/>
              <a:t>Studied intelligence</a:t>
            </a:r>
            <a:endParaRPr lang="en-US" altLang="en-US" sz="1600" dirty="0"/>
          </a:p>
          <a:p>
            <a:pPr lvl="1">
              <a:buFont typeface="Wingdings" panose="05000000000000000000" pitchFamily="2" charset="2"/>
              <a:buNone/>
            </a:pPr>
            <a:endParaRPr lang="en-US" altLang="en-US" sz="1600" dirty="0"/>
          </a:p>
          <a:p>
            <a:pPr lvl="1">
              <a:buFont typeface="Wingdings" panose="05000000000000000000" pitchFamily="2" charset="2"/>
              <a:buChar char="v"/>
            </a:pPr>
            <a:r>
              <a:rPr lang="en-US" altLang="en-US" sz="1600" dirty="0"/>
              <a:t>intelligence = adaptive quality that leads to success and national leadership</a:t>
            </a:r>
            <a:endParaRPr lang="en-US" altLang="en-US" sz="1600" dirty="0"/>
          </a:p>
          <a:p>
            <a:pPr lvl="1">
              <a:buFont typeface="Wingdings" panose="05000000000000000000" pitchFamily="2" charset="2"/>
              <a:buNone/>
            </a:pPr>
            <a:endParaRPr lang="en-US" altLang="en-US" sz="1600" dirty="0"/>
          </a:p>
          <a:p>
            <a:pPr lvl="1">
              <a:buFont typeface="Wingdings" panose="05000000000000000000" pitchFamily="2" charset="2"/>
              <a:buChar char="v"/>
            </a:pPr>
            <a:r>
              <a:rPr lang="en-US" altLang="en-US" sz="1600" dirty="0"/>
              <a:t>1920s began studying 1,500 gifted children (IQ &gt; 140)</a:t>
            </a:r>
            <a:endParaRPr lang="en-US" altLang="en-US" sz="1600" dirty="0"/>
          </a:p>
          <a:p>
            <a:pPr lvl="1">
              <a:buFont typeface="Wingdings" panose="05000000000000000000" pitchFamily="2" charset="2"/>
              <a:buNone/>
            </a:pPr>
            <a:endParaRPr lang="en-US" altLang="en-US" sz="1600" dirty="0"/>
          </a:p>
          <a:p>
            <a:pPr lvl="1">
              <a:buFont typeface="Wingdings" panose="05000000000000000000" pitchFamily="2" charset="2"/>
              <a:buChar char="v"/>
            </a:pPr>
            <a:r>
              <a:rPr lang="en-US" altLang="en-US" sz="1600" dirty="0"/>
              <a:t>Nicknamed “the Termites”</a:t>
            </a:r>
            <a:endParaRPr lang="en-US" altLang="en-US" sz="1600" dirty="0"/>
          </a:p>
          <a:p>
            <a:pPr lvl="1">
              <a:buFont typeface="Wingdings" panose="05000000000000000000" pitchFamily="2" charset="2"/>
              <a:buChar char="v"/>
            </a:pPr>
            <a:r>
              <a:rPr lang="en-US" altLang="en-US" sz="1600" dirty="0">
                <a:sym typeface="+mn-ea"/>
              </a:rPr>
              <a:t>Study Results:</a:t>
            </a:r>
            <a:endParaRPr lang="en-US" altLang="en-US" sz="1600" dirty="0"/>
          </a:p>
          <a:p>
            <a:pPr lvl="1">
              <a:buFont typeface="Wingdings" panose="05000000000000000000" pitchFamily="2" charset="2"/>
              <a:buNone/>
            </a:pPr>
            <a:r>
              <a:rPr lang="en-US" altLang="en-US" sz="1600" dirty="0">
                <a:sym typeface="+mn-ea"/>
              </a:rPr>
              <a:t>			- physically hardy</a:t>
            </a:r>
            <a:endParaRPr lang="en-US" altLang="en-US" sz="1600" dirty="0"/>
          </a:p>
          <a:p>
            <a:pPr lvl="1">
              <a:buFont typeface="Wingdings" panose="05000000000000000000" pitchFamily="2" charset="2"/>
              <a:buNone/>
            </a:pPr>
            <a:r>
              <a:rPr lang="en-US" altLang="en-US" sz="1600" dirty="0">
                <a:sym typeface="+mn-ea"/>
              </a:rPr>
              <a:t>			- healthier than peers</a:t>
            </a:r>
            <a:endParaRPr lang="en-US" altLang="en-US" sz="1600" dirty="0"/>
          </a:p>
          <a:p>
            <a:pPr lvl="1">
              <a:buFont typeface="Wingdings" panose="05000000000000000000" pitchFamily="2" charset="2"/>
              <a:buNone/>
            </a:pPr>
            <a:r>
              <a:rPr lang="en-US" altLang="en-US" sz="1600" dirty="0">
                <a:sym typeface="+mn-ea"/>
              </a:rPr>
              <a:t>			- most graduated college</a:t>
            </a:r>
            <a:endParaRPr lang="en-US" altLang="en-US" sz="1600" dirty="0"/>
          </a:p>
          <a:p>
            <a:pPr lvl="1">
              <a:buFont typeface="Wingdings" panose="05000000000000000000" pitchFamily="2" charset="2"/>
              <a:buNone/>
            </a:pPr>
            <a:r>
              <a:rPr lang="en-US" altLang="en-US" sz="1600" dirty="0">
                <a:sym typeface="+mn-ea"/>
              </a:rPr>
              <a:t>			- most secured professional jobs</a:t>
            </a:r>
            <a:endParaRPr lang="en-US" altLang="en-US" sz="1600" dirty="0"/>
          </a:p>
          <a:p>
            <a:pPr lvl="1">
              <a:buFont typeface="Wingdings" panose="05000000000000000000" pitchFamily="2" charset="2"/>
              <a:buNone/>
            </a:pPr>
            <a:r>
              <a:rPr lang="en-US" altLang="en-US" sz="1600" dirty="0">
                <a:sym typeface="+mn-ea"/>
              </a:rPr>
              <a:t>			- few went on to become national leaders</a:t>
            </a:r>
            <a:endParaRPr lang="en-US" altLang="en-US" sz="1600" dirty="0"/>
          </a:p>
          <a:p>
            <a:pPr lvl="1">
              <a:buFont typeface="Wingdings" panose="05000000000000000000" pitchFamily="2" charset="2"/>
              <a:buNone/>
            </a:pPr>
            <a:endParaRPr lang="en-US" altLang="en-US" sz="1600" dirty="0"/>
          </a:p>
          <a:p>
            <a:pPr lvl="1">
              <a:buFont typeface="Wingdings" panose="05000000000000000000" pitchFamily="2" charset="2"/>
              <a:buChar char="v"/>
            </a:pPr>
            <a:r>
              <a:rPr lang="en-US" altLang="en-US" sz="1600" dirty="0">
                <a:sym typeface="+mn-ea"/>
              </a:rPr>
              <a:t>High IQ in childhood does not guarantee adult successes and better mental health</a:t>
            </a:r>
            <a:endParaRPr lang="en-US" altLang="en-US" sz="1600" dirty="0"/>
          </a:p>
          <a:p>
            <a:pPr lvl="1">
              <a:buFont typeface="Wingdings" panose="05000000000000000000" pitchFamily="2" charset="2"/>
              <a:buChar char="v"/>
            </a:pPr>
            <a:r>
              <a:rPr lang="en-US" altLang="en-US" sz="1600" dirty="0">
                <a:sym typeface="+mn-ea"/>
              </a:rPr>
              <a:t>Explanatory styles and life choices have important role</a:t>
            </a:r>
            <a:endParaRPr lang="en-US" altLang="en-US" sz="1600" dirty="0"/>
          </a:p>
          <a:p>
            <a:pPr lvl="1">
              <a:buFont typeface="Wingdings" panose="05000000000000000000" pitchFamily="2" charset="2"/>
              <a:buChar char="v"/>
            </a:pPr>
            <a:endParaRPr lang="en-US" altLang="en-US" sz="1600" dirty="0"/>
          </a:p>
          <a:p>
            <a:pPr lvl="1">
              <a:buFont typeface="Wingdings" panose="05000000000000000000" pitchFamily="2" charset="2"/>
              <a:buNone/>
            </a:pPr>
            <a:endParaRPr lang="en-US" altLang="en-US" sz="1600" dirty="0"/>
          </a:p>
          <a:p>
            <a:pPr lvl="1">
              <a:buFont typeface="Wingdings" panose="05000000000000000000" pitchFamily="2" charset="2"/>
              <a:buChar char="v"/>
            </a:pPr>
            <a:endParaRPr lang="en-US" altLang="en-US" sz="1600" dirty="0"/>
          </a:p>
          <a:p>
            <a:pPr marL="393700" lvl="1" indent="0">
              <a:buFont typeface="Wingdings" panose="05000000000000000000" pitchFamily="2" charset="2"/>
              <a:buNone/>
            </a:pPr>
            <a:endParaRPr lang="en-US" alt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p:txBody>
          <a:bodyPr vert="horz" wrap="square" lIns="0" tIns="45720" rIns="0" bIns="0" anchor="b" anchorCtr="0"/>
          <a:p>
            <a:pPr algn="ctr"/>
            <a:r>
              <a:rPr lang="en-US" altLang="en-US" dirty="0"/>
              <a:t>The Life Tasks of Adulthood</a:t>
            </a:r>
            <a:endParaRPr lang="en-US" altLang="en-US" dirty="0"/>
          </a:p>
        </p:txBody>
      </p:sp>
      <p:sp>
        <p:nvSpPr>
          <p:cNvPr id="60419" name="Content Placeholder 2"/>
          <p:cNvSpPr>
            <a:spLocks noGrp="1"/>
          </p:cNvSpPr>
          <p:nvPr>
            <p:ph idx="1"/>
          </p:nvPr>
        </p:nvSpPr>
        <p:spPr>
          <a:xfrm>
            <a:off x="228600" y="1752600"/>
            <a:ext cx="8763000" cy="4038600"/>
          </a:xfrm>
        </p:spPr>
        <p:txBody>
          <a:bodyPr vert="horz" wrap="square" lIns="91440" tIns="45720" rIns="91440" bIns="45720" anchor="t" anchorCtr="0"/>
          <a:p>
            <a:pPr>
              <a:buFont typeface="Wingdings" panose="05000000000000000000" pitchFamily="2" charset="2"/>
              <a:buChar char="v"/>
            </a:pPr>
            <a:r>
              <a:rPr lang="en-US" altLang="en-US" sz="3200" b="1" dirty="0"/>
              <a:t>George Valliant</a:t>
            </a:r>
            <a:endParaRPr lang="en-US" altLang="en-US" sz="3200" b="1" dirty="0"/>
          </a:p>
          <a:p>
            <a:pPr>
              <a:buFont typeface="Wingdings" panose="05000000000000000000" pitchFamily="2" charset="2"/>
              <a:buNone/>
            </a:pPr>
            <a:r>
              <a:rPr lang="en-US" altLang="en-US" sz="2000" b="1" dirty="0"/>
              <a:t> </a:t>
            </a:r>
            <a:endParaRPr lang="en-US" altLang="en-US" sz="2000" b="1" dirty="0"/>
          </a:p>
          <a:p>
            <a:pPr lvl="1">
              <a:buFont typeface="Wingdings" panose="05000000000000000000" pitchFamily="2" charset="2"/>
              <a:buChar char="v"/>
            </a:pPr>
            <a:r>
              <a:rPr lang="en-US" altLang="en-US" sz="2800" dirty="0"/>
              <a:t>studied a subset (90 women) of Terman’s data</a:t>
            </a:r>
            <a:endParaRPr lang="en-US" altLang="en-US" sz="2800" dirty="0"/>
          </a:p>
          <a:p>
            <a:pPr lvl="1">
              <a:buFont typeface="Wingdings" panose="05000000000000000000" pitchFamily="2" charset="2"/>
              <a:buChar char="v"/>
            </a:pPr>
            <a:endParaRPr lang="en-US" altLang="en-US" sz="2800" dirty="0"/>
          </a:p>
          <a:p>
            <a:pPr lvl="1">
              <a:buFont typeface="Wingdings" panose="05000000000000000000" pitchFamily="2" charset="2"/>
              <a:buChar char="v"/>
            </a:pPr>
            <a:r>
              <a:rPr lang="en-US" altLang="en-US" sz="2800" dirty="0"/>
              <a:t>guided by Erikson’s (1950) theory </a:t>
            </a:r>
            <a:endParaRPr lang="en-US" altLang="en-US" sz="2800" dirty="0"/>
          </a:p>
          <a:p>
            <a:pPr lvl="1">
              <a:buFont typeface="Wingdings" panose="05000000000000000000" pitchFamily="2" charset="2"/>
              <a:buChar char="v"/>
            </a:pPr>
            <a:endParaRPr lang="en-US" altLang="en-US" sz="2800" dirty="0"/>
          </a:p>
          <a:p>
            <a:pPr lvl="1">
              <a:buFont typeface="Wingdings" panose="05000000000000000000" pitchFamily="2" charset="2"/>
              <a:buChar char="v"/>
            </a:pPr>
            <a:r>
              <a:rPr lang="en-US" altLang="en-US" sz="2800" dirty="0"/>
              <a:t>mapped out 6 tasks of adult development</a:t>
            </a:r>
            <a:endParaRPr lang="en-US" altLang="en-US" sz="2800" dirty="0"/>
          </a:p>
          <a:p>
            <a:pPr lvl="1">
              <a:buFont typeface="Wingdings" panose="05000000000000000000" pitchFamily="2" charset="2"/>
              <a:buChar char="v"/>
            </a:pPr>
            <a:endParaRPr lang="en-US" altLang="en-US" sz="2800" dirty="0"/>
          </a:p>
          <a:p>
            <a:pPr lvl="1">
              <a:buFont typeface="Wingdings" panose="05000000000000000000" pitchFamily="2" charset="2"/>
              <a:buChar char="v"/>
            </a:pPr>
            <a:endParaRPr lang="en-US" altLang="en-US" sz="2800" dirty="0"/>
          </a:p>
          <a:p>
            <a:pPr lvl="1">
              <a:buFont typeface="Wingdings" panose="05000000000000000000" pitchFamily="2" charset="2"/>
              <a:buNone/>
            </a:pPr>
            <a:endParaRPr lang="en-US" altLang="en-US" dirty="0"/>
          </a:p>
          <a:p>
            <a:pPr lvl="1">
              <a:buFont typeface="Wingdings" panose="05000000000000000000" pitchFamily="2" charset="2"/>
              <a:buChar char="v"/>
            </a:pP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xfrm>
            <a:off x="457200" y="704850"/>
            <a:ext cx="8229600" cy="1143000"/>
          </a:xfrm>
        </p:spPr>
        <p:txBody>
          <a:bodyPr vert="horz" wrap="square" lIns="0" tIns="45720" rIns="0" bIns="0" anchor="b" anchorCtr="0"/>
          <a:p>
            <a:pPr algn="ctr"/>
            <a:r>
              <a:rPr lang="en-US" altLang="en-US" dirty="0"/>
              <a:t>Six Tasks of Adult Development</a:t>
            </a:r>
            <a:endParaRPr lang="en-US" altLang="en-US" dirty="0"/>
          </a:p>
        </p:txBody>
      </p:sp>
      <p:sp>
        <p:nvSpPr>
          <p:cNvPr id="61443" name="Content Placeholder 2"/>
          <p:cNvSpPr>
            <a:spLocks noGrp="1"/>
          </p:cNvSpPr>
          <p:nvPr>
            <p:ph sz="half" idx="1"/>
          </p:nvPr>
        </p:nvSpPr>
        <p:spPr>
          <a:xfrm>
            <a:off x="609600" y="1752600"/>
            <a:ext cx="4267200" cy="3921125"/>
          </a:xfrm>
        </p:spPr>
        <p:txBody>
          <a:bodyPr vert="horz" wrap="square" lIns="91440" tIns="45720" rIns="91440" bIns="45720" anchor="t" anchorCtr="0"/>
          <a:p>
            <a:pPr marL="742950" indent="-742950">
              <a:buClr>
                <a:srgbClr val="0BD0D9"/>
              </a:buClr>
              <a:buSzPct val="95000"/>
              <a:buFont typeface="Wingdings" panose="05000000000000000000" pitchFamily="2" charset="2"/>
              <a:buNone/>
            </a:pPr>
            <a:r>
              <a:rPr lang="en-US" altLang="en-US" sz="3600" kern="1200" dirty="0">
                <a:latin typeface="+mn-lt"/>
                <a:ea typeface="+mn-ea"/>
                <a:cs typeface="+mn-cs"/>
              </a:rPr>
              <a:t>1. Identity</a:t>
            </a:r>
            <a:endParaRPr lang="en-US" altLang="en-US" sz="3600" kern="1200" dirty="0">
              <a:latin typeface="+mn-lt"/>
              <a:ea typeface="+mn-ea"/>
              <a:cs typeface="+mn-cs"/>
            </a:endParaRPr>
          </a:p>
          <a:p>
            <a:pPr marL="742950" indent="-742950">
              <a:buClr>
                <a:srgbClr val="0BD0D9"/>
              </a:buClr>
              <a:buSzPct val="95000"/>
              <a:buFont typeface="Wingdings" panose="05000000000000000000" pitchFamily="2" charset="2"/>
              <a:buNone/>
            </a:pPr>
            <a:endParaRPr lang="en-US" altLang="en-US" sz="3600" kern="1200" dirty="0">
              <a:latin typeface="+mn-lt"/>
              <a:ea typeface="+mn-ea"/>
              <a:cs typeface="+mn-cs"/>
            </a:endParaRPr>
          </a:p>
          <a:p>
            <a:pPr marL="742950" indent="-742950">
              <a:buClr>
                <a:srgbClr val="0BD0D9"/>
              </a:buClr>
              <a:buSzPct val="95000"/>
              <a:buFont typeface="Wingdings" panose="05000000000000000000" pitchFamily="2" charset="2"/>
              <a:buNone/>
            </a:pPr>
            <a:r>
              <a:rPr lang="en-US" altLang="en-US" sz="3600" kern="1200" dirty="0">
                <a:latin typeface="+mn-lt"/>
                <a:ea typeface="+mn-ea"/>
                <a:cs typeface="+mn-cs"/>
              </a:rPr>
              <a:t>2. Intimacy</a:t>
            </a:r>
            <a:endParaRPr lang="en-US" altLang="en-US" sz="3600" kern="1200" dirty="0">
              <a:latin typeface="+mn-lt"/>
              <a:ea typeface="+mn-ea"/>
              <a:cs typeface="+mn-cs"/>
            </a:endParaRPr>
          </a:p>
          <a:p>
            <a:pPr marL="742950" indent="-742950">
              <a:buClr>
                <a:srgbClr val="0BD0D9"/>
              </a:buClr>
              <a:buSzPct val="95000"/>
              <a:buFont typeface="Wingdings" panose="05000000000000000000" pitchFamily="2" charset="2"/>
              <a:buNone/>
            </a:pPr>
            <a:endParaRPr lang="en-US" altLang="en-US" sz="3600" kern="1200" dirty="0">
              <a:latin typeface="+mn-lt"/>
              <a:ea typeface="+mn-ea"/>
              <a:cs typeface="+mn-cs"/>
            </a:endParaRPr>
          </a:p>
          <a:p>
            <a:pPr marL="742950" indent="-742950">
              <a:buClr>
                <a:srgbClr val="0BD0D9"/>
              </a:buClr>
              <a:buSzPct val="95000"/>
              <a:buFont typeface="Wingdings" panose="05000000000000000000" pitchFamily="2" charset="2"/>
              <a:buNone/>
            </a:pPr>
            <a:r>
              <a:rPr lang="en-US" altLang="en-US" sz="3600" kern="1200" dirty="0">
                <a:latin typeface="+mn-lt"/>
                <a:ea typeface="+mn-ea"/>
                <a:cs typeface="+mn-cs"/>
              </a:rPr>
              <a:t>3. Career </a:t>
            </a:r>
            <a:endParaRPr lang="en-US" altLang="en-US" sz="3600" kern="1200" dirty="0">
              <a:latin typeface="+mn-lt"/>
              <a:ea typeface="+mn-ea"/>
              <a:cs typeface="+mn-cs"/>
            </a:endParaRPr>
          </a:p>
          <a:p>
            <a:pPr marL="742950" indent="-742950">
              <a:buClr>
                <a:srgbClr val="0BD0D9"/>
              </a:buClr>
              <a:buSzPct val="95000"/>
              <a:buFont typeface="Wingdings" panose="05000000000000000000" pitchFamily="2" charset="2"/>
              <a:buNone/>
            </a:pPr>
            <a:r>
              <a:rPr lang="en-US" altLang="en-US" sz="3600" kern="1200" dirty="0">
                <a:latin typeface="+mn-lt"/>
                <a:ea typeface="+mn-ea"/>
                <a:cs typeface="+mn-cs"/>
              </a:rPr>
              <a:t>    Consolidation</a:t>
            </a:r>
            <a:endParaRPr lang="en-US" altLang="en-US" sz="3600" kern="1200" dirty="0">
              <a:latin typeface="+mn-lt"/>
              <a:ea typeface="+mn-ea"/>
              <a:cs typeface="+mn-cs"/>
            </a:endParaRPr>
          </a:p>
        </p:txBody>
      </p:sp>
      <p:sp>
        <p:nvSpPr>
          <p:cNvPr id="61444" name="Content Placeholder 3"/>
          <p:cNvSpPr>
            <a:spLocks noGrp="1"/>
          </p:cNvSpPr>
          <p:nvPr>
            <p:ph sz="half" idx="2"/>
          </p:nvPr>
        </p:nvSpPr>
        <p:spPr>
          <a:xfrm>
            <a:off x="4419600" y="1676400"/>
            <a:ext cx="4953000" cy="3997325"/>
          </a:xfrm>
        </p:spPr>
        <p:txBody>
          <a:bodyPr vert="horz" wrap="square" lIns="91440" tIns="45720" rIns="91440" bIns="45720" anchor="t" anchorCtr="0"/>
          <a:p>
            <a:pPr marL="514350" indent="-514350">
              <a:buClr>
                <a:srgbClr val="0BD0D9"/>
              </a:buClr>
              <a:buSzPct val="95000"/>
              <a:buFont typeface="Wingdings" panose="05000000000000000000" pitchFamily="2" charset="2"/>
              <a:buNone/>
            </a:pPr>
            <a:r>
              <a:rPr lang="en-US" altLang="en-US" sz="3600" kern="1200" dirty="0">
                <a:latin typeface="+mn-lt"/>
                <a:ea typeface="+mn-ea"/>
                <a:cs typeface="+mn-cs"/>
              </a:rPr>
              <a:t>4. Generativity</a:t>
            </a:r>
            <a:endParaRPr lang="en-US" altLang="en-US" sz="3600" kern="1200" dirty="0">
              <a:latin typeface="+mn-lt"/>
              <a:ea typeface="+mn-ea"/>
              <a:cs typeface="+mn-cs"/>
            </a:endParaRPr>
          </a:p>
          <a:p>
            <a:pPr marL="514350" indent="-514350">
              <a:buClr>
                <a:srgbClr val="0BD0D9"/>
              </a:buClr>
              <a:buSzPct val="95000"/>
              <a:buFont typeface="Wingdings" panose="05000000000000000000" pitchFamily="2" charset="2"/>
              <a:buNone/>
            </a:pPr>
            <a:endParaRPr lang="en-US" altLang="en-US" sz="3600" kern="1200" dirty="0">
              <a:latin typeface="+mn-lt"/>
              <a:ea typeface="+mn-ea"/>
              <a:cs typeface="+mn-cs"/>
            </a:endParaRPr>
          </a:p>
          <a:p>
            <a:pPr marL="514350" indent="-514350">
              <a:buClr>
                <a:srgbClr val="0BD0D9"/>
              </a:buClr>
              <a:buSzPct val="95000"/>
              <a:buFont typeface="Wingdings" panose="05000000000000000000" pitchFamily="2" charset="2"/>
              <a:buNone/>
            </a:pPr>
            <a:r>
              <a:rPr lang="en-US" altLang="en-US" sz="3600" kern="1200" dirty="0">
                <a:latin typeface="+mn-lt"/>
                <a:ea typeface="+mn-ea"/>
                <a:cs typeface="+mn-cs"/>
              </a:rPr>
              <a:t>5. Keeper of Meaning</a:t>
            </a:r>
            <a:endParaRPr lang="en-US" altLang="en-US" sz="3600" kern="1200" dirty="0">
              <a:latin typeface="+mn-lt"/>
              <a:ea typeface="+mn-ea"/>
              <a:cs typeface="+mn-cs"/>
            </a:endParaRPr>
          </a:p>
          <a:p>
            <a:pPr marL="514350" indent="-514350">
              <a:buClr>
                <a:srgbClr val="0BD0D9"/>
              </a:buClr>
              <a:buSzPct val="95000"/>
              <a:buFont typeface="Wingdings" panose="05000000000000000000" pitchFamily="2" charset="2"/>
              <a:buNone/>
            </a:pPr>
            <a:endParaRPr lang="en-US" altLang="en-US" sz="3600" kern="1200" dirty="0">
              <a:latin typeface="+mn-lt"/>
              <a:ea typeface="+mn-ea"/>
              <a:cs typeface="+mn-cs"/>
            </a:endParaRPr>
          </a:p>
          <a:p>
            <a:pPr marL="514350" indent="-514350">
              <a:buClr>
                <a:srgbClr val="0BD0D9"/>
              </a:buClr>
              <a:buSzPct val="95000"/>
              <a:buFont typeface="Wingdings" panose="05000000000000000000" pitchFamily="2" charset="2"/>
              <a:buNone/>
            </a:pPr>
            <a:r>
              <a:rPr lang="en-US" altLang="en-US" sz="3600" kern="1200" dirty="0">
                <a:latin typeface="+mn-lt"/>
                <a:ea typeface="+mn-ea"/>
                <a:cs typeface="+mn-cs"/>
              </a:rPr>
              <a:t>6. Integrity</a:t>
            </a:r>
            <a:endParaRPr lang="en-US" altLang="en-US" sz="3600" kern="1200" dirty="0">
              <a:latin typeface="+mn-lt"/>
              <a:ea typeface="+mn-ea"/>
              <a:cs typeface="+mn-cs"/>
            </a:endParaRPr>
          </a:p>
        </p:txBody>
      </p:sp>
      <p:sp>
        <p:nvSpPr>
          <p:cNvPr id="61445" name="TextBox 5"/>
          <p:cNvSpPr txBox="1"/>
          <p:nvPr/>
        </p:nvSpPr>
        <p:spPr>
          <a:xfrm>
            <a:off x="228600" y="5638800"/>
            <a:ext cx="8763000" cy="523875"/>
          </a:xfrm>
          <a:prstGeom prst="rect">
            <a:avLst/>
          </a:prstGeom>
          <a:noFill/>
          <a:ln w="9525">
            <a:noFill/>
          </a:ln>
        </p:spPr>
        <p:txBody>
          <a:bodyPr>
            <a:spAutoFit/>
          </a:bodyPr>
          <a:p>
            <a:pPr algn="ctr" eaLnBrk="1" hangingPunct="1">
              <a:buClr>
                <a:srgbClr val="FFC000"/>
              </a:buClr>
              <a:buFont typeface="Wingdings" panose="05000000000000000000" pitchFamily="2" charset="2"/>
              <a:buChar char="v"/>
            </a:pPr>
            <a:r>
              <a:rPr lang="en-US" altLang="en-US" dirty="0">
                <a:latin typeface="Arial" panose="020B0604020202020204" pitchFamily="34" charset="0"/>
              </a:rPr>
              <a:t> </a:t>
            </a:r>
            <a:r>
              <a:rPr lang="en-US" altLang="en-US" sz="2800" b="1" dirty="0">
                <a:latin typeface="Arial" panose="020B0604020202020204" pitchFamily="34" charset="0"/>
              </a:rPr>
              <a:t>Mastery of these tasks is the object of adulthood</a:t>
            </a:r>
            <a:endParaRPr lang="en-US" altLang="en-US" sz="2800" b="1"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Title 1"/>
          <p:cNvSpPr>
            <a:spLocks noGrp="1"/>
          </p:cNvSpPr>
          <p:nvPr>
            <p:ph type="title"/>
          </p:nvPr>
        </p:nvSpPr>
        <p:spPr>
          <a:xfrm>
            <a:off x="457200" y="704850"/>
            <a:ext cx="8229600" cy="666750"/>
          </a:xfrm>
        </p:spPr>
        <p:txBody>
          <a:bodyPr vert="horz" wrap="square" lIns="0" tIns="45720" rIns="0" bIns="0" anchor="b" anchorCtr="0"/>
          <a:p>
            <a:pPr algn="ctr"/>
            <a:r>
              <a:rPr lang="en-US" altLang="en-US" dirty="0"/>
              <a:t>Six Tasks of Adult Development</a:t>
            </a:r>
            <a:endParaRPr lang="en-US" altLang="en-US" dirty="0"/>
          </a:p>
        </p:txBody>
      </p:sp>
      <p:sp>
        <p:nvSpPr>
          <p:cNvPr id="62467" name="Content Placeholder 2"/>
          <p:cNvSpPr>
            <a:spLocks noGrp="1"/>
          </p:cNvSpPr>
          <p:nvPr>
            <p:ph sz="half" idx="1"/>
          </p:nvPr>
        </p:nvSpPr>
        <p:spPr>
          <a:xfrm>
            <a:off x="609600" y="1752600"/>
            <a:ext cx="7467600" cy="3921125"/>
          </a:xfrm>
        </p:spPr>
        <p:txBody>
          <a:bodyPr vert="horz" wrap="square" lIns="91440" tIns="45720" rIns="91440" bIns="45720" anchor="t" anchorCtr="0"/>
          <a:p>
            <a:pPr marL="742950" indent="-742950">
              <a:buClr>
                <a:srgbClr val="0BD0D9"/>
              </a:buClr>
              <a:buSzPct val="95000"/>
              <a:buFont typeface="Wingdings" panose="05000000000000000000" pitchFamily="2" charset="2"/>
              <a:buAutoNum type="arabicPeriod"/>
            </a:pPr>
            <a:r>
              <a:rPr lang="en-US" altLang="en-US" sz="2000" kern="1200" dirty="0">
                <a:latin typeface="+mn-lt"/>
                <a:ea typeface="+mn-ea"/>
                <a:cs typeface="+mn-cs"/>
              </a:rPr>
              <a:t>Identity: Developing a clear and stable sense of self, understanding one's values, beliefs, and personal identity</a:t>
            </a:r>
            <a:endParaRPr lang="en-US" altLang="en-US" sz="2000" kern="1200" dirty="0">
              <a:latin typeface="+mn-lt"/>
              <a:ea typeface="+mn-ea"/>
              <a:cs typeface="+mn-cs"/>
            </a:endParaRPr>
          </a:p>
          <a:p>
            <a:pPr marL="742950" indent="-742950">
              <a:buClr>
                <a:srgbClr val="0BD0D9"/>
              </a:buClr>
              <a:buSzPct val="95000"/>
              <a:buFont typeface="Wingdings" panose="05000000000000000000" pitchFamily="2" charset="2"/>
              <a:buAutoNum type="arabicPeriod"/>
            </a:pPr>
            <a:r>
              <a:rPr lang="en-US" altLang="en-US" sz="2000" kern="1200" dirty="0">
                <a:latin typeface="+mn-lt"/>
                <a:ea typeface="+mn-ea"/>
                <a:cs typeface="+mn-cs"/>
              </a:rPr>
              <a:t>Intimacy: Establishing close and meaningful relationships with others, involving emotional connection, trust, and mutual understanding.</a:t>
            </a:r>
            <a:endParaRPr lang="en-US" altLang="en-US" sz="2000" kern="1200" dirty="0">
              <a:latin typeface="+mn-lt"/>
              <a:ea typeface="+mn-ea"/>
              <a:cs typeface="+mn-cs"/>
            </a:endParaRPr>
          </a:p>
          <a:p>
            <a:pPr marL="742950" indent="-742950">
              <a:buClr>
                <a:srgbClr val="0BD0D9"/>
              </a:buClr>
              <a:buSzPct val="95000"/>
              <a:buFont typeface="Wingdings" panose="05000000000000000000" pitchFamily="2" charset="2"/>
              <a:buAutoNum type="arabicPeriod"/>
            </a:pPr>
            <a:r>
              <a:rPr lang="en-US" altLang="en-US" sz="2000" kern="1200" dirty="0">
                <a:latin typeface="+mn-lt"/>
                <a:ea typeface="+mn-ea"/>
                <a:cs typeface="+mn-cs"/>
              </a:rPr>
              <a:t>Career Consolidation: Achieving stability and satisfaction in one's career or professional life,. </a:t>
            </a:r>
            <a:endParaRPr lang="en-US" altLang="en-US" sz="2000" kern="1200" dirty="0">
              <a:latin typeface="+mn-lt"/>
              <a:ea typeface="+mn-ea"/>
              <a:cs typeface="+mn-cs"/>
            </a:endParaRPr>
          </a:p>
          <a:p>
            <a:pPr marL="742950" indent="-742950">
              <a:buClr>
                <a:srgbClr val="0BD0D9"/>
              </a:buClr>
              <a:buSzPct val="95000"/>
              <a:buFont typeface="Wingdings" panose="05000000000000000000" pitchFamily="2" charset="2"/>
              <a:buAutoNum type="arabicPeriod"/>
            </a:pPr>
            <a:r>
              <a:rPr lang="en-US" altLang="en-US" sz="2000" kern="1200" dirty="0">
                <a:latin typeface="+mn-lt"/>
                <a:ea typeface="+mn-ea"/>
                <a:cs typeface="+mn-cs"/>
              </a:rPr>
              <a:t>Generativity: giving away and mentoring the next generation</a:t>
            </a:r>
            <a:endParaRPr lang="en-US" altLang="en-US" sz="2000" kern="1200" dirty="0">
              <a:latin typeface="+mn-lt"/>
              <a:ea typeface="+mn-ea"/>
              <a:cs typeface="+mn-cs"/>
            </a:endParaRPr>
          </a:p>
          <a:p>
            <a:pPr marL="742950" indent="-742950">
              <a:buClr>
                <a:srgbClr val="0BD0D9"/>
              </a:buClr>
              <a:buSzPct val="95000"/>
              <a:buFont typeface="Wingdings" panose="05000000000000000000" pitchFamily="2" charset="2"/>
              <a:buAutoNum type="arabicPeriod"/>
            </a:pPr>
            <a:r>
              <a:rPr lang="en-US" altLang="en-US" sz="2000" kern="1200" dirty="0">
                <a:latin typeface="+mn-lt"/>
                <a:ea typeface="+mn-ea"/>
                <a:cs typeface="+mn-cs"/>
              </a:rPr>
              <a:t>Keeper of meaning: Share wisdom with others</a:t>
            </a:r>
            <a:endParaRPr lang="en-US" altLang="en-US" sz="2000" kern="1200" dirty="0">
              <a:latin typeface="+mn-lt"/>
              <a:ea typeface="+mn-ea"/>
              <a:cs typeface="+mn-cs"/>
            </a:endParaRPr>
          </a:p>
          <a:p>
            <a:pPr marL="742950" indent="-742950">
              <a:buClr>
                <a:srgbClr val="0BD0D9"/>
              </a:buClr>
              <a:buSzPct val="95000"/>
              <a:buFont typeface="Wingdings" panose="05000000000000000000" pitchFamily="2" charset="2"/>
              <a:buAutoNum type="arabicPeriod"/>
            </a:pPr>
            <a:r>
              <a:rPr lang="en-US" altLang="en-US" sz="2000" kern="1200" dirty="0">
                <a:latin typeface="+mn-lt"/>
                <a:ea typeface="+mn-ea"/>
                <a:cs typeface="+mn-cs"/>
              </a:rPr>
              <a:t>Integrity: developing integrity brings peace to person’s life</a:t>
            </a:r>
            <a:endParaRPr lang="en-US" altLang="en-US" sz="2000" kern="1200" dirty="0">
              <a:latin typeface="+mn-lt"/>
              <a:ea typeface="+mn-ea"/>
              <a:cs typeface="+mn-cs"/>
            </a:endParaRPr>
          </a:p>
        </p:txBody>
      </p:sp>
      <p:sp>
        <p:nvSpPr>
          <p:cNvPr id="62468" name="TextBox 5"/>
          <p:cNvSpPr txBox="1"/>
          <p:nvPr/>
        </p:nvSpPr>
        <p:spPr>
          <a:xfrm>
            <a:off x="152400" y="6054725"/>
            <a:ext cx="8763000" cy="523875"/>
          </a:xfrm>
          <a:prstGeom prst="rect">
            <a:avLst/>
          </a:prstGeom>
          <a:noFill/>
          <a:ln w="9525">
            <a:noFill/>
          </a:ln>
        </p:spPr>
        <p:txBody>
          <a:bodyPr>
            <a:spAutoFit/>
          </a:bodyPr>
          <a:p>
            <a:pPr algn="ctr" eaLnBrk="1" hangingPunct="1">
              <a:buClr>
                <a:srgbClr val="FFC000"/>
              </a:buClr>
              <a:buFont typeface="Wingdings" panose="05000000000000000000" pitchFamily="2" charset="2"/>
              <a:buChar char="v"/>
            </a:pPr>
            <a:r>
              <a:rPr lang="en-US" altLang="en-US" dirty="0">
                <a:latin typeface="Arial" panose="020B0604020202020204" pitchFamily="34" charset="0"/>
              </a:rPr>
              <a:t> </a:t>
            </a:r>
            <a:r>
              <a:rPr lang="en-US" altLang="en-US" sz="2800" b="1" dirty="0">
                <a:latin typeface="Arial" panose="020B0604020202020204" pitchFamily="34" charset="0"/>
              </a:rPr>
              <a:t>Mastery of these tasks is the object of adulthood</a:t>
            </a:r>
            <a:endParaRPr lang="en-US" altLang="en-US" sz="2800" b="1"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itle 1"/>
          <p:cNvSpPr>
            <a:spLocks noGrp="1"/>
          </p:cNvSpPr>
          <p:nvPr>
            <p:ph type="title"/>
          </p:nvPr>
        </p:nvSpPr>
        <p:spPr>
          <a:xfrm>
            <a:off x="381000" y="2514600"/>
            <a:ext cx="8229600" cy="1143000"/>
          </a:xfrm>
        </p:spPr>
        <p:txBody>
          <a:bodyPr vert="horz" wrap="square" lIns="0" tIns="45720" rIns="0" bIns="0" anchor="b" anchorCtr="0"/>
          <a:p>
            <a:pPr algn="ctr"/>
            <a:r>
              <a:rPr lang="en-US" altLang="en-US" dirty="0"/>
              <a:t>Successful Aging</a:t>
            </a: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p:txBody>
          <a:bodyPr vert="horz" wrap="square" lIns="0" tIns="45720" rIns="0" bIns="0" anchor="b" anchorCtr="0"/>
          <a:p>
            <a:pPr algn="ctr"/>
            <a:r>
              <a:rPr lang="en-US" altLang="en-US" dirty="0"/>
              <a:t>Successful Aging</a:t>
            </a:r>
            <a:endParaRPr lang="en-US" altLang="en-US" dirty="0"/>
          </a:p>
        </p:txBody>
      </p:sp>
      <p:sp>
        <p:nvSpPr>
          <p:cNvPr id="64515" name="Content Placeholder 2"/>
          <p:cNvSpPr>
            <a:spLocks noGrp="1"/>
          </p:cNvSpPr>
          <p:nvPr>
            <p:ph idx="1"/>
          </p:nvPr>
        </p:nvSpPr>
        <p:spPr>
          <a:xfrm>
            <a:off x="457200" y="1828800"/>
            <a:ext cx="8534400" cy="3921125"/>
          </a:xfrm>
        </p:spPr>
        <p:txBody>
          <a:bodyPr vert="horz" wrap="square" lIns="91440" tIns="45720" rIns="91440" bIns="45720" anchor="t" anchorCtr="0"/>
          <a:p>
            <a:pPr>
              <a:buFont typeface="Wingdings" panose="05000000000000000000" pitchFamily="2" charset="2"/>
              <a:buChar char="v"/>
            </a:pPr>
            <a:r>
              <a:rPr lang="en-US" altLang="en-US" dirty="0"/>
              <a:t>Successful Aging = </a:t>
            </a:r>
            <a:endParaRPr lang="en-US" altLang="en-US" dirty="0"/>
          </a:p>
          <a:p>
            <a:pPr>
              <a:buFont typeface="Wingdings" panose="05000000000000000000" pitchFamily="2" charset="2"/>
              <a:buNone/>
            </a:pPr>
            <a:r>
              <a:rPr lang="en-US" altLang="en-US" dirty="0"/>
              <a:t>			- adding </a:t>
            </a:r>
            <a:r>
              <a:rPr lang="en-IN" altLang="en-US" dirty="0"/>
              <a:t>years t</a:t>
            </a:r>
            <a:r>
              <a:rPr lang="en-US" altLang="en-US" dirty="0"/>
              <a:t>o </a:t>
            </a:r>
            <a:r>
              <a:rPr lang="en-IN" altLang="en-US" dirty="0"/>
              <a:t>one’s life</a:t>
            </a:r>
            <a:endParaRPr lang="en-US" altLang="en-US" dirty="0"/>
          </a:p>
          <a:p>
            <a:pPr>
              <a:buFont typeface="Wingdings" panose="05000000000000000000" pitchFamily="2" charset="2"/>
              <a:buNone/>
            </a:pPr>
            <a:r>
              <a:rPr lang="en-US" altLang="en-US" dirty="0"/>
              <a:t>Three components of Successful aging are: </a:t>
            </a:r>
            <a:endParaRPr lang="en-US" altLang="en-US" dirty="0"/>
          </a:p>
          <a:p>
            <a:pPr>
              <a:buFont typeface="Wingdings" panose="05000000000000000000" pitchFamily="2" charset="2"/>
              <a:buNone/>
            </a:pPr>
            <a:r>
              <a:rPr lang="en-US" altLang="en-US" dirty="0"/>
              <a:t>			- avoiding disease</a:t>
            </a:r>
            <a:endParaRPr lang="en-US" altLang="en-US" dirty="0"/>
          </a:p>
          <a:p>
            <a:pPr>
              <a:buFont typeface="Wingdings" panose="05000000000000000000" pitchFamily="2" charset="2"/>
              <a:buNone/>
            </a:pPr>
            <a:endParaRPr lang="en-US" altLang="en-US" sz="1200" dirty="0"/>
          </a:p>
          <a:p>
            <a:pPr>
              <a:buFont typeface="Wingdings" panose="05000000000000000000" pitchFamily="2" charset="2"/>
              <a:buNone/>
            </a:pPr>
            <a:r>
              <a:rPr lang="en-US" altLang="en-US" dirty="0"/>
              <a:t>			- engagement with life</a:t>
            </a:r>
            <a:endParaRPr lang="en-US" altLang="en-US" dirty="0"/>
          </a:p>
          <a:p>
            <a:pPr>
              <a:buFont typeface="Wingdings" panose="05000000000000000000" pitchFamily="2" charset="2"/>
              <a:buNone/>
            </a:pPr>
            <a:endParaRPr lang="en-US" altLang="en-US" sz="1200" dirty="0"/>
          </a:p>
          <a:p>
            <a:pPr>
              <a:buFont typeface="Wingdings" panose="05000000000000000000" pitchFamily="2" charset="2"/>
              <a:buNone/>
            </a:pPr>
            <a:r>
              <a:rPr lang="en-US" altLang="en-US" dirty="0"/>
              <a:t>			- maintaining high cognitive &amp; 			 	  physical functioning</a:t>
            </a:r>
            <a:endParaRPr lang="en-US" altLang="en-US" dirty="0"/>
          </a:p>
          <a:p>
            <a:pPr>
              <a:buFont typeface="Wingdings" panose="05000000000000000000" pitchFamily="2" charset="2"/>
              <a:buNone/>
            </a:pPr>
            <a:endParaRPr lang="en-US" altLang="en-US" sz="1200" dirty="0"/>
          </a:p>
          <a:p>
            <a:pPr>
              <a:buFont typeface="Wingdings" panose="05000000000000000000" pitchFamily="2" charset="2"/>
              <a:buNone/>
            </a:pPr>
            <a:r>
              <a:rPr lang="en-US" altLang="en-US" dirty="0"/>
              <a:t>			Successful age as - joy, love, and learning</a:t>
            </a: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p:txBody>
          <a:bodyPr vert="horz" wrap="square" lIns="0" tIns="45720" rIns="0" bIns="0" anchor="b" anchorCtr="0"/>
          <a:p>
            <a:pPr algn="ctr"/>
            <a:r>
              <a:rPr lang="en-US" altLang="en-US" dirty="0"/>
              <a:t>MacArthur Foundation Study </a:t>
            </a:r>
            <a:endParaRPr lang="en-US" altLang="en-US" dirty="0"/>
          </a:p>
        </p:txBody>
      </p:sp>
      <p:sp>
        <p:nvSpPr>
          <p:cNvPr id="65539" name="Content Placeholder 2"/>
          <p:cNvSpPr>
            <a:spLocks noGrp="1"/>
          </p:cNvSpPr>
          <p:nvPr>
            <p:ph idx="1"/>
          </p:nvPr>
        </p:nvSpPr>
        <p:spPr>
          <a:xfrm>
            <a:off x="304800" y="1828800"/>
            <a:ext cx="8686800" cy="3921125"/>
          </a:xfrm>
        </p:spPr>
        <p:txBody>
          <a:bodyPr vert="horz" wrap="square" lIns="91440" tIns="45720" rIns="91440" bIns="45720" anchor="t" anchorCtr="0"/>
          <a:p>
            <a:pPr>
              <a:buFont typeface="Wingdings" panose="05000000000000000000" pitchFamily="2" charset="2"/>
              <a:buChar char="v"/>
            </a:pPr>
            <a:r>
              <a:rPr lang="en-US" altLang="en-US" sz="1800" dirty="0"/>
              <a:t>ran from 1988 – 1996 by Rowe and colleagues</a:t>
            </a:r>
            <a:endParaRPr lang="en-US" altLang="en-US" sz="1800" dirty="0"/>
          </a:p>
          <a:p>
            <a:pPr>
              <a:buFont typeface="Wingdings" panose="05000000000000000000" pitchFamily="2" charset="2"/>
              <a:buChar char="v"/>
            </a:pPr>
            <a:endParaRPr lang="en-US" altLang="en-US" sz="1800" dirty="0"/>
          </a:p>
          <a:p>
            <a:pPr>
              <a:buFont typeface="Wingdings" panose="05000000000000000000" pitchFamily="2" charset="2"/>
              <a:buChar char="v"/>
            </a:pPr>
            <a:r>
              <a:rPr lang="en-US" altLang="en-US" sz="1800" dirty="0"/>
              <a:t>assessed physical, social, &amp; psychological factors related to abilities, health, and well-being</a:t>
            </a:r>
            <a:endParaRPr lang="en-US" altLang="en-US" sz="1800" dirty="0"/>
          </a:p>
          <a:p>
            <a:pPr>
              <a:buFont typeface="Wingdings" panose="05000000000000000000" pitchFamily="2" charset="2"/>
              <a:buChar char="v"/>
            </a:pPr>
            <a:endParaRPr lang="en-US" altLang="en-US" sz="1800" dirty="0"/>
          </a:p>
          <a:p>
            <a:pPr>
              <a:buFont typeface="Wingdings" panose="05000000000000000000" pitchFamily="2" charset="2"/>
              <a:buChar char="v"/>
            </a:pPr>
            <a:r>
              <a:rPr lang="en-US" altLang="en-US" sz="1800" dirty="0"/>
              <a:t>1,189 healthy adults ages 70 – 79</a:t>
            </a:r>
            <a:endParaRPr lang="en-US" altLang="en-US" sz="1800" dirty="0"/>
          </a:p>
          <a:p>
            <a:pPr>
              <a:buFont typeface="Wingdings" panose="05000000000000000000" pitchFamily="2" charset="2"/>
              <a:buChar char="v"/>
            </a:pPr>
            <a:endParaRPr lang="en-US" altLang="en-US" sz="1800" dirty="0"/>
          </a:p>
          <a:p>
            <a:pPr>
              <a:buFont typeface="Wingdings" panose="05000000000000000000" pitchFamily="2" charset="2"/>
              <a:buChar char="v"/>
            </a:pPr>
            <a:r>
              <a:rPr lang="en-US" altLang="en-US" sz="1800" dirty="0"/>
              <a:t>followed for an average of 7 years</a:t>
            </a:r>
            <a:endParaRPr lang="en-US" altLang="en-US" sz="1800" dirty="0"/>
          </a:p>
          <a:p>
            <a:pPr>
              <a:buFont typeface="Wingdings" panose="05000000000000000000" pitchFamily="2" charset="2"/>
              <a:buChar char="v"/>
            </a:pPr>
            <a:endParaRPr lang="en-US" altLang="en-US" sz="1800" dirty="0"/>
          </a:p>
          <a:p>
            <a:pPr marL="0" indent="0">
              <a:buFont typeface="Wingdings" panose="05000000000000000000" pitchFamily="2" charset="2"/>
              <a:buNone/>
            </a:pPr>
            <a:r>
              <a:rPr lang="en-US" altLang="en-US" sz="1800" dirty="0">
                <a:sym typeface="+mn-ea"/>
              </a:rPr>
              <a:t>2 Components of Life Engagement most relevant to positive psychology = </a:t>
            </a:r>
            <a:endParaRPr lang="en-US" altLang="en-US" sz="1800" dirty="0"/>
          </a:p>
          <a:p>
            <a:pPr>
              <a:buFont typeface="Wingdings" panose="05000000000000000000" pitchFamily="2" charset="2"/>
              <a:buNone/>
            </a:pPr>
            <a:endParaRPr lang="en-US" altLang="en-US" sz="1800" dirty="0"/>
          </a:p>
          <a:p>
            <a:pPr>
              <a:buFont typeface="Wingdings" panose="05000000000000000000" pitchFamily="2" charset="2"/>
              <a:buNone/>
            </a:pPr>
            <a:r>
              <a:rPr lang="en-US" altLang="en-US" sz="1800" dirty="0">
                <a:sym typeface="+mn-ea"/>
              </a:rPr>
              <a:t>			- social support</a:t>
            </a:r>
            <a:endParaRPr lang="en-US" altLang="en-US" sz="1800" dirty="0"/>
          </a:p>
          <a:p>
            <a:pPr>
              <a:buFont typeface="Wingdings" panose="05000000000000000000" pitchFamily="2" charset="2"/>
              <a:buNone/>
            </a:pPr>
            <a:endParaRPr lang="en-US" altLang="en-US" sz="1800" dirty="0"/>
          </a:p>
          <a:p>
            <a:pPr>
              <a:buFont typeface="Wingdings" panose="05000000000000000000" pitchFamily="2" charset="2"/>
              <a:buNone/>
            </a:pPr>
            <a:r>
              <a:rPr lang="en-US" altLang="en-US" sz="1800" dirty="0">
                <a:sym typeface="+mn-ea"/>
              </a:rPr>
              <a:t>			- productivity</a:t>
            </a:r>
            <a:endParaRPr lang="en-US" altLang="en-US" sz="1800" dirty="0"/>
          </a:p>
          <a:p>
            <a:pPr>
              <a:buFont typeface="Wingdings" panose="05000000000000000000" pitchFamily="2" charset="2"/>
              <a:buChar char="v"/>
            </a:pPr>
            <a:endParaRPr lang="en-US" altLang="en-US" sz="1800" dirty="0"/>
          </a:p>
          <a:p>
            <a:pPr>
              <a:buFont typeface="Wingdings" panose="05000000000000000000" pitchFamily="2" charset="2"/>
              <a:buChar char="v"/>
            </a:pPr>
            <a:endParaRPr lang="en-US"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685800" y="228600"/>
            <a:ext cx="7772400" cy="838200"/>
          </a:xfrm>
        </p:spPr>
        <p:txBody>
          <a:bodyPr vert="horz" wrap="square" lIns="0" tIns="45720" rIns="0" bIns="0" anchor="b" anchorCtr="0"/>
          <a:p>
            <a:pPr eaLnBrk="1" hangingPunct="1"/>
            <a:r>
              <a:rPr sz="2800" dirty="0"/>
              <a:t>Mindfulness Meditation</a:t>
            </a:r>
            <a:endParaRPr dirty="0"/>
          </a:p>
        </p:txBody>
      </p:sp>
      <p:sp>
        <p:nvSpPr>
          <p:cNvPr id="17411" name="Rectangle 3"/>
          <p:cNvSpPr>
            <a:spLocks noGrp="1"/>
          </p:cNvSpPr>
          <p:nvPr>
            <p:ph idx="1"/>
          </p:nvPr>
        </p:nvSpPr>
        <p:spPr>
          <a:xfrm>
            <a:off x="685800" y="1066800"/>
            <a:ext cx="7772400" cy="5410200"/>
          </a:xfrm>
        </p:spPr>
        <p:txBody>
          <a:bodyPr vert="horz" wrap="square" lIns="91440" tIns="45720" rIns="91440" bIns="45720" anchor="t" anchorCtr="0"/>
          <a:p>
            <a:pPr eaLnBrk="1" hangingPunct="1">
              <a:buFontTx/>
              <a:buNone/>
            </a:pPr>
            <a:r>
              <a:rPr sz="1800" dirty="0"/>
              <a:t>Becoming aware of what matters without confronting own death.</a:t>
            </a:r>
            <a:endParaRPr sz="1800" dirty="0"/>
          </a:p>
          <a:p>
            <a:pPr eaLnBrk="1" hangingPunct="1">
              <a:buFontTx/>
              <a:buNone/>
            </a:pPr>
            <a:endParaRPr sz="1800" dirty="0"/>
          </a:p>
          <a:p>
            <a:pPr eaLnBrk="1" hangingPunct="1">
              <a:buFontTx/>
              <a:buNone/>
            </a:pPr>
            <a:r>
              <a:rPr sz="1800" dirty="0"/>
              <a:t>Definition &amp; Purpose</a:t>
            </a:r>
            <a:endParaRPr sz="1800" dirty="0"/>
          </a:p>
          <a:p>
            <a:pPr eaLnBrk="1" hangingPunct="1">
              <a:buFontTx/>
              <a:buNone/>
            </a:pPr>
            <a:r>
              <a:rPr sz="1800" dirty="0"/>
              <a:t>	Variety of meditative self-regulation practices focus on training attention &amp; awareness to bring them under greater voluntary control &amp; foster well-being &amp; development of calm, clear concentration.</a:t>
            </a:r>
            <a:endParaRPr sz="1800" dirty="0"/>
          </a:p>
          <a:p>
            <a:pPr eaLnBrk="1" hangingPunct="1">
              <a:buFontTx/>
              <a:buNone/>
            </a:pPr>
            <a:r>
              <a:rPr sz="1800" dirty="0"/>
              <a:t>		Not religion - don’t need to believe in anything to accept self.</a:t>
            </a:r>
            <a:endParaRPr sz="1800" dirty="0"/>
          </a:p>
          <a:p>
            <a:pPr marL="0" indent="0" eaLnBrk="1" hangingPunct="1">
              <a:lnSpc>
                <a:spcPct val="90000"/>
              </a:lnSpc>
              <a:spcBef>
                <a:spcPct val="20000"/>
              </a:spcBef>
              <a:buNone/>
            </a:pPr>
            <a:r>
              <a:rPr sz="1800" dirty="0">
                <a:latin typeface="Arial" panose="020B0604020202020204" pitchFamily="34" charset="0"/>
                <a:sym typeface="+mn-ea"/>
              </a:rPr>
              <a:t>Basic idea:</a:t>
            </a:r>
            <a:endParaRPr sz="1800" dirty="0">
              <a:latin typeface="Arial" panose="020B0604020202020204" pitchFamily="34" charset="0"/>
            </a:endParaRPr>
          </a:p>
          <a:p>
            <a:pPr eaLnBrk="1" hangingPunct="1">
              <a:lnSpc>
                <a:spcPct val="90000"/>
              </a:lnSpc>
              <a:spcBef>
                <a:spcPct val="20000"/>
              </a:spcBef>
            </a:pPr>
            <a:r>
              <a:rPr sz="1800" dirty="0">
                <a:latin typeface="Arial" panose="020B0604020202020204" pitchFamily="34" charset="0"/>
                <a:sym typeface="+mn-ea"/>
              </a:rPr>
              <a:t>	Everyday consciousness is filled with unexamined thoughts &amp; feelings that take on life of their own. See present through future &amp; past…give thoughts reality they don’t deserve.</a:t>
            </a:r>
            <a:endParaRPr sz="1800" dirty="0">
              <a:latin typeface="Arial" panose="020B0604020202020204" pitchFamily="34" charset="0"/>
            </a:endParaRPr>
          </a:p>
          <a:p>
            <a:pPr eaLnBrk="1" hangingPunct="1">
              <a:lnSpc>
                <a:spcPct val="90000"/>
              </a:lnSpc>
              <a:spcBef>
                <a:spcPct val="20000"/>
              </a:spcBef>
            </a:pPr>
            <a:endParaRPr sz="1800" dirty="0">
              <a:latin typeface="Arial" panose="020B0604020202020204" pitchFamily="34" charset="0"/>
            </a:endParaRPr>
          </a:p>
          <a:p>
            <a:pPr eaLnBrk="1" hangingPunct="1">
              <a:lnSpc>
                <a:spcPct val="90000"/>
              </a:lnSpc>
              <a:spcBef>
                <a:spcPct val="20000"/>
              </a:spcBef>
            </a:pPr>
            <a:r>
              <a:rPr sz="1800" dirty="0">
                <a:latin typeface="Arial" panose="020B0604020202020204" pitchFamily="34" charset="0"/>
                <a:sym typeface="+mn-ea"/>
              </a:rPr>
              <a:t>What is difference between </a:t>
            </a:r>
            <a:r>
              <a:rPr sz="1800" b="1" dirty="0">
                <a:latin typeface="Arial" panose="020B0604020202020204" pitchFamily="34" charset="0"/>
                <a:sym typeface="+mn-ea"/>
              </a:rPr>
              <a:t>casual</a:t>
            </a:r>
            <a:r>
              <a:rPr sz="1800" dirty="0">
                <a:latin typeface="Arial" panose="020B0604020202020204" pitchFamily="34" charset="0"/>
                <a:sym typeface="+mn-ea"/>
              </a:rPr>
              <a:t> versus </a:t>
            </a:r>
            <a:r>
              <a:rPr sz="1800" b="1" dirty="0">
                <a:latin typeface="Arial" panose="020B0604020202020204" pitchFamily="34" charset="0"/>
                <a:sym typeface="+mn-ea"/>
              </a:rPr>
              <a:t>trained</a:t>
            </a:r>
            <a:r>
              <a:rPr sz="1800" dirty="0">
                <a:latin typeface="Arial" panose="020B0604020202020204" pitchFamily="34" charset="0"/>
                <a:sym typeface="+mn-ea"/>
              </a:rPr>
              <a:t> observer - </a:t>
            </a:r>
            <a:endParaRPr sz="1800" dirty="0">
              <a:latin typeface="Arial" panose="020B0604020202020204" pitchFamily="34" charset="0"/>
            </a:endParaRPr>
          </a:p>
          <a:p>
            <a:pPr eaLnBrk="1" hangingPunct="1">
              <a:lnSpc>
                <a:spcPct val="90000"/>
              </a:lnSpc>
              <a:spcBef>
                <a:spcPct val="20000"/>
              </a:spcBef>
            </a:pPr>
            <a:r>
              <a:rPr sz="1800" dirty="0">
                <a:latin typeface="Arial" panose="020B0604020202020204" pitchFamily="34" charset="0"/>
                <a:sym typeface="+mn-ea"/>
              </a:rPr>
              <a:t>	seeing more - what is</a:t>
            </a:r>
            <a:endParaRPr sz="1800" dirty="0">
              <a:latin typeface="Arial" panose="020B0604020202020204" pitchFamily="34" charset="0"/>
            </a:endParaRPr>
          </a:p>
          <a:p>
            <a:pPr eaLnBrk="1" hangingPunct="1">
              <a:lnSpc>
                <a:spcPct val="90000"/>
              </a:lnSpc>
              <a:spcBef>
                <a:spcPct val="20000"/>
              </a:spcBef>
            </a:pPr>
            <a:r>
              <a:rPr sz="1800" dirty="0">
                <a:latin typeface="Arial" panose="020B0604020202020204" pitchFamily="34" charset="0"/>
                <a:sym typeface="+mn-ea"/>
              </a:rPr>
              <a:t>	beautiful sunset -  </a:t>
            </a:r>
            <a:endParaRPr sz="1800" dirty="0">
              <a:latin typeface="Arial" panose="020B0604020202020204" pitchFamily="34" charset="0"/>
            </a:endParaRPr>
          </a:p>
          <a:p>
            <a:pPr eaLnBrk="1" hangingPunct="1">
              <a:lnSpc>
                <a:spcPct val="90000"/>
              </a:lnSpc>
              <a:spcBef>
                <a:spcPct val="20000"/>
              </a:spcBef>
            </a:pPr>
            <a:r>
              <a:rPr sz="1800" dirty="0">
                <a:latin typeface="Arial" panose="020B0604020202020204" pitchFamily="34" charset="0"/>
                <a:sym typeface="+mn-ea"/>
              </a:rPr>
              <a:t>	baseball - </a:t>
            </a:r>
            <a:endParaRPr sz="1800" dirty="0">
              <a:latin typeface="Arial" panose="020B0604020202020204" pitchFamily="34" charset="0"/>
            </a:endParaRPr>
          </a:p>
          <a:p>
            <a:pPr eaLnBrk="1" hangingPunct="1">
              <a:lnSpc>
                <a:spcPct val="90000"/>
              </a:lnSpc>
              <a:spcBef>
                <a:spcPct val="20000"/>
              </a:spcBef>
            </a:pPr>
            <a:r>
              <a:rPr sz="1800" dirty="0">
                <a:latin typeface="Arial" panose="020B0604020202020204" pitchFamily="34" charset="0"/>
                <a:sym typeface="+mn-ea"/>
              </a:rPr>
              <a:t> 	trout fishing</a:t>
            </a:r>
            <a:endParaRPr sz="1800" dirty="0">
              <a:latin typeface="Arial" panose="020B0604020202020204" pitchFamily="34" charset="0"/>
            </a:endParaRPr>
          </a:p>
          <a:p>
            <a:pPr eaLnBrk="1" hangingPunct="1">
              <a:buFontTx/>
              <a:buNone/>
            </a:pPr>
            <a:endParaRPr sz="1800" dirty="0"/>
          </a:p>
          <a:p>
            <a:pPr eaLnBrk="1" hangingPunct="1">
              <a:buFontTx/>
              <a:buNone/>
            </a:pPr>
            <a:endParaRPr sz="1800" dirty="0"/>
          </a:p>
          <a:p>
            <a:pPr eaLnBrk="1" hangingPunct="1">
              <a:buFontTx/>
              <a:buNone/>
            </a:pP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charRg st="0" end="6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charRg st="63" end="8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charRg st="84" end="28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charRg st="283" end="35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char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char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411">
                                            <p:txEl>
                                              <p:char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411">
                                            <p:txEl>
                                              <p:char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411">
                                            <p:txEl>
                                              <p:char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411">
                                            <p:txEl>
                                              <p:char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411">
                                            <p:txEl>
                                              <p:char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xfrm>
            <a:off x="457200" y="76200"/>
            <a:ext cx="8229600" cy="646430"/>
          </a:xfrm>
        </p:spPr>
        <p:txBody>
          <a:bodyPr vert="horz" wrap="square" lIns="0" tIns="45720" rIns="0" bIns="0" anchor="b" anchorCtr="0"/>
          <a:p>
            <a:pPr algn="ctr"/>
            <a:r>
              <a:rPr lang="en-US" altLang="en-US" dirty="0"/>
              <a:t>Social Support</a:t>
            </a:r>
            <a:endParaRPr lang="en-US" altLang="en-US" dirty="0"/>
          </a:p>
        </p:txBody>
      </p:sp>
      <p:sp>
        <p:nvSpPr>
          <p:cNvPr id="67587" name="Content Placeholder 2"/>
          <p:cNvSpPr>
            <a:spLocks noGrp="1"/>
          </p:cNvSpPr>
          <p:nvPr>
            <p:ph idx="1"/>
          </p:nvPr>
        </p:nvSpPr>
        <p:spPr>
          <a:xfrm>
            <a:off x="304800" y="914400"/>
            <a:ext cx="8686800" cy="4530725"/>
          </a:xfrm>
        </p:spPr>
        <p:txBody>
          <a:bodyPr vert="horz" wrap="square" lIns="91440" tIns="45720" rIns="91440" bIns="45720" anchor="t" anchorCtr="0"/>
          <a:p>
            <a:pPr>
              <a:buFont typeface="Wingdings" panose="05000000000000000000" pitchFamily="2" charset="2"/>
              <a:buChar char="v"/>
            </a:pPr>
            <a:r>
              <a:rPr lang="en-US" altLang="en-US" sz="1600" dirty="0"/>
              <a:t>Most potent when it is mutual- the support given is balanced by support received. </a:t>
            </a: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r>
              <a:rPr lang="en-US" altLang="en-US" sz="1600" dirty="0"/>
              <a:t>Socioemotional support = liking &amp; loving</a:t>
            </a: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r>
              <a:rPr lang="en-US" altLang="en-US" sz="1600" dirty="0"/>
              <a:t>Instrumental support = assistance whe</a:t>
            </a:r>
            <a:r>
              <a:rPr lang="en-IN" altLang="en-US" sz="1600" dirty="0"/>
              <a:t>n </a:t>
            </a:r>
            <a:r>
              <a:rPr lang="en-US" altLang="en-US" sz="1600" dirty="0"/>
              <a:t>someone is in need</a:t>
            </a:r>
            <a:endParaRPr lang="en-US" altLang="en-US" sz="1600" dirty="0"/>
          </a:p>
          <a:p>
            <a:pPr>
              <a:buFont typeface="Wingdings" panose="05000000000000000000" pitchFamily="2" charset="2"/>
              <a:buChar char="v"/>
            </a:pPr>
            <a:r>
              <a:rPr lang="en-US" altLang="en-US" sz="1600" dirty="0">
                <a:sym typeface="+mn-ea"/>
              </a:rPr>
              <a:t>Support increases over time</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Char char="v"/>
            </a:pPr>
            <a:r>
              <a:rPr lang="en-US" altLang="en-US" sz="1600" dirty="0">
                <a:sym typeface="+mn-ea"/>
              </a:rPr>
              <a:t>More social ties = less decline in performance over time</a:t>
            </a: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r>
              <a:rPr lang="en-US" altLang="en-US" sz="1600" dirty="0">
                <a:sym typeface="+mn-ea"/>
              </a:rPr>
              <a:t>Men = more social support from spouse</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Char char="v"/>
            </a:pPr>
            <a:r>
              <a:rPr lang="en-US" altLang="en-US" sz="1600" dirty="0">
                <a:sym typeface="+mn-ea"/>
              </a:rPr>
              <a:t>Women = more social support from friends, other relatives (not spouse), and  children</a:t>
            </a:r>
            <a:endParaRPr lang="en-US" altLang="en-US" sz="1600" dirty="0"/>
          </a:p>
          <a:p>
            <a:pPr>
              <a:buFont typeface="Wingdings" panose="05000000000000000000" pitchFamily="2" charset="2"/>
              <a:buChar char="v"/>
            </a:pPr>
            <a:r>
              <a:rPr lang="en-US" altLang="en-US" sz="1600" dirty="0">
                <a:sym typeface="+mn-ea"/>
              </a:rPr>
              <a:t>Protective factors against decline:</a:t>
            </a:r>
            <a:endParaRPr lang="en-US" altLang="en-US" sz="1600" dirty="0"/>
          </a:p>
          <a:p>
            <a:pPr>
              <a:buFont typeface="Wingdings" panose="05000000000000000000" pitchFamily="2" charset="2"/>
              <a:buNone/>
            </a:pPr>
            <a:r>
              <a:rPr lang="en-US" altLang="en-US" sz="1600" dirty="0">
                <a:sym typeface="+mn-ea"/>
              </a:rPr>
              <a:t>			- age</a:t>
            </a:r>
            <a:endParaRPr lang="en-US" altLang="en-US" sz="1600" dirty="0"/>
          </a:p>
          <a:p>
            <a:pPr>
              <a:buFont typeface="Wingdings" panose="05000000000000000000" pitchFamily="2" charset="2"/>
              <a:buNone/>
            </a:pPr>
            <a:r>
              <a:rPr lang="en-US" altLang="en-US" sz="1600" dirty="0">
                <a:sym typeface="+mn-ea"/>
              </a:rPr>
              <a:t>			- marriage</a:t>
            </a:r>
            <a:endParaRPr lang="en-US" altLang="en-US" sz="1600" dirty="0"/>
          </a:p>
          <a:p>
            <a:pPr>
              <a:buFont typeface="Wingdings" panose="05000000000000000000" pitchFamily="2" charset="2"/>
              <a:buNone/>
            </a:pPr>
            <a:r>
              <a:rPr lang="en-US" altLang="en-US" sz="1600" dirty="0">
                <a:sym typeface="+mn-ea"/>
              </a:rPr>
              <a:t>			- increased skill mastery</a:t>
            </a:r>
            <a:endParaRPr lang="en-US" altLang="en-US" sz="1600" dirty="0"/>
          </a:p>
          <a:p>
            <a:pPr>
              <a:buFont typeface="Wingdings" panose="05000000000000000000" pitchFamily="2" charset="2"/>
              <a:buNone/>
            </a:pPr>
            <a:r>
              <a:rPr lang="en-US" altLang="en-US" sz="1600" dirty="0">
                <a:sym typeface="+mn-ea"/>
              </a:rPr>
              <a:t>			- sustained physical activity</a:t>
            </a: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endParaRPr lang="en-US" altLang="en-US" sz="16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a:xfrm>
            <a:off x="381000" y="228600"/>
            <a:ext cx="8229600" cy="721360"/>
          </a:xfrm>
        </p:spPr>
        <p:txBody>
          <a:bodyPr vert="horz" wrap="square" lIns="0" tIns="45720" rIns="0" bIns="0" anchor="b" anchorCtr="0"/>
          <a:p>
            <a:pPr algn="ctr"/>
            <a:r>
              <a:rPr lang="en-US" altLang="en-US" dirty="0"/>
              <a:t>The Adult Development Study</a:t>
            </a:r>
            <a:endParaRPr lang="en-US" altLang="en-US" dirty="0"/>
          </a:p>
        </p:txBody>
      </p:sp>
      <p:sp>
        <p:nvSpPr>
          <p:cNvPr id="70659" name="Content Placeholder 2"/>
          <p:cNvSpPr>
            <a:spLocks noGrp="1"/>
          </p:cNvSpPr>
          <p:nvPr>
            <p:ph idx="1"/>
          </p:nvPr>
        </p:nvSpPr>
        <p:spPr>
          <a:xfrm>
            <a:off x="381000" y="1066800"/>
            <a:ext cx="8229600" cy="3844925"/>
          </a:xfrm>
        </p:spPr>
        <p:txBody>
          <a:bodyPr vert="horz" wrap="square" lIns="91440" tIns="45720" rIns="91440" bIns="45720" anchor="t" anchorCtr="0"/>
          <a:p>
            <a:pPr>
              <a:buFont typeface="Wingdings" panose="05000000000000000000" pitchFamily="2" charset="2"/>
              <a:buChar char="v"/>
            </a:pPr>
            <a:r>
              <a:rPr lang="en-US" altLang="en-US" sz="1600" dirty="0"/>
              <a:t>80 year longitudinal study by Vaillant</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Char char="v"/>
            </a:pPr>
            <a:r>
              <a:rPr lang="en-US" altLang="en-US" sz="1600" dirty="0"/>
              <a:t>256 Caucasian Harvard men</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Char char="v"/>
            </a:pPr>
            <a:r>
              <a:rPr lang="en-US" altLang="en-US" sz="1600" dirty="0"/>
              <a:t>physical examinations, personal interviews, &amp; surveys</a:t>
            </a: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r>
              <a:rPr lang="en-US" altLang="en-US" sz="1600" dirty="0"/>
              <a:t>Over 80% lived past age 80 (vs. 30% on average)</a:t>
            </a:r>
            <a:endParaRPr lang="en-US" altLang="en-US" sz="1600" dirty="0"/>
          </a:p>
          <a:p>
            <a:pPr>
              <a:buFont typeface="Wingdings" panose="05000000000000000000" pitchFamily="2" charset="2"/>
              <a:buChar char="v"/>
            </a:pPr>
            <a:r>
              <a:rPr lang="en-US" altLang="en-US" sz="1600" u="sng" dirty="0">
                <a:sym typeface="+mn-ea"/>
              </a:rPr>
              <a:t>Identified predictors of healthy aging:</a:t>
            </a:r>
            <a:endParaRPr lang="en-US" altLang="en-US" sz="1600" u="sng" dirty="0"/>
          </a:p>
          <a:p>
            <a:pPr>
              <a:buFont typeface="Wingdings" panose="05000000000000000000" pitchFamily="2" charset="2"/>
              <a:buNone/>
            </a:pPr>
            <a:r>
              <a:rPr lang="en-US" altLang="en-US" sz="1600" dirty="0">
                <a:sym typeface="+mn-ea"/>
              </a:rPr>
              <a:t>			- not smoking or quitting young</a:t>
            </a:r>
            <a:endParaRPr lang="en-US" altLang="en-US" sz="1600" dirty="0"/>
          </a:p>
          <a:p>
            <a:pPr>
              <a:lnSpc>
                <a:spcPct val="150000"/>
              </a:lnSpc>
              <a:buFont typeface="Wingdings" panose="05000000000000000000" pitchFamily="2" charset="2"/>
              <a:buNone/>
            </a:pPr>
            <a:r>
              <a:rPr lang="en-US" altLang="en-US" sz="1600" dirty="0">
                <a:sym typeface="+mn-ea"/>
              </a:rPr>
              <a:t>			- coping adaptively</a:t>
            </a:r>
            <a:endParaRPr lang="en-US" altLang="en-US" sz="1600" dirty="0"/>
          </a:p>
          <a:p>
            <a:pPr>
              <a:lnSpc>
                <a:spcPct val="150000"/>
              </a:lnSpc>
              <a:buFont typeface="Wingdings" panose="05000000000000000000" pitchFamily="2" charset="2"/>
              <a:buNone/>
            </a:pPr>
            <a:r>
              <a:rPr lang="en-US" altLang="en-US" sz="1600" dirty="0">
                <a:sym typeface="+mn-ea"/>
              </a:rPr>
              <a:t>			- mature defenses</a:t>
            </a:r>
            <a:endParaRPr lang="en-US" altLang="en-US" sz="1600" dirty="0"/>
          </a:p>
          <a:p>
            <a:pPr>
              <a:lnSpc>
                <a:spcPct val="150000"/>
              </a:lnSpc>
              <a:buFont typeface="Wingdings" panose="05000000000000000000" pitchFamily="2" charset="2"/>
              <a:buNone/>
            </a:pPr>
            <a:r>
              <a:rPr lang="en-US" altLang="en-US" sz="1600" dirty="0">
                <a:sym typeface="+mn-ea"/>
              </a:rPr>
              <a:t>			- no alcohol abuse</a:t>
            </a:r>
            <a:endParaRPr lang="en-US" altLang="en-US" sz="1600" dirty="0"/>
          </a:p>
          <a:p>
            <a:pPr>
              <a:lnSpc>
                <a:spcPct val="150000"/>
              </a:lnSpc>
              <a:buFont typeface="Wingdings" panose="05000000000000000000" pitchFamily="2" charset="2"/>
              <a:buNone/>
            </a:pPr>
            <a:r>
              <a:rPr lang="en-US" altLang="en-US" sz="1600" dirty="0">
                <a:sym typeface="+mn-ea"/>
              </a:rPr>
              <a:t>			- maintaining a healthy weight</a:t>
            </a:r>
            <a:endParaRPr lang="en-US" altLang="en-US" sz="1600" dirty="0"/>
          </a:p>
          <a:p>
            <a:pPr>
              <a:lnSpc>
                <a:spcPct val="150000"/>
              </a:lnSpc>
              <a:buFont typeface="Wingdings" panose="05000000000000000000" pitchFamily="2" charset="2"/>
              <a:buNone/>
            </a:pPr>
            <a:r>
              <a:rPr lang="en-US" altLang="en-US" sz="1600" dirty="0">
                <a:sym typeface="+mn-ea"/>
              </a:rPr>
              <a:t>			- stable marriage</a:t>
            </a:r>
            <a:endParaRPr lang="en-US" altLang="en-US" sz="1600" dirty="0"/>
          </a:p>
          <a:p>
            <a:pPr>
              <a:lnSpc>
                <a:spcPct val="150000"/>
              </a:lnSpc>
              <a:buFont typeface="Wingdings" panose="05000000000000000000" pitchFamily="2" charset="2"/>
              <a:buNone/>
            </a:pPr>
            <a:r>
              <a:rPr lang="en-US" altLang="en-US" sz="1600" dirty="0">
                <a:sym typeface="+mn-ea"/>
              </a:rPr>
              <a:t>			- exercise</a:t>
            </a:r>
            <a:endParaRPr lang="en-US" altLang="en-US" sz="1600" dirty="0"/>
          </a:p>
          <a:p>
            <a:pPr>
              <a:lnSpc>
                <a:spcPct val="150000"/>
              </a:lnSpc>
              <a:buFont typeface="Wingdings" panose="05000000000000000000" pitchFamily="2" charset="2"/>
              <a:buNone/>
            </a:pPr>
            <a:r>
              <a:rPr lang="en-US" altLang="en-US" sz="1600" dirty="0">
                <a:sym typeface="+mn-ea"/>
              </a:rPr>
              <a:t>			- being educated</a:t>
            </a: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None/>
            </a:pPr>
            <a:endParaRPr lang="en-US" altLang="en-US" sz="1600" dirty="0"/>
          </a:p>
          <a:p>
            <a:pPr>
              <a:buFont typeface="Wingdings" panose="05000000000000000000" pitchFamily="2" charset="2"/>
              <a:buChar char="v"/>
            </a:pPr>
            <a:endParaRPr lang="en-US" altLang="en-US" sz="1600" dirty="0"/>
          </a:p>
          <a:p>
            <a:pPr>
              <a:buFont typeface="Wingdings" panose="05000000000000000000" pitchFamily="2" charset="2"/>
              <a:buChar char="v"/>
            </a:pPr>
            <a:endParaRPr lang="en-US" altLang="en-US" sz="1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itle 1"/>
          <p:cNvSpPr>
            <a:spLocks noGrp="1"/>
          </p:cNvSpPr>
          <p:nvPr>
            <p:ph type="title"/>
          </p:nvPr>
        </p:nvSpPr>
        <p:spPr/>
        <p:txBody>
          <a:bodyPr vert="horz" wrap="square" lIns="0" tIns="45720" rIns="0" bIns="0" anchor="b" anchorCtr="0"/>
          <a:p>
            <a:pPr algn="ctr"/>
            <a:r>
              <a:rPr lang="en-US" altLang="en-US" dirty="0"/>
              <a:t>Positive Emotions as Key to Successful Aging?</a:t>
            </a:r>
            <a:endParaRPr lang="en-US" altLang="en-US" dirty="0"/>
          </a:p>
        </p:txBody>
      </p:sp>
      <p:sp>
        <p:nvSpPr>
          <p:cNvPr id="72707" name="Content Placeholder 2"/>
          <p:cNvSpPr>
            <a:spLocks noGrp="1"/>
          </p:cNvSpPr>
          <p:nvPr>
            <p:ph idx="1"/>
          </p:nvPr>
        </p:nvSpPr>
        <p:spPr>
          <a:xfrm>
            <a:off x="457200" y="2022475"/>
            <a:ext cx="8458200" cy="4530725"/>
          </a:xfrm>
        </p:spPr>
        <p:txBody>
          <a:bodyPr vert="horz" wrap="square" lIns="91440" tIns="45720" rIns="91440" bIns="45720" anchor="t" anchorCtr="0"/>
          <a:p>
            <a:pPr>
              <a:buFont typeface="Wingdings" panose="05000000000000000000" pitchFamily="2" charset="2"/>
              <a:buChar char="v"/>
            </a:pPr>
            <a:r>
              <a:rPr lang="en-US" altLang="en-US" dirty="0"/>
              <a:t>Yes, positive emotions are considered key to successful aging. They contribute to emotional resilience, better physical health, improved coping mechanisms, enhanced relationships, increased life satisfaction, and potentially, a longer life. Cultivating positive emotions is seen as crucial for a fulfilling and meaningful aging experience.</a:t>
            </a:r>
            <a:endParaRPr lang="en-US" altLang="en-US" dirty="0"/>
          </a:p>
          <a:p>
            <a:pPr>
              <a:buFont typeface="Wingdings" panose="05000000000000000000" pitchFamily="2" charset="2"/>
              <a:buChar char="v"/>
            </a:pPr>
            <a:endParaRPr lang="en-US"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itle 1"/>
          <p:cNvSpPr>
            <a:spLocks noGrp="1"/>
          </p:cNvSpPr>
          <p:nvPr>
            <p:ph type="title"/>
          </p:nvPr>
        </p:nvSpPr>
        <p:spPr/>
        <p:txBody>
          <a:bodyPr vert="horz" wrap="square" lIns="0" tIns="45720" rIns="0" bIns="0" anchor="b" anchorCtr="0"/>
          <a:p>
            <a:pPr algn="ctr"/>
            <a:r>
              <a:rPr lang="en-US" altLang="en-US" dirty="0"/>
              <a:t>Successful Aging and Culture?</a:t>
            </a:r>
            <a:endParaRPr lang="en-US" altLang="en-US" dirty="0"/>
          </a:p>
        </p:txBody>
      </p:sp>
      <p:sp>
        <p:nvSpPr>
          <p:cNvPr id="73731" name="Content Placeholder 2"/>
          <p:cNvSpPr>
            <a:spLocks noGrp="1"/>
          </p:cNvSpPr>
          <p:nvPr>
            <p:ph idx="1"/>
          </p:nvPr>
        </p:nvSpPr>
        <p:spPr/>
        <p:txBody>
          <a:bodyPr vert="horz" wrap="square" lIns="91440" tIns="45720" rIns="91440" bIns="45720" anchor="t" anchorCtr="0"/>
          <a:p>
            <a:pPr>
              <a:buFont typeface="Wingdings" panose="05000000000000000000" pitchFamily="2" charset="2"/>
              <a:buChar char="v"/>
            </a:pPr>
            <a:r>
              <a:rPr lang="en-US" altLang="en-US" dirty="0"/>
              <a:t>Aging and successful aging may vary depending on cultural identities</a:t>
            </a:r>
            <a:endParaRPr lang="en-US" altLang="en-US" dirty="0"/>
          </a:p>
          <a:p>
            <a:pPr>
              <a:buFont typeface="Wingdings" panose="05000000000000000000" pitchFamily="2" charset="2"/>
              <a:buChar char="v"/>
            </a:pPr>
            <a:endParaRPr lang="en-US" altLang="en-US" dirty="0"/>
          </a:p>
          <a:p>
            <a:pPr marL="0" indent="0">
              <a:buFont typeface="Wingdings" panose="05000000000000000000" pitchFamily="2" charset="2"/>
              <a:buNone/>
            </a:pPr>
            <a:r>
              <a:rPr lang="en-US" altLang="en-US" dirty="0"/>
              <a:t>Successful aging can be influenced by cultural factors, as different societies have diverse perspectives on what constitutes a fulfilling and meaningful aging experience. Cultural values, traditions, and expectations play a significant role in shaping individuals' perceptions and behaviors related to aging.</a:t>
            </a: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xfrm>
            <a:off x="685800" y="228600"/>
            <a:ext cx="7772400" cy="762000"/>
          </a:xfrm>
        </p:spPr>
        <p:txBody>
          <a:bodyPr vert="horz" wrap="square" lIns="0" tIns="45720" rIns="0" bIns="0" anchor="b" anchorCtr="0"/>
          <a:p>
            <a:pPr eaLnBrk="1" hangingPunct="1"/>
            <a:r>
              <a:rPr sz="2800" dirty="0"/>
              <a:t>Mindfulness Training: Seeing More of Self</a:t>
            </a:r>
            <a:endParaRPr dirty="0"/>
          </a:p>
        </p:txBody>
      </p:sp>
      <p:sp>
        <p:nvSpPr>
          <p:cNvPr id="18435" name="Rectangle 3"/>
          <p:cNvSpPr>
            <a:spLocks noGrp="1"/>
          </p:cNvSpPr>
          <p:nvPr>
            <p:ph idx="1"/>
          </p:nvPr>
        </p:nvSpPr>
        <p:spPr>
          <a:xfrm>
            <a:off x="685800" y="1219200"/>
            <a:ext cx="7772400" cy="5181600"/>
          </a:xfrm>
        </p:spPr>
        <p:txBody>
          <a:bodyPr vert="horz" wrap="square" lIns="91440" tIns="45720" rIns="91440" bIns="45720" anchor="t" anchorCtr="0"/>
          <a:p>
            <a:pPr eaLnBrk="1" hangingPunct="1">
              <a:buFontTx/>
              <a:buNone/>
            </a:pPr>
            <a:r>
              <a:rPr sz="2000" dirty="0"/>
              <a:t>How much time do you spend observing your own mind?</a:t>
            </a:r>
            <a:endParaRPr sz="2000" dirty="0"/>
          </a:p>
          <a:p>
            <a:pPr eaLnBrk="1" hangingPunct="1">
              <a:buFontTx/>
              <a:buNone/>
            </a:pPr>
            <a:r>
              <a:rPr sz="2000" dirty="0"/>
              <a:t>	How it works - what it holds on to - recurring thoughts?</a:t>
            </a:r>
            <a:endParaRPr sz="2000" dirty="0"/>
          </a:p>
          <a:p>
            <a:pPr eaLnBrk="1" hangingPunct="1">
              <a:buFontTx/>
              <a:buNone/>
            </a:pPr>
            <a:r>
              <a:rPr sz="2000" dirty="0"/>
              <a:t>	When do we “see” our mind at work?</a:t>
            </a:r>
            <a:endParaRPr sz="2000" dirty="0"/>
          </a:p>
          <a:p>
            <a:pPr eaLnBrk="1" hangingPunct="1">
              <a:buFontTx/>
              <a:buNone/>
            </a:pPr>
            <a:endParaRPr sz="2000" dirty="0"/>
          </a:p>
          <a:p>
            <a:pPr eaLnBrk="1" hangingPunct="1">
              <a:buFontTx/>
              <a:buNone/>
            </a:pPr>
            <a:r>
              <a:rPr sz="2000" dirty="0"/>
              <a:t>Setting time aside each day to observe, not evaluate, own thought patterns (15 to 30 minutes):</a:t>
            </a:r>
            <a:endParaRPr sz="2000" dirty="0"/>
          </a:p>
          <a:p>
            <a:pPr eaLnBrk="1" hangingPunct="1">
              <a:buFontTx/>
              <a:buNone/>
            </a:pPr>
            <a:r>
              <a:rPr sz="2000" dirty="0"/>
              <a:t>		Sit - pillow straight-backed chair - alert - aligned</a:t>
            </a:r>
            <a:endParaRPr sz="2000" dirty="0"/>
          </a:p>
          <a:p>
            <a:pPr eaLnBrk="1" hangingPunct="1">
              <a:buFontTx/>
              <a:buNone/>
            </a:pPr>
            <a:r>
              <a:rPr sz="2000" dirty="0"/>
              <a:t>		Focus on breath - follow in &amp; out - not control</a:t>
            </a:r>
            <a:endParaRPr sz="2000" dirty="0"/>
          </a:p>
          <a:p>
            <a:pPr eaLnBrk="1" hangingPunct="1">
              <a:buFontTx/>
              <a:buNone/>
            </a:pPr>
            <a:r>
              <a:rPr sz="2000" dirty="0"/>
              <a:t>		Attention wanders - note &amp; back to breath</a:t>
            </a:r>
            <a:endParaRPr sz="2000" dirty="0"/>
          </a:p>
          <a:p>
            <a:pPr eaLnBrk="1" hangingPunct="1">
              <a:buFontTx/>
              <a:buNone/>
            </a:pPr>
            <a:r>
              <a:rPr sz="2000" dirty="0"/>
              <a:t>			just a thought</a:t>
            </a:r>
            <a:endParaRPr sz="2000" dirty="0"/>
          </a:p>
          <a:p>
            <a:pPr eaLnBrk="1" hangingPunct="1">
              <a:buFontTx/>
              <a:buNone/>
            </a:pPr>
            <a:r>
              <a:rPr sz="2000" dirty="0"/>
              <a:t>Discover</a:t>
            </a:r>
            <a:endParaRPr sz="2000" dirty="0"/>
          </a:p>
          <a:p>
            <a:pPr eaLnBrk="1" hangingPunct="1">
              <a:buFontTx/>
              <a:buNone/>
            </a:pPr>
            <a:r>
              <a:rPr sz="2000" dirty="0"/>
              <a:t>	Mind wells up endless thoughts - seem not to control</a:t>
            </a:r>
            <a:endParaRPr sz="2000" dirty="0"/>
          </a:p>
          <a:p>
            <a:pPr eaLnBrk="1" hangingPunct="1">
              <a:buFontTx/>
              <a:buNone/>
            </a:pPr>
            <a:endParaRPr sz="2000" dirty="0"/>
          </a:p>
          <a:p>
            <a:pPr eaLnBrk="1" hangingPunct="1">
              <a:buFontTx/>
              <a:buNone/>
            </a:pPr>
            <a:r>
              <a:rPr sz="2000" dirty="0"/>
              <a:t> </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charRg st="0" end="5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charRg st="52" end="1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charRg st="110" end="14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5">
                                            <p:txEl>
                                              <p:charRg st="147" end="24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35">
                                            <p:txEl>
                                              <p:charRg st="242" end="29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435">
                                            <p:txEl>
                                              <p:charRg st="297" end="34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435">
                                            <p:txEl>
                                              <p:charRg st="347" end="39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35">
                                            <p:txEl>
                                              <p:charRg st="391" end="40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35">
                                            <p:txEl>
                                              <p:charRg st="409" end="41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435">
                                            <p:txEl>
                                              <p:charRg st="418" end="47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435">
                                            <p:txEl>
                                              <p:charRg st="473" end="4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381000" y="457200"/>
            <a:ext cx="7772400" cy="533400"/>
          </a:xfrm>
        </p:spPr>
        <p:txBody>
          <a:bodyPr vert="horz" wrap="square" lIns="0" tIns="45720" rIns="0" bIns="0" anchor="b" anchorCtr="0"/>
          <a:p>
            <a:pPr eaLnBrk="1" hangingPunct="1"/>
            <a:r>
              <a:rPr sz="2800" dirty="0"/>
              <a:t>Cultivating 7 Attitudes - spill over into life  </a:t>
            </a:r>
            <a:endParaRPr dirty="0"/>
          </a:p>
        </p:txBody>
      </p:sp>
      <p:sp>
        <p:nvSpPr>
          <p:cNvPr id="19459" name="Rectangle 3"/>
          <p:cNvSpPr>
            <a:spLocks noGrp="1"/>
          </p:cNvSpPr>
          <p:nvPr>
            <p:ph idx="1"/>
          </p:nvPr>
        </p:nvSpPr>
        <p:spPr>
          <a:xfrm>
            <a:off x="533400" y="1066800"/>
            <a:ext cx="7772400" cy="5486400"/>
          </a:xfrm>
        </p:spPr>
        <p:txBody>
          <a:bodyPr vert="horz" wrap="square" lIns="91440" tIns="45720" rIns="91440" bIns="45720" anchor="t" anchorCtr="0"/>
          <a:p>
            <a:pPr marL="609600" indent="-609600" eaLnBrk="1" hangingPunct="1">
              <a:lnSpc>
                <a:spcPct val="90000"/>
              </a:lnSpc>
              <a:buFontTx/>
              <a:buAutoNum type="arabicPeriod"/>
            </a:pPr>
            <a:r>
              <a:rPr sz="1800" b="1" dirty="0"/>
              <a:t>Non-judging</a:t>
            </a:r>
            <a:r>
              <a:rPr sz="1800" dirty="0"/>
              <a:t> - good &amp; bad versus as it is new ways</a:t>
            </a:r>
            <a:endParaRPr sz="1800" dirty="0"/>
          </a:p>
          <a:p>
            <a:pPr marL="609600" indent="-609600" eaLnBrk="1" hangingPunct="1">
              <a:lnSpc>
                <a:spcPct val="90000"/>
              </a:lnSpc>
              <a:buFontTx/>
              <a:buAutoNum type="arabicPeriod"/>
            </a:pPr>
            <a:endParaRPr sz="1800" dirty="0"/>
          </a:p>
          <a:p>
            <a:pPr marL="609600" indent="-609600" eaLnBrk="1" hangingPunct="1">
              <a:lnSpc>
                <a:spcPct val="90000"/>
              </a:lnSpc>
              <a:buFontTx/>
              <a:buAutoNum type="arabicPeriod"/>
            </a:pPr>
            <a:r>
              <a:rPr sz="1800" b="1" dirty="0"/>
              <a:t>Patience </a:t>
            </a:r>
            <a:r>
              <a:rPr sz="1800" dirty="0"/>
              <a:t>- let things unfold - not rush to judgment</a:t>
            </a:r>
            <a:endParaRPr sz="1800" dirty="0"/>
          </a:p>
          <a:p>
            <a:pPr marL="609600" indent="-609600" eaLnBrk="1" hangingPunct="1">
              <a:lnSpc>
                <a:spcPct val="90000"/>
              </a:lnSpc>
              <a:buFontTx/>
              <a:buAutoNum type="arabicPeriod"/>
            </a:pPr>
            <a:endParaRPr sz="1800" dirty="0"/>
          </a:p>
          <a:p>
            <a:pPr marL="609600" indent="-609600" eaLnBrk="1" hangingPunct="1">
              <a:lnSpc>
                <a:spcPct val="90000"/>
              </a:lnSpc>
              <a:buFontTx/>
              <a:buAutoNum type="arabicPeriod"/>
            </a:pPr>
            <a:r>
              <a:rPr sz="1800" b="1" dirty="0"/>
              <a:t>Beginner’s Mind -</a:t>
            </a:r>
            <a:r>
              <a:rPr sz="1800" dirty="0"/>
              <a:t> see things for first time rather than through </a:t>
            </a:r>
            <a:endParaRPr sz="1800" dirty="0"/>
          </a:p>
          <a:p>
            <a:pPr marL="609600" indent="-609600" eaLnBrk="1" hangingPunct="1">
              <a:lnSpc>
                <a:spcPct val="90000"/>
              </a:lnSpc>
              <a:buFontTx/>
              <a:buNone/>
            </a:pPr>
            <a:r>
              <a:rPr sz="1800" dirty="0"/>
              <a:t>	established categories, memories, &amp; experiences - boredom</a:t>
            </a:r>
            <a:endParaRPr sz="1800" dirty="0"/>
          </a:p>
          <a:p>
            <a:pPr marL="609600" indent="-609600" eaLnBrk="1" hangingPunct="1">
              <a:lnSpc>
                <a:spcPct val="90000"/>
              </a:lnSpc>
              <a:buFontTx/>
              <a:buNone/>
            </a:pPr>
            <a:endParaRPr sz="1800" dirty="0"/>
          </a:p>
          <a:p>
            <a:pPr marL="609600" indent="-609600" eaLnBrk="1" hangingPunct="1">
              <a:lnSpc>
                <a:spcPct val="90000"/>
              </a:lnSpc>
              <a:buFontTx/>
              <a:buAutoNum type="arabicPeriod" startAt="4"/>
            </a:pPr>
            <a:r>
              <a:rPr sz="1800" b="1" dirty="0"/>
              <a:t>Trust </a:t>
            </a:r>
            <a:r>
              <a:rPr sz="1800" dirty="0"/>
              <a:t>- trust in own perceptions not others’ - be yourself</a:t>
            </a:r>
            <a:endParaRPr sz="1800" dirty="0"/>
          </a:p>
          <a:p>
            <a:pPr marL="609600" indent="-609600" eaLnBrk="1" hangingPunct="1">
              <a:lnSpc>
                <a:spcPct val="90000"/>
              </a:lnSpc>
              <a:buFontTx/>
              <a:buAutoNum type="arabicPeriod" startAt="4"/>
            </a:pPr>
            <a:endParaRPr sz="1800" dirty="0"/>
          </a:p>
          <a:p>
            <a:pPr marL="609600" indent="-609600" eaLnBrk="1" hangingPunct="1">
              <a:lnSpc>
                <a:spcPct val="90000"/>
              </a:lnSpc>
              <a:buFontTx/>
              <a:buAutoNum type="arabicPeriod" startAt="5"/>
            </a:pPr>
            <a:r>
              <a:rPr sz="1800" b="1" dirty="0"/>
              <a:t>Non-striving</a:t>
            </a:r>
            <a:r>
              <a:rPr sz="1800" dirty="0"/>
              <a:t> - eliminate effects of wishes, desires - let go of preconceived ideas about outcomes</a:t>
            </a:r>
            <a:endParaRPr sz="1800" dirty="0"/>
          </a:p>
          <a:p>
            <a:pPr marL="609600" indent="-609600" eaLnBrk="1" hangingPunct="1">
              <a:lnSpc>
                <a:spcPct val="90000"/>
              </a:lnSpc>
              <a:buFontTx/>
              <a:buAutoNum type="arabicPeriod" startAt="5"/>
            </a:pPr>
            <a:endParaRPr sz="1800" dirty="0"/>
          </a:p>
          <a:p>
            <a:pPr marL="609600" indent="-609600" eaLnBrk="1" hangingPunct="1">
              <a:lnSpc>
                <a:spcPct val="90000"/>
              </a:lnSpc>
              <a:buFontTx/>
              <a:buAutoNum type="arabicPeriod" startAt="6"/>
            </a:pPr>
            <a:r>
              <a:rPr sz="1800" b="1" dirty="0"/>
              <a:t>Acceptance -</a:t>
            </a:r>
            <a:r>
              <a:rPr sz="1800" dirty="0"/>
              <a:t> being yourself rather than denying unpleasant thoughts - let go of comparisons “are” vs. “wish to be”</a:t>
            </a:r>
            <a:endParaRPr sz="1800" dirty="0"/>
          </a:p>
          <a:p>
            <a:pPr marL="609600" indent="-609600" eaLnBrk="1" hangingPunct="1">
              <a:lnSpc>
                <a:spcPct val="90000"/>
              </a:lnSpc>
              <a:buFontTx/>
              <a:buAutoNum type="arabicPeriod" startAt="6"/>
            </a:pPr>
            <a:endParaRPr sz="1800" dirty="0"/>
          </a:p>
          <a:p>
            <a:pPr marL="609600" indent="-609600" eaLnBrk="1" hangingPunct="1">
              <a:lnSpc>
                <a:spcPct val="90000"/>
              </a:lnSpc>
              <a:buFontTx/>
              <a:buNone/>
            </a:pPr>
            <a:r>
              <a:rPr sz="1800" dirty="0"/>
              <a:t>7.	</a:t>
            </a:r>
            <a:r>
              <a:rPr sz="1800" b="1" dirty="0"/>
              <a:t>Letting go</a:t>
            </a:r>
            <a:r>
              <a:rPr sz="1800" dirty="0"/>
              <a:t> - non-attachment not giving up - seeing what mind wants   to hold on to - cultivate detachment - neutral observer of self</a:t>
            </a:r>
            <a:endParaRPr sz="1800" dirty="0"/>
          </a:p>
          <a:p>
            <a:pPr marL="609600" indent="-609600" eaLnBrk="1" hangingPunct="1">
              <a:lnSpc>
                <a:spcPct val="90000"/>
              </a:lnSpc>
              <a:buFontTx/>
              <a:buAutoNum type="arabicPeriod"/>
            </a:pPr>
            <a:endParaRPr sz="1800" dirty="0"/>
          </a:p>
          <a:p>
            <a:pPr marL="609600" indent="-609600" eaLnBrk="1" hangingPunct="1">
              <a:lnSpc>
                <a:spcPct val="90000"/>
              </a:lnSpc>
              <a:buFontTx/>
              <a:buAutoNum type="arabicPeriod"/>
            </a:pPr>
            <a:endParaRPr sz="1800" dirty="0"/>
          </a:p>
          <a:p>
            <a:pPr marL="609600" indent="-609600" eaLnBrk="1" hangingPunct="1">
              <a:lnSpc>
                <a:spcPct val="90000"/>
              </a:lnSpc>
              <a:buFontTx/>
              <a:buAutoNum type="arabicPeriod"/>
            </a:pPr>
            <a:endParaRPr sz="1800" dirty="0"/>
          </a:p>
          <a:p>
            <a:pPr marL="609600" indent="-609600" eaLnBrk="1" hangingPunct="1">
              <a:lnSpc>
                <a:spcPct val="90000"/>
              </a:lnSpc>
              <a:buFontTx/>
              <a:buAutoNum type="arabicPeriod"/>
            </a:pPr>
            <a:endParaRPr sz="1800" dirty="0"/>
          </a:p>
          <a:p>
            <a:pPr marL="990600" lvl="1" indent="-533400" eaLnBrk="1" hangingPunct="1">
              <a:lnSpc>
                <a:spcPct val="90000"/>
              </a:lnSpc>
              <a:buFontTx/>
              <a:buAutoNum type="arabicPeriod"/>
            </a:pP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charRg st="0" end="5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charRg st="51" end="10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charRg st="104" end="16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charRg st="169" end="22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charRg st="229" end="28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charRg st="289" end="38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9">
                                            <p:txEl>
                                              <p:charRg st="388" end="50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
                                            <p:txEl>
                                              <p:charRg st="504" end="64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a:xfrm>
            <a:off x="685800" y="152400"/>
            <a:ext cx="7772400" cy="581660"/>
          </a:xfrm>
        </p:spPr>
        <p:txBody>
          <a:bodyPr vert="horz" wrap="square" lIns="0" tIns="45720" rIns="0" bIns="0" anchor="b" anchorCtr="0"/>
          <a:p>
            <a:pPr eaLnBrk="1" hangingPunct="1"/>
            <a:r>
              <a:rPr sz="2800" dirty="0"/>
              <a:t>Mindfulness Research</a:t>
            </a:r>
            <a:endParaRPr dirty="0"/>
          </a:p>
        </p:txBody>
      </p:sp>
      <p:sp>
        <p:nvSpPr>
          <p:cNvPr id="21507" name="Rectangle 3"/>
          <p:cNvSpPr>
            <a:spLocks noGrp="1"/>
          </p:cNvSpPr>
          <p:nvPr>
            <p:ph idx="1"/>
          </p:nvPr>
        </p:nvSpPr>
        <p:spPr>
          <a:xfrm>
            <a:off x="533400" y="762000"/>
            <a:ext cx="7772400" cy="4876800"/>
          </a:xfrm>
        </p:spPr>
        <p:txBody>
          <a:bodyPr vert="horz" wrap="square" lIns="91440" tIns="45720" rIns="91440" bIns="45720" anchor="t" anchorCtr="0"/>
          <a:p>
            <a:pPr marL="393700" lvl="1" indent="0" eaLnBrk="1" hangingPunct="1">
              <a:buNone/>
            </a:pPr>
            <a:r>
              <a:rPr sz="1845" dirty="0"/>
              <a:t>Shapiro, et al.:</a:t>
            </a:r>
            <a:endParaRPr sz="1845" dirty="0"/>
          </a:p>
          <a:p>
            <a:pPr lvl="1" eaLnBrk="1" hangingPunct="1"/>
            <a:endParaRPr sz="1845" dirty="0"/>
          </a:p>
          <a:p>
            <a:pPr lvl="1" eaLnBrk="1" hangingPunct="1"/>
            <a:r>
              <a:rPr sz="1845" dirty="0"/>
              <a:t>They found that even brief mindfulness training is associated with various positive outcomes, including improved well-being, self-esteem, happiness, daily positive affect, extraversion, better relations with others, trust, and empathy.</a:t>
            </a:r>
            <a:endParaRPr sz="1845" dirty="0"/>
          </a:p>
          <a:p>
            <a:pPr lvl="1" eaLnBrk="1" hangingPunct="1"/>
            <a:r>
              <a:rPr sz="1845" dirty="0"/>
              <a:t>Mindfulness training is suggested to enhance not only psychological well-being but also physiological and transpersonal well-being, indicating a holistic impact.</a:t>
            </a:r>
            <a:endParaRPr sz="1845" dirty="0"/>
          </a:p>
          <a:p>
            <a:pPr lvl="1" eaLnBrk="1" hangingPunct="1"/>
            <a:endParaRPr sz="1845" dirty="0"/>
          </a:p>
          <a:p>
            <a:pPr marL="393700" lvl="1" indent="0" eaLnBrk="1" hangingPunct="1">
              <a:buNone/>
            </a:pPr>
            <a:r>
              <a:rPr sz="1845" dirty="0"/>
              <a:t>Ryan &amp; Brown:</a:t>
            </a:r>
            <a:endParaRPr sz="1845" dirty="0"/>
          </a:p>
          <a:p>
            <a:pPr lvl="1" eaLnBrk="1" hangingPunct="1"/>
            <a:endParaRPr sz="1845" dirty="0"/>
          </a:p>
          <a:p>
            <a:pPr lvl="1" eaLnBrk="1" hangingPunct="1"/>
            <a:r>
              <a:rPr sz="1845" dirty="0"/>
              <a:t>They propose an individual differences approach to mindfulness, measuring it using the Mindful Attention Awareness Scale (MAAS).</a:t>
            </a:r>
            <a:endParaRPr sz="1845" dirty="0"/>
          </a:p>
          <a:p>
            <a:pPr marL="393700" lvl="1" indent="0" eaLnBrk="1" hangingPunct="1">
              <a:buNone/>
            </a:pPr>
            <a:endParaRPr sz="184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685800" y="304800"/>
            <a:ext cx="7772400" cy="762000"/>
          </a:xfrm>
        </p:spPr>
        <p:txBody>
          <a:bodyPr vert="horz" wrap="square" lIns="0" tIns="45720" rIns="0" bIns="0" anchor="b" anchorCtr="0"/>
          <a:p>
            <a:pPr eaLnBrk="1" hangingPunct="1"/>
            <a:r>
              <a:rPr sz="2800" dirty="0"/>
              <a:t>MAAS Items</a:t>
            </a:r>
            <a:endParaRPr dirty="0"/>
          </a:p>
        </p:txBody>
      </p:sp>
      <p:sp>
        <p:nvSpPr>
          <p:cNvPr id="22531" name="Rectangle 3"/>
          <p:cNvSpPr>
            <a:spLocks noGrp="1"/>
          </p:cNvSpPr>
          <p:nvPr>
            <p:ph idx="1"/>
          </p:nvPr>
        </p:nvSpPr>
        <p:spPr>
          <a:xfrm>
            <a:off x="685800" y="1219200"/>
            <a:ext cx="7772400" cy="5029200"/>
          </a:xfrm>
        </p:spPr>
        <p:txBody>
          <a:bodyPr vert="horz" wrap="square" lIns="91440" tIns="45720" rIns="91440" bIns="45720" anchor="t" anchorCtr="0"/>
          <a:p>
            <a:pPr eaLnBrk="1" hangingPunct="1">
              <a:lnSpc>
                <a:spcPct val="90000"/>
              </a:lnSpc>
              <a:buFontTx/>
              <a:buNone/>
            </a:pPr>
            <a:r>
              <a:rPr sz="2000" dirty="0"/>
              <a:t>I could be experiencing some emotion and not be conscious of it until some time later.</a:t>
            </a:r>
            <a:endParaRPr sz="2000" dirty="0"/>
          </a:p>
          <a:p>
            <a:pPr eaLnBrk="1" hangingPunct="1">
              <a:lnSpc>
                <a:spcPct val="90000"/>
              </a:lnSpc>
              <a:buFontTx/>
              <a:buNone/>
            </a:pPr>
            <a:r>
              <a:rPr sz="2000" dirty="0"/>
              <a:t>I find it difficult to stay focused on what’s happening in the present.</a:t>
            </a:r>
            <a:endParaRPr sz="2000" dirty="0"/>
          </a:p>
          <a:p>
            <a:pPr eaLnBrk="1" hangingPunct="1">
              <a:lnSpc>
                <a:spcPct val="90000"/>
              </a:lnSpc>
              <a:buFontTx/>
              <a:buNone/>
            </a:pPr>
            <a:r>
              <a:rPr sz="2000" dirty="0"/>
              <a:t>I tend not to notice feelings of physical tension or discomfort until they really grab my attention.</a:t>
            </a:r>
            <a:endParaRPr sz="2000" dirty="0"/>
          </a:p>
          <a:p>
            <a:pPr eaLnBrk="1" hangingPunct="1">
              <a:lnSpc>
                <a:spcPct val="90000"/>
              </a:lnSpc>
              <a:buFontTx/>
              <a:buNone/>
            </a:pPr>
            <a:r>
              <a:rPr sz="2000" dirty="0"/>
              <a:t>It seems I am running on automatic without much awareness of what I’m doing.</a:t>
            </a:r>
            <a:endParaRPr sz="2000" dirty="0"/>
          </a:p>
          <a:p>
            <a:pPr eaLnBrk="1" hangingPunct="1">
              <a:lnSpc>
                <a:spcPct val="90000"/>
              </a:lnSpc>
              <a:buFontTx/>
              <a:buNone/>
            </a:pPr>
            <a:r>
              <a:rPr sz="2000" dirty="0"/>
              <a:t>I rush through activities without really being attentive to them.</a:t>
            </a:r>
            <a:endParaRPr sz="2000" dirty="0"/>
          </a:p>
          <a:p>
            <a:pPr eaLnBrk="1" hangingPunct="1">
              <a:lnSpc>
                <a:spcPct val="90000"/>
              </a:lnSpc>
              <a:buFontTx/>
              <a:buNone/>
            </a:pPr>
            <a:r>
              <a:rPr sz="2000" dirty="0"/>
              <a:t>I get so focused on a goal I want to achieve that I lose touch with what I am doing right here and now.</a:t>
            </a:r>
            <a:endParaRPr sz="2000" dirty="0"/>
          </a:p>
          <a:p>
            <a:pPr eaLnBrk="1" hangingPunct="1">
              <a:lnSpc>
                <a:spcPct val="90000"/>
              </a:lnSpc>
              <a:buFontTx/>
              <a:buNone/>
            </a:pPr>
            <a:r>
              <a:rPr sz="2000" dirty="0"/>
              <a:t>I find myself listening to someone with one ear, doing something else at the same time.</a:t>
            </a:r>
            <a:endParaRPr sz="2000" dirty="0"/>
          </a:p>
          <a:p>
            <a:pPr eaLnBrk="1" hangingPunct="1">
              <a:lnSpc>
                <a:spcPct val="90000"/>
              </a:lnSpc>
              <a:buFontTx/>
              <a:buNone/>
            </a:pPr>
            <a:r>
              <a:rPr sz="2000" dirty="0"/>
              <a:t>I find myself preoccupied with the future or the past.</a:t>
            </a:r>
            <a:endParaRPr sz="2000" dirty="0"/>
          </a:p>
          <a:p>
            <a:pPr eaLnBrk="1" hangingPunct="1">
              <a:lnSpc>
                <a:spcPct val="90000"/>
              </a:lnSpc>
              <a:buFontTx/>
              <a:buNone/>
            </a:pPr>
            <a:r>
              <a:rPr sz="2000" dirty="0"/>
              <a:t>I snack without being aware that I’m eating.</a:t>
            </a:r>
            <a:endParaRPr sz="2000" dirty="0"/>
          </a:p>
          <a:p>
            <a:pPr eaLnBrk="1" hangingPunct="1">
              <a:lnSpc>
                <a:spcPct val="90000"/>
              </a:lnSpc>
              <a:buFontTx/>
              <a:buNone/>
            </a:pPr>
            <a:endParaRPr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685800" y="304800"/>
            <a:ext cx="7772400" cy="914400"/>
          </a:xfrm>
        </p:spPr>
        <p:txBody>
          <a:bodyPr vert="horz" wrap="square" lIns="0" tIns="45720" rIns="0" bIns="0" anchor="b" anchorCtr="0"/>
          <a:p>
            <a:pPr eaLnBrk="1" hangingPunct="1"/>
            <a:r>
              <a:rPr sz="2800" dirty="0"/>
              <a:t>Reliability &amp; Validity</a:t>
            </a:r>
            <a:endParaRPr dirty="0"/>
          </a:p>
        </p:txBody>
      </p:sp>
      <p:sp>
        <p:nvSpPr>
          <p:cNvPr id="23555" name="Rectangle 3"/>
          <p:cNvSpPr>
            <a:spLocks noGrp="1"/>
          </p:cNvSpPr>
          <p:nvPr>
            <p:ph idx="1"/>
          </p:nvPr>
        </p:nvSpPr>
        <p:spPr>
          <a:xfrm>
            <a:off x="685800" y="1371600"/>
            <a:ext cx="7772400" cy="4876800"/>
          </a:xfrm>
        </p:spPr>
        <p:txBody>
          <a:bodyPr vert="horz" wrap="square" lIns="91440" tIns="45720" rIns="91440" bIns="45720" anchor="t" anchorCtr="0"/>
          <a:p>
            <a:pPr eaLnBrk="1" hangingPunct="1">
              <a:buFontTx/>
              <a:buNone/>
            </a:pPr>
            <a:r>
              <a:rPr sz="2000" dirty="0">
                <a:sym typeface="+mn-ea"/>
              </a:rPr>
              <a:t>Reliability &amp; Validity</a:t>
            </a:r>
            <a:endParaRPr sz="2000" dirty="0"/>
          </a:p>
          <a:p>
            <a:pPr eaLnBrk="1" hangingPunct="1">
              <a:buFontTx/>
              <a:buNone/>
            </a:pPr>
            <a:endParaRPr sz="2000" dirty="0"/>
          </a:p>
          <a:p>
            <a:pPr eaLnBrk="1" hangingPunct="1">
              <a:buFontTx/>
              <a:buNone/>
            </a:pPr>
            <a:r>
              <a:rPr sz="2000" dirty="0"/>
              <a:t>Negative correlation with - self-consciousness, rumination, absorption.</a:t>
            </a:r>
            <a:endParaRPr sz="2000" dirty="0"/>
          </a:p>
          <a:p>
            <a:pPr eaLnBrk="1" hangingPunct="1">
              <a:buFontTx/>
              <a:buNone/>
            </a:pPr>
            <a:r>
              <a:rPr sz="2000" dirty="0"/>
              <a:t>Positive correlations with attention, clarity of experience, &amp; active life engagement.</a:t>
            </a:r>
            <a:endParaRPr sz="2000" dirty="0"/>
          </a:p>
          <a:p>
            <a:pPr eaLnBrk="1" hangingPunct="1">
              <a:buFontTx/>
              <a:buNone/>
            </a:pPr>
            <a:r>
              <a:rPr sz="2000" dirty="0"/>
              <a:t>		+ r’s with measures of well-being both SWB and 			eudaimonic measures.</a:t>
            </a:r>
            <a:endParaRPr sz="2000" dirty="0"/>
          </a:p>
          <a:p>
            <a:pPr eaLnBrk="1" hangingPunct="1">
              <a:buFontTx/>
              <a:buNone/>
            </a:pPr>
            <a:r>
              <a:rPr sz="2000" dirty="0"/>
              <a:t>		Practicing Zen students score high.</a:t>
            </a:r>
            <a:endParaRPr sz="2000" dirty="0"/>
          </a:p>
          <a:p>
            <a:pPr eaLnBrk="1" hangingPunct="1">
              <a:buFontTx/>
              <a:buNone/>
            </a:pPr>
            <a:r>
              <a:rPr sz="2000" dirty="0"/>
              <a:t>		Higher levels of autonomy.</a:t>
            </a:r>
            <a:endParaRPr sz="2000" dirty="0"/>
          </a:p>
          <a:p>
            <a:pPr eaLnBrk="1" hangingPunct="1">
              <a:buFontTx/>
              <a:buNone/>
            </a:pPr>
            <a:r>
              <a:rPr sz="2000" dirty="0"/>
              <a:t>		Self-concordant actions.</a:t>
            </a:r>
            <a:endParaRPr sz="2000" dirty="0"/>
          </a:p>
          <a:p>
            <a:pPr eaLnBrk="1" hangingPunct="1">
              <a:buFontTx/>
              <a:buNone/>
            </a:pPr>
            <a:r>
              <a:rPr sz="2000" dirty="0"/>
              <a:t>		Consistency between conscious &amp; intuitive, implicit 		reactions.</a:t>
            </a:r>
            <a:endParaRPr sz="2000" dirty="0"/>
          </a:p>
          <a:p>
            <a:pPr eaLnBrk="1" hangingPunct="1">
              <a:buFontTx/>
              <a:buNone/>
            </a:pPr>
            <a:r>
              <a:rPr sz="2000" dirty="0"/>
              <a:t>		Higher positive affect &amp; lower mood disturbances.</a:t>
            </a:r>
            <a:endParaRPr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17022</Words>
  <Application>WPS Presentation</Application>
  <PresentationFormat/>
  <Paragraphs>598</Paragraphs>
  <Slides>43</Slides>
  <Notes>35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43</vt:i4>
      </vt:variant>
    </vt:vector>
  </HeadingPairs>
  <TitlesOfParts>
    <vt:vector size="56" baseType="lpstr">
      <vt:lpstr>Arial</vt:lpstr>
      <vt:lpstr>SimSun</vt:lpstr>
      <vt:lpstr>Wingdings</vt:lpstr>
      <vt:lpstr>MS PGothic</vt:lpstr>
      <vt:lpstr>Courier</vt:lpstr>
      <vt:lpstr>Courier New</vt:lpstr>
      <vt:lpstr>Calibri</vt:lpstr>
      <vt:lpstr>Wingdings 2</vt:lpstr>
      <vt:lpstr>Wingdings 2</vt:lpstr>
      <vt:lpstr>Constantia</vt:lpstr>
      <vt:lpstr>Microsoft YaHei</vt:lpstr>
      <vt:lpstr>Arial Unicode MS</vt:lpstr>
      <vt:lpstr>Flow</vt:lpstr>
      <vt:lpstr>  Living Well</vt:lpstr>
      <vt:lpstr>Mindfulness &amp; Well-Being</vt:lpstr>
      <vt:lpstr>What is mindfulness?</vt:lpstr>
      <vt:lpstr>Mindfulness Meditation</vt:lpstr>
      <vt:lpstr>Mindfulness Training: Seeing More of Self</vt:lpstr>
      <vt:lpstr>Cultivating 7 Attitudes - spill over into life  </vt:lpstr>
      <vt:lpstr>Mindfulness Research</vt:lpstr>
      <vt:lpstr>MAAS Items</vt:lpstr>
      <vt:lpstr>Reliability &amp; Validity</vt:lpstr>
      <vt:lpstr>Mindfulness &amp; Psychotherapy</vt:lpstr>
      <vt:lpstr>PowerPoint 演示文稿</vt:lpstr>
      <vt:lpstr> </vt:lpstr>
      <vt:lpstr>Contours of Positive Life</vt:lpstr>
      <vt:lpstr>Contours of Positive Life</vt:lpstr>
      <vt:lpstr>Means to a Good Life -  Can people increase their level of happiness?</vt:lpstr>
      <vt:lpstr> Examples of Increasing Happiness &amp; Well-Being</vt:lpstr>
      <vt:lpstr>Community college students sample  </vt:lpstr>
      <vt:lpstr>3. Practicing Virtues</vt:lpstr>
      <vt:lpstr>5. Well-Being Therapy (WBT)</vt:lpstr>
      <vt:lpstr>PowerPoint 演示文稿</vt:lpstr>
      <vt:lpstr>Resilience  Resilience is the ability to bounce back or recover quickly from difficulties, challenges, or adversity.   It involves adapting positively to stress, setbacks, or tough situations and maintaining mental and emotional well-being despite facing hardships.</vt:lpstr>
      <vt:lpstr>Roots of Resilience Research</vt:lpstr>
      <vt:lpstr>Resilience Resources</vt:lpstr>
      <vt:lpstr>Resilience Resources</vt:lpstr>
      <vt:lpstr>Deborah Blum: Finding Strength: How to Overcome Anything</vt:lpstr>
      <vt:lpstr>Resilience Resources</vt:lpstr>
      <vt:lpstr>Positive Youth Development</vt:lpstr>
      <vt:lpstr>Positive Youth Development</vt:lpstr>
      <vt:lpstr>Nine positive outcomes</vt:lpstr>
      <vt:lpstr>Positive Youth Development</vt:lpstr>
      <vt:lpstr>Effective Programs</vt:lpstr>
      <vt:lpstr>Positive Youth Development</vt:lpstr>
      <vt:lpstr>The Life Tasks of Adulthood</vt:lpstr>
      <vt:lpstr>The Life Tasks of Adulthood</vt:lpstr>
      <vt:lpstr>Six Tasks of Adult Development</vt:lpstr>
      <vt:lpstr>Six Tasks of Adult Development</vt:lpstr>
      <vt:lpstr>Successful Aging</vt:lpstr>
      <vt:lpstr>Successful Aging</vt:lpstr>
      <vt:lpstr>MacArthur Foundation Study </vt:lpstr>
      <vt:lpstr>Social Support</vt:lpstr>
      <vt:lpstr>The Adult Development Study</vt:lpstr>
      <vt:lpstr>Positive Emotions as Key to Successful Aging?</vt:lpstr>
      <vt:lpstr>Successful Aging and Culture?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Positive Emotions and Well-Being</dc:title>
  <dc:creator>UWEC</dc:creator>
  <cp:lastModifiedBy>user</cp:lastModifiedBy>
  <cp:revision>318</cp:revision>
  <dcterms:created xsi:type="dcterms:W3CDTF">2006-12-21T16:10:00Z</dcterms:created>
  <dcterms:modified xsi:type="dcterms:W3CDTF">2023-12-03T14:55:44Z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5A0FEC4FA67A48A598376A6F8B87E979</vt:lpwstr>
  </property>
  <property fmtid="{D5CDD505-2E9C-101B-9397-08002B2CF9AE}" pid="3" name="KSOProductBuildVer">
    <vt:lpwstr>1033-11.2.0.11537</vt:lpwstr>
  </property>
</Properties>
</file>