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 ContentType="application/vnd.ms-excel"/>
  <Default Extension="wav" ContentType="audio/x-wav"/>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322" r:id="rId7"/>
    <p:sldId id="359" r:id="rId8"/>
    <p:sldId id="298" r:id="rId9"/>
    <p:sldId id="297" r:id="rId10"/>
    <p:sldId id="259" r:id="rId11"/>
    <p:sldId id="265" r:id="rId12"/>
    <p:sldId id="263" r:id="rId13"/>
    <p:sldId id="269" r:id="rId14"/>
    <p:sldId id="270" r:id="rId15"/>
    <p:sldId id="276" r:id="rId16"/>
    <p:sldId id="295" r:id="rId17"/>
    <p:sldId id="327" r:id="rId18"/>
    <p:sldId id="329" r:id="rId19"/>
    <p:sldId id="335" r:id="rId20"/>
    <p:sldId id="339" r:id="rId21"/>
    <p:sldId id="345" r:id="rId22"/>
    <p:sldId id="347" r:id="rId23"/>
    <p:sldId id="361" r:id="rId24"/>
    <p:sldId id="363" r:id="rId25"/>
    <p:sldId id="349" r:id="rId26"/>
    <p:sldId id="357" r:id="rId27"/>
    <p:sldId id="303" r:id="rId28"/>
    <p:sldId id="302" r:id="rId29"/>
    <p:sldId id="304" r:id="rId30"/>
    <p:sldId id="305" r:id="rId31"/>
    <p:sldId id="306" r:id="rId32"/>
    <p:sldId id="307" r:id="rId33"/>
    <p:sldId id="308" r:id="rId34"/>
    <p:sldId id="309" r:id="rId35"/>
    <p:sldId id="310" r:id="rId36"/>
    <p:sldId id="311" r:id="rId37"/>
    <p:sldId id="312" r:id="rId38"/>
    <p:sldId id="313" r:id="rId39"/>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1554" y="96"/>
      </p:cViewPr>
      <p:guideLst>
        <p:guide orient="horz" pos="216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A12651-1FCC-444C-8A1A-EA6EBA5035A6}"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3F37026-0E1B-4120-82BC-AEF3445274CD}" type="slidenum">
              <a:rPr kumimoji="0" lang="en-US"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Image Placeholder 1"/>
          <p:cNvSpPr>
            <a:spLocks noGrp="1" noRot="1" noChangeAspect="1" noTextEdit="1"/>
          </p:cNvSpPr>
          <p:nvPr>
            <p:ph type="sldImg"/>
          </p:nvPr>
        </p:nvSpPr>
        <p:spPr>
          <a:ln>
            <a:solidFill>
              <a:srgbClr val="000000">
                <a:alpha val="100000"/>
              </a:srgbClr>
            </a:solidFill>
            <a:miter lim="800000"/>
          </a:ln>
        </p:spPr>
      </p:sp>
      <p:sp>
        <p:nvSpPr>
          <p:cNvPr id="9219"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92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Rot="1" noChangeAspect="1" noTextEdit="1"/>
          </p:cNvSpPr>
          <p:nvPr>
            <p:ph type="sldImg"/>
          </p:nvPr>
        </p:nvSpPr>
        <p:spPr>
          <a:ln>
            <a:solidFill>
              <a:srgbClr val="000000">
                <a:alpha val="100000"/>
              </a:srgbClr>
            </a:solidFill>
            <a:miter lim="800000"/>
          </a:ln>
        </p:spPr>
      </p:sp>
      <p:sp>
        <p:nvSpPr>
          <p:cNvPr id="61443" name="Rectangle 3"/>
          <p:cNvSpPr>
            <a:spLocks noGrp="1"/>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Rot="1" noChangeAspect="1" noTextEdit="1"/>
          </p:cNvSpPr>
          <p:nvPr>
            <p:ph type="sldImg"/>
          </p:nvPr>
        </p:nvSpPr>
        <p:spPr>
          <a:ln>
            <a:solidFill>
              <a:srgbClr val="000000">
                <a:alpha val="100000"/>
              </a:srgbClr>
            </a:solidFill>
            <a:miter lim="800000"/>
          </a:ln>
        </p:spPr>
      </p:sp>
      <p:sp>
        <p:nvSpPr>
          <p:cNvPr id="63491" name="Rectangle 3"/>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Rot="1" noChangeAspect="1" noTextEdit="1"/>
          </p:cNvSpPr>
          <p:nvPr>
            <p:ph type="sldImg"/>
          </p:nvPr>
        </p:nvSpPr>
        <p:spPr>
          <a:ln>
            <a:solidFill>
              <a:srgbClr val="000000">
                <a:alpha val="100000"/>
              </a:srgbClr>
            </a:solidFill>
            <a:miter lim="800000"/>
          </a:ln>
        </p:spPr>
      </p:sp>
      <p:sp>
        <p:nvSpPr>
          <p:cNvPr id="67587" name="Rectangle 3"/>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Rot="1" noChangeAspect="1" noTextEdit="1"/>
          </p:cNvSpPr>
          <p:nvPr>
            <p:ph type="sldImg"/>
          </p:nvPr>
        </p:nvSpPr>
        <p:spPr>
          <a:ln>
            <a:solidFill>
              <a:srgbClr val="000000">
                <a:alpha val="100000"/>
              </a:srgbClr>
            </a:solidFill>
            <a:miter lim="800000"/>
          </a:ln>
        </p:spPr>
      </p:sp>
      <p:sp>
        <p:nvSpPr>
          <p:cNvPr id="69635" name="Rectangle 3"/>
          <p:cNvSpPr>
            <a:spLocks noGrp="1"/>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Rot="1" noChangeAspect="1" noTextEdit="1"/>
          </p:cNvSpPr>
          <p:nvPr>
            <p:ph type="sldImg"/>
          </p:nvPr>
        </p:nvSpPr>
        <p:spPr>
          <a:ln>
            <a:solidFill>
              <a:srgbClr val="000000">
                <a:alpha val="100000"/>
              </a:srgbClr>
            </a:solidFill>
            <a:miter lim="800000"/>
          </a:ln>
        </p:spPr>
      </p:sp>
      <p:sp>
        <p:nvSpPr>
          <p:cNvPr id="77827" name="Rectangle 3"/>
          <p:cNvSpPr>
            <a:spLocks noGrp="1"/>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Rot="1" noTextEdit="1"/>
          </p:cNvSpPr>
          <p:nvPr>
            <p:ph type="sldImg"/>
          </p:nvPr>
        </p:nvSpPr>
        <p:spPr>
          <a:ln>
            <a:solidFill>
              <a:srgbClr val="000000">
                <a:alpha val="100000"/>
              </a:srgbClr>
            </a:solidFill>
            <a:miter lim="800000"/>
          </a:ln>
        </p:spPr>
      </p:sp>
      <p:sp>
        <p:nvSpPr>
          <p:cNvPr id="21507" name="Rectangle 3"/>
          <p:cNvSpPr/>
          <p:nvPr>
            <p:ph type="body" idx="1"/>
          </p:nvPr>
        </p:nvSpPr>
        <p:spPr>
          <a:noFill/>
          <a:ln>
            <a:noFill/>
          </a:ln>
        </p:spPr>
        <p:txBody>
          <a:bodyPr wrap="square" lIns="91440" tIns="45720" rIns="91440" bIns="45720" anchor="t"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Image Placeholder 1"/>
          <p:cNvSpPr>
            <a:spLocks noGrp="1" noRot="1" noChangeAspect="1" noTextEdit="1"/>
          </p:cNvSpPr>
          <p:nvPr>
            <p:ph type="sldImg"/>
          </p:nvPr>
        </p:nvSpPr>
        <p:spPr>
          <a:ln>
            <a:solidFill>
              <a:srgbClr val="000000">
                <a:alpha val="100000"/>
              </a:srgbClr>
            </a:solidFill>
            <a:miter lim="800000"/>
          </a:ln>
        </p:spPr>
      </p:sp>
      <p:sp>
        <p:nvSpPr>
          <p:cNvPr id="27651" name="Notes Placeholder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en-US" altLang="en-US" dirty="0"/>
          </a:p>
        </p:txBody>
      </p:sp>
      <p:sp>
        <p:nvSpPr>
          <p:cNvPr id="276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Arial" panose="020B0604020202020204" pitchFamily="34" charset="0"/>
                <a:cs typeface="Arial" panose="020B0604020202020204" pitchFamily="34" charset="0"/>
              </a:rPr>
            </a:fld>
            <a:endParaRPr lang="en-US" altLang="en-US" dirty="0">
              <a:latin typeface="Arial" panose="020B0604020202020204" pitchFamily="34" charset="0"/>
              <a:ea typeface="Arial" panose="020B0604020202020204" pitchFamily="34" charset="0"/>
              <a:cs typeface="Arial" panose="020B0604020202020204" pitchFamily="34" charset="0"/>
            </a:endParaRPr>
          </a:p>
        </p:txBody>
      </p:sp>
      <p:sp>
        <p:nvSpPr>
          <p:cNvPr id="29699" name="Rectangle 2"/>
          <p:cNvSpPr>
            <a:spLocks noGrp="1" noRot="1" noChangeAspect="1" noTextEdit="1"/>
          </p:cNvSpPr>
          <p:nvPr>
            <p:ph type="sldImg"/>
          </p:nvPr>
        </p:nvSpPr>
        <p:spPr>
          <a:ln>
            <a:solidFill>
              <a:srgbClr val="000000">
                <a:alpha val="100000"/>
              </a:srgbClr>
            </a:solidFill>
            <a:miter lim="800000"/>
          </a:ln>
        </p:spPr>
      </p:sp>
      <p:sp>
        <p:nvSpPr>
          <p:cNvPr id="29700" name="Rectangle 3"/>
          <p:cNvSpPr>
            <a:spLocks noGrp="1"/>
          </p:cNvSpPr>
          <p:nvPr>
            <p:ph type="body" idx="1"/>
          </p:nvPr>
        </p:nvSpPr>
        <p:spPr>
          <a:noFill/>
          <a:ln>
            <a:noFill/>
          </a:ln>
        </p:spPr>
        <p:txBody>
          <a:bodyPr wrap="square" lIns="91440" tIns="45720" rIns="91440" bIns="45720" anchor="t" anchorCtr="0"/>
          <a:p>
            <a:pPr lvl="0" eaLnBrk="1" hangingPunct="1">
              <a:spcBef>
                <a:spcPct val="0"/>
              </a:spcBef>
            </a:pPr>
            <a:r>
              <a:rPr lang="en-US" altLang="en-US" dirty="0"/>
              <a:t>Can’t just put them on the wall and walk away.. </a:t>
            </a:r>
            <a:endParaRPr lang="en-US" altLang="en-US" dirty="0"/>
          </a:p>
          <a:p>
            <a:pPr lvl="0" eaLnBrk="1" hangingPunct="1">
              <a:spcBef>
                <a:spcPct val="0"/>
              </a:spcBef>
            </a:pPr>
            <a:endParaRPr lang="en-US" altLang="en-US" dirty="0"/>
          </a:p>
          <a:p>
            <a:pPr lvl="0" eaLnBrk="1" hangingPunct="1">
              <a:spcBef>
                <a:spcPct val="0"/>
              </a:spcBef>
            </a:pPr>
            <a:r>
              <a:rPr lang="en-US" altLang="en-US" dirty="0"/>
              <a:t>If you emphasize it the kids will… </a:t>
            </a:r>
            <a:endParaRPr lang="en-US" altLang="en-US" dirty="0"/>
          </a:p>
          <a:p>
            <a:pPr lvl="0" eaLnBrk="1" hangingPunct="1">
              <a:spcBef>
                <a:spcPct val="0"/>
              </a:spcBef>
            </a:pPr>
            <a:r>
              <a:rPr lang="en-US" altLang="en-US" dirty="0"/>
              <a:t>If you model it the kids will…</a:t>
            </a:r>
            <a:endParaRPr lang="en-US" altLang="en-US" dirty="0"/>
          </a:p>
          <a:p>
            <a:pPr lvl="0" eaLnBrk="1" hangingPunct="1">
              <a:spcBef>
                <a:spcPct val="0"/>
              </a:spcBef>
            </a:pPr>
            <a:r>
              <a:rPr lang="en-US" altLang="en-US" dirty="0"/>
              <a:t>Consistently recognize students who are doing it.</a:t>
            </a:r>
            <a:endParaRPr lang="en-US" altLang="en-US" dirty="0"/>
          </a:p>
          <a:p>
            <a:pPr lvl="0" eaLnBrk="1" hangingPunct="1">
              <a:spcBef>
                <a:spcPct val="0"/>
              </a:spcBef>
            </a:pPr>
            <a:endParaRPr lang="en-US" altLang="en-US" dirty="0"/>
          </a:p>
          <a:p>
            <a:pPr lvl="0" eaLnBrk="1" hangingPunct="1">
              <a:spcBef>
                <a:spcPct val="0"/>
              </a:spcBef>
            </a:pPr>
            <a:endParaRPr lang="en-US" altLang="en-US" b="1" i="1" dirty="0"/>
          </a:p>
          <a:p>
            <a:pPr lvl="0" eaLnBrk="1" hangingPunct="1">
              <a:spcBef>
                <a:spcPct val="0"/>
              </a:spcBef>
            </a:pP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Rot="1" noChangeAspect="1" noTextEdit="1"/>
          </p:cNvSpPr>
          <p:nvPr>
            <p:ph type="sldImg"/>
          </p:nvPr>
        </p:nvSpPr>
        <p:spPr>
          <a:ln>
            <a:solidFill>
              <a:srgbClr val="000000">
                <a:alpha val="100000"/>
              </a:srgbClr>
            </a:solidFill>
            <a:miter lim="800000"/>
          </a:ln>
        </p:spPr>
      </p:sp>
      <p:sp>
        <p:nvSpPr>
          <p:cNvPr id="40963" name="Rectangle 3"/>
          <p:cNvSpPr>
            <a:spLocks noGrp="1"/>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Rot="1" noChangeAspect="1" noTextEdit="1"/>
          </p:cNvSpPr>
          <p:nvPr>
            <p:ph type="sldImg"/>
          </p:nvPr>
        </p:nvSpPr>
        <p:spPr>
          <a:ln>
            <a:solidFill>
              <a:srgbClr val="000000">
                <a:alpha val="100000"/>
              </a:srgbClr>
            </a:solidFill>
            <a:miter lim="800000"/>
          </a:ln>
        </p:spPr>
      </p:sp>
      <p:sp>
        <p:nvSpPr>
          <p:cNvPr id="43011" name="Rectangle 3"/>
          <p:cNvSpPr>
            <a:spLocks noGrp="1"/>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Rot="1" noChangeAspect="1" noTextEdit="1"/>
          </p:cNvSpPr>
          <p:nvPr>
            <p:ph type="sldImg"/>
          </p:nvPr>
        </p:nvSpPr>
        <p:spPr>
          <a:ln>
            <a:solidFill>
              <a:srgbClr val="000000">
                <a:alpha val="100000"/>
              </a:srgbClr>
            </a:solidFill>
            <a:miter lim="800000"/>
          </a:ln>
        </p:spPr>
      </p:sp>
      <p:sp>
        <p:nvSpPr>
          <p:cNvPr id="49155" name="Rectangle 3"/>
          <p:cNvSpPr>
            <a:spLocks noGrp="1"/>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Rot="1" noChangeAspect="1" noTextEdit="1"/>
          </p:cNvSpPr>
          <p:nvPr>
            <p:ph type="sldImg"/>
          </p:nvPr>
        </p:nvSpPr>
        <p:spPr>
          <a:ln>
            <a:solidFill>
              <a:srgbClr val="000000">
                <a:alpha val="100000"/>
              </a:srgbClr>
            </a:solidFill>
            <a:miter lim="800000"/>
          </a:ln>
        </p:spPr>
      </p:sp>
      <p:sp>
        <p:nvSpPr>
          <p:cNvPr id="53251" name="Rectangle 3"/>
          <p:cNvSpPr>
            <a:spLocks noGrp="1"/>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Rot="1" noChangeAspect="1" noTextEdit="1"/>
          </p:cNvSpPr>
          <p:nvPr>
            <p:ph type="sldImg"/>
          </p:nvPr>
        </p:nvSpPr>
        <p:spPr>
          <a:ln>
            <a:solidFill>
              <a:srgbClr val="000000">
                <a:alpha val="100000"/>
              </a:srgbClr>
            </a:solidFill>
            <a:miter lim="800000"/>
          </a:ln>
        </p:spPr>
      </p:sp>
      <p:sp>
        <p:nvSpPr>
          <p:cNvPr id="59395" name="Rectangle 3"/>
          <p:cNvSpPr>
            <a:spLocks noGrp="1"/>
          </p:cNvSpPr>
          <p:nvPr>
            <p:ph type="body" idx="1"/>
          </p:nvPr>
        </p:nvSpPr>
        <p:spPr>
          <a:noFill/>
          <a:ln>
            <a:noFill/>
          </a:ln>
        </p:spPr>
        <p:txBody>
          <a:bodyPr wrap="square" lIns="91440" tIns="45720" rIns="91440" bIns="45720" anchor="t" anchorCtr="0"/>
          <a:p>
            <a:pPr lvl="0"/>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12E5DE5-772D-44D1-BD45-CF50BE6C9BD5}"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1CF401F-F679-4FE6-9385-153EC1B7F2C0}" type="slidenum">
              <a:rPr kumimoji="0" lang="en-US" altLang="en-US" sz="1200" b="0" i="0" u="none" strike="noStrike" kern="1200" cap="none" spc="0" normalizeH="0" baseline="0" noProof="0" smtClean="0">
                <a:ln>
                  <a:noFill/>
                </a:ln>
                <a:solidFill>
                  <a:srgbClr val="D1EAEE"/>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D1EAEE"/>
              </a:solidFill>
              <a:effectLst/>
              <a:uLnTx/>
              <a:uFillTx/>
              <a:latin typeface="Constantia" panose="02030602050306030303" pitchFamily="18" charset="0"/>
              <a:ea typeface="+mn-ea"/>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4A62D6E-CF64-4590-BC65-E7BB2434C144}"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7B7D294-8845-4EFD-9E30-DDD9732A158F}"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4A62D6E-CF64-4590-BC65-E7BB2434C144}"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7B7D294-8845-4EFD-9E30-DDD9732A158F}"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4A62D6E-CF64-4590-BC65-E7BB2434C144}"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7B7D294-8845-4EFD-9E30-DDD9732A158F}"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30E88DC-B023-4991-81C4-8B4BDE7DCEDD}"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925A889-7674-47C1-9DF7-6333F4586E29}" type="slidenum">
              <a:rPr kumimoji="0" lang="en-US" altLang="en-US" sz="1200" b="0" i="0" u="none" strike="noStrike" kern="1200" cap="none" spc="0" normalizeH="0" baseline="0" noProof="0" smtClean="0">
                <a:ln>
                  <a:noFill/>
                </a:ln>
                <a:solidFill>
                  <a:srgbClr val="D1EAEE"/>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D1EAEE"/>
              </a:solidFill>
              <a:effectLst/>
              <a:uLnTx/>
              <a:uFillTx/>
              <a:latin typeface="Constantia" panose="02030602050306030303" pitchFamily="18" charset="0"/>
              <a:ea typeface="+mn-ea"/>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4A62D6E-CF64-4590-BC65-E7BB2434C144}"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7B7D294-8845-4EFD-9E30-DDD9732A158F}"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4A62D6E-CF64-4590-BC65-E7BB2434C144}"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7B7D294-8845-4EFD-9E30-DDD9732A158F}"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4A62D6E-CF64-4590-BC65-E7BB2434C144}"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7B7D294-8845-4EFD-9E30-DDD9732A158F}"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4A62D6E-CF64-4590-BC65-E7BB2434C144}"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7B7D294-8845-4EFD-9E30-DDD9732A158F}"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endParaRPr lang="en-US"/>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4A62D6E-CF64-4590-BC65-E7BB2434C144}"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7B7D294-8845-4EFD-9E30-DDD9732A158F}"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Freeform 15"/>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16"/>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66AC7EB-FF55-4DBB-B385-9F6D7FE4DB31}"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wrap="square" lIns="0" tIns="0" rIns="0" bIns="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A7DB39E-447D-4056-BC3B-94E499DB8492}"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Freeform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 name="Freeform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28" name="Title Placeholder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lang="en-US" altLang="en-US" dirty="0"/>
              <a:t>Click to edit Master title style</a:t>
            </a:r>
            <a:endParaRPr lang="en-US" altLang="en-US" dirty="0"/>
          </a:p>
        </p:txBody>
      </p:sp>
      <p:sp>
        <p:nvSpPr>
          <p:cNvPr id="1029" name="Text Placeholder 29"/>
          <p:cNvSpPr>
            <a:spLocks noGrp="1"/>
          </p:cNvSpPr>
          <p:nvPr>
            <p:ph type="body" idx="1"/>
          </p:nvPr>
        </p:nvSpPr>
        <p:spPr>
          <a:xfrm>
            <a:off x="457200" y="1935163"/>
            <a:ext cx="8229600" cy="4389437"/>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4A62D6E-CF64-4590-BC65-E7BB2434C144}" type="datetimeFigureOut">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fld>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a:solidFill>
                  <a:srgbClr val="045C75"/>
                </a:solidFill>
                <a:latin typeface="Constantia" panose="020306020503060303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7B7D294-8845-4EFD-9E30-DDD9732A158F}" type="slidenum">
              <a:rPr kumimoji="0" lang="en-US" altLang="en-US" sz="1200" b="0" i="0" u="none" strike="noStrike" kern="1200" cap="none" spc="0" normalizeH="0" baseline="0" noProof="0" smtClean="0">
                <a:ln>
                  <a:noFill/>
                </a:ln>
                <a:solidFill>
                  <a:srgbClr val="045C75"/>
                </a:solidFill>
                <a:effectLst/>
                <a:uLnTx/>
                <a:uFillTx/>
                <a:latin typeface="Constantia" panose="02030602050306030303" pitchFamily="18" charset="0"/>
                <a:ea typeface="+mn-ea"/>
                <a:cs typeface="Arial" panose="020B0604020202020204" pitchFamily="34" charset="0"/>
              </a:rPr>
            </a:fld>
            <a:endParaRPr kumimoji="0" lang="en-US" altLang="en-US" sz="1200" b="0" i="0" u="none" strike="noStrike" kern="1200" cap="none" spc="0" normalizeH="0" baseline="0" noProof="0">
              <a:ln>
                <a:noFill/>
              </a:ln>
              <a:solidFill>
                <a:srgbClr val="045C75"/>
              </a:solidFill>
              <a:effectLst/>
              <a:uLnTx/>
              <a:uFillTx/>
              <a:latin typeface="Constantia" panose="02030602050306030303" pitchFamily="18" charset="0"/>
              <a:ea typeface="+mn-ea"/>
              <a:cs typeface="Arial" panose="020B0604020202020204" pitchFamily="34" charset="0"/>
            </a:endParaRPr>
          </a:p>
        </p:txBody>
      </p:sp>
      <p:grpSp>
        <p:nvGrpSpPr>
          <p:cNvPr id="1033" name="Group 1"/>
          <p:cNvGrpSpPr/>
          <p:nvPr/>
        </p:nvGrpSpPr>
        <p:grpSpPr>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9.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Workbook1.xls"/></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bwMode="auto">
          <a:xfrm>
            <a:off x="533400" y="304800"/>
            <a:ext cx="7851648" cy="5410200"/>
          </a:xfrm>
          <a:ln>
            <a:miter lim="800000"/>
          </a:ln>
          <a:effectLst/>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 bIns="0" numCol="1" anchor="b" anchorCtr="0" compatLnSpc="1">
            <a:normAutofit fontScale="90000"/>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1" fontAlgn="auto" latinLnBrk="0" hangingPunct="1">
              <a:lnSpc>
                <a:spcPct val="100000"/>
              </a:lnSpc>
              <a:spcBef>
                <a:spcPct val="0"/>
              </a:spcBef>
              <a:spcAft>
                <a:spcPts val="0"/>
              </a:spcAft>
              <a:buClrTx/>
              <a:buSzTx/>
              <a:buFontTx/>
              <a:buNone/>
              <a:defRPr/>
            </a:pP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r>
              <a:rPr kumimoji="0" lang="en-US" sz="89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Positive Environments</a:t>
            </a: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b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endPar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2"/>
          <p:cNvSpPr txBox="1">
            <a:spLocks noChangeArrowheads="1"/>
          </p:cNvSpPr>
          <p:nvPr/>
        </p:nvSpPr>
        <p:spPr bwMode="auto">
          <a:xfrm>
            <a:off x="381000" y="914400"/>
            <a:ext cx="8077200" cy="483108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sz="2800" b="1" u="sng" kern="1200" cap="none" spc="0" normalizeH="0" baseline="0" noProof="0" dirty="0">
                <a:effectLst>
                  <a:outerShdw blurRad="38100" dist="38100" dir="2700000" algn="tl">
                    <a:srgbClr val="C0C0C0"/>
                  </a:outerShdw>
                </a:effectLst>
                <a:latin typeface="Arial" panose="020B0604020202020204" pitchFamily="34" charset="0"/>
                <a:ea typeface="+mn-ea"/>
                <a:cs typeface="Arial" panose="020B0604020202020204" pitchFamily="34" charset="0"/>
              </a:rPr>
              <a:t>School Climate</a:t>
            </a:r>
            <a:r>
              <a:rPr kumimoji="0" lang="en-US" sz="2800" b="1" kern="1200" cap="none" spc="0" normalizeH="0" baseline="0" noProof="0" dirty="0">
                <a:latin typeface="Arial" panose="020B0604020202020204" pitchFamily="34" charset="0"/>
                <a:ea typeface="+mn-ea"/>
                <a:cs typeface="Arial" panose="020B0604020202020204" pitchFamily="34" charset="0"/>
              </a:rPr>
              <a:t> </a:t>
            </a:r>
            <a:endParaRPr kumimoji="0" lang="en-US" sz="2800" b="1" kern="1200" cap="none" spc="0" normalizeH="0" baseline="0" noProof="0" dirty="0">
              <a:latin typeface="Arial" panose="020B0604020202020204" pitchFamily="34" charset="0"/>
              <a:ea typeface="+mn-ea"/>
              <a:cs typeface="Arial" panose="020B0604020202020204" pitchFamily="34" charset="0"/>
            </a:endParaRPr>
          </a:p>
          <a:p>
            <a:pPr marR="0" defTabSz="914400" eaLnBrk="1" hangingPunct="1">
              <a:spcBef>
                <a:spcPct val="50000"/>
              </a:spcBef>
              <a:buClrTx/>
              <a:buSzTx/>
              <a:buFontTx/>
              <a:buNone/>
              <a:defRPr/>
            </a:pPr>
            <a:r>
              <a:rPr kumimoji="0" lang="en-US" sz="2800" b="1" kern="1200" cap="none" spc="0" normalizeH="0" baseline="0" noProof="0" dirty="0">
                <a:latin typeface="Arial" panose="020B0604020202020204" pitchFamily="34" charset="0"/>
                <a:ea typeface="+mn-ea"/>
                <a:cs typeface="Arial" panose="020B0604020202020204" pitchFamily="34" charset="0"/>
              </a:rPr>
              <a:t>School climate is the communication of its norms, beliefs, and values through various behaviors </a:t>
            </a:r>
            <a:r>
              <a:rPr kumimoji="0" lang="en-IN" altLang="en-US" sz="2800" b="1" kern="1200" cap="none" spc="0" normalizeH="0" baseline="0" noProof="0" dirty="0">
                <a:latin typeface="Arial" panose="020B0604020202020204" pitchFamily="34" charset="0"/>
                <a:ea typeface="+mn-ea"/>
                <a:cs typeface="Arial" panose="020B0604020202020204" pitchFamily="34" charset="0"/>
              </a:rPr>
              <a:t>,</a:t>
            </a:r>
            <a:r>
              <a:rPr kumimoji="0" lang="en-US" sz="2800" b="1" kern="1200" cap="none" spc="0" normalizeH="0" baseline="0" noProof="0" dirty="0">
                <a:latin typeface="Arial" panose="020B0604020202020204" pitchFamily="34" charset="0"/>
                <a:ea typeface="+mn-ea"/>
                <a:cs typeface="Arial" panose="020B0604020202020204" pitchFamily="34" charset="0"/>
              </a:rPr>
              <a:t>with the primary focus being on students.  </a:t>
            </a:r>
            <a:endParaRPr kumimoji="0" lang="en-US" sz="2800" b="1" kern="1200" cap="none" spc="0" normalizeH="0" baseline="0" noProof="0" dirty="0">
              <a:latin typeface="Arial" panose="020B0604020202020204" pitchFamily="34" charset="0"/>
              <a:ea typeface="+mn-ea"/>
              <a:cs typeface="Arial" panose="020B0604020202020204" pitchFamily="34" charset="0"/>
            </a:endParaRPr>
          </a:p>
          <a:p>
            <a:pPr marR="0" defTabSz="914400" eaLnBrk="1" hangingPunct="1">
              <a:spcBef>
                <a:spcPct val="50000"/>
              </a:spcBef>
              <a:buClrTx/>
              <a:buSzTx/>
              <a:buFontTx/>
              <a:buNone/>
              <a:defRPr/>
            </a:pPr>
            <a:r>
              <a:rPr kumimoji="0" lang="en-US" sz="2800" b="1" kern="1200" cap="none" spc="0" normalizeH="0" baseline="0" noProof="0" dirty="0">
                <a:latin typeface="Arial" panose="020B0604020202020204" pitchFamily="34" charset="0"/>
                <a:ea typeface="+mn-ea"/>
                <a:cs typeface="Arial" panose="020B0604020202020204" pitchFamily="34" charset="0"/>
              </a:rPr>
              <a:t>School Climate is driven by and reflected in the daily interactions of  staff, administration, students, support staff, and the outside community.       </a:t>
            </a:r>
            <a:endParaRPr kumimoji="0" lang="en-US" sz="2800" b="1" kern="1200" cap="none" spc="0" normalizeH="0" baseline="0" noProof="0" dirty="0">
              <a:latin typeface="Arial" panose="020B0604020202020204" pitchFamily="34" charset="0"/>
              <a:ea typeface="+mn-ea"/>
              <a:cs typeface="Arial" panose="020B0604020202020204" pitchFamily="34" charset="0"/>
            </a:endParaRPr>
          </a:p>
          <a:p>
            <a:pPr marR="0" defTabSz="914400">
              <a:buClrTx/>
              <a:buSzTx/>
              <a:buFontTx/>
              <a:buNone/>
              <a:defRPr/>
            </a:pPr>
            <a:endParaRPr kumimoji="0" lang="en-US" sz="2800" kern="1200" cap="none" spc="0" normalizeH="0" baseline="0" noProof="0" dirty="0">
              <a:latin typeface="Arial" panose="020B0604020202020204" pitchFamily="34" charset="0"/>
              <a:ea typeface="+mn-ea"/>
              <a:cs typeface="Arial" panose="020B0604020202020204" pitchFamily="34" charset="0"/>
            </a:endParaRPr>
          </a:p>
        </p:txBody>
      </p:sp>
      <p:sp>
        <p:nvSpPr>
          <p:cNvPr id="5" name="Footer Placeholder 4"/>
          <p:cNvSpPr txBox="1">
            <a:spLocks noGrp="1"/>
          </p:cNvSpPr>
          <p:nvPr>
            <p:ph type="ftr" sz="quarter" idx="11"/>
          </p:nvPr>
        </p:nvSpPr>
        <p:spPr>
          <a:noFill/>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t>www.schoolofeducators.com</a:t>
            </a: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4"/>
          <p:cNvSpPr txBox="1"/>
          <p:nvPr/>
        </p:nvSpPr>
        <p:spPr>
          <a:xfrm>
            <a:off x="4022725" y="2632075"/>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sp>
        <p:nvSpPr>
          <p:cNvPr id="103429" name="Text Box 5"/>
          <p:cNvSpPr txBox="1">
            <a:spLocks noChangeArrowheads="1"/>
          </p:cNvSpPr>
          <p:nvPr/>
        </p:nvSpPr>
        <p:spPr bwMode="auto">
          <a:xfrm>
            <a:off x="533400" y="228600"/>
            <a:ext cx="8153400" cy="1311275"/>
          </a:xfrm>
          <a:prstGeom prst="rect">
            <a:avLst/>
          </a:prstGeom>
          <a:noFill/>
          <a:ln w="9525">
            <a:noFill/>
            <a:miter lim="800000"/>
          </a:ln>
          <a:effectLst/>
        </p:spPr>
        <p:txBody>
          <a:bodyPr>
            <a:spAutoFit/>
          </a:bodyPr>
          <a:lstStyle/>
          <a:p>
            <a:pPr marR="0" defTabSz="914400" eaLnBrk="1" hangingPunct="1">
              <a:buClrTx/>
              <a:buSzTx/>
              <a:buFontTx/>
              <a:buNone/>
              <a:defRPr/>
            </a:pPr>
            <a:r>
              <a:rPr kumimoji="0" lang="en-US" sz="4000" b="1" kern="1200" cap="none" spc="0" normalizeH="0" baseline="0" noProof="0">
                <a:solidFill>
                  <a:schemeClr val="tx2"/>
                </a:solidFill>
                <a:effectLst>
                  <a:outerShdw blurRad="38100" dist="38100" dir="2700000" algn="tl">
                    <a:srgbClr val="C0C0C0"/>
                  </a:outerShdw>
                </a:effectLst>
                <a:latin typeface="Garamond" panose="02020404030301010803" pitchFamily="18" charset="0"/>
                <a:ea typeface="+mn-ea"/>
                <a:cs typeface="Arial" panose="020B0604020202020204" pitchFamily="34" charset="0"/>
              </a:rPr>
              <a:t>ACCIDENTAL vs INTENTIONAL</a:t>
            </a:r>
            <a:endParaRPr kumimoji="0" lang="en-US" sz="4000" b="1" kern="1200" cap="none" spc="0" normalizeH="0" baseline="0" noProof="0">
              <a:solidFill>
                <a:schemeClr val="tx2"/>
              </a:solidFill>
              <a:effectLst>
                <a:outerShdw blurRad="38100" dist="38100" dir="2700000" algn="tl">
                  <a:srgbClr val="C0C0C0"/>
                </a:outerShdw>
              </a:effectLst>
              <a:latin typeface="Garamond" panose="02020404030301010803" pitchFamily="18" charset="0"/>
              <a:ea typeface="+mn-ea"/>
              <a:cs typeface="Arial" panose="020B0604020202020204" pitchFamily="34" charset="0"/>
            </a:endParaRPr>
          </a:p>
          <a:p>
            <a:pPr marR="0" algn="ctr" defTabSz="914400" eaLnBrk="1" hangingPunct="1">
              <a:buClrTx/>
              <a:buSzTx/>
              <a:buFontTx/>
              <a:buNone/>
              <a:defRPr/>
            </a:pPr>
            <a:r>
              <a:rPr kumimoji="0" lang="en-US" sz="4000" b="1" kern="1200" cap="none" spc="0" normalizeH="0" baseline="0" noProof="0">
                <a:solidFill>
                  <a:schemeClr val="tx2"/>
                </a:solidFill>
                <a:effectLst>
                  <a:outerShdw blurRad="38100" dist="38100" dir="2700000" algn="tl">
                    <a:srgbClr val="C0C0C0"/>
                  </a:outerShdw>
                </a:effectLst>
                <a:latin typeface="Garamond" panose="02020404030301010803" pitchFamily="18" charset="0"/>
                <a:ea typeface="+mn-ea"/>
                <a:cs typeface="Arial" panose="020B0604020202020204" pitchFamily="34" charset="0"/>
              </a:rPr>
              <a:t>CULTURE</a:t>
            </a:r>
            <a:endParaRPr kumimoji="0" lang="en-US" sz="4000" b="1" kern="1200" cap="none" spc="0" normalizeH="0" baseline="0" noProof="0">
              <a:solidFill>
                <a:schemeClr val="tx2"/>
              </a:solidFill>
              <a:effectLst>
                <a:outerShdw blurRad="38100" dist="38100" dir="2700000" algn="tl">
                  <a:srgbClr val="C0C0C0"/>
                </a:outerShdw>
              </a:effectLst>
              <a:latin typeface="Garamond" panose="02020404030301010803" pitchFamily="18" charset="0"/>
              <a:ea typeface="+mn-ea"/>
              <a:cs typeface="Arial" panose="020B0604020202020204" pitchFamily="34" charset="0"/>
            </a:endParaRPr>
          </a:p>
        </p:txBody>
      </p:sp>
      <p:sp>
        <p:nvSpPr>
          <p:cNvPr id="35844" name="Text Box 6"/>
          <p:cNvSpPr txBox="1"/>
          <p:nvPr/>
        </p:nvSpPr>
        <p:spPr>
          <a:xfrm>
            <a:off x="4175125" y="3317875"/>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graphicFrame>
        <p:nvGraphicFramePr>
          <p:cNvPr id="103452" name="Group 28"/>
          <p:cNvGraphicFramePr>
            <a:graphicFrameLocks noGrp="1"/>
          </p:cNvGraphicFramePr>
          <p:nvPr/>
        </p:nvGraphicFramePr>
        <p:xfrm>
          <a:off x="457200" y="1447800"/>
          <a:ext cx="7772400" cy="4945063"/>
        </p:xfrm>
        <a:graphic>
          <a:graphicData uri="http://schemas.openxmlformats.org/drawingml/2006/table">
            <a:tbl>
              <a:tblPr/>
              <a:tblGrid>
                <a:gridCol w="3886200"/>
                <a:gridCol w="3886200"/>
              </a:tblGrid>
              <a:tr h="876244">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dirty="0">
                          <a:ln>
                            <a:noFill/>
                          </a:ln>
                          <a:solidFill>
                            <a:schemeClr val="tx1"/>
                          </a:solidFill>
                          <a:effectLst/>
                          <a:latin typeface="Arial Narrow" panose="020B0606020202030204" pitchFamily="34" charset="0"/>
                        </a:rPr>
                        <a:t>Accidental Culture</a:t>
                      </a:r>
                      <a:endParaRPr kumimoji="0" lang="en-US" sz="2400" b="1" i="0" u="none" strike="noStrike" cap="none" normalizeH="0" baseline="0" dirty="0">
                        <a:ln>
                          <a:noFill/>
                        </a:ln>
                        <a:solidFill>
                          <a:schemeClr val="tx1"/>
                        </a:solidFill>
                        <a:effectLst/>
                        <a:latin typeface="Arial Narrow" panose="020B0606020202030204" pitchFamily="34" charset="0"/>
                      </a:endParaRPr>
                    </a:p>
                  </a:txBody>
                  <a:tcPr marT="45717" marB="457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a:ln>
                            <a:noFill/>
                          </a:ln>
                          <a:solidFill>
                            <a:schemeClr val="tx1"/>
                          </a:solidFill>
                          <a:effectLst/>
                          <a:latin typeface="Arial Narrow" panose="020B0606020202030204" pitchFamily="34" charset="0"/>
                        </a:rPr>
                        <a:t>Intentional Culture</a:t>
                      </a:r>
                      <a:endParaRPr kumimoji="0" lang="en-US" sz="2400" b="1" i="0" u="none" strike="noStrike" cap="none" normalizeH="0" baseline="0">
                        <a:ln>
                          <a:noFill/>
                        </a:ln>
                        <a:solidFill>
                          <a:schemeClr val="tx1"/>
                        </a:solidFill>
                        <a:effectLst/>
                        <a:latin typeface="Arial Narrow" panose="020B060602020203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r h="822907">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a:ln>
                            <a:noFill/>
                          </a:ln>
                          <a:solidFill>
                            <a:schemeClr val="tx1"/>
                          </a:solidFill>
                          <a:effectLst/>
                          <a:latin typeface="Arial Narrow" panose="020B0606020202030204" pitchFamily="34" charset="0"/>
                        </a:rPr>
                        <a:t>1.   Activities are based on assumptions.</a:t>
                      </a:r>
                      <a:endParaRPr kumimoji="0" lang="en-US" sz="2400" b="0" i="0" u="none" strike="noStrike" cap="none" normalizeH="0" baseline="0">
                        <a:ln>
                          <a:noFill/>
                        </a:ln>
                        <a:solidFill>
                          <a:schemeClr val="tx1"/>
                        </a:solidFill>
                        <a:effectLst/>
                        <a:latin typeface="Arial Narrow" panose="020B060602020203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a:ln>
                            <a:noFill/>
                          </a:ln>
                          <a:solidFill>
                            <a:schemeClr val="tx1"/>
                          </a:solidFill>
                          <a:effectLst/>
                          <a:latin typeface="Arial Narrow" panose="020B0606020202030204" pitchFamily="34" charset="0"/>
                        </a:rPr>
                        <a:t> 1. Activities are research-based. </a:t>
                      </a:r>
                      <a:endParaRPr kumimoji="0" lang="en-US" sz="2400" b="0" i="0" u="none" strike="noStrike" cap="none" normalizeH="0" baseline="0">
                        <a:ln>
                          <a:noFill/>
                        </a:ln>
                        <a:solidFill>
                          <a:schemeClr val="tx1"/>
                        </a:solidFill>
                        <a:effectLst/>
                        <a:latin typeface="Arial Narrow" panose="020B060602020203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r h="1028634">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2.   Academic goals deteriorate to a wish list.   </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a:ln>
                            <a:noFill/>
                          </a:ln>
                          <a:solidFill>
                            <a:schemeClr val="tx1"/>
                          </a:solidFill>
                          <a:effectLst/>
                          <a:latin typeface="Arial Narrow" panose="020B0606020202030204" pitchFamily="34" charset="0"/>
                        </a:rPr>
                        <a:t>2. Academic goals are credible. The focus is on results.</a:t>
                      </a:r>
                      <a:endParaRPr kumimoji="0" lang="en-US" sz="2400" b="0" i="0" u="none" strike="noStrike" cap="none" normalizeH="0" baseline="0">
                        <a:ln>
                          <a:noFill/>
                        </a:ln>
                        <a:solidFill>
                          <a:schemeClr val="tx1"/>
                        </a:solidFill>
                        <a:effectLst/>
                        <a:latin typeface="Arial Narrow" panose="020B060602020203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r h="1188644">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3.  Mission and goals are ignored.</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a:ln>
                            <a:noFill/>
                          </a:ln>
                          <a:solidFill>
                            <a:schemeClr val="tx1"/>
                          </a:solidFill>
                          <a:effectLst/>
                          <a:latin typeface="Arial Narrow" panose="020B0606020202030204" pitchFamily="34" charset="0"/>
                        </a:rPr>
                        <a:t>3. Mission and goals are used as a blue print for school improvement.</a:t>
                      </a:r>
                      <a:endParaRPr kumimoji="0" lang="en-US" sz="2400" b="0" i="0" u="none" strike="noStrike" cap="none" normalizeH="0" baseline="0">
                        <a:ln>
                          <a:noFill/>
                        </a:ln>
                        <a:solidFill>
                          <a:schemeClr val="tx1"/>
                        </a:solidFill>
                        <a:effectLst/>
                        <a:latin typeface="Arial Narrow" panose="020B060602020203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r h="1028634">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a:ln>
                            <a:noFill/>
                          </a:ln>
                          <a:solidFill>
                            <a:schemeClr val="tx1"/>
                          </a:solidFill>
                          <a:effectLst/>
                          <a:latin typeface="Arial Narrow" panose="020B0606020202030204" pitchFamily="34" charset="0"/>
                        </a:rPr>
                        <a:t>4.  Decisions are dictated and developed by few.</a:t>
                      </a:r>
                      <a:endParaRPr kumimoji="0" lang="en-US" sz="2400" b="0" i="0" u="none" strike="noStrike" cap="none" normalizeH="0" baseline="0">
                        <a:ln>
                          <a:noFill/>
                        </a:ln>
                        <a:solidFill>
                          <a:schemeClr val="tx1"/>
                        </a:solidFill>
                        <a:effectLst/>
                        <a:latin typeface="Arial Narrow" panose="020B060602020203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4.  Broad collaboration: decisions are widely shared</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03452"/>
                                        </p:tgtEl>
                                        <p:attrNameLst>
                                          <p:attrName>style.visibility</p:attrName>
                                        </p:attrNameLst>
                                      </p:cBhvr>
                                      <p:to>
                                        <p:strVal val="visible"/>
                                      </p:to>
                                    </p:set>
                                    <p:animEffect transition="in" filter="box(out)">
                                      <p:cBhvr>
                                        <p:cTn id="7" dur="500"/>
                                        <p:tgtEl>
                                          <p:spTgt spid="10345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4"/>
          <p:cNvSpPr txBox="1"/>
          <p:nvPr/>
        </p:nvSpPr>
        <p:spPr>
          <a:xfrm>
            <a:off x="4175125" y="1108075"/>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sp>
        <p:nvSpPr>
          <p:cNvPr id="104453" name="Text Box 5"/>
          <p:cNvSpPr txBox="1">
            <a:spLocks noChangeArrowheads="1"/>
          </p:cNvSpPr>
          <p:nvPr/>
        </p:nvSpPr>
        <p:spPr bwMode="auto">
          <a:xfrm>
            <a:off x="533400" y="706438"/>
            <a:ext cx="8153400" cy="1311275"/>
          </a:xfrm>
          <a:prstGeom prst="rect">
            <a:avLst/>
          </a:prstGeom>
          <a:noFill/>
          <a:ln w="9525">
            <a:noFill/>
            <a:miter lim="800000"/>
          </a:ln>
          <a:effectLst/>
        </p:spPr>
        <p:txBody>
          <a:bodyPr>
            <a:spAutoFit/>
          </a:bodyPr>
          <a:lstStyle/>
          <a:p>
            <a:pPr marR="0" defTabSz="914400" eaLnBrk="1" hangingPunct="1">
              <a:buClrTx/>
              <a:buSzTx/>
              <a:buFontTx/>
              <a:buNone/>
              <a:defRPr/>
            </a:pPr>
            <a:r>
              <a:rPr kumimoji="0" lang="en-US" sz="4000" b="1" kern="1200" cap="none" spc="0" normalizeH="0" baseline="0" noProof="0">
                <a:solidFill>
                  <a:schemeClr val="tx2"/>
                </a:solidFill>
                <a:effectLst>
                  <a:outerShdw blurRad="38100" dist="38100" dir="2700000" algn="tl">
                    <a:srgbClr val="C0C0C0"/>
                  </a:outerShdw>
                </a:effectLst>
                <a:latin typeface="Garamond" panose="02020404030301010803" pitchFamily="18" charset="0"/>
                <a:ea typeface="+mn-ea"/>
                <a:cs typeface="Arial" panose="020B0604020202020204" pitchFamily="34" charset="0"/>
              </a:rPr>
              <a:t>ACCIDENTAL vs INTENTIONAL</a:t>
            </a:r>
            <a:endParaRPr kumimoji="0" lang="en-US" sz="4000" b="1" kern="1200" cap="none" spc="0" normalizeH="0" baseline="0" noProof="0">
              <a:solidFill>
                <a:schemeClr val="tx2"/>
              </a:solidFill>
              <a:effectLst>
                <a:outerShdw blurRad="38100" dist="38100" dir="2700000" algn="tl">
                  <a:srgbClr val="C0C0C0"/>
                </a:outerShdw>
              </a:effectLst>
              <a:latin typeface="Garamond" panose="02020404030301010803" pitchFamily="18" charset="0"/>
              <a:ea typeface="+mn-ea"/>
              <a:cs typeface="Arial" panose="020B0604020202020204" pitchFamily="34" charset="0"/>
            </a:endParaRPr>
          </a:p>
          <a:p>
            <a:pPr marR="0" algn="ctr" defTabSz="914400" eaLnBrk="1" hangingPunct="1">
              <a:buClrTx/>
              <a:buSzTx/>
              <a:buFontTx/>
              <a:buNone/>
              <a:defRPr/>
            </a:pPr>
            <a:r>
              <a:rPr kumimoji="0" lang="en-US" sz="4000" b="1" kern="1200" cap="none" spc="0" normalizeH="0" baseline="0" noProof="0">
                <a:solidFill>
                  <a:schemeClr val="tx2"/>
                </a:solidFill>
                <a:effectLst>
                  <a:outerShdw blurRad="38100" dist="38100" dir="2700000" algn="tl">
                    <a:srgbClr val="C0C0C0"/>
                  </a:outerShdw>
                </a:effectLst>
                <a:latin typeface="Garamond" panose="02020404030301010803" pitchFamily="18" charset="0"/>
                <a:ea typeface="+mn-ea"/>
                <a:cs typeface="Arial" panose="020B0604020202020204" pitchFamily="34" charset="0"/>
              </a:rPr>
              <a:t>CULTURE</a:t>
            </a:r>
            <a:endParaRPr kumimoji="0" lang="en-US" sz="4000" b="1" kern="1200" cap="none" spc="0" normalizeH="0" baseline="0" noProof="0">
              <a:solidFill>
                <a:schemeClr val="tx2"/>
              </a:solidFill>
              <a:effectLst>
                <a:outerShdw blurRad="38100" dist="38100" dir="2700000" algn="tl">
                  <a:srgbClr val="C0C0C0"/>
                </a:outerShdw>
              </a:effectLst>
              <a:latin typeface="Garamond" panose="02020404030301010803" pitchFamily="18" charset="0"/>
              <a:ea typeface="+mn-ea"/>
              <a:cs typeface="Arial" panose="020B0604020202020204" pitchFamily="34" charset="0"/>
            </a:endParaRPr>
          </a:p>
        </p:txBody>
      </p:sp>
      <p:sp>
        <p:nvSpPr>
          <p:cNvPr id="36868" name="Text Box 6"/>
          <p:cNvSpPr txBox="1"/>
          <p:nvPr/>
        </p:nvSpPr>
        <p:spPr>
          <a:xfrm>
            <a:off x="4479925" y="2632075"/>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graphicFrame>
        <p:nvGraphicFramePr>
          <p:cNvPr id="104455" name="Group 7"/>
          <p:cNvGraphicFramePr>
            <a:graphicFrameLocks noGrp="1"/>
          </p:cNvGraphicFramePr>
          <p:nvPr/>
        </p:nvGraphicFramePr>
        <p:xfrm>
          <a:off x="609600" y="2074863"/>
          <a:ext cx="7772400" cy="4468813"/>
        </p:xfrm>
        <a:graphic>
          <a:graphicData uri="http://schemas.openxmlformats.org/drawingml/2006/table">
            <a:tbl>
              <a:tblPr/>
              <a:tblGrid>
                <a:gridCol w="3886200"/>
                <a:gridCol w="3886200"/>
              </a:tblGrid>
              <a:tr h="8062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dirty="0">
                          <a:ln>
                            <a:noFill/>
                          </a:ln>
                          <a:solidFill>
                            <a:schemeClr val="tx1"/>
                          </a:solidFill>
                          <a:effectLst/>
                          <a:latin typeface="Arial Narrow" panose="020B0606020202030204" pitchFamily="34" charset="0"/>
                        </a:rPr>
                        <a:t>Accidental Culture</a:t>
                      </a:r>
                      <a:endParaRPr kumimoji="0" lang="en-US" sz="2400" b="1" i="0" u="none" strike="noStrike" cap="none" normalizeH="0" baseline="0" dirty="0">
                        <a:ln>
                          <a:noFill/>
                        </a:ln>
                        <a:solidFill>
                          <a:schemeClr val="tx1"/>
                        </a:solidFill>
                        <a:effectLst/>
                        <a:latin typeface="Arial Narrow" panose="020B0606020202030204" pitchFamily="34" charset="0"/>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400" b="1" i="0" u="none" strike="noStrike" cap="none" normalizeH="0" baseline="0">
                          <a:ln>
                            <a:noFill/>
                          </a:ln>
                          <a:solidFill>
                            <a:schemeClr val="tx1"/>
                          </a:solidFill>
                          <a:effectLst/>
                          <a:latin typeface="Arial Narrow" panose="020B0606020202030204" pitchFamily="34" charset="0"/>
                        </a:rPr>
                        <a:t>Intentional Culture</a:t>
                      </a:r>
                      <a:endParaRPr kumimoji="0" lang="en-US" sz="2400" b="1" i="0" u="none" strike="noStrike" cap="none" normalizeH="0" baseline="0">
                        <a:ln>
                          <a:noFill/>
                        </a:ln>
                        <a:solidFill>
                          <a:schemeClr val="tx1"/>
                        </a:solidFill>
                        <a:effectLst/>
                        <a:latin typeface="Arial Narrow" panose="020B060602020203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r h="823102">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5.  Articulated Beliefs</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 5. Beliefs are tied to actions and behaviors. </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r h="946482">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6.  Random Values   </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 6.  Values tied to vision and   mission</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r h="946482">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7. Connections are random</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7. Connections are constantly sought</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r h="946482">
                <a:tc>
                  <a:txBody>
                    <a:bodyPr/>
                    <a:lstStyle/>
                    <a:p>
                      <a:pPr marL="533400" marR="0" lvl="0" indent="-53340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8. Diversity is acknowledged</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400" b="0" i="0" u="none" strike="noStrike" cap="none" normalizeH="0" baseline="0" dirty="0">
                          <a:ln>
                            <a:noFill/>
                          </a:ln>
                          <a:solidFill>
                            <a:schemeClr val="tx1"/>
                          </a:solidFill>
                          <a:effectLst/>
                          <a:latin typeface="Arial Narrow" panose="020B0606020202030204" pitchFamily="34" charset="0"/>
                        </a:rPr>
                        <a:t>8. Diversity is valued</a:t>
                      </a:r>
                      <a:endParaRPr kumimoji="0" lang="en-US" sz="2400" b="0" i="0" u="none" strike="noStrike" cap="none" normalizeH="0" baseline="0" dirty="0">
                        <a:ln>
                          <a:noFill/>
                        </a:ln>
                        <a:solidFill>
                          <a:schemeClr val="tx1"/>
                        </a:solidFill>
                        <a:effectLst/>
                        <a:latin typeface="Arial Narrow" panose="020B060602020203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pattFill prst="pct90">
                      <a:fgClr>
                        <a:schemeClr val="bg1"/>
                      </a:fgClr>
                      <a:bgClr>
                        <a:schemeClr val="accent2"/>
                      </a:bgClr>
                    </a:patt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4937125" y="3317875"/>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sp>
        <p:nvSpPr>
          <p:cNvPr id="37891" name="Text Box 3"/>
          <p:cNvSpPr txBox="1"/>
          <p:nvPr/>
        </p:nvSpPr>
        <p:spPr>
          <a:xfrm>
            <a:off x="0" y="609600"/>
            <a:ext cx="8839200" cy="762000"/>
          </a:xfrm>
          <a:prstGeom prst="rect">
            <a:avLst/>
          </a:prstGeom>
          <a:noFill/>
          <a:ln w="9525">
            <a:noFill/>
          </a:ln>
        </p:spPr>
        <p:txBody>
          <a:bodyPr>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en-US" sz="4400" dirty="0">
                <a:solidFill>
                  <a:schemeClr val="tx2"/>
                </a:solidFill>
                <a:latin typeface="Tahoma" panose="020B0604030504040204" pitchFamily="34" charset="0"/>
                <a:cs typeface="Arial" panose="020B0604020202020204" pitchFamily="34" charset="0"/>
              </a:rPr>
              <a:t>Positive School Culture/Climate</a:t>
            </a:r>
            <a:endParaRPr lang="en-US" altLang="en-US" sz="4400" dirty="0">
              <a:solidFill>
                <a:schemeClr val="tx2"/>
              </a:solidFill>
              <a:latin typeface="Tahoma" panose="020B0604030504040204" pitchFamily="34" charset="0"/>
              <a:ea typeface="Arial" panose="020B0604020202020204" pitchFamily="34" charset="0"/>
            </a:endParaRPr>
          </a:p>
        </p:txBody>
      </p:sp>
      <p:sp>
        <p:nvSpPr>
          <p:cNvPr id="37892" name="Text Box 4"/>
          <p:cNvSpPr txBox="1"/>
          <p:nvPr/>
        </p:nvSpPr>
        <p:spPr>
          <a:xfrm>
            <a:off x="2422525" y="3546475"/>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sp>
        <p:nvSpPr>
          <p:cNvPr id="37893" name="Rectangle 5"/>
          <p:cNvSpPr/>
          <p:nvPr/>
        </p:nvSpPr>
        <p:spPr>
          <a:xfrm>
            <a:off x="304800" y="1981200"/>
            <a:ext cx="8610600" cy="4267200"/>
          </a:xfrm>
          <a:prstGeom prst="rect">
            <a:avLst/>
          </a:prstGeom>
          <a:noFill/>
          <a:ln w="9525">
            <a:noFill/>
          </a:ln>
        </p:spPr>
        <p:txBody>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342900" lvl="0" indent="-342900" eaLnBrk="1" hangingPunct="1">
              <a:buClrTx/>
              <a:buSzTx/>
              <a:buFontTx/>
              <a:buBlip>
                <a:blip r:embed="rId1"/>
              </a:buBlip>
            </a:pPr>
            <a:r>
              <a:rPr lang="en-US" altLang="en-US" sz="3200" dirty="0">
                <a:latin typeface="Arial Narrow" panose="020B0606020202030204" pitchFamily="34" charset="0"/>
                <a:cs typeface="Arial" panose="020B0604020202020204" pitchFamily="34" charset="0"/>
              </a:rPr>
              <a:t>Stories that celebrate successes and recognize them</a:t>
            </a:r>
            <a:endParaRPr lang="en-US" altLang="en-US" sz="3200" dirty="0">
              <a:latin typeface="Arial Narrow" panose="020B0606020202030204" pitchFamily="34" charset="0"/>
              <a:cs typeface="Arial" panose="020B0604020202020204" pitchFamily="34" charset="0"/>
            </a:endParaRPr>
          </a:p>
          <a:p>
            <a:pPr marL="342900" lvl="0" indent="-342900" eaLnBrk="1" hangingPunct="1">
              <a:buClrTx/>
              <a:buSzTx/>
              <a:buFontTx/>
              <a:buBlip>
                <a:blip r:embed="rId1"/>
              </a:buBlip>
            </a:pPr>
            <a:r>
              <a:rPr lang="en-US" altLang="en-US" sz="3200" dirty="0">
                <a:latin typeface="Arial Narrow" panose="020B0606020202030204" pitchFamily="34" charset="0"/>
                <a:cs typeface="Arial" panose="020B0604020202020204" pitchFamily="34" charset="0"/>
              </a:rPr>
              <a:t>isme example likh dena</a:t>
            </a:r>
            <a:endParaRPr lang="en-US" altLang="en-US" sz="3200" dirty="0">
              <a:latin typeface="Arial Narrow" panose="020B0606020202030204" pitchFamily="34" charset="0"/>
              <a:cs typeface="Arial" panose="020B0604020202020204" pitchFamily="34" charset="0"/>
            </a:endParaRPr>
          </a:p>
          <a:p>
            <a:pPr marL="342900" lvl="0" indent="-342900" eaLnBrk="1" hangingPunct="1">
              <a:buClrTx/>
              <a:buSzTx/>
              <a:buFontTx/>
              <a:buBlip>
                <a:blip r:embed="rId1"/>
              </a:buBlip>
            </a:pPr>
            <a:r>
              <a:rPr lang="en-US" altLang="en-US" sz="3200" dirty="0">
                <a:latin typeface="Arial Narrow" panose="020B0606020202030204" pitchFamily="34" charset="0"/>
                <a:cs typeface="Arial" panose="020B0604020202020204" pitchFamily="34" charset="0"/>
              </a:rPr>
              <a:t> Physical Environment reflects pride and joy</a:t>
            </a:r>
            <a:endParaRPr lang="en-US" altLang="en-US" sz="3200" dirty="0">
              <a:latin typeface="Arial Narrow" panose="020B0606020202030204" pitchFamily="34" charset="0"/>
              <a:cs typeface="Arial" panose="020B0604020202020204" pitchFamily="34" charset="0"/>
            </a:endParaRPr>
          </a:p>
          <a:p>
            <a:pPr marL="342900" lvl="0" indent="-342900" eaLnBrk="1" hangingPunct="1">
              <a:buClrTx/>
              <a:buSzTx/>
              <a:buFontTx/>
              <a:buBlip>
                <a:blip r:embed="rId1"/>
              </a:buBlip>
            </a:pPr>
            <a:endParaRPr lang="en-US" altLang="en-US" sz="3200" dirty="0">
              <a:latin typeface="Arial Narrow" panose="020B0606020202030204" pitchFamily="34" charset="0"/>
              <a:cs typeface="Arial" panose="020B0604020202020204" pitchFamily="34" charset="0"/>
            </a:endParaRPr>
          </a:p>
          <a:p>
            <a:pPr marL="342900" lvl="0" indent="-342900" eaLnBrk="1" hangingPunct="1">
              <a:buClrTx/>
              <a:buSzTx/>
              <a:buFontTx/>
              <a:buBlip>
                <a:blip r:embed="rId1"/>
              </a:buBlip>
            </a:pPr>
            <a:r>
              <a:rPr lang="en-US" altLang="en-US" sz="3200" dirty="0">
                <a:latin typeface="Arial Narrow" panose="020B0606020202030204" pitchFamily="34" charset="0"/>
                <a:cs typeface="Arial" panose="020B0604020202020204" pitchFamily="34" charset="0"/>
              </a:rPr>
              <a:t>Widespread sense of respect and nurturing</a:t>
            </a:r>
            <a:endParaRPr lang="en-US" altLang="en-US" sz="3200" dirty="0">
              <a:latin typeface="Arial Narrow" panose="020B0606020202030204" pitchFamily="34" charset="0"/>
              <a:ea typeface="Arial" panose="020B0604020202020204" pitchFamily="34" charset="0"/>
            </a:endParaRPr>
          </a:p>
        </p:txBody>
      </p:sp>
      <p:sp>
        <p:nvSpPr>
          <p:cNvPr id="8" name="Footer Placeholder 7"/>
          <p:cNvSpPr txBox="1">
            <a:spLocks noGrp="1"/>
          </p:cNvSpPr>
          <p:nvPr>
            <p:ph type="ftr" sz="quarter" idx="11"/>
          </p:nvPr>
        </p:nvSpPr>
        <p:spPr>
          <a:noFill/>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t>www.schoolofeducators.com</a:t>
            </a: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4"/>
          <p:cNvSpPr txBox="1"/>
          <p:nvPr/>
        </p:nvSpPr>
        <p:spPr>
          <a:xfrm>
            <a:off x="3946525" y="2479675"/>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sp>
        <p:nvSpPr>
          <p:cNvPr id="108549" name="Text Box 5"/>
          <p:cNvSpPr txBox="1"/>
          <p:nvPr/>
        </p:nvSpPr>
        <p:spPr>
          <a:xfrm>
            <a:off x="685800" y="609600"/>
            <a:ext cx="7772400" cy="1706563"/>
          </a:xfrm>
          <a:prstGeom prst="rect">
            <a:avLst/>
          </a:prstGeom>
          <a:noFill/>
          <a:ln w="9525">
            <a:noFill/>
          </a:ln>
        </p:spPr>
        <p:txBody>
          <a:bodyPr>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en-US" sz="4000" b="1" dirty="0">
                <a:latin typeface="PMingLiU" pitchFamily="18" charset="-120"/>
                <a:cs typeface="Times New Roman" panose="02020603050405020304" pitchFamily="18" charset="0"/>
              </a:rPr>
              <a:t>A MOMENT OF CLARITY</a:t>
            </a:r>
            <a:endParaRPr lang="en-US" altLang="en-US" sz="4000" b="1" dirty="0">
              <a:latin typeface="PMingLiU" pitchFamily="18" charset="-120"/>
              <a:cs typeface="Times New Roman" panose="02020603050405020304" pitchFamily="18" charset="0"/>
            </a:endParaRPr>
          </a:p>
          <a:p>
            <a:pPr marL="0" lvl="0" indent="0" eaLnBrk="1" hangingPunct="1">
              <a:spcBef>
                <a:spcPct val="0"/>
              </a:spcBef>
              <a:buClrTx/>
              <a:buSzTx/>
              <a:buFontTx/>
              <a:buNone/>
            </a:pPr>
            <a:endParaRPr lang="en-US" altLang="en-US" sz="42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ndy"/>
              <a:ea typeface="Arial" panose="020B0604020202020204" pitchFamily="34" charset="0"/>
            </a:endParaRPr>
          </a:p>
        </p:txBody>
      </p:sp>
      <p:sp>
        <p:nvSpPr>
          <p:cNvPr id="38916" name="Text Box 6"/>
          <p:cNvSpPr txBox="1"/>
          <p:nvPr/>
        </p:nvSpPr>
        <p:spPr>
          <a:xfrm>
            <a:off x="4098925" y="2555875"/>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sp>
        <p:nvSpPr>
          <p:cNvPr id="108551" name="Text Box 7"/>
          <p:cNvSpPr txBox="1"/>
          <p:nvPr/>
        </p:nvSpPr>
        <p:spPr>
          <a:xfrm>
            <a:off x="990600" y="2006600"/>
            <a:ext cx="6934200" cy="4851400"/>
          </a:xfrm>
          <a:prstGeom prst="rect">
            <a:avLst/>
          </a:prstGeom>
          <a:noFill/>
          <a:ln w="9525">
            <a:noFill/>
          </a:ln>
        </p:spPr>
        <p:txBody>
          <a:bodyPr>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3600" b="1" dirty="0">
                <a:latin typeface="Arial" panose="020B0604020202020204" pitchFamily="34" charset="0"/>
                <a:cs typeface="Arial" panose="020B0604020202020204" pitchFamily="34" charset="0"/>
              </a:rPr>
              <a:t>I learned that  </a:t>
            </a:r>
            <a:r>
              <a:rPr lang="en-US" altLang="en-US" sz="3600" b="1" dirty="0">
                <a:latin typeface="Arial" panose="020B0604020202020204" pitchFamily="34" charset="0"/>
                <a:ea typeface="Arial" panose="020B0604020202020204" pitchFamily="34" charset="0"/>
              </a:rPr>
              <a:t>…</a:t>
            </a:r>
            <a:endParaRPr lang="en-US" altLang="en-US" sz="3600" b="1"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3600" b="1"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3600" b="1" dirty="0">
                <a:latin typeface="Arial" panose="020B0604020202020204" pitchFamily="34" charset="0"/>
                <a:cs typeface="Arial" panose="020B0604020202020204" pitchFamily="34" charset="0"/>
              </a:rPr>
              <a:t>I realized that </a:t>
            </a:r>
            <a:r>
              <a:rPr lang="en-US" altLang="en-US" sz="3600" b="1" i="1" dirty="0">
                <a:latin typeface="Arial" panose="020B0604020202020204" pitchFamily="34" charset="0"/>
                <a:ea typeface="Arial" panose="020B0604020202020204" pitchFamily="34" charset="0"/>
              </a:rPr>
              <a:t>…</a:t>
            </a:r>
            <a:endParaRPr lang="en-US" altLang="en-US" sz="3600" b="1" i="1"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3600" b="1" i="1"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3600" b="1" dirty="0">
                <a:latin typeface="Arial" panose="020B0604020202020204" pitchFamily="34" charset="0"/>
                <a:cs typeface="Arial" panose="020B0604020202020204" pitchFamily="34" charset="0"/>
              </a:rPr>
              <a:t>I was pleased that </a:t>
            </a:r>
            <a:r>
              <a:rPr lang="en-US" altLang="en-US" sz="3600" b="1" dirty="0">
                <a:latin typeface="Arial" panose="020B0604020202020204" pitchFamily="34" charset="0"/>
                <a:ea typeface="Arial" panose="020B0604020202020204" pitchFamily="34" charset="0"/>
              </a:rPr>
              <a:t>…</a:t>
            </a:r>
            <a:endParaRPr lang="en-US" altLang="en-US" sz="3600" b="1"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3600" b="1" i="1"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3600" b="1" dirty="0">
                <a:latin typeface="Arial" panose="020B0604020202020204" pitchFamily="34" charset="0"/>
                <a:cs typeface="Arial" panose="020B0604020202020204" pitchFamily="34" charset="0"/>
              </a:rPr>
              <a:t>I was not aware that</a:t>
            </a:r>
            <a:r>
              <a:rPr lang="en-US" altLang="en-US" sz="3600" b="1" dirty="0">
                <a:latin typeface="Arial" panose="020B0604020202020204" pitchFamily="34" charset="0"/>
                <a:ea typeface="Arial" panose="020B0604020202020204" pitchFamily="34" charset="0"/>
              </a:rPr>
              <a:t>…</a:t>
            </a:r>
            <a:endParaRPr lang="en-US" altLang="en-US" sz="3600" b="1"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3600" b="1"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ndy"/>
              <a:ea typeface="Arial" panose="020B0604020202020204" pitchFamily="34" charset="0"/>
            </a:endParaRPr>
          </a:p>
        </p:txBody>
      </p:sp>
      <p:sp>
        <p:nvSpPr>
          <p:cNvPr id="8" name="Footer Placeholder 7"/>
          <p:cNvSpPr txBox="1">
            <a:spLocks noGrp="1"/>
          </p:cNvSpPr>
          <p:nvPr>
            <p:ph type="ftr" sz="quarter" idx="11"/>
          </p:nvPr>
        </p:nvSpPr>
        <p:spPr>
          <a:noFill/>
        </p:spPr>
        <p:txBody>
          <a:bodyPr vert="horz" lIns="0" tIns="0" rIns="0" bIns="0" anchor="b"/>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mn-lt"/>
                <a:ea typeface="+mn-ea"/>
                <a:cs typeface="+mn-cs"/>
              </a:rPr>
              <a:t>www.schoolofeducators.com</a:t>
            </a:r>
            <a:endParaRPr kumimoji="0" lang="en-US" sz="1200" b="0" i="0" u="none" strike="noStrike" kern="1200" cap="none" spc="0" normalizeH="0" baseline="0" noProof="0">
              <a:ln>
                <a:noFill/>
              </a:ln>
              <a:solidFill>
                <a:schemeClr val="tx2">
                  <a:shade val="90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500" fill="hold"/>
                                        <p:tgtEl>
                                          <p:spTgt spid="108549"/>
                                        </p:tgtEl>
                                        <p:attrNameLst>
                                          <p:attrName>ppt_x</p:attrName>
                                        </p:attrNameLst>
                                      </p:cBhvr>
                                      <p:tavLst>
                                        <p:tav tm="0">
                                          <p:val>
                                            <p:strVal val="0-#ppt_w/2"/>
                                          </p:val>
                                        </p:tav>
                                        <p:tav tm="100000">
                                          <p:val>
                                            <p:strVal val="#ppt_x"/>
                                          </p:val>
                                        </p:tav>
                                      </p:tavLst>
                                    </p:anim>
                                    <p:anim calcmode="lin" valueType="num">
                                      <p:cBhvr additive="base">
                                        <p:cTn id="8" dur="500" fill="hold"/>
                                        <p:tgtEl>
                                          <p:spTgt spid="10854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 presetClass="entr" presetSubtype="5" fill="hold" grpId="0" nodeType="afterEffect">
                                  <p:stCondLst>
                                    <p:cond delay="0"/>
                                  </p:stCondLst>
                                  <p:childTnLst>
                                    <p:set>
                                      <p:cBhvr>
                                        <p:cTn id="11" dur="1" fill="hold">
                                          <p:stCondLst>
                                            <p:cond delay="0"/>
                                          </p:stCondLst>
                                        </p:cTn>
                                        <p:tgtEl>
                                          <p:spTgt spid="108551"/>
                                        </p:tgtEl>
                                        <p:attrNameLst>
                                          <p:attrName>style.visibility</p:attrName>
                                        </p:attrNameLst>
                                      </p:cBhvr>
                                      <p:to>
                                        <p:strVal val="visible"/>
                                      </p:to>
                                    </p:set>
                                    <p:animEffect transition="in" filter="checkerboard(down)">
                                      <p:cBhvr>
                                        <p:cTn id="12" dur="500"/>
                                        <p:tgtEl>
                                          <p:spTgt spid="10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P spid="1085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a:xfrm>
            <a:off x="457200" y="381000"/>
            <a:ext cx="8229600" cy="1066800"/>
          </a:xfrm>
        </p:spPr>
        <p:txBody>
          <a:bodyPr vert="horz" wrap="square" lIns="0" tIns="45720" rIns="0" bIns="0" anchor="b" anchorCtr="0"/>
          <a:p>
            <a:pPr algn="ctr"/>
            <a:r>
              <a:rPr lang="en-US" altLang="en-US" dirty="0"/>
              <a:t>Gainful Employment</a:t>
            </a:r>
            <a:endParaRPr lang="en-US" altLang="en-US" dirty="0"/>
          </a:p>
        </p:txBody>
      </p:sp>
      <p:sp>
        <p:nvSpPr>
          <p:cNvPr id="4099" name="Content Placeholder 2"/>
          <p:cNvSpPr>
            <a:spLocks noGrp="1"/>
          </p:cNvSpPr>
          <p:nvPr>
            <p:ph idx="1"/>
          </p:nvPr>
        </p:nvSpPr>
        <p:spPr>
          <a:xfrm>
            <a:off x="457200" y="1676400"/>
            <a:ext cx="8229600" cy="4876800"/>
          </a:xfrm>
        </p:spPr>
        <p:txBody>
          <a:bodyPr vert="horz" wrap="square" lIns="91440" tIns="45720" rIns="91440" bIns="45720" numCol="1" anchor="t" anchorCtr="0" compatLnSpc="1">
            <a:normAutofit/>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v"/>
              <a:defRPr/>
            </a:pPr>
            <a:r>
              <a:rPr kumimoji="0" lang="en-US" sz="3600" b="0" i="0" u="none" strike="noStrike" kern="1200" cap="none" spc="0" normalizeH="0" baseline="0" noProof="0" dirty="0">
                <a:ln>
                  <a:noFill/>
                </a:ln>
                <a:solidFill>
                  <a:schemeClr val="tx1"/>
                </a:solidFill>
                <a:effectLst/>
                <a:uLnTx/>
                <a:uFillTx/>
                <a:latin typeface="+mn-lt"/>
                <a:ea typeface="+mn-ea"/>
                <a:cs typeface="+mn-cs"/>
              </a:rPr>
              <a:t>Nine benefits:</a:t>
            </a:r>
            <a:endParaRPr kumimoji="0" lang="en-US" sz="36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sz="2400" b="0" i="0" u="none" strike="noStrike" kern="1200" cap="none" spc="0" normalizeH="0" baseline="0" noProof="0" dirty="0">
                <a:ln>
                  <a:noFill/>
                </a:ln>
                <a:solidFill>
                  <a:schemeClr val="tx1"/>
                </a:solidFill>
                <a:effectLst/>
                <a:uLnTx/>
                <a:uFillTx/>
                <a:latin typeface="+mn-lt"/>
                <a:ea typeface="+mn-ea"/>
                <a:cs typeface="+mn-cs"/>
              </a:rPr>
              <a:t>Variety in duties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Safe environment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Income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Sense of purpose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Happiness/satisfaction</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Engagement</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Performing well/meeting goals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Companionship with colleagues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Environment respectful of diversity</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76730" marR="0" lvl="0" indent="-396875"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AutoNum type="arabicPeriod"/>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457200" y="76200"/>
            <a:ext cx="8229600" cy="1143000"/>
          </a:xfrm>
        </p:spPr>
        <p:txBody>
          <a:bodyPr vert="horz" wrap="square" lIns="0" tIns="45720" rIns="0" bIns="0" numCol="1" anchor="b"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5000" b="0" i="0" u="none" strike="noStrike" kern="1200" cap="none" spc="0" normalizeH="0" baseline="0" noProof="0">
                <a:ln>
                  <a:noFill/>
                </a:ln>
                <a:solidFill>
                  <a:schemeClr val="tx2"/>
                </a:solidFill>
                <a:effectLst/>
                <a:uLnTx/>
                <a:uFillTx/>
                <a:latin typeface="+mj-lt"/>
                <a:ea typeface="+mj-ea"/>
                <a:cs typeface="+mj-cs"/>
              </a:rPr>
              <a:t>Gainful Employment: </a:t>
            </a:r>
            <a:br>
              <a:rPr kumimoji="0" lang="en-US" altLang="en-US" sz="5000" b="0" i="0" u="none" strike="noStrike" kern="1200" cap="none" spc="0" normalizeH="0" baseline="0" noProof="0">
                <a:ln>
                  <a:noFill/>
                </a:ln>
                <a:solidFill>
                  <a:schemeClr val="tx2"/>
                </a:solidFill>
                <a:effectLst/>
                <a:uLnTx/>
                <a:uFillTx/>
                <a:latin typeface="+mj-lt"/>
                <a:ea typeface="+mj-ea"/>
                <a:cs typeface="+mj-cs"/>
              </a:rPr>
            </a:br>
            <a:r>
              <a:rPr kumimoji="0" lang="en-US" altLang="en-US" sz="5000" b="0" i="0" u="none" strike="noStrike" kern="1200" cap="none" spc="0" normalizeH="0" baseline="0" noProof="0">
                <a:ln>
                  <a:noFill/>
                </a:ln>
                <a:solidFill>
                  <a:schemeClr val="tx2"/>
                </a:solidFill>
                <a:effectLst/>
                <a:uLnTx/>
                <a:uFillTx/>
                <a:latin typeface="+mj-lt"/>
                <a:ea typeface="+mj-ea"/>
                <a:cs typeface="+mj-cs"/>
              </a:rPr>
              <a:t> </a:t>
            </a:r>
            <a:endParaRPr kumimoji="0" lang="en-US" altLang="en-US" sz="5000" b="0" i="0" u="none" strike="noStrike" kern="1200" cap="none" spc="0" normalizeH="0" baseline="0" noProof="0">
              <a:ln>
                <a:noFill/>
              </a:ln>
              <a:solidFill>
                <a:schemeClr val="tx2"/>
              </a:solidFill>
              <a:effectLst/>
              <a:uLnTx/>
              <a:uFillTx/>
              <a:latin typeface="+mj-lt"/>
              <a:ea typeface="+mj-ea"/>
              <a:cs typeface="+mj-cs"/>
            </a:endParaRPr>
          </a:p>
        </p:txBody>
      </p:sp>
      <p:sp>
        <p:nvSpPr>
          <p:cNvPr id="41987" name="Content Placeholder 2"/>
          <p:cNvSpPr>
            <a:spLocks noGrp="1"/>
          </p:cNvSpPr>
          <p:nvPr>
            <p:ph idx="1"/>
          </p:nvPr>
        </p:nvSpPr>
        <p:spPr>
          <a:xfrm>
            <a:off x="19050" y="533400"/>
            <a:ext cx="8667750" cy="6959600"/>
          </a:xfrm>
        </p:spPr>
        <p:txBody>
          <a:bodyPr vert="horz" wrap="square" lIns="91440" tIns="45720" rIns="91440" bIns="45720" anchor="t" anchorCtr="0"/>
          <a:p>
            <a:pPr marL="0" indent="0">
              <a:buFont typeface="Wingdings" panose="05000000000000000000" pitchFamily="2" charset="2"/>
              <a:buNone/>
            </a:pPr>
            <a:r>
              <a:rPr lang="en-US" altLang="en-US" sz="2800" b="1" noProof="0">
                <a:ln>
                  <a:noFill/>
                </a:ln>
                <a:solidFill>
                  <a:schemeClr val="tx2"/>
                </a:solidFill>
                <a:effectLst/>
                <a:uLnTx/>
                <a:uFillTx/>
                <a:latin typeface="+mj-lt"/>
                <a:ea typeface="+mj-ea"/>
                <a:cs typeface="+mj-cs"/>
                <a:sym typeface="+mn-ea"/>
              </a:rPr>
              <a:t>Happiness &amp; Satisfaction</a:t>
            </a:r>
            <a:endParaRPr lang="en-US" altLang="en-US" sz="2800" b="1" dirty="0"/>
          </a:p>
          <a:p>
            <a:pPr>
              <a:buFont typeface="Wingdings" panose="05000000000000000000" pitchFamily="2" charset="2"/>
              <a:buChar char="v"/>
            </a:pPr>
            <a:r>
              <a:rPr lang="en-US" altLang="en-US" sz="1600" dirty="0"/>
              <a:t>Much research on job satisfaction</a:t>
            </a:r>
            <a:endParaRPr lang="en-US" altLang="en-US" sz="1600" dirty="0"/>
          </a:p>
          <a:p>
            <a:pPr>
              <a:buFont typeface="Wingdings" panose="05000000000000000000" pitchFamily="2" charset="2"/>
              <a:buChar char="v"/>
            </a:pPr>
            <a:r>
              <a:rPr lang="en-US" altLang="en-US" sz="1600" dirty="0"/>
              <a:t>Happiness at work related to overall life satisfaction (r = .40)</a:t>
            </a:r>
            <a:endParaRPr lang="en-US" altLang="en-US" sz="1600" dirty="0"/>
          </a:p>
          <a:p>
            <a:pPr>
              <a:buFont typeface="Wingdings" panose="05000000000000000000" pitchFamily="2" charset="2"/>
              <a:buChar char="v"/>
            </a:pPr>
            <a:r>
              <a:rPr lang="en-US" altLang="en-US" sz="1600" dirty="0"/>
              <a:t>Employed people = high reported happiness vs. unemployed</a:t>
            </a:r>
            <a:endParaRPr lang="en-US" altLang="en-US" sz="1600" dirty="0"/>
          </a:p>
          <a:p>
            <a:pPr marL="0" indent="0">
              <a:buFont typeface="Wingdings" panose="05000000000000000000" pitchFamily="2" charset="2"/>
              <a:buNone/>
            </a:pPr>
            <a:endParaRPr lang="en-US" altLang="en-US" sz="1600" dirty="0"/>
          </a:p>
          <a:p>
            <a:pPr marL="0" lvl="1" indent="0">
              <a:buFont typeface="Wingdings" panose="05000000000000000000" pitchFamily="2" charset="2"/>
              <a:buNone/>
            </a:pPr>
            <a:r>
              <a:rPr lang="en-US" altLang="en-US" b="1" noProof="0">
                <a:ln>
                  <a:noFill/>
                </a:ln>
                <a:solidFill>
                  <a:schemeClr val="tx2"/>
                </a:solidFill>
                <a:effectLst/>
                <a:uLnTx/>
                <a:uFillTx/>
                <a:latin typeface="+mj-lt"/>
                <a:ea typeface="+mj-ea"/>
                <a:cs typeface="+mj-cs"/>
                <a:sym typeface="+mn-ea"/>
              </a:rPr>
              <a:t>Providing a Product or Service</a:t>
            </a:r>
            <a:endParaRPr lang="en-US" altLang="en-US" b="1" noProof="0">
              <a:ln>
                <a:noFill/>
              </a:ln>
              <a:solidFill>
                <a:schemeClr val="tx2"/>
              </a:solidFill>
              <a:effectLst/>
              <a:uLnTx/>
              <a:uFillTx/>
              <a:latin typeface="+mj-lt"/>
              <a:ea typeface="+mj-ea"/>
              <a:cs typeface="+mj-cs"/>
              <a:sym typeface="+mn-ea"/>
            </a:endParaRPr>
          </a:p>
          <a:p>
            <a:pPr>
              <a:buFont typeface="Wingdings" panose="05000000000000000000" pitchFamily="2" charset="2"/>
              <a:buChar char="v"/>
            </a:pPr>
            <a:r>
              <a:rPr lang="en-US" altLang="en-US" sz="1600" dirty="0">
                <a:sym typeface="+mn-ea"/>
              </a:rPr>
              <a:t>Want to feel that one is contributing to others or society</a:t>
            </a:r>
            <a:endParaRPr lang="en-US" altLang="en-US" sz="1600" dirty="0"/>
          </a:p>
          <a:p>
            <a:pPr>
              <a:buFont typeface="Wingdings" panose="05000000000000000000" pitchFamily="2" charset="2"/>
              <a:buChar char="v"/>
            </a:pPr>
            <a:r>
              <a:rPr lang="en-US" altLang="en-US" sz="1600" dirty="0">
                <a:sym typeface="+mn-ea"/>
              </a:rPr>
              <a:t>Contributions could be large or in relatively small ways</a:t>
            </a:r>
            <a:endParaRPr lang="en-US" altLang="en-US" sz="1600" b="1" noProof="0">
              <a:ln>
                <a:noFill/>
              </a:ln>
              <a:solidFill>
                <a:schemeClr val="tx2"/>
              </a:solidFill>
              <a:effectLst/>
              <a:uLnTx/>
              <a:uFillTx/>
              <a:latin typeface="+mj-lt"/>
              <a:ea typeface="+mj-ea"/>
              <a:cs typeface="+mj-cs"/>
              <a:sym typeface="+mn-ea"/>
            </a:endParaRPr>
          </a:p>
          <a:p>
            <a:pPr marL="0" indent="0">
              <a:buFont typeface="Wingdings" panose="05000000000000000000" pitchFamily="2" charset="2"/>
              <a:buNone/>
            </a:pPr>
            <a:br>
              <a:rPr lang="en-US" altLang="en-US" sz="1600" noProof="0" dirty="0">
                <a:ln>
                  <a:noFill/>
                </a:ln>
                <a:solidFill>
                  <a:schemeClr val="tx2"/>
                </a:solidFill>
                <a:effectLst/>
                <a:uLnTx/>
                <a:uFillTx/>
                <a:latin typeface="+mj-lt"/>
                <a:ea typeface="+mj-ea"/>
                <a:cs typeface="+mj-cs"/>
                <a:sym typeface="+mn-ea"/>
              </a:rPr>
            </a:br>
            <a:r>
              <a:rPr lang="en-US" altLang="en-US" sz="2800" b="1" noProof="0" dirty="0">
                <a:ln>
                  <a:noFill/>
                </a:ln>
                <a:solidFill>
                  <a:schemeClr val="tx2"/>
                </a:solidFill>
                <a:effectLst/>
                <a:uLnTx/>
                <a:uFillTx/>
                <a:latin typeface="+mj-lt"/>
                <a:ea typeface="+mj-ea"/>
                <a:cs typeface="+mj-cs"/>
                <a:sym typeface="+mn-ea"/>
              </a:rPr>
              <a:t>Performing Well &amp; Meeting Goals </a:t>
            </a:r>
            <a:endParaRPr lang="en-US" altLang="en-US" sz="1600" noProof="0" dirty="0">
              <a:ln>
                <a:noFill/>
              </a:ln>
              <a:solidFill>
                <a:schemeClr val="tx2"/>
              </a:solidFill>
              <a:effectLst/>
              <a:uLnTx/>
              <a:uFillTx/>
              <a:latin typeface="+mj-lt"/>
              <a:ea typeface="+mj-ea"/>
              <a:cs typeface="+mj-cs"/>
              <a:sym typeface="+mn-ea"/>
            </a:endParaRPr>
          </a:p>
          <a:p>
            <a:pPr>
              <a:buFont typeface="Wingdings" panose="05000000000000000000" pitchFamily="2" charset="2"/>
              <a:buChar char="v"/>
            </a:pPr>
            <a:r>
              <a:rPr lang="en-US" altLang="en-US" sz="1600" dirty="0">
                <a:sym typeface="+mn-ea"/>
              </a:rPr>
              <a:t>Career self-efficacy</a:t>
            </a:r>
            <a:endParaRPr lang="en-US" altLang="en-US" sz="1600" dirty="0"/>
          </a:p>
          <a:p>
            <a:pPr lvl="1">
              <a:buFont typeface="Wingdings" panose="05000000000000000000" pitchFamily="2" charset="2"/>
              <a:buChar char="v"/>
            </a:pPr>
            <a:r>
              <a:rPr lang="en-US" altLang="en-US" sz="1600" dirty="0">
                <a:sym typeface="+mn-ea"/>
              </a:rPr>
              <a:t>the personal confidence in one’s capacity to handle career development and work-related goal activities.</a:t>
            </a:r>
            <a:endParaRPr lang="en-US" altLang="en-US" sz="1600" dirty="0"/>
          </a:p>
          <a:p>
            <a:pPr lvl="1">
              <a:buFont typeface="Wingdings" panose="05000000000000000000" pitchFamily="2" charset="2"/>
              <a:buChar char="v"/>
            </a:pPr>
            <a:r>
              <a:rPr lang="en-US" altLang="en-US" sz="1600" dirty="0">
                <a:sym typeface="+mn-ea"/>
              </a:rPr>
              <a:t>Related to career success &amp; satisfaction </a:t>
            </a:r>
            <a:endParaRPr lang="en-US" altLang="en-US" sz="1600" dirty="0"/>
          </a:p>
          <a:p>
            <a:pPr>
              <a:buFont typeface="Wingdings" panose="05000000000000000000" pitchFamily="2" charset="2"/>
              <a:buChar char="v"/>
            </a:pPr>
            <a:r>
              <a:rPr lang="en-US" altLang="en-US" sz="1600" dirty="0">
                <a:sym typeface="+mn-ea"/>
              </a:rPr>
              <a:t>Goals at work:</a:t>
            </a:r>
            <a:endParaRPr lang="en-US" altLang="en-US" sz="1600" dirty="0"/>
          </a:p>
          <a:p>
            <a:pPr lvl="1">
              <a:buFont typeface="Wingdings" panose="05000000000000000000" pitchFamily="2" charset="2"/>
              <a:buChar char="v"/>
            </a:pPr>
            <a:r>
              <a:rPr lang="en-US" altLang="en-US" sz="1600" dirty="0">
                <a:sym typeface="+mn-ea"/>
              </a:rPr>
              <a:t>clear goals linked to performance</a:t>
            </a:r>
            <a:endParaRPr lang="en-US" altLang="en-US" sz="1600" dirty="0"/>
          </a:p>
          <a:p>
            <a:pPr lvl="1">
              <a:buFont typeface="Wingdings" panose="05000000000000000000" pitchFamily="2" charset="2"/>
              <a:buChar char="v"/>
            </a:pPr>
            <a:r>
              <a:rPr lang="en-US" altLang="en-US" sz="1600" dirty="0">
                <a:sym typeface="+mn-ea"/>
              </a:rPr>
              <a:t>Bidirectional nature of performance and happiness</a:t>
            </a:r>
            <a:endParaRPr lang="en-US" altLang="en-US" sz="1600" dirty="0"/>
          </a:p>
          <a:p>
            <a:pPr lvl="1">
              <a:buFont typeface="Wingdings" panose="05000000000000000000" pitchFamily="2" charset="2"/>
              <a:buChar char="v"/>
            </a:pPr>
            <a:r>
              <a:rPr lang="en-US" altLang="en-US" sz="1600" dirty="0">
                <a:sym typeface="+mn-ea"/>
              </a:rPr>
              <a:t>Happiness may be precursor to career success</a:t>
            </a:r>
            <a:endParaRPr lang="en-US" altLang="en-US" sz="1600" dirty="0">
              <a:sym typeface="+mn-ea"/>
            </a:endParaRPr>
          </a:p>
          <a:p>
            <a:pPr lvl="1">
              <a:buFont typeface="Wingdings" panose="05000000000000000000" pitchFamily="2" charset="2"/>
              <a:buChar char="v"/>
            </a:pPr>
            <a:endParaRPr lang="en-US" altLang="en-US" sz="1600" dirty="0">
              <a:sym typeface="+mn-ea"/>
            </a:endParaRPr>
          </a:p>
          <a:p>
            <a:pPr marL="393700" lvl="1" indent="0">
              <a:buFont typeface="Wingdings" panose="05000000000000000000" pitchFamily="2" charset="2"/>
              <a:buNone/>
            </a:pPr>
            <a:endParaRPr lang="en-US" altLang="en-US" sz="1600" dirty="0">
              <a:sym typeface="+mn-ea"/>
            </a:endParaRPr>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a:p>
            <a:pPr lvl="1">
              <a:buFont typeface="Wingdings" panose="05000000000000000000" pitchFamily="2" charset="2"/>
              <a:buChar char="v"/>
            </a:pPr>
            <a:endParaRPr lang="en-US" altLang="en-US" sz="1600" dirty="0"/>
          </a:p>
          <a:p>
            <a:pPr lvl="1">
              <a:buFont typeface="Wingdings" panose="05000000000000000000" pitchFamily="2" charset="2"/>
              <a:buChar char="v"/>
            </a:pP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kumimoji="0" lang="en-US" altLang="en-US" sz="1600" b="0" i="0" u="none" strike="noStrike" kern="1200" cap="none" spc="0" normalizeH="0" baseline="0" noProof="0" dirty="0">
              <a:ln>
                <a:noFill/>
              </a:ln>
              <a:solidFill>
                <a:schemeClr val="tx2"/>
              </a:solidFill>
              <a:effectLst/>
              <a:uLnTx/>
              <a:uFillTx/>
              <a:latin typeface="+mj-lt"/>
              <a:ea typeface="+mj-ea"/>
              <a:cs typeface="+mj-cs"/>
            </a:endParaRPr>
          </a:p>
          <a:p>
            <a:pPr>
              <a:buFont typeface="Wingdings" panose="05000000000000000000" pitchFamily="2" charset="2"/>
              <a:buChar char="v"/>
            </a:pPr>
            <a:endParaRPr lang="en-US"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381000"/>
            <a:ext cx="8229600" cy="1143000"/>
          </a:xfrm>
        </p:spPr>
        <p:txBody>
          <a:bodyPr vert="horz" wrap="square" lIns="0" tIns="45720" rIns="0" bIns="0" numCol="1" anchor="b"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5000" b="0" i="0" u="none" strike="noStrike" kern="1200" cap="none" spc="0" normalizeH="0" baseline="0" noProof="0" dirty="0">
                <a:ln>
                  <a:noFill/>
                </a:ln>
                <a:solidFill>
                  <a:schemeClr val="tx2"/>
                </a:solidFill>
                <a:effectLst/>
                <a:uLnTx/>
                <a:uFillTx/>
                <a:latin typeface="+mj-lt"/>
                <a:ea typeface="+mj-ea"/>
                <a:cs typeface="+mj-cs"/>
              </a:rPr>
              <a:t>Gainful Employment: </a:t>
            </a:r>
            <a:br>
              <a:rPr kumimoji="0" lang="en-US" alt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alt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9219" name="Content Placeholder 2"/>
          <p:cNvSpPr>
            <a:spLocks noGrp="1"/>
          </p:cNvSpPr>
          <p:nvPr>
            <p:ph idx="1"/>
          </p:nvPr>
        </p:nvSpPr>
        <p:spPr>
          <a:xfrm>
            <a:off x="304800" y="990600"/>
            <a:ext cx="8382000" cy="5934075"/>
          </a:xfrm>
        </p:spPr>
        <p:txBody>
          <a:bodyPr vert="horz" wrap="square" lIns="91440" tIns="45720" rIns="91440" bIns="45720" numCol="1" anchor="t" anchorCtr="0" compatLnSpc="1">
            <a:normAutofit fontScale="25000"/>
          </a:bodyPr>
          <a:lstStyle/>
          <a:p>
            <a:pPr marL="0" marR="0" lvl="1"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altLang="en-US" sz="9600" b="1" noProof="0" dirty="0">
                <a:ln>
                  <a:noFill/>
                </a:ln>
                <a:solidFill>
                  <a:schemeClr val="tx2"/>
                </a:solidFill>
                <a:effectLst/>
                <a:uLnTx/>
                <a:uFillTx/>
                <a:latin typeface="+mj-lt"/>
                <a:ea typeface="+mj-ea"/>
                <a:cs typeface="+mj-cs"/>
                <a:sym typeface="+mn-ea"/>
              </a:rPr>
              <a:t>Engagement &amp; Involvement</a:t>
            </a:r>
            <a:endParaRPr kumimoji="0" lang="en-US" altLang="en-US" sz="9600" b="1"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0" marR="0" lvl="1"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kumimoji="0" lang="en-US" altLang="en-US" sz="5600" b="1" i="0" u="none" strike="noStrike" kern="1200" cap="none" spc="0" normalizeH="0" baseline="0" noProof="0" dirty="0">
                <a:ln>
                  <a:noFill/>
                </a:ln>
                <a:solidFill>
                  <a:schemeClr val="accent1">
                    <a:lumMod val="75000"/>
                  </a:schemeClr>
                </a:solidFill>
                <a:effectLst/>
                <a:uLnTx/>
                <a:uFillTx/>
                <a:latin typeface="+mn-lt"/>
                <a:ea typeface="+mn-ea"/>
                <a:cs typeface="+mn-cs"/>
              </a:rPr>
              <a:t>Engagement:</a:t>
            </a:r>
            <a:endParaRPr kumimoji="0" lang="en-US" altLang="en-US" sz="5600" b="1" i="0" u="none" strike="noStrike" kern="1200" cap="none" spc="0" normalizeH="0" baseline="0" noProof="0" dirty="0">
              <a:ln>
                <a:noFill/>
              </a:ln>
              <a:solidFill>
                <a:schemeClr val="accent1">
                  <a:lumMod val="75000"/>
                </a:schemeClr>
              </a:solidFill>
              <a:effectLst/>
              <a:uLnTx/>
              <a:uFillTx/>
              <a:latin typeface="+mn-lt"/>
              <a:ea typeface="+mn-ea"/>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v"/>
              <a:defRPr/>
            </a:pPr>
            <a:r>
              <a:rPr kumimoji="0" lang="en-US" altLang="en-US" sz="5600" b="0" i="0" u="none" strike="noStrike" kern="1200" cap="none" spc="0" normalizeH="0" baseline="0" noProof="0" dirty="0">
                <a:ln>
                  <a:noFill/>
                </a:ln>
                <a:solidFill>
                  <a:schemeClr val="tx1"/>
                </a:solidFill>
                <a:effectLst/>
                <a:uLnTx/>
                <a:uFillTx/>
                <a:latin typeface="+mn-lt"/>
                <a:ea typeface="+mn-ea"/>
                <a:cs typeface="+mn-cs"/>
              </a:rPr>
              <a:t>     involvement with one’s work</a:t>
            </a: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v"/>
              <a:defRPr/>
            </a:pPr>
            <a:r>
              <a:rPr kumimoji="0" lang="en-US" altLang="en-US" sz="5600" b="0" i="0" u="none" strike="noStrike" kern="1200" cap="none" spc="0" normalizeH="0" baseline="0" noProof="0" dirty="0">
                <a:ln>
                  <a:noFill/>
                </a:ln>
                <a:solidFill>
                  <a:schemeClr val="tx1"/>
                </a:solidFill>
                <a:effectLst/>
                <a:uLnTx/>
                <a:uFillTx/>
                <a:latin typeface="+mn-lt"/>
                <a:ea typeface="+mn-ea"/>
                <a:cs typeface="+mn-cs"/>
              </a:rPr>
              <a:t>	occurs when needs are met</a:t>
            </a: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v"/>
              <a:defRPr/>
            </a:pPr>
            <a:r>
              <a:rPr kumimoji="0" lang="en-US" altLang="en-US" sz="5600" b="0" i="0" u="none" strike="noStrike" kern="1200" cap="none" spc="0" normalizeH="0" baseline="0" noProof="0" dirty="0">
                <a:ln>
                  <a:noFill/>
                </a:ln>
                <a:solidFill>
                  <a:schemeClr val="tx1"/>
                </a:solidFill>
                <a:effectLst/>
                <a:uLnTx/>
                <a:uFillTx/>
                <a:latin typeface="+mn-lt"/>
                <a:ea typeface="+mn-ea"/>
                <a:cs typeface="+mn-cs"/>
              </a:rPr>
              <a:t>	know what is expected</a:t>
            </a: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v"/>
              <a:defRPr/>
            </a:pPr>
            <a:r>
              <a:rPr kumimoji="0" lang="en-US" altLang="en-US" sz="5600" b="0" i="0" u="none" strike="noStrike" kern="1200" cap="none" spc="0" normalizeH="0" baseline="0" noProof="0" dirty="0">
                <a:ln>
                  <a:noFill/>
                </a:ln>
                <a:solidFill>
                  <a:schemeClr val="tx1"/>
                </a:solidFill>
                <a:effectLst/>
                <a:uLnTx/>
                <a:uFillTx/>
                <a:latin typeface="+mn-lt"/>
                <a:ea typeface="+mn-ea"/>
                <a:cs typeface="+mn-cs"/>
              </a:rPr>
              <a:t>	have what is needed</a:t>
            </a: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v"/>
              <a:defRPr/>
            </a:pPr>
            <a:r>
              <a:rPr kumimoji="0" lang="en-US" altLang="en-US" sz="5600" b="0" i="0" u="none" strike="noStrike" kern="1200" cap="none" spc="0" normalizeH="0" baseline="0" noProof="0" dirty="0">
                <a:ln>
                  <a:noFill/>
                </a:ln>
                <a:solidFill>
                  <a:schemeClr val="tx1"/>
                </a:solidFill>
                <a:effectLst/>
                <a:uLnTx/>
                <a:uFillTx/>
                <a:latin typeface="+mn-lt"/>
                <a:ea typeface="+mn-ea"/>
                <a:cs typeface="+mn-cs"/>
              </a:rPr>
              <a:t>	match between skills &amp; requirements</a:t>
            </a: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v"/>
              <a:defRPr/>
            </a:pPr>
            <a:r>
              <a:rPr kumimoji="0" lang="en-US" altLang="en-US" sz="5600" b="0" i="0" u="none" strike="noStrike" kern="1200" cap="none" spc="0" normalizeH="0" baseline="0" noProof="0" dirty="0">
                <a:ln>
                  <a:noFill/>
                </a:ln>
                <a:solidFill>
                  <a:schemeClr val="tx1"/>
                </a:solidFill>
                <a:effectLst/>
                <a:uLnTx/>
                <a:uFillTx/>
                <a:latin typeface="+mn-lt"/>
                <a:ea typeface="+mn-ea"/>
                <a:cs typeface="+mn-cs"/>
              </a:rPr>
              <a:t>	resembles flow (flow more likely at work than leisure!)</a:t>
            </a: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v"/>
              <a:defRPr/>
            </a:pPr>
            <a:r>
              <a:rPr kumimoji="0" lang="en-US" altLang="en-US" sz="5600" b="0" i="0" u="none" strike="noStrike" kern="1200" cap="none" spc="0" normalizeH="0" baseline="0" noProof="0" dirty="0">
                <a:ln>
                  <a:noFill/>
                </a:ln>
                <a:solidFill>
                  <a:schemeClr val="tx1"/>
                </a:solidFill>
                <a:effectLst/>
                <a:uLnTx/>
                <a:uFillTx/>
                <a:latin typeface="+mn-lt"/>
                <a:ea typeface="+mn-ea"/>
                <a:cs typeface="+mn-cs"/>
              </a:rPr>
              <a:t>	commitment</a:t>
            </a: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393700" marR="0" lvl="1" indent="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None/>
              <a:defRPr/>
            </a:pP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0" marR="0" lvl="1"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altLang="en-US" sz="9600" b="1" noProof="0" dirty="0">
                <a:ln>
                  <a:noFill/>
                </a:ln>
                <a:solidFill>
                  <a:schemeClr val="tx2"/>
                </a:solidFill>
                <a:effectLst/>
                <a:uLnTx/>
                <a:uFillTx/>
                <a:latin typeface="+mj-lt"/>
                <a:ea typeface="+mj-ea"/>
                <a:cs typeface="+mj-cs"/>
                <a:sym typeface="+mn-ea"/>
              </a:rPr>
              <a:t>Income for Family &amp; Self</a:t>
            </a:r>
            <a:endParaRPr lang="en-US" altLang="en-US" sz="9600" b="1" noProof="0" dirty="0">
              <a:ln>
                <a:noFill/>
              </a:ln>
              <a:solidFill>
                <a:schemeClr val="tx2"/>
              </a:solidFill>
              <a:effectLst/>
              <a:uLnTx/>
              <a:uFillTx/>
              <a:latin typeface="+mj-lt"/>
              <a:ea typeface="+mj-ea"/>
              <a:cs typeface="+mj-cs"/>
              <a:sym typeface="+mn-ea"/>
            </a:endParaRPr>
          </a:p>
          <a:p>
            <a:pPr lvl="1">
              <a:lnSpc>
                <a:spcPct val="150000"/>
              </a:lnSpc>
              <a:buFont typeface="Wingdings" panose="05000000000000000000" pitchFamily="2" charset="2"/>
              <a:buChar char="v"/>
            </a:pPr>
            <a:r>
              <a:rPr lang="en-US" altLang="en-US" sz="5165" dirty="0">
                <a:sym typeface="+mn-ea"/>
              </a:rPr>
              <a:t>Minimum income needed</a:t>
            </a:r>
            <a:endParaRPr lang="en-US" altLang="en-US" sz="5165" dirty="0"/>
          </a:p>
          <a:p>
            <a:pPr lvl="1">
              <a:buFont typeface="Wingdings" panose="05000000000000000000" pitchFamily="2" charset="2"/>
              <a:buChar char="v"/>
            </a:pPr>
            <a:r>
              <a:rPr lang="en-US" altLang="en-US" sz="5165" dirty="0">
                <a:sym typeface="+mn-ea"/>
              </a:rPr>
              <a:t>Money overrated as a happiness source</a:t>
            </a:r>
            <a:endParaRPr lang="en-US" altLang="en-US" sz="5165" dirty="0"/>
          </a:p>
          <a:p>
            <a:pPr lvl="1">
              <a:buFont typeface="Wingdings" panose="05000000000000000000" pitchFamily="2" charset="2"/>
              <a:buChar char="v"/>
            </a:pPr>
            <a:r>
              <a:rPr lang="en-US" altLang="en-US" sz="5165" dirty="0">
                <a:sym typeface="+mn-ea"/>
              </a:rPr>
              <a:t>Positive Parenting Program</a:t>
            </a:r>
            <a:endParaRPr lang="en-US" altLang="en-US" sz="5165" dirty="0"/>
          </a:p>
          <a:p>
            <a:pPr lvl="1">
              <a:buFont typeface="Wingdings" panose="05000000000000000000" pitchFamily="2" charset="2"/>
              <a:buNone/>
            </a:pPr>
            <a:r>
              <a:rPr lang="en-US" altLang="en-US" sz="5165" dirty="0">
                <a:sym typeface="+mn-ea"/>
              </a:rPr>
              <a:t>		- work/family balance</a:t>
            </a:r>
            <a:endParaRPr lang="en-US" altLang="en-US" sz="5165" dirty="0"/>
          </a:p>
          <a:p>
            <a:pPr marL="393700" marR="0" lvl="1" indent="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None/>
              <a:defRPr/>
            </a:pP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a:lnSpc>
                <a:spcPct val="150000"/>
              </a:lnSpc>
              <a:buFont typeface="Wingdings" panose="05000000000000000000" pitchFamily="2" charset="2"/>
              <a:buChar char="v"/>
            </a:pPr>
            <a:endParaRPr lang="en-US" altLang="en-US" sz="5600" dirty="0"/>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v"/>
              <a:defRPr/>
            </a:pPr>
            <a:endParaRPr kumimoji="0" lang="en-US" altLang="en-US" sz="5600" b="1" i="0" u="none" strike="noStrike" kern="1200" cap="none" spc="0" normalizeH="0" baseline="0" noProof="0" dirty="0">
              <a:ln>
                <a:noFill/>
              </a:ln>
              <a:solidFill>
                <a:schemeClr val="tx2"/>
              </a:solidFill>
              <a:effectLst/>
              <a:uLnTx/>
              <a:uFillTx/>
              <a:latin typeface="+mj-lt"/>
              <a:ea typeface="+mj-ea"/>
              <a:cs typeface="+mj-cs"/>
            </a:endParaRPr>
          </a:p>
          <a:p>
            <a:pPr marL="640080" marR="0" lvl="1" indent="-246380" algn="l" defTabSz="914400" rtl="0" eaLnBrk="0" fontAlgn="base" latinLnBrk="0" hangingPunct="0">
              <a:lnSpc>
                <a:spcPct val="150000"/>
              </a:lnSpc>
              <a:spcBef>
                <a:spcPct val="20000"/>
              </a:spcBef>
              <a:spcAft>
                <a:spcPct val="0"/>
              </a:spcAft>
              <a:buClr>
                <a:schemeClr val="accent1"/>
              </a:buClr>
              <a:buSzPct val="85000"/>
              <a:buFont typeface="Wingdings" panose="05000000000000000000" pitchFamily="2" charset="2"/>
              <a:buChar char="v"/>
              <a:defRPr/>
            </a:pP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anose="05020102010507070707" pitchFamily="18" charset="2"/>
              <a:buNone/>
              <a:defRPr/>
            </a:pP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v"/>
              <a:defRPr/>
            </a:pP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v"/>
              <a:defRPr/>
            </a:pPr>
            <a:endParaRPr kumimoji="0" lang="en-US" altLang="en-US" sz="5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xfrm>
            <a:off x="0" y="990600"/>
            <a:ext cx="9144000" cy="306070"/>
          </a:xfrm>
        </p:spPr>
        <p:txBody>
          <a:bodyPr vert="horz" wrap="square" lIns="0" tIns="45720" rIns="0" bIns="0" numCol="1" anchor="b"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5000" b="0" i="0" u="none" strike="noStrike" kern="1200" cap="none" spc="0" normalizeH="0" baseline="0" noProof="0" dirty="0">
                <a:ln>
                  <a:noFill/>
                </a:ln>
                <a:solidFill>
                  <a:schemeClr val="tx2"/>
                </a:solidFill>
                <a:effectLst/>
                <a:uLnTx/>
                <a:uFillTx/>
                <a:latin typeface="+mj-lt"/>
                <a:ea typeface="+mj-ea"/>
                <a:cs typeface="+mj-cs"/>
              </a:rPr>
              <a:t>Gainful Employment: </a:t>
            </a:r>
            <a:br>
              <a:rPr kumimoji="0" lang="en-US" altLang="en-US" sz="5000" b="0" i="0" u="none" strike="noStrike" kern="1200" cap="none" spc="0" normalizeH="0" baseline="0" noProof="0" dirty="0">
                <a:ln>
                  <a:noFill/>
                </a:ln>
                <a:solidFill>
                  <a:schemeClr val="tx2"/>
                </a:solidFill>
                <a:effectLst/>
                <a:uLnTx/>
                <a:uFillTx/>
                <a:latin typeface="+mj-lt"/>
                <a:ea typeface="+mj-ea"/>
                <a:cs typeface="+mj-cs"/>
              </a:rPr>
            </a:br>
            <a:endParaRPr kumimoji="0" lang="en-US" alt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52227" name="Content Placeholder 2"/>
          <p:cNvSpPr>
            <a:spLocks noGrp="1"/>
          </p:cNvSpPr>
          <p:nvPr>
            <p:ph idx="1"/>
          </p:nvPr>
        </p:nvSpPr>
        <p:spPr>
          <a:xfrm>
            <a:off x="228600" y="381000"/>
            <a:ext cx="8820150" cy="5059045"/>
          </a:xfrm>
        </p:spPr>
        <p:txBody>
          <a:bodyPr vert="horz" wrap="square" lIns="91440" tIns="45720" rIns="91440" bIns="45720" anchor="t" anchorCtr="0"/>
          <a:p>
            <a:pPr>
              <a:lnSpc>
                <a:spcPct val="150000"/>
              </a:lnSpc>
              <a:buNone/>
            </a:pPr>
            <a:r>
              <a:rPr lang="en-US" altLang="en-US" sz="3200" b="1" noProof="0" dirty="0">
                <a:ln>
                  <a:noFill/>
                </a:ln>
                <a:solidFill>
                  <a:schemeClr val="tx2"/>
                </a:solidFill>
                <a:effectLst/>
                <a:uLnTx/>
                <a:uFillTx/>
                <a:latin typeface="+mj-lt"/>
                <a:ea typeface="+mj-ea"/>
                <a:cs typeface="+mj-cs"/>
                <a:sym typeface="+mn-ea"/>
              </a:rPr>
              <a:t>Companionship &amp; Loyalty to Coworkers &amp;</a:t>
            </a:r>
            <a:r>
              <a:rPr lang="en-IN" altLang="en-US" sz="3200" b="1" noProof="0" dirty="0">
                <a:ln>
                  <a:noFill/>
                </a:ln>
                <a:solidFill>
                  <a:schemeClr val="tx2"/>
                </a:solidFill>
                <a:effectLst/>
                <a:uLnTx/>
                <a:uFillTx/>
                <a:latin typeface="+mj-lt"/>
                <a:ea typeface="+mj-ea"/>
                <a:cs typeface="+mj-cs"/>
                <a:sym typeface="+mn-ea"/>
              </a:rPr>
              <a:t> </a:t>
            </a:r>
            <a:r>
              <a:rPr lang="en-US" altLang="en-US" sz="3200" b="1" noProof="0" dirty="0">
                <a:ln>
                  <a:noFill/>
                </a:ln>
                <a:solidFill>
                  <a:schemeClr val="tx2"/>
                </a:solidFill>
                <a:effectLst/>
                <a:uLnTx/>
                <a:uFillTx/>
                <a:latin typeface="+mj-lt"/>
                <a:ea typeface="+mj-ea"/>
                <a:cs typeface="+mj-cs"/>
                <a:sym typeface="+mn-ea"/>
              </a:rPr>
              <a:t>Bosses</a:t>
            </a:r>
            <a:endParaRPr lang="en-US" altLang="en-US" sz="3200" b="1" dirty="0"/>
          </a:p>
          <a:p>
            <a:pPr>
              <a:lnSpc>
                <a:spcPct val="150000"/>
              </a:lnSpc>
              <a:buNone/>
            </a:pPr>
            <a:r>
              <a:rPr lang="en-IN" altLang="en-US" sz="1400" dirty="0"/>
              <a:t>        </a:t>
            </a:r>
            <a:r>
              <a:rPr lang="en-US" altLang="en-US" sz="1400" dirty="0"/>
              <a:t>2006 Vital Friends Assessment:</a:t>
            </a:r>
            <a:endParaRPr lang="en-US" altLang="en-US" sz="1400" dirty="0"/>
          </a:p>
          <a:p>
            <a:pPr>
              <a:buFont typeface="Wingdings" panose="05000000000000000000" pitchFamily="2" charset="2"/>
              <a:buNone/>
            </a:pPr>
            <a:r>
              <a:rPr lang="en-US" altLang="en-US" sz="1400" dirty="0"/>
              <a:t>	- sense of community at work = 	happiness &amp; satisfaction</a:t>
            </a:r>
            <a:endParaRPr lang="en-US" altLang="en-US" sz="1400" dirty="0"/>
          </a:p>
          <a:p>
            <a:pPr>
              <a:buFont typeface="Wingdings" panose="05000000000000000000" pitchFamily="2" charset="2"/>
              <a:buNone/>
            </a:pPr>
            <a:r>
              <a:rPr lang="en-US" altLang="en-US" sz="1400" dirty="0"/>
              <a:t>	-  many benefits of a “best friend” at work</a:t>
            </a:r>
            <a:endParaRPr lang="en-US" altLang="en-US" sz="1400" dirty="0"/>
          </a:p>
          <a:p>
            <a:pPr>
              <a:buFont typeface="Wingdings" panose="05000000000000000000" pitchFamily="2" charset="2"/>
              <a:buNone/>
            </a:pPr>
            <a:r>
              <a:rPr lang="en-US" altLang="en-US" sz="2800" b="1" noProof="0">
                <a:ln>
                  <a:noFill/>
                </a:ln>
                <a:solidFill>
                  <a:schemeClr val="tx2"/>
                </a:solidFill>
                <a:effectLst/>
                <a:uLnTx/>
                <a:uFillTx/>
                <a:latin typeface="+mj-lt"/>
                <a:ea typeface="+mj-ea"/>
                <a:cs typeface="+mj-cs"/>
                <a:sym typeface="+mn-ea"/>
              </a:rPr>
              <a:t>Safe Work Environments</a:t>
            </a:r>
            <a:endParaRPr lang="en-US" altLang="en-US" sz="2800" b="1" noProof="0">
              <a:ln>
                <a:noFill/>
              </a:ln>
              <a:solidFill>
                <a:schemeClr val="tx2"/>
              </a:solidFill>
              <a:effectLst/>
              <a:uLnTx/>
              <a:uFillTx/>
              <a:latin typeface="+mj-lt"/>
              <a:ea typeface="+mj-ea"/>
              <a:cs typeface="+mj-cs"/>
              <a:sym typeface="+mn-ea"/>
            </a:endParaRPr>
          </a:p>
          <a:p>
            <a:pPr>
              <a:buFont typeface="Wingdings" panose="05000000000000000000" pitchFamily="2" charset="2"/>
              <a:buChar char="v"/>
            </a:pPr>
            <a:r>
              <a:rPr lang="en-US" altLang="en-US" sz="2800" dirty="0">
                <a:sym typeface="+mn-ea"/>
              </a:rPr>
              <a:t>Physical work environment:</a:t>
            </a:r>
            <a:endParaRPr lang="en-US" altLang="en-US" sz="2800" dirty="0"/>
          </a:p>
          <a:p>
            <a:pPr>
              <a:lnSpc>
                <a:spcPct val="150000"/>
              </a:lnSpc>
              <a:buFont typeface="Wingdings" panose="05000000000000000000" pitchFamily="2" charset="2"/>
              <a:buNone/>
            </a:pPr>
            <a:r>
              <a:rPr lang="en-IN" altLang="en-US" sz="1200" dirty="0">
                <a:sym typeface="+mn-ea"/>
              </a:rPr>
              <a:t>        </a:t>
            </a:r>
            <a:r>
              <a:rPr lang="en-US" altLang="en-US" sz="1200" dirty="0">
                <a:sym typeface="+mn-ea"/>
              </a:rPr>
              <a:t> care for welfare of workers</a:t>
            </a:r>
            <a:endParaRPr lang="en-US" altLang="en-US" sz="1200" dirty="0"/>
          </a:p>
          <a:p>
            <a:pPr>
              <a:lnSpc>
                <a:spcPct val="150000"/>
              </a:lnSpc>
              <a:buFont typeface="Wingdings" panose="05000000000000000000" pitchFamily="2" charset="2"/>
              <a:buNone/>
            </a:pPr>
            <a:r>
              <a:rPr lang="en-US" altLang="en-US" sz="1200" dirty="0">
                <a:sym typeface="+mn-ea"/>
              </a:rPr>
              <a:t>	- physically safe</a:t>
            </a:r>
            <a:endParaRPr lang="en-US" altLang="en-US" sz="1200" dirty="0"/>
          </a:p>
          <a:p>
            <a:pPr>
              <a:lnSpc>
                <a:spcPct val="150000"/>
              </a:lnSpc>
              <a:buFont typeface="Wingdings" panose="05000000000000000000" pitchFamily="2" charset="2"/>
              <a:buNone/>
            </a:pPr>
            <a:r>
              <a:rPr lang="en-US" altLang="en-US" sz="1200" dirty="0">
                <a:sym typeface="+mn-ea"/>
              </a:rPr>
              <a:t>	- injury free</a:t>
            </a:r>
            <a:endParaRPr lang="en-US" altLang="en-US" sz="1200" dirty="0">
              <a:sym typeface="+mn-ea"/>
            </a:endParaRPr>
          </a:p>
          <a:p>
            <a:pPr>
              <a:lnSpc>
                <a:spcPct val="150000"/>
              </a:lnSpc>
              <a:buFont typeface="Wingdings" panose="05000000000000000000" pitchFamily="2" charset="2"/>
              <a:buNone/>
            </a:pPr>
            <a:r>
              <a:rPr lang="en-US" altLang="en-US" sz="2400" b="1" noProof="0" dirty="0">
                <a:ln>
                  <a:noFill/>
                </a:ln>
                <a:solidFill>
                  <a:schemeClr val="tx2"/>
                </a:solidFill>
                <a:effectLst/>
                <a:uLnTx/>
                <a:uFillTx/>
                <a:latin typeface="+mj-lt"/>
                <a:ea typeface="+mj-ea"/>
                <a:cs typeface="+mj-cs"/>
                <a:sym typeface="+mn-ea"/>
              </a:rPr>
              <a:t>Respect &amp; Appreciation for Diversity in the Workplace</a:t>
            </a:r>
            <a:endParaRPr lang="en-US" altLang="en-US" sz="2400" b="1" noProof="0" dirty="0">
              <a:ln>
                <a:noFill/>
              </a:ln>
              <a:solidFill>
                <a:schemeClr val="tx2"/>
              </a:solidFill>
              <a:effectLst/>
              <a:uLnTx/>
              <a:uFillTx/>
              <a:latin typeface="+mj-lt"/>
              <a:ea typeface="+mj-ea"/>
              <a:cs typeface="+mj-cs"/>
              <a:sym typeface="+mn-ea"/>
            </a:endParaRPr>
          </a:p>
          <a:p>
            <a:pPr>
              <a:buFont typeface="Wingdings" panose="05000000000000000000" pitchFamily="2" charset="2"/>
              <a:buChar char="v"/>
            </a:pPr>
            <a:r>
              <a:rPr lang="en-US" altLang="en-US" sz="1800" dirty="0">
                <a:sym typeface="+mn-ea"/>
              </a:rPr>
              <a:t>Diversity management:</a:t>
            </a:r>
            <a:endParaRPr lang="en-US" altLang="en-US" sz="1800" dirty="0"/>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sym typeface="+mn-ea"/>
              </a:rPr>
              <a:t>	- “using various management techniques that increase the positive outcomes associated  with having more diversity in the workplace”</a:t>
            </a:r>
            <a:endParaRPr lang="en-US" altLang="en-US" sz="1600" dirty="0"/>
          </a:p>
          <a:p>
            <a:pPr>
              <a:buFont typeface="Wingdings" panose="05000000000000000000" pitchFamily="2" charset="2"/>
              <a:buNone/>
            </a:pPr>
            <a:endParaRPr lang="en-US" altLang="en-US" sz="2400" dirty="0"/>
          </a:p>
          <a:p>
            <a:pPr>
              <a:lnSpc>
                <a:spcPct val="150000"/>
              </a:lnSpc>
              <a:buFont typeface="Wingdings" panose="05000000000000000000" pitchFamily="2" charset="2"/>
              <a:buNone/>
            </a:pPr>
            <a:endParaRPr kumimoji="0" lang="en-US" altLang="en-US" sz="2400" b="1" i="0" u="none" strike="noStrike" kern="1200" cap="none" spc="0" normalizeH="0" baseline="0" noProof="0" dirty="0">
              <a:ln>
                <a:noFill/>
              </a:ln>
              <a:solidFill>
                <a:schemeClr val="tx2"/>
              </a:solidFill>
              <a:effectLst/>
              <a:uLnTx/>
              <a:uFillTx/>
              <a:latin typeface="+mj-lt"/>
              <a:ea typeface="+mj-ea"/>
              <a:cs typeface="+mj-cs"/>
            </a:endParaRPr>
          </a:p>
          <a:p>
            <a:pPr>
              <a:lnSpc>
                <a:spcPct val="150000"/>
              </a:lnSpc>
              <a:buFont typeface="Wingdings" panose="05000000000000000000" pitchFamily="2" charset="2"/>
              <a:buNone/>
            </a:pPr>
            <a:endParaRPr lang="en-US" altLang="en-US" sz="1200" dirty="0"/>
          </a:p>
          <a:p>
            <a:pPr>
              <a:buFont typeface="Wingdings" panose="05000000000000000000" pitchFamily="2" charset="2"/>
              <a:buNone/>
            </a:pPr>
            <a:endParaRPr kumimoji="0" lang="en-US" altLang="en-US" sz="2800" b="0" i="0" u="none" strike="noStrike" kern="1200" cap="none" spc="0" normalizeH="0" baseline="0" noProof="0">
              <a:ln>
                <a:noFill/>
              </a:ln>
              <a:solidFill>
                <a:schemeClr val="tx2"/>
              </a:solidFill>
              <a:effectLst/>
              <a:uLnTx/>
              <a:uFillTx/>
              <a:latin typeface="+mj-lt"/>
              <a:ea typeface="+mj-ea"/>
              <a:cs typeface="+mj-cs"/>
            </a:endParaRPr>
          </a:p>
          <a:p>
            <a:pPr>
              <a:buFont typeface="Wingdings" panose="05000000000000000000" pitchFamily="2" charset="2"/>
              <a:buNone/>
            </a:pPr>
            <a:endParaRPr lang="en-US"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1"/>
          <p:cNvSpPr>
            <a:spLocks noGrp="1"/>
          </p:cNvSpPr>
          <p:nvPr>
            <p:ph type="title"/>
          </p:nvPr>
        </p:nvSpPr>
        <p:spPr>
          <a:xfrm>
            <a:off x="228600" y="0"/>
            <a:ext cx="8610600" cy="990600"/>
          </a:xfrm>
        </p:spPr>
        <p:txBody>
          <a:bodyPr vert="horz" wrap="square" lIns="0" tIns="45720" rIns="0" bIns="0" anchor="b" anchorCtr="0"/>
          <a:p>
            <a:pPr algn="ctr"/>
            <a:r>
              <a:rPr lang="en-US" altLang="en-US" dirty="0"/>
              <a:t>Having or Being a Good Boss</a:t>
            </a:r>
            <a:endParaRPr lang="en-US" altLang="en-US" dirty="0"/>
          </a:p>
        </p:txBody>
      </p:sp>
      <p:sp>
        <p:nvSpPr>
          <p:cNvPr id="20483" name="Content Placeholder 2"/>
          <p:cNvSpPr>
            <a:spLocks noGrp="1"/>
          </p:cNvSpPr>
          <p:nvPr>
            <p:ph idx="1"/>
          </p:nvPr>
        </p:nvSpPr>
        <p:spPr>
          <a:xfrm>
            <a:off x="228600" y="1143000"/>
            <a:ext cx="8686800" cy="5486400"/>
          </a:xfrm>
        </p:spPr>
        <p:txBody>
          <a:bodyPr vert="horz" wrap="square" lIns="91440" tIns="45720" rIns="91440" bIns="45720" numCol="1" anchor="t" anchorCtr="0" compatLnSpc="1">
            <a:normAutofit fontScale="47500" lnSpcReduction="20000"/>
          </a:bodyPr>
          <a:lstStyle/>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To increase employee satisfaction and productivity supervisors should:</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provide clear job definitions/duties</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support employees</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be genuine &amp; authentic</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behave ethically</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be honest/model integrity</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focus on talents &amp; strengths</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trust employees</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encourage diversity</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set high but reasonable standards</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640080" marR="0" lvl="1" indent="-246380" algn="l" defTabSz="914400" rtl="0" eaLnBrk="0" fontAlgn="base" latinLnBrk="0" hangingPunct="0">
              <a:lnSpc>
                <a:spcPct val="100000"/>
              </a:lnSpc>
              <a:spcBef>
                <a:spcPct val="20000"/>
              </a:spcBef>
              <a:spcAft>
                <a:spcPct val="0"/>
              </a:spcAft>
              <a:buClr>
                <a:schemeClr val="accent1"/>
              </a:buClr>
              <a:buSzPct val="85000"/>
              <a:buFont typeface="Wingdings" panose="05000000000000000000" pitchFamily="2" charset="2"/>
              <a:buChar char="v"/>
              <a:defRPr/>
            </a:pPr>
            <a:r>
              <a:rPr kumimoji="0" lang="en-US" altLang="en-US" sz="5100" b="0" i="0" u="none" strike="noStrike" kern="1200" cap="none" spc="0" normalizeH="0" baseline="0" noProof="0" dirty="0">
                <a:ln>
                  <a:noFill/>
                </a:ln>
                <a:solidFill>
                  <a:schemeClr val="tx1"/>
                </a:solidFill>
                <a:effectLst/>
                <a:uLnTx/>
                <a:uFillTx/>
                <a:latin typeface="+mn-lt"/>
                <a:ea typeface="+mn-ea"/>
                <a:cs typeface="+mn-cs"/>
              </a:rPr>
              <a:t>have personal awareness &amp; strive for cultural competency</a:t>
            </a:r>
            <a:endParaRPr kumimoji="0" lang="en-US" altLang="en-US" sz="51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Char char="q"/>
              <a:defRPr/>
            </a:pPr>
            <a:endParaRPr kumimoji="0" lang="en-US" altLang="en-US" sz="32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endParaRPr kumimoji="0" lang="en-US" altLang="en-US" sz="320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kumimoji="0" lang="en-US" altLang="en-US" sz="3200" b="0" i="0" u="none" strike="noStrike" kern="1200" cap="none" spc="0" normalizeH="0" baseline="0" noProof="0" dirty="0">
                <a:ln>
                  <a:noFill/>
                </a:ln>
                <a:solidFill>
                  <a:schemeClr val="tx1"/>
                </a:solidFill>
                <a:effectLst/>
                <a:uLnTx/>
                <a:uFillTx/>
                <a:latin typeface="+mn-lt"/>
                <a:ea typeface="+mn-ea"/>
                <a:cs typeface="+mn-cs"/>
              </a:rPr>
              <a:t>		</a:t>
            </a:r>
            <a:endParaRPr kumimoji="0" lang="en-US" altLang="en-US" sz="3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a:xfrm>
            <a:off x="457200" y="533400"/>
            <a:ext cx="8229600" cy="914400"/>
          </a:xfrm>
        </p:spPr>
        <p:txBody>
          <a:bodyPr vert="horz" wrap="square" lIns="0" tIns="45720" rIns="0" bIns="0" anchor="b" anchorCtr="0"/>
          <a:p>
            <a:pPr eaLnBrk="1" hangingPunct="1"/>
            <a:r>
              <a:rPr lang="en-US" altLang="en-US" sz="6000" dirty="0"/>
              <a:t>Positive Environments</a:t>
            </a:r>
            <a:endParaRPr lang="en-US" altLang="en-US" sz="6000" dirty="0"/>
          </a:p>
        </p:txBody>
      </p:sp>
      <p:sp>
        <p:nvSpPr>
          <p:cNvPr id="7171" name="Content Placeholder 2"/>
          <p:cNvSpPr>
            <a:spLocks noGrp="1"/>
          </p:cNvSpPr>
          <p:nvPr>
            <p:ph idx="1"/>
          </p:nvPr>
        </p:nvSpPr>
        <p:spPr>
          <a:xfrm>
            <a:off x="457200" y="1600200"/>
            <a:ext cx="8229600" cy="4724400"/>
          </a:xfrm>
        </p:spPr>
        <p:txBody>
          <a:bodyPr vert="horz" wrap="square" lIns="91440" tIns="45720" rIns="91440" bIns="45720" anchor="t" anchorCtr="0"/>
          <a:p>
            <a:pPr eaLnBrk="1" hangingPunct="1"/>
            <a:r>
              <a:rPr lang="en-US" altLang="en-US" sz="4000" dirty="0"/>
              <a:t>Positive Schooling</a:t>
            </a:r>
            <a:endParaRPr lang="en-US" altLang="en-US" sz="4000" dirty="0"/>
          </a:p>
          <a:p>
            <a:pPr eaLnBrk="1" hangingPunct="1"/>
            <a:r>
              <a:rPr lang="en-US" altLang="en-US" sz="4000" dirty="0"/>
              <a:t>Good Work</a:t>
            </a:r>
            <a:endParaRPr lang="en-US" altLang="en-US" sz="4000" dirty="0"/>
          </a:p>
          <a:p>
            <a:pPr eaLnBrk="1" hangingPunct="1"/>
            <a:r>
              <a:rPr lang="en-US" altLang="en-US" sz="4000" dirty="0"/>
              <a:t>Balance between Me and We</a:t>
            </a:r>
            <a:endParaRPr lang="en-US" alt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155575"/>
            <a:ext cx="8229600" cy="1139825"/>
          </a:xfrm>
        </p:spPr>
        <p:txBody>
          <a:bodyPr vert="horz" wrap="square" lIns="0" tIns="45720" rIns="0" bIns="0" anchor="b" anchorCtr="0"/>
          <a:p>
            <a:pPr algn="ctr"/>
            <a:r>
              <a:rPr lang="en-US" altLang="en-US" dirty="0"/>
              <a:t>Strengths-Based Approach to Work</a:t>
            </a:r>
            <a:endParaRPr lang="en-US" altLang="en-US" dirty="0"/>
          </a:p>
        </p:txBody>
      </p:sp>
      <p:sp>
        <p:nvSpPr>
          <p:cNvPr id="60419" name="Content Placeholder 2"/>
          <p:cNvSpPr>
            <a:spLocks noGrp="1"/>
          </p:cNvSpPr>
          <p:nvPr>
            <p:ph idx="1"/>
          </p:nvPr>
        </p:nvSpPr>
        <p:spPr>
          <a:xfrm>
            <a:off x="457200" y="1219200"/>
            <a:ext cx="8153400" cy="5029200"/>
          </a:xfrm>
        </p:spPr>
        <p:txBody>
          <a:bodyPr vert="horz" wrap="square" lIns="91440" tIns="45720" rIns="91440" bIns="45720" anchor="t" anchorCtr="0"/>
          <a:p>
            <a:pPr>
              <a:buFont typeface="Wingdings" panose="05000000000000000000" pitchFamily="2" charset="2"/>
              <a:buChar char="v"/>
            </a:pPr>
            <a:r>
              <a:rPr lang="en-US" altLang="en-US" sz="3600" dirty="0"/>
              <a:t>Three Stages of Clifton strengths –-based approach to gainful employment:</a:t>
            </a:r>
            <a:endParaRPr lang="en-US" altLang="en-US" sz="3600" dirty="0"/>
          </a:p>
          <a:p>
            <a:pPr>
              <a:lnSpc>
                <a:spcPct val="150000"/>
              </a:lnSpc>
              <a:buFont typeface="Wingdings" panose="05000000000000000000" pitchFamily="2" charset="2"/>
              <a:buNone/>
            </a:pPr>
            <a:r>
              <a:rPr lang="en-US" altLang="en-US" sz="3200" dirty="0"/>
              <a:t>	1. Identification of talents</a:t>
            </a:r>
            <a:endParaRPr lang="en-US" altLang="en-US" sz="3200" dirty="0"/>
          </a:p>
          <a:p>
            <a:pPr>
              <a:lnSpc>
                <a:spcPct val="150000"/>
              </a:lnSpc>
              <a:buFont typeface="Wingdings" panose="05000000000000000000" pitchFamily="2" charset="2"/>
              <a:buNone/>
            </a:pPr>
            <a:r>
              <a:rPr lang="en-US" altLang="en-US" sz="3200" dirty="0"/>
              <a:t>	2. Integration of talents into self-	  	    image		</a:t>
            </a:r>
            <a:endParaRPr lang="en-US" altLang="en-US" sz="3200" dirty="0"/>
          </a:p>
          <a:p>
            <a:pPr>
              <a:lnSpc>
                <a:spcPct val="150000"/>
              </a:lnSpc>
              <a:buFont typeface="Wingdings" panose="05000000000000000000" pitchFamily="2" charset="2"/>
              <a:buNone/>
            </a:pPr>
            <a:r>
              <a:rPr lang="en-US" altLang="en-US" sz="3200" dirty="0"/>
              <a:t>	3. Attribute successes to talents</a:t>
            </a:r>
            <a:endParaRPr lang="en-US" alt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itle 1"/>
          <p:cNvSpPr>
            <a:spLocks noGrp="1"/>
          </p:cNvSpPr>
          <p:nvPr>
            <p:ph type="title"/>
          </p:nvPr>
        </p:nvSpPr>
        <p:spPr>
          <a:xfrm>
            <a:off x="457200" y="-152527"/>
            <a:ext cx="8229600" cy="1143000"/>
          </a:xfrm>
        </p:spPr>
        <p:txBody>
          <a:bodyPr vert="horz" wrap="square" lIns="0" tIns="45720" rIns="0" bIns="0" anchor="b" anchorCtr="0"/>
          <a:p>
            <a:pPr algn="ctr"/>
            <a:r>
              <a:rPr lang="en-US" altLang="en-US" dirty="0"/>
              <a:t>Capital at Work</a:t>
            </a:r>
            <a:endParaRPr lang="en-US" altLang="en-US" dirty="0"/>
          </a:p>
        </p:txBody>
      </p:sp>
      <p:sp>
        <p:nvSpPr>
          <p:cNvPr id="62467" name="Content Placeholder 2"/>
          <p:cNvSpPr>
            <a:spLocks noGrp="1"/>
          </p:cNvSpPr>
          <p:nvPr>
            <p:ph sz="half" idx="1"/>
          </p:nvPr>
        </p:nvSpPr>
        <p:spPr>
          <a:xfrm>
            <a:off x="381000" y="1066800"/>
            <a:ext cx="8866505" cy="4434840"/>
          </a:xfrm>
        </p:spPr>
        <p:txBody>
          <a:bodyPr vert="horz" wrap="square" lIns="91440" tIns="45720" rIns="91440" bIns="45720" anchor="t" anchorCtr="0"/>
          <a:p>
            <a:pPr>
              <a:buFont typeface="Wingdings" panose="05000000000000000000" pitchFamily="2" charset="2"/>
              <a:buChar char="v"/>
            </a:pPr>
            <a:r>
              <a:rPr lang="en-US" altLang="en-US" sz="1400" b="1" dirty="0"/>
              <a:t>Fred Luthans,</a:t>
            </a:r>
            <a:r>
              <a:rPr lang="en-US" altLang="en-US" sz="1400" dirty="0"/>
              <a:t> University of Nebraska</a:t>
            </a:r>
            <a:endParaRPr lang="en-US" altLang="en-US" sz="1400" dirty="0"/>
          </a:p>
          <a:p>
            <a:pPr>
              <a:buFont typeface="Wingdings" panose="05000000000000000000" pitchFamily="2" charset="2"/>
              <a:buNone/>
            </a:pPr>
            <a:r>
              <a:rPr lang="en-US" altLang="en-US" sz="1800" b="1" dirty="0"/>
              <a:t>	</a:t>
            </a:r>
            <a:r>
              <a:rPr lang="en-US" altLang="en-US" sz="1800" dirty="0"/>
              <a:t>-view of capital that emphasizes the individual worker</a:t>
            </a:r>
            <a:endParaRPr lang="en-US" altLang="en-US" sz="1800" b="1" dirty="0"/>
          </a:p>
          <a:p>
            <a:pPr>
              <a:buFont typeface="Wingdings" panose="05000000000000000000" pitchFamily="2" charset="2"/>
              <a:buNone/>
            </a:pPr>
            <a:r>
              <a:rPr lang="en-US" altLang="en-US" sz="1800" b="1" dirty="0"/>
              <a:t>	</a:t>
            </a:r>
            <a:r>
              <a:rPr lang="en-US" altLang="en-US" sz="1800" dirty="0"/>
              <a:t>- grew out of traditional view of economic capital</a:t>
            </a:r>
            <a:endParaRPr lang="en-US" altLang="en-US" sz="1800" dirty="0"/>
          </a:p>
          <a:p>
            <a:pPr algn="l">
              <a:buFont typeface="Wingdings" panose="05000000000000000000" pitchFamily="2" charset="2"/>
              <a:buNone/>
            </a:pPr>
            <a:endParaRPr lang="en-IN" altLang="en-US" sz="1400" dirty="0"/>
          </a:p>
          <a:p>
            <a:pPr algn="l">
              <a:buFont typeface="Wingdings" panose="05000000000000000000" pitchFamily="2" charset="2"/>
              <a:buNone/>
            </a:pPr>
            <a:endParaRPr lang="en-IN" altLang="en-US" sz="1400" dirty="0"/>
          </a:p>
          <a:p>
            <a:pPr algn="l">
              <a:buFont typeface="Wingdings" panose="05000000000000000000" pitchFamily="2" charset="2"/>
              <a:buNone/>
            </a:pPr>
            <a:endParaRPr lang="en-IN" altLang="en-US" sz="1400" dirty="0"/>
          </a:p>
          <a:p>
            <a:pPr algn="l">
              <a:buFont typeface="Wingdings" panose="05000000000000000000" pitchFamily="2" charset="2"/>
              <a:buNone/>
            </a:pPr>
            <a:endParaRPr lang="en-IN" altLang="en-US" sz="1400" dirty="0"/>
          </a:p>
        </p:txBody>
      </p:sp>
      <p:pic>
        <p:nvPicPr>
          <p:cNvPr id="3" name="Picture 6"/>
          <p:cNvPicPr>
            <a:picLocks noChangeAspect="1"/>
          </p:cNvPicPr>
          <p:nvPr>
            <p:ph sz="half" idx="2"/>
          </p:nvPr>
        </p:nvPicPr>
        <p:blipFill>
          <a:blip r:embed="rId1"/>
          <a:stretch>
            <a:fillRect/>
          </a:stretch>
        </p:blipFill>
        <p:spPr>
          <a:xfrm>
            <a:off x="813435" y="2383155"/>
            <a:ext cx="7282815" cy="41656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155575"/>
            <a:ext cx="8229600" cy="1139825"/>
          </a:xfrm>
        </p:spPr>
        <p:txBody>
          <a:bodyPr vert="horz" wrap="square" lIns="0" tIns="45720" rIns="0" bIns="0" anchor="b" anchorCtr="0"/>
          <a:p>
            <a:pPr algn="ctr"/>
            <a:r>
              <a:rPr lang="en-US" altLang="en-US" dirty="0"/>
              <a:t>Capital at Work</a:t>
            </a:r>
            <a:endParaRPr lang="en-US" altLang="en-US" dirty="0"/>
          </a:p>
        </p:txBody>
      </p:sp>
      <p:sp>
        <p:nvSpPr>
          <p:cNvPr id="66563" name="Content Placeholder 2"/>
          <p:cNvSpPr>
            <a:spLocks noGrp="1"/>
          </p:cNvSpPr>
          <p:nvPr>
            <p:ph idx="1"/>
          </p:nvPr>
        </p:nvSpPr>
        <p:spPr>
          <a:xfrm>
            <a:off x="228600" y="1219200"/>
            <a:ext cx="8686800" cy="4530725"/>
          </a:xfrm>
        </p:spPr>
        <p:txBody>
          <a:bodyPr vert="horz" wrap="square" lIns="91440" tIns="45720" rIns="91440" bIns="45720" anchor="t" anchorCtr="0"/>
          <a:p>
            <a:pPr marL="0" indent="0" algn="ctr">
              <a:buFont typeface="Wingdings" panose="05000000000000000000" pitchFamily="2" charset="2"/>
              <a:buNone/>
            </a:pPr>
            <a:endParaRPr lang="en-US" altLang="en-US" sz="3600" dirty="0"/>
          </a:p>
          <a:p>
            <a:pPr marL="0" indent="0" algn="ctr">
              <a:buFont typeface="Wingdings" panose="05000000000000000000" pitchFamily="2" charset="2"/>
              <a:buNone/>
            </a:pPr>
            <a:endParaRPr lang="en-US" altLang="en-US" sz="3600" dirty="0"/>
          </a:p>
          <a:p>
            <a:pPr marL="0" indent="0" algn="ctr">
              <a:buFont typeface="Wingdings" panose="05000000000000000000" pitchFamily="2" charset="2"/>
              <a:buNone/>
            </a:pPr>
            <a:endParaRPr lang="en-US" altLang="en-US" sz="3600" dirty="0"/>
          </a:p>
          <a:p>
            <a:pPr marL="0" indent="0" algn="ctr">
              <a:buFont typeface="Wingdings" panose="05000000000000000000" pitchFamily="2" charset="2"/>
              <a:buNone/>
            </a:pPr>
            <a:endParaRPr lang="en-US" altLang="en-US" sz="3600" dirty="0"/>
          </a:p>
        </p:txBody>
      </p:sp>
      <p:pic>
        <p:nvPicPr>
          <p:cNvPr id="66564" name="Picture 6"/>
          <p:cNvPicPr>
            <a:picLocks noChangeAspect="1"/>
          </p:cNvPicPr>
          <p:nvPr/>
        </p:nvPicPr>
        <p:blipFill>
          <a:blip r:embed="rId1"/>
          <a:stretch>
            <a:fillRect/>
          </a:stretch>
        </p:blipFill>
        <p:spPr>
          <a:xfrm>
            <a:off x="2438400" y="1441450"/>
            <a:ext cx="4248150" cy="511175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0"/>
            <a:ext cx="8229600" cy="744855"/>
          </a:xfrm>
        </p:spPr>
        <p:txBody>
          <a:bodyPr vert="horz" wrap="square" lIns="0" tIns="45720" rIns="0" bIns="0" anchor="b" anchorCtr="0"/>
          <a:p>
            <a:pPr algn="ctr"/>
            <a:r>
              <a:rPr lang="en-US" altLang="en-US" dirty="0"/>
              <a:t>The Dark Side:</a:t>
            </a:r>
            <a:endParaRPr lang="en-US" altLang="en-US" dirty="0"/>
          </a:p>
        </p:txBody>
      </p:sp>
      <p:sp>
        <p:nvSpPr>
          <p:cNvPr id="68611" name="Content Placeholder 2"/>
          <p:cNvSpPr>
            <a:spLocks noGrp="1"/>
          </p:cNvSpPr>
          <p:nvPr>
            <p:ph idx="1"/>
          </p:nvPr>
        </p:nvSpPr>
        <p:spPr>
          <a:xfrm>
            <a:off x="228600" y="838200"/>
            <a:ext cx="8686800" cy="4530725"/>
          </a:xfrm>
        </p:spPr>
        <p:txBody>
          <a:bodyPr vert="horz" wrap="square" lIns="91440" tIns="45720" rIns="91440" bIns="45720" anchor="t" anchorCtr="0"/>
          <a:p>
            <a:pPr marL="0" indent="0">
              <a:buFont typeface="Wingdings" panose="05000000000000000000" pitchFamily="2" charset="2"/>
              <a:buNone/>
            </a:pPr>
            <a:r>
              <a:rPr lang="en-US" altLang="en-US" sz="2400" b="1" dirty="0">
                <a:sym typeface="+mn-ea"/>
              </a:rPr>
              <a:t> Workaholics</a:t>
            </a:r>
            <a:endParaRPr lang="en-US" altLang="en-US" sz="2400" b="1" dirty="0"/>
          </a:p>
          <a:p>
            <a:pPr marL="0" indent="0">
              <a:buFont typeface="Wingdings" panose="05000000000000000000" pitchFamily="2" charset="2"/>
              <a:buNone/>
            </a:pPr>
            <a:endParaRPr lang="en-US" altLang="en-US" sz="1400" dirty="0"/>
          </a:p>
          <a:p>
            <a:pPr>
              <a:buFont typeface="Wingdings" panose="05000000000000000000" pitchFamily="2" charset="2"/>
              <a:buChar char="v"/>
            </a:pPr>
            <a:r>
              <a:rPr lang="en-US" altLang="en-US" sz="1400" dirty="0"/>
              <a:t>People who become obsessed by their work – so much so that they cannot attend to the responsibilities of their friends and family.</a:t>
            </a:r>
            <a:endParaRPr lang="en-US" altLang="en-US" sz="1400" dirty="0"/>
          </a:p>
          <a:p>
            <a:pPr>
              <a:buFont typeface="Wingdings" panose="05000000000000000000" pitchFamily="2" charset="2"/>
              <a:buChar char="v"/>
            </a:pPr>
            <a:r>
              <a:rPr lang="en-US" altLang="en-US" sz="1400" dirty="0">
                <a:sym typeface="+mn-ea"/>
              </a:rPr>
              <a:t>Staying late on the job</a:t>
            </a:r>
            <a:endParaRPr lang="en-US" altLang="en-US" sz="1400" dirty="0"/>
          </a:p>
          <a:p>
            <a:pPr>
              <a:buFont typeface="Wingdings" panose="05000000000000000000" pitchFamily="2" charset="2"/>
              <a:buChar char="v"/>
            </a:pPr>
            <a:r>
              <a:rPr lang="en-US" altLang="en-US" sz="1400" dirty="0">
                <a:sym typeface="+mn-ea"/>
              </a:rPr>
              <a:t>Working harder than others</a:t>
            </a:r>
            <a:endParaRPr lang="en-US" altLang="en-US" sz="1400" dirty="0"/>
          </a:p>
          <a:p>
            <a:pPr>
              <a:buFont typeface="Wingdings" panose="05000000000000000000" pitchFamily="2" charset="2"/>
              <a:buChar char="v"/>
            </a:pPr>
            <a:r>
              <a:rPr lang="en-US" altLang="en-US" sz="1400" dirty="0">
                <a:sym typeface="+mn-ea"/>
              </a:rPr>
              <a:t>Seeking perfectionism</a:t>
            </a:r>
            <a:endParaRPr lang="en-US" altLang="en-US" sz="1400" dirty="0"/>
          </a:p>
          <a:p>
            <a:pPr>
              <a:buFont typeface="Wingdings" panose="05000000000000000000" pitchFamily="2" charset="2"/>
              <a:buChar char="v"/>
            </a:pPr>
            <a:r>
              <a:rPr lang="en-US" altLang="en-US" sz="1400" dirty="0">
                <a:sym typeface="+mn-ea"/>
              </a:rPr>
              <a:t>Conflict between work &amp; family</a:t>
            </a:r>
            <a:endParaRPr lang="en-US" altLang="en-US" sz="1400" dirty="0"/>
          </a:p>
          <a:p>
            <a:pPr>
              <a:buFont typeface="Wingdings" panose="05000000000000000000" pitchFamily="2" charset="2"/>
              <a:buChar char="v"/>
            </a:pPr>
            <a:r>
              <a:rPr lang="en-US" altLang="en-US" sz="1400" dirty="0">
                <a:sym typeface="+mn-ea"/>
              </a:rPr>
              <a:t>Type A behavior</a:t>
            </a:r>
            <a:endParaRPr lang="en-US" altLang="en-US" sz="1400" dirty="0">
              <a:sym typeface="+mn-ea"/>
            </a:endParaRPr>
          </a:p>
          <a:p>
            <a:pPr>
              <a:buFont typeface="Wingdings" panose="05000000000000000000" pitchFamily="2" charset="2"/>
              <a:buChar char="v"/>
            </a:pPr>
            <a:endParaRPr lang="en-US" altLang="en-US" sz="1400" dirty="0">
              <a:sym typeface="+mn-ea"/>
            </a:endParaRPr>
          </a:p>
          <a:p>
            <a:pPr marL="0" indent="0">
              <a:buFont typeface="Wingdings" panose="05000000000000000000" pitchFamily="2" charset="2"/>
              <a:buNone/>
            </a:pPr>
            <a:r>
              <a:rPr lang="en-US" altLang="en-US" sz="2400" b="1" dirty="0">
                <a:sym typeface="+mn-ea"/>
              </a:rPr>
              <a:t>Burnout</a:t>
            </a:r>
            <a:endParaRPr lang="en-US" altLang="en-US" sz="2400" b="1" dirty="0">
              <a:sym typeface="+mn-ea"/>
            </a:endParaRPr>
          </a:p>
          <a:p>
            <a:pPr>
              <a:buFont typeface="Wingdings" panose="05000000000000000000" pitchFamily="2" charset="2"/>
              <a:buChar char="v"/>
            </a:pPr>
            <a:r>
              <a:rPr lang="en-US" altLang="en-US" sz="1400" dirty="0">
                <a:sym typeface="+mn-ea"/>
              </a:rPr>
              <a:t>A cyclical process:</a:t>
            </a:r>
            <a:endParaRPr lang="en-US" altLang="en-US" sz="1400" dirty="0"/>
          </a:p>
          <a:p>
            <a:pPr>
              <a:buFont typeface="Wingdings" panose="05000000000000000000" pitchFamily="2" charset="2"/>
              <a:buNone/>
            </a:pPr>
            <a:r>
              <a:rPr lang="en-US" altLang="en-US" sz="1400" dirty="0">
                <a:sym typeface="+mn-ea"/>
              </a:rPr>
              <a:t>	- high level of energy begins to wane over  time</a:t>
            </a:r>
            <a:endParaRPr lang="en-US" altLang="en-US" sz="1400" dirty="0"/>
          </a:p>
          <a:p>
            <a:pPr>
              <a:buFont typeface="Wingdings" panose="05000000000000000000" pitchFamily="2" charset="2"/>
              <a:buNone/>
            </a:pPr>
            <a:r>
              <a:rPr lang="en-US" altLang="en-US" sz="1400" dirty="0">
                <a:sym typeface="+mn-ea"/>
              </a:rPr>
              <a:t>	- several  time constraints</a:t>
            </a:r>
            <a:endParaRPr lang="en-US" altLang="en-US" sz="1400" dirty="0"/>
          </a:p>
          <a:p>
            <a:pPr>
              <a:buFont typeface="Wingdings" panose="05000000000000000000" pitchFamily="2" charset="2"/>
              <a:buNone/>
            </a:pPr>
            <a:r>
              <a:rPr lang="en-US" altLang="en-US" sz="1400" dirty="0">
                <a:sym typeface="+mn-ea"/>
              </a:rPr>
              <a:t>	- barriers to work goals</a:t>
            </a:r>
            <a:endParaRPr lang="en-US" altLang="en-US" sz="1400" dirty="0"/>
          </a:p>
          <a:p>
            <a:pPr>
              <a:buFont typeface="Wingdings" panose="05000000000000000000" pitchFamily="2" charset="2"/>
              <a:buNone/>
            </a:pPr>
            <a:r>
              <a:rPr lang="en-US" altLang="en-US" sz="1400" dirty="0">
                <a:sym typeface="+mn-ea"/>
              </a:rPr>
              <a:t>	- no rewards but asked to do more due to productivity</a:t>
            </a:r>
            <a:endParaRPr lang="en-US" altLang="en-US" sz="1400" dirty="0"/>
          </a:p>
          <a:p>
            <a:pPr>
              <a:buFont typeface="Wingdings" panose="05000000000000000000" pitchFamily="2" charset="2"/>
              <a:buNone/>
            </a:pPr>
            <a:r>
              <a:rPr lang="en-US" altLang="en-US" sz="1400" dirty="0">
                <a:sym typeface="+mn-ea"/>
              </a:rPr>
              <a:t>	- employee becomes exhausted</a:t>
            </a:r>
            <a:endParaRPr lang="en-US" altLang="en-US" sz="1400" dirty="0">
              <a:sym typeface="+mn-ea"/>
            </a:endParaRPr>
          </a:p>
          <a:p>
            <a:pPr>
              <a:buFont typeface="Wingdings" panose="05000000000000000000" pitchFamily="2" charset="2"/>
              <a:buChar char="v"/>
            </a:pPr>
            <a:r>
              <a:rPr lang="en-US" altLang="en-US" sz="1400" dirty="0">
                <a:sym typeface="+mn-ea"/>
              </a:rPr>
              <a:t>Paradox:</a:t>
            </a:r>
            <a:endParaRPr lang="en-US" altLang="en-US" sz="1400" dirty="0"/>
          </a:p>
          <a:p>
            <a:pPr>
              <a:buFont typeface="Wingdings" panose="05000000000000000000" pitchFamily="2" charset="2"/>
              <a:buNone/>
            </a:pPr>
            <a:r>
              <a:rPr lang="en-US" altLang="en-US" sz="1400" dirty="0">
                <a:sym typeface="+mn-ea"/>
              </a:rPr>
              <a:t>	- effective, hard-worker asked to do more</a:t>
            </a:r>
            <a:endParaRPr lang="en-US" altLang="en-US" sz="1400" dirty="0"/>
          </a:p>
          <a:p>
            <a:pPr>
              <a:buFont typeface="Wingdings" panose="05000000000000000000" pitchFamily="2" charset="2"/>
              <a:buNone/>
            </a:pPr>
            <a:r>
              <a:rPr lang="en-US" altLang="en-US" sz="1400" dirty="0">
                <a:sym typeface="+mn-ea"/>
              </a:rPr>
              <a:t>	- those with the most enthusiasm most vulnerable</a:t>
            </a:r>
            <a:endParaRPr lang="en-US" altLang="en-US" sz="1400" dirty="0"/>
          </a:p>
          <a:p>
            <a:pPr marL="0" indent="0">
              <a:buFont typeface="Wingdings" panose="05000000000000000000" pitchFamily="2" charset="2"/>
              <a:buNone/>
            </a:pPr>
            <a:endParaRPr lang="en-US" altLang="en-US" sz="1400" dirty="0"/>
          </a:p>
          <a:p>
            <a:pPr>
              <a:buFont typeface="Wingdings" panose="05000000000000000000" pitchFamily="2" charset="2"/>
              <a:buChar char="v"/>
            </a:pPr>
            <a:endParaRPr lang="en-US" altLang="en-US" sz="1400" dirty="0"/>
          </a:p>
          <a:p>
            <a:pPr>
              <a:buFont typeface="Wingdings" panose="05000000000000000000" pitchFamily="2" charset="2"/>
              <a:buChar char="v"/>
            </a:pPr>
            <a:endParaRPr lang="en-US" alt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le 1"/>
          <p:cNvSpPr>
            <a:spLocks noGrp="1"/>
          </p:cNvSpPr>
          <p:nvPr>
            <p:ph type="title"/>
          </p:nvPr>
        </p:nvSpPr>
        <p:spPr>
          <a:xfrm>
            <a:off x="457200" y="0"/>
            <a:ext cx="8229600" cy="617220"/>
          </a:xfrm>
        </p:spPr>
        <p:txBody>
          <a:bodyPr vert="horz" wrap="square" lIns="0" tIns="45720" rIns="0" bIns="0" anchor="b" anchorCtr="0"/>
          <a:p>
            <a:pPr algn="ctr"/>
            <a:r>
              <a:rPr lang="en-US" altLang="en-US" dirty="0"/>
              <a:t>The Dark Side: </a:t>
            </a:r>
            <a:endParaRPr lang="en-US" altLang="en-US" dirty="0"/>
          </a:p>
        </p:txBody>
      </p:sp>
      <p:sp>
        <p:nvSpPr>
          <p:cNvPr id="76803" name="Content Placeholder 2"/>
          <p:cNvSpPr>
            <a:spLocks noGrp="1"/>
          </p:cNvSpPr>
          <p:nvPr>
            <p:ph idx="1"/>
          </p:nvPr>
        </p:nvSpPr>
        <p:spPr>
          <a:xfrm>
            <a:off x="381000" y="533400"/>
            <a:ext cx="8686800" cy="4530725"/>
          </a:xfrm>
        </p:spPr>
        <p:txBody>
          <a:bodyPr vert="horz" wrap="square" lIns="91440" tIns="45720" rIns="91440" bIns="45720" anchor="t" anchorCtr="0"/>
          <a:p>
            <a:pPr marL="0" indent="0">
              <a:buFont typeface="Wingdings" panose="05000000000000000000" pitchFamily="2" charset="2"/>
              <a:buNone/>
            </a:pPr>
            <a:r>
              <a:rPr lang="en-US" altLang="en-US" sz="2400" b="1" dirty="0">
                <a:sym typeface="+mn-ea"/>
              </a:rPr>
              <a:t>Job Loss</a:t>
            </a:r>
            <a:endParaRPr lang="en-US" altLang="en-US" sz="2400" b="1" dirty="0"/>
          </a:p>
          <a:p>
            <a:pPr>
              <a:buFont typeface="Wingdings" panose="05000000000000000000" pitchFamily="2" charset="2"/>
              <a:buChar char="v"/>
            </a:pPr>
            <a:r>
              <a:rPr lang="en-US" altLang="en-US" sz="1400" dirty="0"/>
              <a:t>Unemployment linked to early death</a:t>
            </a:r>
            <a:endParaRPr lang="en-US" altLang="en-US" sz="1400" dirty="0"/>
          </a:p>
          <a:p>
            <a:pPr>
              <a:buFont typeface="Wingdings" panose="05000000000000000000" pitchFamily="2" charset="2"/>
              <a:buChar char="v"/>
            </a:pPr>
            <a:r>
              <a:rPr lang="en-US" altLang="en-US" sz="1400" dirty="0"/>
              <a:t>Increases suicide risk</a:t>
            </a:r>
            <a:endParaRPr lang="en-US" altLang="en-US" sz="1400" dirty="0"/>
          </a:p>
          <a:p>
            <a:pPr>
              <a:buFont typeface="Wingdings" panose="05000000000000000000" pitchFamily="2" charset="2"/>
              <a:buChar char="v"/>
            </a:pPr>
            <a:r>
              <a:rPr lang="en-US" altLang="en-US" sz="1400" dirty="0"/>
              <a:t>Links to alcohol-related diseases &amp; cancers</a:t>
            </a:r>
            <a:endParaRPr lang="en-US" altLang="en-US" sz="1400" dirty="0"/>
          </a:p>
          <a:p>
            <a:pPr>
              <a:buFont typeface="Wingdings" panose="05000000000000000000" pitchFamily="2" charset="2"/>
              <a:buChar char="v"/>
            </a:pPr>
            <a:r>
              <a:rPr lang="en-US" altLang="en-US" sz="1400" dirty="0"/>
              <a:t>Triggers a carousel of negative events</a:t>
            </a:r>
            <a:endParaRPr lang="en-US" altLang="en-US" sz="1400" dirty="0"/>
          </a:p>
          <a:p>
            <a:pPr>
              <a:buFont typeface="Wingdings" panose="05000000000000000000" pitchFamily="2" charset="2"/>
              <a:buChar char="v"/>
            </a:pPr>
            <a:endParaRPr lang="en-US" altLang="en-US" sz="1400" dirty="0"/>
          </a:p>
          <a:p>
            <a:pPr marL="0" indent="0">
              <a:buFont typeface="Wingdings" panose="05000000000000000000" pitchFamily="2" charset="2"/>
              <a:buNone/>
            </a:pPr>
            <a:r>
              <a:rPr lang="en-US" altLang="en-US" sz="2400" b="1" dirty="0">
                <a:sym typeface="+mn-ea"/>
              </a:rPr>
              <a:t>Ways to Improve Your Wor</a:t>
            </a:r>
            <a:r>
              <a:rPr lang="en-IN" altLang="en-US" sz="2400" b="1" dirty="0">
                <a:sym typeface="+mn-ea"/>
              </a:rPr>
              <a:t>k</a:t>
            </a:r>
            <a:endParaRPr lang="en-US" altLang="en-US" sz="2400" b="1" dirty="0">
              <a:sym typeface="+mn-ea"/>
            </a:endParaRPr>
          </a:p>
          <a:p>
            <a:r>
              <a:rPr lang="en-US" altLang="en-US" sz="1600" dirty="0">
                <a:sym typeface="+mn-ea"/>
              </a:rPr>
              <a:t>Making your job better</a:t>
            </a:r>
            <a:endParaRPr lang="en-US" altLang="en-US" sz="1600" dirty="0">
              <a:sym typeface="+mn-ea"/>
            </a:endParaRPr>
          </a:p>
          <a:p>
            <a:r>
              <a:rPr lang="en-US" altLang="en-US" sz="1600" dirty="0">
                <a:sym typeface="+mn-ea"/>
              </a:rPr>
              <a:t>Applying for a new job</a:t>
            </a:r>
            <a:endParaRPr lang="en-US" altLang="en-US" sz="1600" dirty="0">
              <a:sym typeface="+mn-ea"/>
            </a:endParaRPr>
          </a:p>
          <a:p>
            <a:pPr marL="0" indent="0">
              <a:buNone/>
            </a:pPr>
            <a:endParaRPr lang="en-US" altLang="en-US" sz="1600" dirty="0">
              <a:sym typeface="+mn-ea"/>
            </a:endParaRPr>
          </a:p>
          <a:p>
            <a:pPr marL="0" indent="0">
              <a:buNone/>
            </a:pPr>
            <a:r>
              <a:rPr lang="en-US" altLang="en-US" sz="2400" b="1" dirty="0">
                <a:sym typeface="+mn-ea"/>
              </a:rPr>
              <a:t>Applying For a New Job</a:t>
            </a:r>
            <a:endParaRPr lang="en-US" altLang="en-US" sz="2400" b="1" dirty="0"/>
          </a:p>
          <a:p>
            <a:pPr>
              <a:buFont typeface="Wingdings" panose="05000000000000000000" pitchFamily="2" charset="2"/>
              <a:buChar char="v"/>
            </a:pPr>
            <a:r>
              <a:rPr lang="en-US" altLang="en-US" sz="1600" dirty="0">
                <a:sym typeface="+mn-ea"/>
              </a:rPr>
              <a:t>Remaining flexible is key</a:t>
            </a:r>
            <a:endParaRPr lang="en-US" altLang="en-US" sz="1600" dirty="0"/>
          </a:p>
          <a:p>
            <a:pPr>
              <a:buFont typeface="Wingdings" panose="05000000000000000000" pitchFamily="2" charset="2"/>
              <a:buChar char="v"/>
            </a:pPr>
            <a:r>
              <a:rPr lang="en-US" altLang="en-US" sz="1600" dirty="0">
                <a:sym typeface="+mn-ea"/>
              </a:rPr>
              <a:t>Take a vocational/interest test</a:t>
            </a:r>
            <a:endParaRPr lang="en-US" altLang="en-US" sz="1600" dirty="0"/>
          </a:p>
          <a:p>
            <a:pPr>
              <a:buFont typeface="Wingdings" panose="05000000000000000000" pitchFamily="2" charset="2"/>
              <a:buChar char="v"/>
            </a:pPr>
            <a:r>
              <a:rPr lang="en-US" altLang="en-US" sz="1600" dirty="0">
                <a:sym typeface="+mn-ea"/>
              </a:rPr>
              <a:t>Conduct informational interviews with people who are doing well in such careers </a:t>
            </a:r>
            <a:endParaRPr lang="en-US" altLang="en-US" sz="1600" dirty="0"/>
          </a:p>
          <a:p>
            <a:pPr>
              <a:buFont typeface="Wingdings" panose="05000000000000000000" pitchFamily="2" charset="2"/>
              <a:buChar char="v"/>
            </a:pPr>
            <a:r>
              <a:rPr lang="en-US" altLang="en-US" sz="1600" dirty="0">
                <a:sym typeface="+mn-ea"/>
              </a:rPr>
              <a:t>learn about the organization before the interview</a:t>
            </a:r>
            <a:endParaRPr lang="en-US" altLang="en-US" sz="1600" dirty="0"/>
          </a:p>
          <a:p>
            <a:pPr marL="0" indent="0">
              <a:buNone/>
            </a:pPr>
            <a:endParaRPr lang="en-US" altLang="en-US" sz="1600" dirty="0"/>
          </a:p>
          <a:p>
            <a:pPr algn="ctr">
              <a:buFont typeface="Wingdings" panose="05000000000000000000" pitchFamily="2" charset="2"/>
              <a:buNone/>
            </a:pPr>
            <a:endParaRPr lang="en-US" altLang="en-US" sz="2400" dirty="0"/>
          </a:p>
          <a:p>
            <a:pPr>
              <a:buFont typeface="Wingdings" panose="05000000000000000000" pitchFamily="2" charset="2"/>
              <a:buChar char="v"/>
            </a:pPr>
            <a:endParaRPr lang="en-US" alt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bwMode="auto">
          <a:ln>
            <a:miter lim="800000"/>
          </a:ln>
          <a:effectLst/>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 bIns="0" numCol="1" anchor="b" anchorCtr="0" compatLnSpc="1">
            <a:normAutofit fontScale="90000"/>
            <a:scene3d>
              <a:camera prst="orthographicFront"/>
              <a:lightRig rig="freezing" dir="t">
                <a:rot lat="0" lon="0" rev="5640000"/>
              </a:lightRig>
            </a:scene3d>
            <a:sp3d prstMaterial="flat">
              <a:bevelT w="38100" h="38100"/>
              <a:contourClr>
                <a:schemeClr val="tx2"/>
              </a:contourClr>
            </a:sp3d>
          </a:body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Building Positive and Good Relationships at Work</a:t>
            </a:r>
            <a:endPar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83971" name="Subtitle 2"/>
          <p:cNvSpPr>
            <a:spLocks noGrp="1"/>
          </p:cNvSpPr>
          <p:nvPr>
            <p:ph type="subTitle" idx="1"/>
          </p:nvPr>
        </p:nvSpPr>
        <p:spPr>
          <a:xfrm>
            <a:off x="533400" y="3228975"/>
            <a:ext cx="7854950" cy="1752600"/>
          </a:xfrm>
        </p:spPr>
        <p:txBody>
          <a:bodyPr vert="horz" wrap="square" lIns="0" tIns="45720" rIns="18288" bIns="45720" anchor="t" anchorCtr="0"/>
          <a:p>
            <a:pPr marR="0" eaLnBrk="1" hangingPunct="1">
              <a:buClr>
                <a:srgbClr val="0BD0D9"/>
              </a:buClr>
              <a:buSzPct val="95000"/>
            </a:pPr>
            <a:endParaRPr lang="en-US" altLang="en-US" kern="1200" dirty="0">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Title 1"/>
          <p:cNvSpPr>
            <a:spLocks noGrp="1"/>
          </p:cNvSpPr>
          <p:nvPr>
            <p:ph type="title"/>
          </p:nvPr>
        </p:nvSpPr>
        <p:spPr>
          <a:xfrm>
            <a:off x="457200" y="704850"/>
            <a:ext cx="8229600" cy="666750"/>
          </a:xfrm>
        </p:spPr>
        <p:txBody>
          <a:bodyPr vert="horz" wrap="square" lIns="0" tIns="45720" rIns="0" bIns="0" anchor="b" anchorCtr="0"/>
          <a:p>
            <a:pPr eaLnBrk="1" hangingPunct="1"/>
            <a:r>
              <a:rPr lang="en-US" altLang="en-US" dirty="0"/>
              <a:t>Relationships in our Lives</a:t>
            </a:r>
            <a:endParaRPr lang="en-US" altLang="en-US" dirty="0"/>
          </a:p>
        </p:txBody>
      </p:sp>
      <p:graphicFrame>
        <p:nvGraphicFramePr>
          <p:cNvPr id="84995" name="Content Placeholder 4"/>
          <p:cNvGraphicFramePr>
            <a:graphicFrameLocks noGrp="1"/>
          </p:cNvGraphicFramePr>
          <p:nvPr>
            <p:ph idx="1"/>
          </p:nvPr>
        </p:nvGraphicFramePr>
        <p:xfrm>
          <a:off x="457200" y="1524000"/>
          <a:ext cx="8229600" cy="4525963"/>
        </p:xfrm>
        <a:graphic>
          <a:graphicData uri="http://schemas.openxmlformats.org/presentationml/2006/ole">
            <mc:AlternateContent xmlns:mc="http://schemas.openxmlformats.org/markup-compatibility/2006">
              <mc:Choice xmlns:v="urn:schemas-microsoft-com:vml" Requires="v">
                <p:oleObj spid="_x0000_s3076" name="" r:id="rId1" imgW="8229600" imgH="4523105" progId="Excel.Chart.8">
                  <p:embed/>
                </p:oleObj>
              </mc:Choice>
              <mc:Fallback>
                <p:oleObj name="" r:id="rId1" imgW="8229600" imgH="4523105" progId="Excel.Chart.8">
                  <p:embed/>
                  <p:pic>
                    <p:nvPicPr>
                      <p:cNvPr id="0" name="Picture 3075"/>
                      <p:cNvPicPr/>
                      <p:nvPr/>
                    </p:nvPicPr>
                    <p:blipFill>
                      <a:blip r:embed="rId2"/>
                      <a:srcRect/>
                      <a:stretch>
                        <a:fillRect/>
                      </a:stretch>
                    </p:blipFill>
                    <p:spPr>
                      <a:xfrm>
                        <a:off x="457200" y="1524000"/>
                        <a:ext cx="8229600" cy="4525963"/>
                      </a:xfrm>
                      <a:prstGeom prst="rect">
                        <a:avLst/>
                      </a:prstGeom>
                      <a:no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itle 1"/>
          <p:cNvSpPr>
            <a:spLocks noGrp="1"/>
          </p:cNvSpPr>
          <p:nvPr>
            <p:ph type="title"/>
          </p:nvPr>
        </p:nvSpPr>
        <p:spPr/>
        <p:txBody>
          <a:bodyPr vert="horz" wrap="square" lIns="0" tIns="45720" rIns="0" bIns="0" anchor="b" anchorCtr="0"/>
          <a:p>
            <a:pPr eaLnBrk="1" hangingPunct="1"/>
            <a:r>
              <a:rPr lang="en-US" altLang="en-US" sz="4000" dirty="0"/>
              <a:t>How do you create positive relationships with others at work?</a:t>
            </a:r>
            <a:endParaRPr lang="en-US" altLang="en-US" sz="4000" dirty="0"/>
          </a:p>
        </p:txBody>
      </p:sp>
      <p:pic>
        <p:nvPicPr>
          <p:cNvPr id="86019" name="Content Placeholder 3"/>
          <p:cNvPicPr>
            <a:picLocks noGrp="1" noChangeAspect="1"/>
          </p:cNvPicPr>
          <p:nvPr>
            <p:ph idx="1"/>
          </p:nvPr>
        </p:nvPicPr>
        <p:blipFill>
          <a:blip r:embed="rId1"/>
          <a:srcRect/>
          <a:stretch>
            <a:fillRect/>
          </a:stretch>
        </p:blipFill>
        <p:spPr>
          <a:xfrm>
            <a:off x="609600" y="1905000"/>
            <a:ext cx="8229600" cy="4122738"/>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7042" name="Content Placeholder 4"/>
          <p:cNvPicPr>
            <a:picLocks noGrp="1" noChangeAspect="1"/>
          </p:cNvPicPr>
          <p:nvPr>
            <p:ph idx="1"/>
          </p:nvPr>
        </p:nvPicPr>
        <p:blipFill>
          <a:blip r:embed="rId1"/>
          <a:srcRect/>
          <a:stretch>
            <a:fillRect/>
          </a:stretch>
        </p:blipFill>
        <p:spPr>
          <a:xfrm>
            <a:off x="2190750" y="2528888"/>
            <a:ext cx="4762500" cy="2667000"/>
          </a:xfrm>
        </p:spPr>
      </p:pic>
      <p:sp>
        <p:nvSpPr>
          <p:cNvPr id="87043" name="Title 3"/>
          <p:cNvSpPr>
            <a:spLocks noGrp="1"/>
          </p:cNvSpPr>
          <p:nvPr>
            <p:ph type="title"/>
          </p:nvPr>
        </p:nvSpPr>
        <p:spPr/>
        <p:txBody>
          <a:bodyPr vert="horz" wrap="square" lIns="0" tIns="45720" rIns="0" bIns="0" anchor="b" anchorCtr="0"/>
          <a:p>
            <a:pPr eaLnBrk="1" hangingPunct="1"/>
            <a:r>
              <a:rPr lang="en-US" altLang="en-US" dirty="0"/>
              <a:t>Be respectful</a:t>
            </a:r>
            <a:endParaRPr lang="en-US" altLang="en-US" dirty="0"/>
          </a:p>
        </p:txBody>
      </p:sp>
      <p:sp>
        <p:nvSpPr>
          <p:cNvPr id="87044" name="TextBox 5"/>
          <p:cNvSpPr txBox="1"/>
          <p:nvPr/>
        </p:nvSpPr>
        <p:spPr>
          <a:xfrm>
            <a:off x="2438400" y="1638300"/>
            <a:ext cx="4760913" cy="6477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How do you show respect to others at work?</a:t>
            </a:r>
            <a:endParaRPr lang="en-US" altLang="en-US" sz="1800" dirty="0">
              <a:latin typeface="Arial" panose="020B0604020202020204" pitchFamily="34" charset="0"/>
              <a:cs typeface="Arial" panose="020B0604020202020204" pitchFamily="34" charset="0"/>
            </a:endParaRPr>
          </a:p>
          <a:p>
            <a:pPr marL="0" lvl="0" indent="0" algn="ct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How do they show respect to you?</a:t>
            </a:r>
            <a:endParaRPr lang="en-US" altLang="en-US" sz="1800" dirty="0">
              <a:latin typeface="Arial" panose="020B0604020202020204" pitchFamily="34" charset="0"/>
              <a:ea typeface="Arial" panose="020B0604020202020204" pitchFamily="34" charset="0"/>
            </a:endParaRPr>
          </a:p>
        </p:txBody>
      </p:sp>
      <p:sp>
        <p:nvSpPr>
          <p:cNvPr id="87045" name="TextBox 7"/>
          <p:cNvSpPr txBox="1"/>
          <p:nvPr/>
        </p:nvSpPr>
        <p:spPr>
          <a:xfrm>
            <a:off x="2133600" y="5541963"/>
            <a:ext cx="4545013" cy="3683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    I treat others as I want them to treat me.</a:t>
            </a:r>
            <a:endParaRPr lang="en-US" altLang="en-US" sz="1800" dirty="0">
              <a:latin typeface="Arial" panose="020B0604020202020204" pitchFamily="34" charset="0"/>
              <a:ea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Title 1"/>
          <p:cNvSpPr>
            <a:spLocks noGrp="1"/>
          </p:cNvSpPr>
          <p:nvPr>
            <p:ph type="title"/>
          </p:nvPr>
        </p:nvSpPr>
        <p:spPr/>
        <p:txBody>
          <a:bodyPr vert="horz" wrap="square" lIns="0" tIns="45720" rIns="0" bIns="0" anchor="b" anchorCtr="0"/>
          <a:p>
            <a:pPr eaLnBrk="1" hangingPunct="1"/>
            <a:r>
              <a:rPr lang="en-US" altLang="en-US" dirty="0"/>
              <a:t>Cooperate with others</a:t>
            </a:r>
            <a:endParaRPr lang="en-US" altLang="en-US" dirty="0"/>
          </a:p>
        </p:txBody>
      </p:sp>
      <p:pic>
        <p:nvPicPr>
          <p:cNvPr id="88067" name="Content Placeholder 3"/>
          <p:cNvPicPr>
            <a:picLocks noGrp="1" noChangeAspect="1"/>
          </p:cNvPicPr>
          <p:nvPr>
            <p:ph idx="1"/>
          </p:nvPr>
        </p:nvPicPr>
        <p:blipFill>
          <a:blip r:embed="rId1"/>
          <a:srcRect/>
          <a:stretch>
            <a:fillRect/>
          </a:stretch>
        </p:blipFill>
        <p:spPr>
          <a:xfrm>
            <a:off x="3646488" y="2895600"/>
            <a:ext cx="2057400" cy="1752600"/>
          </a:xfrm>
        </p:spPr>
      </p:pic>
      <p:sp>
        <p:nvSpPr>
          <p:cNvPr id="88068" name="TextBox 4"/>
          <p:cNvSpPr txBox="1"/>
          <p:nvPr/>
        </p:nvSpPr>
        <p:spPr>
          <a:xfrm>
            <a:off x="914400" y="1828800"/>
            <a:ext cx="6629400" cy="646113"/>
          </a:xfrm>
          <a:prstGeom prst="rect">
            <a:avLst/>
          </a:prstGeom>
          <a:noFill/>
          <a:ln w="9525">
            <a:noFill/>
          </a:ln>
        </p:spPr>
        <p:txBody>
          <a:bodyPr>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How does this image show cooperation?</a:t>
            </a:r>
            <a:endParaRPr lang="en-US" altLang="en-US" sz="1800" dirty="0">
              <a:latin typeface="Arial" panose="020B0604020202020204" pitchFamily="34" charset="0"/>
              <a:cs typeface="Arial" panose="020B0604020202020204" pitchFamily="34" charset="0"/>
            </a:endParaRPr>
          </a:p>
          <a:p>
            <a:pPr marL="0" lvl="0" indent="0" algn="ct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Can one person cross the water without help from the others?</a:t>
            </a:r>
            <a:endParaRPr lang="en-US" altLang="en-US" sz="1800" dirty="0">
              <a:latin typeface="Arial" panose="020B0604020202020204" pitchFamily="34" charset="0"/>
              <a:ea typeface="Arial" panose="020B0604020202020204" pitchFamily="34" charset="0"/>
            </a:endParaRPr>
          </a:p>
        </p:txBody>
      </p:sp>
      <p:sp>
        <p:nvSpPr>
          <p:cNvPr id="88069" name="TextBox 5"/>
          <p:cNvSpPr txBox="1"/>
          <p:nvPr/>
        </p:nvSpPr>
        <p:spPr>
          <a:xfrm>
            <a:off x="2232025" y="4800600"/>
            <a:ext cx="4691063" cy="369888"/>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How do you cooperate with others at work?</a:t>
            </a:r>
            <a:endParaRPr lang="en-US" altLang="en-US" sz="1800" dirty="0">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0"/>
            <a:ext cx="8229600" cy="612140"/>
          </a:xfrm>
        </p:spPr>
        <p:txBody>
          <a:bodyPr vert="horz" wrap="square" lIns="0" tIns="45720" rIns="0" bIns="0" anchor="b" anchorCtr="0"/>
          <a:p>
            <a:pPr eaLnBrk="1" hangingPunct="1"/>
            <a:r>
              <a:rPr lang="en-US" altLang="en-US" dirty="0"/>
              <a:t>Positive Schooling</a:t>
            </a:r>
            <a:endParaRPr lang="en-US" altLang="en-US" dirty="0"/>
          </a:p>
        </p:txBody>
      </p:sp>
      <p:sp>
        <p:nvSpPr>
          <p:cNvPr id="8195" name="Content Placeholder 2"/>
          <p:cNvSpPr>
            <a:spLocks noGrp="1"/>
          </p:cNvSpPr>
          <p:nvPr>
            <p:ph idx="1"/>
          </p:nvPr>
        </p:nvSpPr>
        <p:spPr>
          <a:xfrm>
            <a:off x="381000" y="609600"/>
            <a:ext cx="8229600" cy="5029200"/>
          </a:xfrm>
        </p:spPr>
        <p:txBody>
          <a:bodyPr vert="horz" wrap="square" lIns="91440" tIns="45720" rIns="91440" bIns="45720" anchor="t" anchorCtr="0"/>
          <a:p>
            <a:pPr eaLnBrk="1" hangingPunct="1"/>
            <a:r>
              <a:rPr lang="en-US" altLang="en-US" sz="1400" dirty="0"/>
              <a:t>Positive schooling includes positive education. </a:t>
            </a:r>
            <a:endParaRPr lang="en-US" altLang="en-US" sz="1400" dirty="0"/>
          </a:p>
          <a:p>
            <a:pPr eaLnBrk="1" hangingPunct="1"/>
            <a:r>
              <a:rPr lang="en-US" altLang="en-US" sz="1400" dirty="0"/>
              <a:t>Unlike traditional school approaches in which teachers attempt to tailor their material to a mythical "average" student, and move the class altogether using the material through one teaching and testing style, positive schooling teachers use techniques that focus on the well-being of individual students.</a:t>
            </a:r>
            <a:endParaRPr lang="en-US" altLang="en-US" sz="1400" dirty="0"/>
          </a:p>
          <a:p>
            <a:pPr>
              <a:buFont typeface="Wingdings" panose="05000000000000000000" pitchFamily="2" charset="2"/>
              <a:buChar char="v"/>
            </a:pPr>
            <a:r>
              <a:rPr lang="en-US" altLang="en-US" sz="1400" b="1" dirty="0">
                <a:sym typeface="+mn-ea"/>
              </a:rPr>
              <a:t>Positive Schooling</a:t>
            </a:r>
            <a:endParaRPr lang="en-US" altLang="en-US" sz="1400" b="1" dirty="0"/>
          </a:p>
          <a:p>
            <a:pPr>
              <a:buFont typeface="Wingdings" panose="05000000000000000000" pitchFamily="2" charset="2"/>
              <a:buNone/>
            </a:pPr>
            <a:r>
              <a:rPr lang="en-US" altLang="en-US" sz="1400" dirty="0">
                <a:sym typeface="+mn-ea"/>
              </a:rPr>
              <a:t>	 “An approach to education that consists of a foundation of care, trust, and respect for diversity, where teachers develop tailored goals for each student to engender learning and then work with him or her to develop the plans and motivation to reach their goals.”</a:t>
            </a:r>
            <a:r>
              <a:rPr lang="en-IN" altLang="en-US" sz="1400" dirty="0">
                <a:sym typeface="+mn-ea"/>
              </a:rPr>
              <a:t> it </a:t>
            </a:r>
            <a:r>
              <a:rPr lang="en-US" altLang="en-US" sz="1400" dirty="0">
                <a:sym typeface="+mn-ea"/>
              </a:rPr>
              <a:t> emphasis of individual strengths and personal motivation to promote learning</a:t>
            </a:r>
            <a:endParaRPr lang="en-US" altLang="en-US" sz="1400" dirty="0">
              <a:sym typeface="+mn-ea"/>
            </a:endParaRPr>
          </a:p>
          <a:p>
            <a:pPr>
              <a:buFont typeface="Wingdings" panose="05000000000000000000" pitchFamily="2" charset="2"/>
              <a:buNone/>
            </a:pPr>
            <a:r>
              <a:rPr lang="en-US" altLang="en-US" sz="1400" b="1" dirty="0">
                <a:sym typeface="+mn-ea"/>
              </a:rPr>
              <a:t>Components of Positive Schooling</a:t>
            </a:r>
            <a:endParaRPr lang="en-US" altLang="en-US" sz="1400" b="1" dirty="0">
              <a:sym typeface="+mn-ea"/>
            </a:endParaRPr>
          </a:p>
          <a:p>
            <a:pPr>
              <a:buFont typeface="Wingdings" panose="05000000000000000000" pitchFamily="2" charset="2"/>
              <a:buNone/>
            </a:pPr>
            <a:endParaRPr lang="en-US" altLang="en-US" sz="1400" b="1" dirty="0"/>
          </a:p>
          <a:p>
            <a:pPr>
              <a:buFont typeface="Wingdings" panose="05000000000000000000" pitchFamily="2" charset="2"/>
              <a:buNone/>
            </a:pPr>
            <a:endParaRPr lang="en-US" altLang="en-US" sz="1400" dirty="0"/>
          </a:p>
          <a:p>
            <a:pPr eaLnBrk="1" hangingPunct="1"/>
            <a:endParaRPr lang="en-US" altLang="en-US" sz="1400" dirty="0"/>
          </a:p>
          <a:p>
            <a:pPr eaLnBrk="1" hangingPunct="1"/>
            <a:endParaRPr lang="en-US" altLang="en-US" sz="1400" dirty="0"/>
          </a:p>
          <a:p>
            <a:pPr eaLnBrk="1" hangingPunct="1"/>
            <a:r>
              <a:rPr lang="en-US" altLang="en-US" sz="1400" dirty="0"/>
              <a:t> </a:t>
            </a:r>
            <a:endParaRPr lang="en-US" altLang="en-US" sz="1400" dirty="0"/>
          </a:p>
        </p:txBody>
      </p:sp>
      <p:pic>
        <p:nvPicPr>
          <p:cNvPr id="12292" name="Picture 6"/>
          <p:cNvPicPr>
            <a:picLocks noChangeAspect="1"/>
          </p:cNvPicPr>
          <p:nvPr/>
        </p:nvPicPr>
        <p:blipFill>
          <a:blip r:embed="rId1"/>
          <a:stretch>
            <a:fillRect/>
          </a:stretch>
        </p:blipFill>
        <p:spPr>
          <a:xfrm>
            <a:off x="2202815" y="3048000"/>
            <a:ext cx="4738370" cy="387096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p:txBody>
          <a:bodyPr vert="horz" wrap="square" lIns="0" tIns="45720" rIns="0" bIns="0" anchor="b" anchorCtr="0"/>
          <a:p>
            <a:pPr eaLnBrk="1" hangingPunct="1"/>
            <a:r>
              <a:rPr lang="en-US" altLang="en-US" dirty="0"/>
              <a:t>Be neat and clean </a:t>
            </a:r>
            <a:endParaRPr lang="en-US" altLang="en-US" dirty="0"/>
          </a:p>
        </p:txBody>
      </p:sp>
      <p:pic>
        <p:nvPicPr>
          <p:cNvPr id="89091" name="Content Placeholder 3"/>
          <p:cNvPicPr>
            <a:picLocks noGrp="1" noChangeAspect="1"/>
          </p:cNvPicPr>
          <p:nvPr>
            <p:ph idx="1"/>
          </p:nvPr>
        </p:nvPicPr>
        <p:blipFill>
          <a:blip r:embed="rId1"/>
          <a:srcRect/>
          <a:stretch>
            <a:fillRect/>
          </a:stretch>
        </p:blipFill>
        <p:spPr>
          <a:xfrm>
            <a:off x="4724400" y="1828800"/>
            <a:ext cx="3367088" cy="4525963"/>
          </a:xfrm>
        </p:spPr>
      </p:pic>
      <p:sp>
        <p:nvSpPr>
          <p:cNvPr id="89092" name="TextBox 4"/>
          <p:cNvSpPr txBox="1"/>
          <p:nvPr/>
        </p:nvSpPr>
        <p:spPr>
          <a:xfrm>
            <a:off x="838200" y="1752600"/>
            <a:ext cx="3352800" cy="5908675"/>
          </a:xfrm>
          <a:prstGeom prst="rect">
            <a:avLst/>
          </a:prstGeom>
          <a:noFill/>
          <a:ln w="9525">
            <a:noFill/>
          </a:ln>
        </p:spPr>
        <p:txBody>
          <a:bodyPr>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How do you feel when you are working near someone who is not clean and smells badly?</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How do you keep your body clean for work?</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How do you keep your clothes clean for work?</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On a scale of 1 to 10 how do you rate your cleanliness and appearance?</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If you need to improve your cleanliness and appearance, how will you?</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a:xfrm>
            <a:off x="457200" y="533400"/>
            <a:ext cx="8229600" cy="914400"/>
          </a:xfrm>
        </p:spPr>
        <p:txBody>
          <a:bodyPr vert="horz" wrap="square" lIns="0" tIns="45720" rIns="0" bIns="0" anchor="b" anchorCtr="0"/>
          <a:p>
            <a:pPr eaLnBrk="1" hangingPunct="1"/>
            <a:r>
              <a:rPr lang="en-US" altLang="en-US" dirty="0"/>
              <a:t>Honor personal space</a:t>
            </a:r>
            <a:endParaRPr lang="en-US" altLang="en-US" dirty="0"/>
          </a:p>
        </p:txBody>
      </p:sp>
      <p:pic>
        <p:nvPicPr>
          <p:cNvPr id="90115" name="Content Placeholder 5"/>
          <p:cNvPicPr>
            <a:picLocks noGrp="1" noChangeAspect="1"/>
          </p:cNvPicPr>
          <p:nvPr>
            <p:ph idx="1"/>
          </p:nvPr>
        </p:nvPicPr>
        <p:blipFill>
          <a:blip r:embed="rId1"/>
          <a:srcRect/>
          <a:stretch>
            <a:fillRect/>
          </a:stretch>
        </p:blipFill>
        <p:spPr>
          <a:xfrm>
            <a:off x="2613025" y="2438400"/>
            <a:ext cx="3962400" cy="2057400"/>
          </a:xfrm>
        </p:spPr>
      </p:pic>
      <p:sp>
        <p:nvSpPr>
          <p:cNvPr id="90116" name="TextBox 6"/>
          <p:cNvSpPr txBox="1"/>
          <p:nvPr/>
        </p:nvSpPr>
        <p:spPr>
          <a:xfrm>
            <a:off x="958850" y="1524000"/>
            <a:ext cx="7280275" cy="646113"/>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What difference do you see between these two personal interactions?</a:t>
            </a:r>
            <a:endParaRPr lang="en-US" altLang="en-US" sz="1800" dirty="0">
              <a:latin typeface="Arial" panose="020B0604020202020204" pitchFamily="34" charset="0"/>
              <a:cs typeface="Arial" panose="020B0604020202020204" pitchFamily="34" charset="0"/>
            </a:endParaRPr>
          </a:p>
          <a:p>
            <a:pPr marL="0" lvl="0" indent="0" algn="ctr"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How close is too close for you? And for others?</a:t>
            </a:r>
            <a:endParaRPr lang="en-US" altLang="en-US" sz="1800" dirty="0">
              <a:latin typeface="Arial" panose="020B0604020202020204" pitchFamily="34" charset="0"/>
              <a:ea typeface="Arial" panose="020B0604020202020204" pitchFamily="34" charset="0"/>
            </a:endParaRPr>
          </a:p>
        </p:txBody>
      </p:sp>
      <p:sp>
        <p:nvSpPr>
          <p:cNvPr id="90117" name="TextBox 7"/>
          <p:cNvSpPr txBox="1"/>
          <p:nvPr/>
        </p:nvSpPr>
        <p:spPr>
          <a:xfrm>
            <a:off x="954088" y="4575175"/>
            <a:ext cx="7816850" cy="1477963"/>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You can get into a lot of trouble if you hug, kiss or touch a co-worker.</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It’s up to you to understand that a co-worker might get upset with your </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actions even if you think you are not doing anything wrong. If a co-worker</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becomes upset with you for trying to hug, kiss, touch or invade his or her </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personal space, it can be called </a:t>
            </a:r>
            <a:r>
              <a:rPr lang="en-US" altLang="en-US" sz="1800" dirty="0">
                <a:solidFill>
                  <a:srgbClr val="FF0000"/>
                </a:solidFill>
                <a:latin typeface="Arial" panose="020B0604020202020204" pitchFamily="34" charset="0"/>
                <a:cs typeface="Arial" panose="020B0604020202020204" pitchFamily="34" charset="0"/>
              </a:rPr>
              <a:t>HARRASSMENT.</a:t>
            </a:r>
            <a:endParaRPr lang="en-US" altLang="en-US" sz="1800" dirty="0">
              <a:solidFill>
                <a:srgbClr val="FF0000"/>
              </a:solidFill>
              <a:latin typeface="Arial" panose="020B0604020202020204" pitchFamily="34" charset="0"/>
              <a:ea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itle 1"/>
          <p:cNvSpPr>
            <a:spLocks noGrp="1"/>
          </p:cNvSpPr>
          <p:nvPr>
            <p:ph type="title"/>
          </p:nvPr>
        </p:nvSpPr>
        <p:spPr>
          <a:xfrm>
            <a:off x="457200" y="77788"/>
            <a:ext cx="8229600" cy="1600200"/>
          </a:xfrm>
        </p:spPr>
        <p:txBody>
          <a:bodyPr vert="horz" wrap="square" lIns="0" tIns="45720" rIns="0" bIns="0" anchor="b" anchorCtr="0"/>
          <a:p>
            <a:pPr eaLnBrk="1" hangingPunct="1"/>
            <a:r>
              <a:rPr lang="en-US" altLang="en-US" sz="4800" dirty="0"/>
              <a:t>Harassment is </a:t>
            </a:r>
            <a:br>
              <a:rPr lang="en-US" altLang="en-US" sz="4800" dirty="0"/>
            </a:br>
            <a:r>
              <a:rPr lang="en-US" altLang="en-US" sz="4800" dirty="0"/>
              <a:t>against the law</a:t>
            </a:r>
            <a:endParaRPr lang="en-US" altLang="en-US" sz="4800" dirty="0"/>
          </a:p>
        </p:txBody>
      </p:sp>
      <p:pic>
        <p:nvPicPr>
          <p:cNvPr id="91139" name="Content Placeholder 3"/>
          <p:cNvPicPr>
            <a:picLocks noGrp="1" noChangeAspect="1"/>
          </p:cNvPicPr>
          <p:nvPr>
            <p:ph idx="1"/>
          </p:nvPr>
        </p:nvPicPr>
        <p:blipFill>
          <a:blip r:embed="rId1"/>
          <a:srcRect/>
          <a:stretch>
            <a:fillRect/>
          </a:stretch>
        </p:blipFill>
        <p:spPr>
          <a:xfrm>
            <a:off x="4572000" y="1871663"/>
            <a:ext cx="3305175" cy="2933700"/>
          </a:xfrm>
        </p:spPr>
      </p:pic>
      <p:sp>
        <p:nvSpPr>
          <p:cNvPr id="91140" name="TextBox 4"/>
          <p:cNvSpPr txBox="1"/>
          <p:nvPr/>
        </p:nvSpPr>
        <p:spPr>
          <a:xfrm>
            <a:off x="623888" y="4953000"/>
            <a:ext cx="7489825" cy="923925"/>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What words or actions can you think of that might be  harassment? </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What should you do to make sure you are not harassing a co-worker?</a:t>
            </a:r>
            <a:endParaRPr lang="en-US" altLang="en-US" sz="1800" dirty="0">
              <a:latin typeface="Arial" panose="020B0604020202020204" pitchFamily="34" charset="0"/>
              <a:cs typeface="Arial" panose="020B0604020202020204" pitchFamily="34" charset="0"/>
            </a:endParaRPr>
          </a:p>
          <a:p>
            <a:pPr marL="0" lvl="0" indent="0" eaLnBrk="1" hangingPunct="1">
              <a:spcBef>
                <a:spcPct val="0"/>
              </a:spcBef>
              <a:buClrTx/>
              <a:buSzTx/>
              <a:buFontTx/>
              <a:buNone/>
            </a:pPr>
            <a:r>
              <a:rPr lang="en-US" altLang="en-US" sz="1800" dirty="0">
                <a:latin typeface="Arial" panose="020B0604020202020204" pitchFamily="34" charset="0"/>
                <a:cs typeface="Arial" panose="020B0604020202020204" pitchFamily="34" charset="0"/>
              </a:rPr>
              <a:t>What should you do if you feel that someone is  harassing you at work?</a:t>
            </a:r>
            <a:endParaRPr lang="en-US" altLang="en-US" sz="1800" dirty="0">
              <a:latin typeface="Arial" panose="020B0604020202020204" pitchFamily="34" charset="0"/>
              <a:ea typeface="Arial" panose="020B0604020202020204" pitchFamily="34" charset="0"/>
            </a:endParaRPr>
          </a:p>
        </p:txBody>
      </p:sp>
      <p:sp>
        <p:nvSpPr>
          <p:cNvPr id="91141" name="Rectangle 6"/>
          <p:cNvSpPr/>
          <p:nvPr/>
        </p:nvSpPr>
        <p:spPr>
          <a:xfrm>
            <a:off x="774700" y="1876425"/>
            <a:ext cx="3416300" cy="3046413"/>
          </a:xfrm>
          <a:prstGeom prst="rect">
            <a:avLst/>
          </a:prstGeom>
          <a:noFill/>
          <a:ln w="9525">
            <a:noFill/>
          </a:ln>
        </p:spPr>
        <p:txBody>
          <a:bodyPr>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600" dirty="0">
                <a:latin typeface="Arial" panose="020B0604020202020204" pitchFamily="34" charset="0"/>
                <a:cs typeface="Arial" panose="020B0604020202020204" pitchFamily="34" charset="0"/>
              </a:rPr>
              <a:t>Harassment is not only about touching or invading someone’s personal space at work. It is also about what is said or other unwelcome actions. Offensive conduct may include, but is not limited to offensive jokes, slurs, epithets or name calling, intimidation, ridicule or mockery, insults or put-downs, offensive objects or pictures, and interference with work performance.</a:t>
            </a:r>
            <a:endParaRPr lang="en-US" altLang="en-US" sz="1600" dirty="0">
              <a:latin typeface="Arial" panose="020B0604020202020204" pitchFamily="34" charset="0"/>
              <a:ea typeface="Arial" panose="020B0604020202020204" pitchFamily="34" charset="0"/>
            </a:endParaRPr>
          </a:p>
        </p:txBody>
      </p:sp>
      <p:pic>
        <p:nvPicPr>
          <p:cNvPr id="91142" name="Picture 7"/>
          <p:cNvPicPr>
            <a:picLocks noChangeAspect="1"/>
          </p:cNvPicPr>
          <p:nvPr/>
        </p:nvPicPr>
        <p:blipFill>
          <a:blip r:embed="rId2"/>
          <a:stretch>
            <a:fillRect/>
          </a:stretch>
        </p:blipFill>
        <p:spPr>
          <a:xfrm>
            <a:off x="4495800" y="228600"/>
            <a:ext cx="1447800" cy="144780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p:txBody>
          <a:bodyPr vert="horz" wrap="square" lIns="0" tIns="45720" rIns="0" bIns="0" anchor="b" anchorCtr="0"/>
          <a:p>
            <a:pPr eaLnBrk="1" hangingPunct="1"/>
            <a:r>
              <a:rPr lang="en-US" altLang="en-US" dirty="0"/>
              <a:t>Doing a good job is </a:t>
            </a:r>
            <a:br>
              <a:rPr lang="en-US" altLang="en-US" dirty="0"/>
            </a:br>
            <a:r>
              <a:rPr lang="en-US" altLang="en-US" dirty="0"/>
              <a:t>always #1</a:t>
            </a:r>
            <a:endParaRPr lang="en-US" altLang="en-US" dirty="0"/>
          </a:p>
        </p:txBody>
      </p:sp>
      <p:pic>
        <p:nvPicPr>
          <p:cNvPr id="92163" name="Content Placeholder 3"/>
          <p:cNvPicPr>
            <a:picLocks noGrp="1" noChangeAspect="1"/>
          </p:cNvPicPr>
          <p:nvPr>
            <p:ph idx="1"/>
          </p:nvPr>
        </p:nvPicPr>
        <p:blipFill>
          <a:blip r:embed="rId1"/>
          <a:srcRect/>
          <a:stretch>
            <a:fillRect/>
          </a:stretch>
        </p:blipFill>
        <p:spPr>
          <a:xfrm>
            <a:off x="2652713" y="2590800"/>
            <a:ext cx="3711575" cy="1908175"/>
          </a:xfrm>
        </p:spPr>
      </p:pic>
      <p:sp>
        <p:nvSpPr>
          <p:cNvPr id="92164" name="TextBox 4"/>
          <p:cNvSpPr txBox="1"/>
          <p:nvPr/>
        </p:nvSpPr>
        <p:spPr>
          <a:xfrm>
            <a:off x="1182688" y="1784350"/>
            <a:ext cx="7250112" cy="369888"/>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b="1" dirty="0">
                <a:solidFill>
                  <a:srgbClr val="FF0000"/>
                </a:solidFill>
                <a:latin typeface="Arial" panose="020B0604020202020204" pitchFamily="34" charset="0"/>
                <a:cs typeface="Arial" panose="020B0604020202020204" pitchFamily="34" charset="0"/>
              </a:rPr>
              <a:t>How do you make sure you are doing the very best job you can?</a:t>
            </a:r>
            <a:endParaRPr lang="en-US" altLang="en-US" sz="1800" b="1" dirty="0">
              <a:solidFill>
                <a:srgbClr val="FF0000"/>
              </a:solidFill>
              <a:latin typeface="Arial" panose="020B0604020202020204" pitchFamily="34" charset="0"/>
              <a:ea typeface="Arial" panose="020B0604020202020204" pitchFamily="34" charset="0"/>
            </a:endParaRPr>
          </a:p>
        </p:txBody>
      </p:sp>
      <p:sp>
        <p:nvSpPr>
          <p:cNvPr id="92165" name="TextBox 5"/>
          <p:cNvSpPr txBox="1"/>
          <p:nvPr/>
        </p:nvSpPr>
        <p:spPr>
          <a:xfrm>
            <a:off x="1182688" y="4948238"/>
            <a:ext cx="7083425" cy="369887"/>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en-US" sz="1800" b="1" dirty="0">
                <a:solidFill>
                  <a:srgbClr val="FF0000"/>
                </a:solidFill>
                <a:latin typeface="Arial" panose="020B0604020202020204" pitchFamily="34" charset="0"/>
                <a:cs typeface="Arial" panose="020B0604020202020204" pitchFamily="34" charset="0"/>
              </a:rPr>
              <a:t>How does it make you feel when you are doing your very best?</a:t>
            </a:r>
            <a:endParaRPr lang="en-US" altLang="en-US" sz="1800" b="1" dirty="0">
              <a:solidFill>
                <a:srgbClr val="FF0000"/>
              </a:solidFill>
              <a:latin typeface="Arial" panose="020B0604020202020204" pitchFamily="34" charset="0"/>
              <a:ea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itle 1"/>
          <p:cNvSpPr>
            <a:spLocks noGrp="1"/>
          </p:cNvSpPr>
          <p:nvPr>
            <p:ph type="title"/>
          </p:nvPr>
        </p:nvSpPr>
        <p:spPr/>
        <p:txBody>
          <a:bodyPr vert="horz" wrap="square" lIns="0" tIns="45720" rIns="0" bIns="0" anchor="b" anchorCtr="0"/>
          <a:p>
            <a:pPr eaLnBrk="1" hangingPunct="1"/>
            <a:r>
              <a:rPr lang="en-US" altLang="en-US" dirty="0"/>
              <a:t>Balance between ME and WE</a:t>
            </a:r>
            <a:endParaRPr lang="en-US" altLang="en-US" dirty="0"/>
          </a:p>
        </p:txBody>
      </p:sp>
      <p:pic>
        <p:nvPicPr>
          <p:cNvPr id="93187" name="Content Placeholder 3" descr="me we"/>
          <p:cNvPicPr>
            <a:picLocks noGrp="1"/>
          </p:cNvPicPr>
          <p:nvPr>
            <p:ph idx="1"/>
          </p:nvPr>
        </p:nvPicPr>
        <p:blipFill>
          <a:blip r:embed="rId1"/>
          <a:srcRect/>
          <a:stretch>
            <a:fillRect/>
          </a:stretch>
        </p:blipFill>
        <p:spPr>
          <a:xfrm>
            <a:off x="2413000" y="1935163"/>
            <a:ext cx="4318000" cy="4389437"/>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itle 1"/>
          <p:cNvSpPr>
            <a:spLocks noGrp="1"/>
          </p:cNvSpPr>
          <p:nvPr>
            <p:ph type="title"/>
          </p:nvPr>
        </p:nvSpPr>
        <p:spPr>
          <a:xfrm>
            <a:off x="457200" y="457200"/>
            <a:ext cx="8229600" cy="990600"/>
          </a:xfrm>
        </p:spPr>
        <p:txBody>
          <a:bodyPr vert="horz" wrap="square" lIns="0" tIns="45720" rIns="0" bIns="0" anchor="b" anchorCtr="0"/>
          <a:p>
            <a:pPr eaLnBrk="1" hangingPunct="1"/>
            <a:r>
              <a:rPr lang="en-US" altLang="en-US" dirty="0"/>
              <a:t>‘I’ &amp; ‘WE’ LEADERS</a:t>
            </a:r>
            <a:endParaRPr lang="en-US" altLang="en-US" dirty="0"/>
          </a:p>
        </p:txBody>
      </p:sp>
      <p:pic>
        <p:nvPicPr>
          <p:cNvPr id="94211" name="Content Placeholder 3" descr="Image result for I and we"/>
          <p:cNvPicPr>
            <a:picLocks noGrp="1"/>
          </p:cNvPicPr>
          <p:nvPr>
            <p:ph idx="1"/>
          </p:nvPr>
        </p:nvPicPr>
        <p:blipFill>
          <a:blip r:embed="rId1"/>
          <a:srcRect/>
          <a:stretch>
            <a:fillRect/>
          </a:stretch>
        </p:blipFill>
        <p:spPr>
          <a:xfrm>
            <a:off x="457200" y="1905000"/>
            <a:ext cx="8382000" cy="47244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itle 1"/>
          <p:cNvSpPr>
            <a:spLocks noGrp="1"/>
          </p:cNvSpPr>
          <p:nvPr>
            <p:ph type="title"/>
          </p:nvPr>
        </p:nvSpPr>
        <p:spPr>
          <a:xfrm>
            <a:off x="457200" y="457200"/>
            <a:ext cx="8229600" cy="1390650"/>
          </a:xfrm>
        </p:spPr>
        <p:txBody>
          <a:bodyPr vert="horz" wrap="square" lIns="0" tIns="45720" rIns="0" bIns="0" anchor="b" anchorCtr="0"/>
          <a:p>
            <a:pPr eaLnBrk="1" hangingPunct="1"/>
            <a:r>
              <a:rPr lang="en-US" altLang="en-US" dirty="0"/>
              <a:t>How to maintain balance between Me and We</a:t>
            </a:r>
            <a:endParaRPr lang="en-US" altLang="en-US" dirty="0"/>
          </a:p>
        </p:txBody>
      </p:sp>
      <p:sp>
        <p:nvSpPr>
          <p:cNvPr id="95235" name="Content Placeholder 2"/>
          <p:cNvSpPr>
            <a:spLocks noGrp="1"/>
          </p:cNvSpPr>
          <p:nvPr>
            <p:ph idx="1"/>
          </p:nvPr>
        </p:nvSpPr>
        <p:spPr/>
        <p:txBody>
          <a:bodyPr vert="horz" wrap="square" lIns="91440" tIns="45720" rIns="91440" bIns="45720" anchor="t" anchorCtr="0"/>
          <a:p>
            <a:pPr eaLnBrk="1" hangingPunct="1"/>
            <a:r>
              <a:rPr lang="en-US" altLang="en-US" dirty="0"/>
              <a:t>Be happy about what you have</a:t>
            </a:r>
            <a:endParaRPr lang="en-US" altLang="en-US" dirty="0"/>
          </a:p>
          <a:p>
            <a:pPr eaLnBrk="1" hangingPunct="1"/>
            <a:r>
              <a:rPr lang="en-US" altLang="en-US" dirty="0"/>
              <a:t>Show your gratitude to others</a:t>
            </a:r>
            <a:endParaRPr lang="en-US" altLang="en-US" dirty="0"/>
          </a:p>
          <a:p>
            <a:pPr eaLnBrk="1" hangingPunct="1"/>
            <a:r>
              <a:rPr lang="en-US" altLang="en-US" dirty="0"/>
              <a:t>Be positive and active</a:t>
            </a:r>
            <a:endParaRPr lang="en-US" altLang="en-US" dirty="0"/>
          </a:p>
          <a:p>
            <a:pPr eaLnBrk="1" hangingPunct="1"/>
            <a:r>
              <a:rPr lang="en-US" altLang="en-US" dirty="0"/>
              <a:t>Try to understand others’ perspectives</a:t>
            </a:r>
            <a:endParaRPr lang="en-US" altLang="en-US" dirty="0"/>
          </a:p>
          <a:p>
            <a:pPr eaLnBrk="1" hangingPunct="1"/>
            <a:r>
              <a:rPr lang="en-US" altLang="en-US" dirty="0"/>
              <a:t>Give respect to others</a:t>
            </a:r>
            <a:endParaRPr lang="en-US" altLang="en-US" dirty="0"/>
          </a:p>
          <a:p>
            <a:pPr eaLnBrk="1" hangingPunct="1"/>
            <a:r>
              <a:rPr lang="en-US" altLang="en-US" dirty="0"/>
              <a:t>Be knowledgeable and rationalistic</a:t>
            </a:r>
            <a:endParaRPr lang="en-US" altLang="en-US" dirty="0"/>
          </a:p>
          <a:p>
            <a:pPr eaLnBrk="1" hangingPunct="1"/>
            <a:r>
              <a:rPr lang="en-US" altLang="en-US" dirty="0"/>
              <a:t>Inclined your emotions on ‘WE’ side rather on ‘I’ side.</a:t>
            </a:r>
            <a:endParaRPr lang="en-US" altLang="en-US" dirty="0"/>
          </a:p>
          <a:p>
            <a:pPr eaLnBrk="1" hangingPunct="1"/>
            <a:endParaRPr lang="en-US" altLang="en-US" dirty="0"/>
          </a:p>
          <a:p>
            <a:pPr eaLnBrk="1" hangingPunct="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a:xfrm>
            <a:off x="0" y="0"/>
            <a:ext cx="9144000" cy="838200"/>
          </a:xfrm>
        </p:spPr>
        <p:txBody>
          <a:bodyPr vert="horz" wrap="square" lIns="0" tIns="45720" rIns="0" bIns="0" anchor="b" anchorCtr="0"/>
          <a:p>
            <a:r>
              <a:rPr lang="en-US" altLang="en-US" dirty="0"/>
              <a:t>Components of Positive Schooling</a:t>
            </a:r>
            <a:endParaRPr lang="en-US" altLang="en-US" dirty="0"/>
          </a:p>
        </p:txBody>
      </p:sp>
      <p:sp>
        <p:nvSpPr>
          <p:cNvPr id="14339" name="Content Placeholder 2"/>
          <p:cNvSpPr>
            <a:spLocks noGrp="1"/>
          </p:cNvSpPr>
          <p:nvPr>
            <p:ph idx="1"/>
          </p:nvPr>
        </p:nvSpPr>
        <p:spPr>
          <a:xfrm>
            <a:off x="0" y="762000"/>
            <a:ext cx="9144000" cy="6019800"/>
          </a:xfrm>
        </p:spPr>
        <p:txBody>
          <a:bodyPr vert="horz" wrap="square" lIns="91440" tIns="45720" rIns="91440" bIns="45720" anchor="t" anchorCtr="0"/>
          <a:p>
            <a:pPr marL="0" indent="0">
              <a:buFont typeface="Wingdings" panose="05000000000000000000" pitchFamily="2" charset="2"/>
              <a:buNone/>
            </a:pPr>
            <a:r>
              <a:rPr lang="en-US" altLang="en-US" sz="1050" b="1" dirty="0"/>
              <a:t>Goals</a:t>
            </a:r>
            <a:endParaRPr lang="en-US" altLang="en-US" sz="1050" b="1" dirty="0"/>
          </a:p>
          <a:p>
            <a:pPr lvl="1">
              <a:buFont typeface="Wingdings" panose="05000000000000000000" pitchFamily="2" charset="2"/>
              <a:buChar char="v"/>
            </a:pPr>
            <a:r>
              <a:rPr lang="en-US" altLang="en-US" sz="1050" dirty="0"/>
              <a:t>provide a means of targeting learning efforts</a:t>
            </a:r>
            <a:endParaRPr lang="en-US" altLang="en-US" sz="1050" dirty="0"/>
          </a:p>
          <a:p>
            <a:pPr lvl="1">
              <a:buFont typeface="Wingdings" panose="05000000000000000000" pitchFamily="2" charset="2"/>
              <a:buChar char="v"/>
            </a:pPr>
            <a:r>
              <a:rPr lang="en-US" altLang="en-US" sz="1050" dirty="0"/>
              <a:t>agreed upon by teacher &amp; student</a:t>
            </a:r>
            <a:endParaRPr lang="en-US" altLang="en-US" sz="1050" dirty="0"/>
          </a:p>
          <a:p>
            <a:pPr lvl="1">
              <a:buFont typeface="Wingdings" panose="05000000000000000000" pitchFamily="2" charset="2"/>
              <a:buChar char="v"/>
            </a:pPr>
            <a:r>
              <a:rPr lang="en-US" altLang="en-US" sz="1050" dirty="0"/>
              <a:t>stretch goals</a:t>
            </a:r>
            <a:endParaRPr lang="en-US" altLang="en-US" sz="1050" dirty="0"/>
          </a:p>
          <a:p>
            <a:pPr lvl="1">
              <a:buFont typeface="Wingdings" panose="05000000000000000000" pitchFamily="2" charset="2"/>
              <a:buChar char="v"/>
            </a:pPr>
            <a:r>
              <a:rPr lang="en-US" altLang="en-US" sz="1050" dirty="0"/>
              <a:t>understandable and concrete</a:t>
            </a:r>
            <a:endParaRPr lang="en-US" altLang="en-US" sz="1050" dirty="0"/>
          </a:p>
          <a:p>
            <a:pPr marL="0" indent="0">
              <a:buFont typeface="Wingdings" panose="05000000000000000000" pitchFamily="2" charset="2"/>
              <a:buNone/>
            </a:pPr>
            <a:r>
              <a:rPr lang="en-US" altLang="en-US" sz="1050" b="1" dirty="0">
                <a:sym typeface="+mn-ea"/>
              </a:rPr>
              <a:t>Plans and Motivation</a:t>
            </a:r>
            <a:endParaRPr lang="en-US" altLang="en-US" sz="1050" b="1" dirty="0"/>
          </a:p>
          <a:p>
            <a:pPr lvl="1">
              <a:buFont typeface="Wingdings" panose="05000000000000000000" pitchFamily="2" charset="2"/>
              <a:buChar char="v"/>
            </a:pPr>
            <a:r>
              <a:rPr lang="en-US" altLang="en-US" sz="1050" dirty="0">
                <a:sym typeface="+mn-ea"/>
              </a:rPr>
              <a:t>careful planning of activities</a:t>
            </a:r>
            <a:endParaRPr lang="en-US" altLang="en-US" sz="1050" dirty="0"/>
          </a:p>
          <a:p>
            <a:pPr lvl="1">
              <a:buFont typeface="Wingdings" panose="05000000000000000000" pitchFamily="2" charset="2"/>
              <a:buChar char="v"/>
            </a:pPr>
            <a:r>
              <a:rPr lang="en-US" altLang="en-US" sz="1050" dirty="0">
                <a:sym typeface="+mn-ea"/>
              </a:rPr>
              <a:t>make material relevant to personal lives </a:t>
            </a:r>
            <a:endParaRPr lang="en-US" altLang="en-US" sz="1050" dirty="0"/>
          </a:p>
          <a:p>
            <a:pPr lvl="1">
              <a:buFont typeface="Wingdings" panose="05000000000000000000" pitchFamily="2" charset="2"/>
              <a:buChar char="v"/>
            </a:pPr>
            <a:r>
              <a:rPr lang="en-US" altLang="en-US" sz="1050" dirty="0">
                <a:sym typeface="+mn-ea"/>
              </a:rPr>
              <a:t>sensitive to student needs &amp; reactions</a:t>
            </a:r>
            <a:endParaRPr lang="en-US" altLang="en-US" sz="1050" dirty="0"/>
          </a:p>
          <a:p>
            <a:pPr lvl="1">
              <a:buFont typeface="Wingdings" panose="05000000000000000000" pitchFamily="2" charset="2"/>
              <a:buChar char="v"/>
            </a:pPr>
            <a:r>
              <a:rPr lang="en-US" altLang="en-US" sz="1050" dirty="0">
                <a:sym typeface="+mn-ea"/>
              </a:rPr>
              <a:t>take risks; </a:t>
            </a:r>
            <a:endParaRPr lang="en-US" altLang="en-US" sz="1050" dirty="0">
              <a:sym typeface="+mn-ea"/>
            </a:endParaRPr>
          </a:p>
          <a:p>
            <a:pPr lvl="1">
              <a:buFont typeface="Wingdings" panose="05000000000000000000" pitchFamily="2" charset="2"/>
              <a:buChar char="v"/>
            </a:pPr>
            <a:r>
              <a:rPr lang="en-US" altLang="en-US" sz="1050" dirty="0">
                <a:sym typeface="+mn-ea"/>
              </a:rPr>
              <a:t>try new approaches</a:t>
            </a:r>
            <a:endParaRPr lang="en-US" altLang="en-US" sz="1050" dirty="0"/>
          </a:p>
          <a:p>
            <a:pPr lvl="1">
              <a:buFont typeface="Wingdings" panose="05000000000000000000" pitchFamily="2" charset="2"/>
              <a:buChar char="v"/>
            </a:pPr>
            <a:r>
              <a:rPr lang="en-US" altLang="en-US" sz="1050" dirty="0">
                <a:sym typeface="+mn-ea"/>
              </a:rPr>
              <a:t>use humor</a:t>
            </a:r>
            <a:endParaRPr lang="en-US" altLang="en-US" sz="1050" dirty="0">
              <a:sym typeface="+mn-ea"/>
            </a:endParaRPr>
          </a:p>
          <a:p>
            <a:pPr marL="0" indent="0">
              <a:buFont typeface="Wingdings" panose="05000000000000000000" pitchFamily="2" charset="2"/>
              <a:buNone/>
            </a:pPr>
            <a:r>
              <a:rPr lang="en-US" altLang="en-US" sz="1050" b="1" dirty="0">
                <a:sym typeface="+mn-ea"/>
              </a:rPr>
              <a:t>Hope</a:t>
            </a:r>
            <a:endParaRPr lang="en-US" altLang="en-US" sz="1050" b="1" dirty="0"/>
          </a:p>
          <a:p>
            <a:pPr>
              <a:buFont typeface="Wingdings" panose="05000000000000000000" pitchFamily="2" charset="2"/>
              <a:buNone/>
            </a:pPr>
            <a:r>
              <a:rPr lang="en-US" altLang="en-US" sz="1050" dirty="0">
                <a:sym typeface="+mn-ea"/>
              </a:rPr>
              <a:t>	- students believe that she or he will  continue to learn long after class ends	</a:t>
            </a:r>
            <a:endParaRPr lang="en-US" altLang="en-US" sz="1050" dirty="0"/>
          </a:p>
          <a:p>
            <a:pPr>
              <a:buFont typeface="Wingdings" panose="05000000000000000000" pitchFamily="2" charset="2"/>
              <a:buNone/>
            </a:pPr>
            <a:endParaRPr lang="en-US" altLang="en-US" sz="1050" dirty="0"/>
          </a:p>
          <a:p>
            <a:pPr marL="0" indent="0">
              <a:buFont typeface="Wingdings" panose="05000000000000000000" pitchFamily="2" charset="2"/>
              <a:buNone/>
            </a:pPr>
            <a:r>
              <a:rPr lang="en-US" altLang="en-US" sz="1050" b="1" dirty="0">
                <a:sym typeface="+mn-ea"/>
              </a:rPr>
              <a:t>Societal Contributions</a:t>
            </a:r>
            <a:endParaRPr lang="en-US" altLang="en-US" sz="1050" b="1" dirty="0"/>
          </a:p>
          <a:p>
            <a:pPr>
              <a:buFont typeface="Wingdings" panose="05000000000000000000" pitchFamily="2" charset="2"/>
              <a:buNone/>
            </a:pPr>
            <a:r>
              <a:rPr lang="en-US" altLang="en-US" sz="1050" dirty="0">
                <a:sym typeface="+mn-ea"/>
              </a:rPr>
              <a:t>	- students see selves as part of larger society; share learning</a:t>
            </a:r>
            <a:endParaRPr lang="en-US" altLang="en-US" sz="1050" dirty="0">
              <a:sym typeface="+mn-ea"/>
            </a:endParaRPr>
          </a:p>
          <a:p>
            <a:pPr>
              <a:buFont typeface="Wingdings" panose="05000000000000000000" pitchFamily="2" charset="2"/>
              <a:buNone/>
            </a:pPr>
            <a:endParaRPr lang="en-US" altLang="en-US" sz="1050" dirty="0">
              <a:sym typeface="+mn-ea"/>
            </a:endParaRPr>
          </a:p>
          <a:p>
            <a:pPr marL="0" marR="0" lvl="0" indent="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en-US" sz="1050" b="1" noProof="0" dirty="0">
                <a:ln>
                  <a:noFill/>
                </a:ln>
                <a:effectLst/>
                <a:uLnTx/>
                <a:uFillTx/>
                <a:sym typeface="+mn-ea"/>
              </a:rPr>
              <a:t>Teachers who</a:t>
            </a:r>
            <a:endParaRPr kumimoji="0" lang="en-US" altLang="en-US" sz="1050" b="1" i="0" u="none" strike="noStrike" kern="1200" cap="none" spc="0" normalizeH="0" baseline="0" noProof="0" dirty="0">
              <a:ln>
                <a:noFill/>
              </a:ln>
              <a:solidFill>
                <a:schemeClr val="tx1"/>
              </a:solidFill>
              <a:effectLst/>
              <a:uLnTx/>
              <a:uFillTx/>
              <a:latin typeface="+mn-lt"/>
              <a:ea typeface="+mn-ea"/>
              <a:cs typeface="+mn-cs"/>
            </a:endParaRPr>
          </a:p>
          <a:p>
            <a:pPr marL="1187450" marR="0" lvl="3" indent="-209550" algn="l" defTabSz="914400" rtl="0" eaLnBrk="0" fontAlgn="base" latinLnBrk="0" hangingPunct="0">
              <a:lnSpc>
                <a:spcPct val="100000"/>
              </a:lnSpc>
              <a:spcBef>
                <a:spcPct val="20000"/>
              </a:spcBef>
              <a:spcAft>
                <a:spcPct val="0"/>
              </a:spcAft>
              <a:buClr>
                <a:srgbClr val="0BD0D9"/>
              </a:buClr>
              <a:buSzPct val="65000"/>
              <a:buFont typeface="Wingdings" panose="05000000000000000000" pitchFamily="2" charset="2"/>
              <a:buChar char="v"/>
              <a:defRPr/>
            </a:pPr>
            <a:r>
              <a:rPr lang="en-US" altLang="en-US" sz="1050" noProof="0" dirty="0">
                <a:ln>
                  <a:noFill/>
                </a:ln>
                <a:effectLst/>
                <a:uLnTx/>
                <a:uFillTx/>
                <a:sym typeface="+mn-ea"/>
              </a:rPr>
              <a:t>Care </a:t>
            </a:r>
            <a:endParaRPr kumimoji="0" lang="en-US" altLang="en-US" sz="1050" b="0" i="0" u="none" strike="noStrike" kern="1200" cap="none" spc="0" normalizeH="0" baseline="0" noProof="0" dirty="0">
              <a:ln>
                <a:noFill/>
              </a:ln>
              <a:solidFill>
                <a:schemeClr val="tx1"/>
              </a:solidFill>
              <a:effectLst/>
              <a:uLnTx/>
              <a:uFillTx/>
              <a:latin typeface="+mn-lt"/>
              <a:ea typeface="+mn-ea"/>
              <a:cs typeface="+mn-cs"/>
            </a:endParaRPr>
          </a:p>
          <a:p>
            <a:pPr marL="1187450" marR="0" lvl="3" indent="-209550" algn="l" defTabSz="914400" rtl="0" eaLnBrk="0" fontAlgn="base" latinLnBrk="0" hangingPunct="0">
              <a:lnSpc>
                <a:spcPct val="100000"/>
              </a:lnSpc>
              <a:spcBef>
                <a:spcPct val="20000"/>
              </a:spcBef>
              <a:spcAft>
                <a:spcPct val="0"/>
              </a:spcAft>
              <a:buClr>
                <a:srgbClr val="0BD0D9"/>
              </a:buClr>
              <a:buSzPct val="65000"/>
              <a:buFont typeface="Wingdings" panose="05000000000000000000" pitchFamily="2" charset="2"/>
              <a:buNone/>
              <a:defRPr/>
            </a:pPr>
            <a:r>
              <a:rPr lang="en-US" altLang="en-US" sz="1050" noProof="0" dirty="0">
                <a:ln>
                  <a:noFill/>
                </a:ln>
                <a:effectLst/>
                <a:uLnTx/>
                <a:uFillTx/>
                <a:sym typeface="+mn-ea"/>
              </a:rPr>
              <a:t>	- consistently responsive/available</a:t>
            </a:r>
            <a:endParaRPr kumimoji="0" lang="en-US" altLang="en-US" sz="1050" b="0" i="0" u="none" strike="noStrike" kern="1200" cap="none" spc="0" normalizeH="0" baseline="0" noProof="0" dirty="0">
              <a:ln>
                <a:noFill/>
              </a:ln>
              <a:solidFill>
                <a:schemeClr val="tx1"/>
              </a:solidFill>
              <a:effectLst/>
              <a:uLnTx/>
              <a:uFillTx/>
              <a:latin typeface="+mn-lt"/>
              <a:ea typeface="+mn-ea"/>
              <a:cs typeface="+mn-cs"/>
            </a:endParaRPr>
          </a:p>
          <a:p>
            <a:pPr marL="1187450" marR="0" lvl="3" indent="-209550" algn="l" defTabSz="914400" rtl="0" eaLnBrk="0" fontAlgn="base" latinLnBrk="0" hangingPunct="0">
              <a:lnSpc>
                <a:spcPct val="100000"/>
              </a:lnSpc>
              <a:spcBef>
                <a:spcPct val="20000"/>
              </a:spcBef>
              <a:spcAft>
                <a:spcPct val="0"/>
              </a:spcAft>
              <a:buClr>
                <a:srgbClr val="0BD0D9"/>
              </a:buClr>
              <a:buSzPct val="65000"/>
              <a:buFont typeface="Wingdings" panose="05000000000000000000" pitchFamily="2" charset="2"/>
              <a:buChar char="v"/>
              <a:defRPr/>
            </a:pPr>
            <a:r>
              <a:rPr lang="en-US" altLang="en-US" sz="1050" noProof="0" dirty="0">
                <a:ln>
                  <a:noFill/>
                </a:ln>
                <a:effectLst/>
                <a:uLnTx/>
                <a:uFillTx/>
                <a:sym typeface="+mn-ea"/>
              </a:rPr>
              <a:t>Are trustworthy</a:t>
            </a:r>
            <a:endParaRPr kumimoji="0" lang="en-US" altLang="en-US" sz="1050" b="0" i="0" u="none" strike="noStrike" kern="1200" cap="none" spc="0" normalizeH="0" baseline="0" noProof="0" dirty="0">
              <a:ln>
                <a:noFill/>
              </a:ln>
              <a:solidFill>
                <a:schemeClr val="tx1"/>
              </a:solidFill>
              <a:effectLst/>
              <a:uLnTx/>
              <a:uFillTx/>
              <a:latin typeface="+mn-lt"/>
              <a:ea typeface="+mn-ea"/>
              <a:cs typeface="+mn-cs"/>
            </a:endParaRPr>
          </a:p>
          <a:p>
            <a:pPr marL="1187450" marR="0" lvl="3" indent="-209550" algn="l" defTabSz="914400" rtl="0" eaLnBrk="0" fontAlgn="base" latinLnBrk="0" hangingPunct="0">
              <a:lnSpc>
                <a:spcPct val="100000"/>
              </a:lnSpc>
              <a:spcBef>
                <a:spcPct val="20000"/>
              </a:spcBef>
              <a:spcAft>
                <a:spcPct val="0"/>
              </a:spcAft>
              <a:buClr>
                <a:srgbClr val="0BD0D9"/>
              </a:buClr>
              <a:buSzPct val="65000"/>
              <a:buFont typeface="Wingdings" panose="05000000000000000000" pitchFamily="2" charset="2"/>
              <a:buChar char="v"/>
              <a:defRPr/>
            </a:pPr>
            <a:r>
              <a:rPr lang="en-US" altLang="en-US" sz="1050" noProof="0" dirty="0">
                <a:ln>
                  <a:noFill/>
                </a:ln>
                <a:effectLst/>
                <a:uLnTx/>
                <a:uFillTx/>
                <a:sym typeface="+mn-ea"/>
              </a:rPr>
              <a:t>Respect for Diversity</a:t>
            </a:r>
            <a:endParaRPr kumimoji="0" lang="en-US" altLang="en-US" sz="1050" b="0" i="0" u="none" strike="noStrike" kern="1200" cap="none" spc="0" normalizeH="0" baseline="0" noProof="0" dirty="0">
              <a:ln>
                <a:noFill/>
              </a:ln>
              <a:solidFill>
                <a:schemeClr val="tx1"/>
              </a:solidFill>
              <a:effectLst/>
              <a:uLnTx/>
              <a:uFillTx/>
              <a:latin typeface="+mn-lt"/>
              <a:ea typeface="+mn-ea"/>
              <a:cs typeface="+mn-cs"/>
            </a:endParaRPr>
          </a:p>
          <a:p>
            <a:pPr marL="1187450" marR="0" lvl="3" indent="-209550" algn="l" defTabSz="914400" rtl="0" eaLnBrk="0" fontAlgn="base" latinLnBrk="0" hangingPunct="0">
              <a:lnSpc>
                <a:spcPct val="100000"/>
              </a:lnSpc>
              <a:spcBef>
                <a:spcPct val="20000"/>
              </a:spcBef>
              <a:spcAft>
                <a:spcPct val="0"/>
              </a:spcAft>
              <a:buClr>
                <a:srgbClr val="0BD0D9"/>
              </a:buClr>
              <a:buSzPct val="65000"/>
              <a:buFont typeface="Wingdings" panose="05000000000000000000" pitchFamily="2" charset="2"/>
              <a:buNone/>
              <a:defRPr/>
            </a:pPr>
            <a:r>
              <a:rPr lang="en-US" altLang="en-US" sz="1050" noProof="0" dirty="0">
                <a:ln>
                  <a:noFill/>
                </a:ln>
                <a:effectLst/>
                <a:uLnTx/>
                <a:uFillTx/>
                <a:sym typeface="+mn-ea"/>
              </a:rPr>
              <a:t>	- highlight commonalities; normalize differences</a:t>
            </a:r>
            <a:endParaRPr lang="en-US" altLang="en-US" sz="1050" noProof="0" dirty="0">
              <a:ln>
                <a:noFill/>
              </a:ln>
              <a:effectLst/>
              <a:uLnTx/>
              <a:uFillTx/>
              <a:sym typeface="+mn-ea"/>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050" noProof="0" dirty="0">
                <a:ln>
                  <a:noFill/>
                </a:ln>
                <a:effectLst/>
                <a:uLnTx/>
                <a:uFillTx/>
                <a:sym typeface="+mn-ea"/>
              </a:rPr>
              <a:t>avoid cynicism about students</a:t>
            </a:r>
            <a:endParaRPr kumimoji="0" lang="en-US" sz="105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050" noProof="0" dirty="0">
                <a:ln>
                  <a:noFill/>
                </a:ln>
                <a:effectLst/>
                <a:uLnTx/>
                <a:uFillTx/>
                <a:sym typeface="+mn-ea"/>
              </a:rPr>
              <a:t>	- listen to students</a:t>
            </a:r>
            <a:endParaRPr kumimoji="0" lang="en-US" sz="105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050" noProof="0" dirty="0">
                <a:ln>
                  <a:noFill/>
                </a:ln>
                <a:effectLst/>
                <a:uLnTx/>
                <a:uFillTx/>
                <a:sym typeface="+mn-ea"/>
              </a:rPr>
              <a:t>	- attend to cultural context</a:t>
            </a:r>
            <a:endParaRPr kumimoji="0" lang="en-US" sz="105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050" noProof="0" dirty="0">
                <a:ln>
                  <a:noFill/>
                </a:ln>
                <a:effectLst/>
                <a:uLnTx/>
                <a:uFillTx/>
                <a:sym typeface="+mn-ea"/>
              </a:rPr>
              <a:t>	- spend time with students</a:t>
            </a:r>
            <a:endParaRPr kumimoji="0" lang="en-US" sz="105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050" noProof="0" dirty="0">
                <a:ln>
                  <a:noFill/>
                </a:ln>
                <a:effectLst/>
                <a:uLnTx/>
                <a:uFillTx/>
                <a:sym typeface="+mn-ea"/>
              </a:rPr>
              <a:t>	- encourage inclusivity</a:t>
            </a:r>
            <a:endParaRPr kumimoji="0" lang="en-US" altLang="en-US" sz="1050" b="0" i="0" u="none" strike="noStrike" kern="1200" cap="none" spc="0" normalizeH="0" baseline="0" noProof="0" dirty="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None/>
              <a:defRPr/>
            </a:pPr>
            <a:r>
              <a:rPr lang="en-US" altLang="en-US" sz="1050" noProof="0" dirty="0">
                <a:ln>
                  <a:noFill/>
                </a:ln>
                <a:effectLst/>
                <a:uLnTx/>
                <a:uFillTx/>
                <a:sym typeface="+mn-ea"/>
              </a:rPr>
              <a:t>		</a:t>
            </a:r>
            <a:endParaRPr kumimoji="0" lang="en-US" altLang="en-US" sz="1050" b="0" i="0" u="none" strike="noStrike" kern="1200" cap="none" spc="0" normalizeH="0" baseline="0" noProof="0" dirty="0">
              <a:ln>
                <a:noFill/>
              </a:ln>
              <a:solidFill>
                <a:schemeClr val="tx1"/>
              </a:solidFill>
              <a:effectLst/>
              <a:uLnTx/>
              <a:uFillTx/>
              <a:latin typeface="+mn-lt"/>
              <a:ea typeface="+mn-ea"/>
              <a:cs typeface="+mn-cs"/>
            </a:endParaRPr>
          </a:p>
          <a:p>
            <a:pPr>
              <a:buFont typeface="Wingdings" panose="05000000000000000000" pitchFamily="2" charset="2"/>
              <a:buNone/>
            </a:pPr>
            <a:endParaRPr lang="en-US" altLang="en-US" sz="1050" dirty="0"/>
          </a:p>
          <a:p>
            <a:pPr marL="393700" lvl="1" indent="0">
              <a:buFont typeface="Wingdings" panose="05000000000000000000" pitchFamily="2" charset="2"/>
              <a:buNone/>
            </a:pPr>
            <a:endParaRPr lang="en-US" altLang="en-US" sz="1050" dirty="0"/>
          </a:p>
          <a:p>
            <a:pPr marL="393700" lvl="1" indent="0">
              <a:buFont typeface="Wingdings" panose="05000000000000000000" pitchFamily="2" charset="2"/>
              <a:buNone/>
            </a:pPr>
            <a:endParaRPr lang="en-US" altLang="en-US" sz="1050" dirty="0"/>
          </a:p>
        </p:txBody>
      </p:sp>
      <p:sp>
        <p:nvSpPr>
          <p:cNvPr id="2" name="Text Box 1"/>
          <p:cNvSpPr txBox="1"/>
          <p:nvPr/>
        </p:nvSpPr>
        <p:spPr>
          <a:xfrm>
            <a:off x="4966970" y="1696720"/>
            <a:ext cx="1346200" cy="368300"/>
          </a:xfrm>
          <a:prstGeom prst="rect">
            <a:avLst/>
          </a:prstGeom>
          <a:noFill/>
        </p:spPr>
        <p:txBody>
          <a:bodyPr wrap="square" rtlCol="0">
            <a:spAutoFit/>
          </a:bodyPr>
          <a:p>
            <a:r>
              <a:rPr lang="en-IN" altLang="en-US"/>
              <a:t>GPS Ho T</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152400"/>
            <a:ext cx="8229600" cy="860425"/>
          </a:xfrm>
        </p:spPr>
        <p:txBody>
          <a:bodyPr vert="horz" wrap="square" lIns="0" tIns="45720" rIns="0" bIns="0" anchor="b" anchorCtr="0"/>
          <a:p>
            <a:pPr algn="l"/>
            <a:r>
              <a:rPr lang="en-US" altLang="en-US" dirty="0"/>
              <a:t>Teaching as a Calling</a:t>
            </a:r>
            <a:endParaRPr lang="en-US" altLang="en-US" dirty="0"/>
          </a:p>
        </p:txBody>
      </p:sp>
      <p:sp>
        <p:nvSpPr>
          <p:cNvPr id="20483" name="Content Placeholder 4"/>
          <p:cNvSpPr>
            <a:spLocks noGrp="1"/>
          </p:cNvSpPr>
          <p:nvPr>
            <p:ph idx="1"/>
          </p:nvPr>
        </p:nvSpPr>
        <p:spPr>
          <a:xfrm>
            <a:off x="304800" y="1066800"/>
            <a:ext cx="8610600" cy="4530725"/>
          </a:xfrm>
        </p:spPr>
        <p:txBody>
          <a:bodyPr vert="horz" wrap="square" lIns="91440" tIns="45720" rIns="91440" bIns="45720" anchor="t" anchorCtr="0"/>
          <a:p>
            <a:pPr>
              <a:buFont typeface="Wingdings" panose="05000000000000000000" pitchFamily="2" charset="2"/>
              <a:buChar char="v"/>
            </a:pPr>
            <a:r>
              <a:rPr lang="en-US" altLang="en-US" sz="1600" dirty="0"/>
              <a:t>Calling: </a:t>
            </a:r>
            <a:endParaRPr lang="en-US" altLang="en-US" sz="1600" dirty="0"/>
          </a:p>
          <a:p>
            <a:pPr marL="342900" lvl="1" indent="0">
              <a:buFont typeface="Wingdings" panose="05000000000000000000" pitchFamily="2" charset="2"/>
              <a:buNone/>
            </a:pPr>
            <a:r>
              <a:rPr lang="en-US" altLang="en-US" sz="1600" dirty="0"/>
              <a:t>	a strong motivation in which a person 	repeatedly takes a course of action that is 	intrinsically satisfying</a:t>
            </a:r>
            <a:endParaRPr lang="en-US" altLang="en-US" sz="1600" dirty="0"/>
          </a:p>
          <a:p>
            <a:pPr marL="342900" lvl="1" indent="0">
              <a:buFont typeface="Wingdings" panose="05000000000000000000" pitchFamily="2" charset="2"/>
              <a:buNone/>
            </a:pPr>
            <a:endParaRPr lang="en-US" altLang="en-US" sz="1600" dirty="0"/>
          </a:p>
          <a:p>
            <a:pPr>
              <a:buFont typeface="Wingdings" panose="05000000000000000000" pitchFamily="2" charset="2"/>
              <a:buChar char="v"/>
            </a:pPr>
            <a:r>
              <a:rPr lang="en-US" altLang="en-US" sz="1600" dirty="0"/>
              <a:t>Teaching as a privilege: a chance to make a positive difference</a:t>
            </a:r>
            <a:endParaRPr lang="en-US" altLang="en-US" sz="1600" dirty="0"/>
          </a:p>
          <a:p>
            <a:pPr>
              <a:buFont typeface="Wingdings" panose="05000000000000000000" pitchFamily="2" charset="2"/>
              <a:buChar char="v"/>
            </a:pPr>
            <a:endParaRPr lang="en-US" altLang="en-US" sz="1600" dirty="0"/>
          </a:p>
          <a:p>
            <a:pPr marL="0" indent="0">
              <a:buFont typeface="Wingdings" panose="05000000000000000000" pitchFamily="2" charset="2"/>
              <a:buNone/>
            </a:pPr>
            <a:r>
              <a:rPr lang="en-US" altLang="en-US" sz="3200" b="1" dirty="0">
                <a:solidFill>
                  <a:schemeClr val="bg2">
                    <a:lumMod val="25000"/>
                  </a:schemeClr>
                </a:solidFill>
                <a:sym typeface="+mn-ea"/>
              </a:rPr>
              <a:t>Giving Back to Teachers</a:t>
            </a:r>
            <a:endParaRPr lang="en-US" altLang="en-US" sz="3200" b="1" dirty="0">
              <a:solidFill>
                <a:schemeClr val="bg2">
                  <a:lumMod val="25000"/>
                </a:schemeClr>
              </a:solidFill>
              <a:sym typeface="+mn-ea"/>
            </a:endParaRPr>
          </a:p>
          <a:p>
            <a:pPr marL="0" indent="0">
              <a:buFont typeface="Wingdings" panose="05000000000000000000" pitchFamily="2" charset="2"/>
              <a:buNone/>
            </a:pPr>
            <a:endParaRPr lang="en-US" altLang="en-US" sz="3200" b="1" dirty="0">
              <a:solidFill>
                <a:schemeClr val="bg2">
                  <a:lumMod val="25000"/>
                </a:schemeClr>
              </a:solidFill>
              <a:sym typeface="+mn-ea"/>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panose="05000000000000000000" pitchFamily="2" charset="2"/>
              <a:buChar char="v"/>
              <a:defRPr/>
            </a:pPr>
            <a:r>
              <a:rPr lang="en-US" sz="1600" noProof="0" dirty="0">
                <a:ln>
                  <a:noFill/>
                </a:ln>
                <a:effectLst/>
                <a:uLnTx/>
                <a:uFillTx/>
                <a:sym typeface="+mn-ea"/>
              </a:rPr>
              <a:t>What you can do to make teachers better:</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600" noProof="0" dirty="0">
                <a:ln>
                  <a:noFill/>
                </a:ln>
                <a:effectLst/>
                <a:uLnTx/>
                <a:uFillTx/>
                <a:sym typeface="+mn-ea"/>
              </a:rPr>
              <a:t>	- work with teachers toward improvement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600" noProof="0" dirty="0">
                <a:ln>
                  <a:noFill/>
                </a:ln>
                <a:effectLst/>
                <a:uLnTx/>
                <a:uFillTx/>
                <a:sym typeface="+mn-ea"/>
              </a:rPr>
              <a:t>	- work with kids outside of school</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600" noProof="0" dirty="0">
                <a:ln>
                  <a:noFill/>
                </a:ln>
                <a:effectLst/>
                <a:uLnTx/>
                <a:uFillTx/>
                <a:sym typeface="+mn-ea"/>
              </a:rPr>
              <a:t>	- teach children respect of other views</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600" noProof="0" dirty="0">
                <a:ln>
                  <a:noFill/>
                </a:ln>
                <a:effectLst/>
                <a:uLnTx/>
                <a:uFillTx/>
                <a:sym typeface="+mn-ea"/>
              </a:rPr>
              <a:t>	- volunteer at school</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50000"/>
              </a:lnSpc>
              <a:spcBef>
                <a:spcPct val="20000"/>
              </a:spcBef>
              <a:spcAft>
                <a:spcPct val="0"/>
              </a:spcAft>
              <a:buClr>
                <a:srgbClr val="0BD0D9"/>
              </a:buClr>
              <a:buSzPct val="95000"/>
              <a:buFont typeface="Wingdings" panose="05000000000000000000" pitchFamily="2" charset="2"/>
              <a:buNone/>
              <a:defRPr/>
            </a:pPr>
            <a:r>
              <a:rPr lang="en-US" sz="1600" noProof="0" dirty="0">
                <a:ln>
                  <a:noFill/>
                </a:ln>
                <a:effectLst/>
                <a:uLnTx/>
                <a:uFillTx/>
                <a:sym typeface="+mn-ea"/>
              </a:rPr>
              <a:t>	- show gratitude		</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L="0" indent="0">
              <a:buFont typeface="Wingdings" panose="05000000000000000000" pitchFamily="2" charset="2"/>
              <a:buNone/>
            </a:pPr>
            <a:endParaRPr lang="en-US" altLang="en-US" sz="1600" b="1" dirty="0"/>
          </a:p>
          <a:p>
            <a:pPr>
              <a:buFont typeface="Wingdings" panose="05000000000000000000" pitchFamily="2" charset="2"/>
              <a:buChar char="v"/>
            </a:pPr>
            <a:endParaRPr lang="en-US" altLang="en-US" sz="1600" dirty="0"/>
          </a:p>
          <a:p>
            <a:pPr>
              <a:buFont typeface="Wingdings" panose="05000000000000000000" pitchFamily="2" charset="2"/>
              <a:buNone/>
            </a:pPr>
            <a:r>
              <a:rPr lang="en-US" altLang="en-US" sz="1600" dirty="0"/>
              <a:t>		</a:t>
            </a:r>
            <a:endParaRPr lang="en-US" alt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0" tIns="45720" rIns="0" bIns="0" numCol="1" anchor="b" anchorCtr="0" compatLnSpc="1">
            <a:norm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dirty="0">
                <a:ln>
                  <a:noFill/>
                </a:ln>
                <a:solidFill>
                  <a:schemeClr val="accent3">
                    <a:lumMod val="50000"/>
                  </a:schemeClr>
                </a:solidFill>
                <a:effectLst/>
                <a:uLnTx/>
                <a:uFillTx/>
                <a:latin typeface="+mj-lt"/>
                <a:ea typeface="+mj-ea"/>
                <a:cs typeface="+mj-cs"/>
              </a:rPr>
              <a:t>Behavioral Errors: In Absence of Positive Education</a:t>
            </a:r>
            <a:endParaRPr kumimoji="0" lang="en-US" sz="3600" b="1" i="0" u="none" strike="noStrike" kern="1200" cap="none" spc="0" normalizeH="0" baseline="0" noProof="0" dirty="0">
              <a:ln>
                <a:noFill/>
              </a:ln>
              <a:solidFill>
                <a:schemeClr val="accent3">
                  <a:lumMod val="50000"/>
                </a:schemeClr>
              </a:solidFill>
              <a:effectLst/>
              <a:uLnTx/>
              <a:uFillTx/>
              <a:latin typeface="+mj-lt"/>
              <a:ea typeface="+mj-ea"/>
              <a:cs typeface="+mj-cs"/>
            </a:endParaRPr>
          </a:p>
        </p:txBody>
      </p:sp>
      <p:sp>
        <p:nvSpPr>
          <p:cNvPr id="26627" name="Content Placeholder 2"/>
          <p:cNvSpPr>
            <a:spLocks noGrp="1"/>
          </p:cNvSpPr>
          <p:nvPr>
            <p:ph idx="1"/>
          </p:nvPr>
        </p:nvSpPr>
        <p:spPr/>
        <p:txBody>
          <a:bodyPr vert="horz" wrap="square" lIns="91440" tIns="45720" rIns="91440" bIns="45720" anchor="t" anchorCtr="0"/>
          <a:p>
            <a:pPr lvl="1" eaLnBrk="1" hangingPunct="1">
              <a:buClr>
                <a:schemeClr val="accent1"/>
              </a:buClr>
              <a:buSzPct val="85000"/>
              <a:buFont typeface="Wingdings" panose="05000000000000000000" pitchFamily="2" charset="2"/>
              <a:buChar char="§"/>
            </a:pPr>
            <a:r>
              <a:rPr lang="en-US" altLang="en-US" sz="3200" dirty="0"/>
              <a:t>Students do not have appropriate </a:t>
            </a:r>
            <a:r>
              <a:rPr lang="en-US" altLang="en-US" sz="3200" b="1" i="1" dirty="0">
                <a:solidFill>
                  <a:schemeClr val="accent1"/>
                </a:solidFill>
              </a:rPr>
              <a:t>skills</a:t>
            </a:r>
            <a:r>
              <a:rPr lang="en-US" altLang="en-US" sz="3200" dirty="0"/>
              <a:t> (i.e., skill deficits)</a:t>
            </a:r>
            <a:endParaRPr lang="en-US" altLang="en-US" sz="3200" dirty="0"/>
          </a:p>
          <a:p>
            <a:pPr lvl="1" eaLnBrk="1" hangingPunct="1">
              <a:buClr>
                <a:schemeClr val="accent1"/>
              </a:buClr>
              <a:buSzPct val="110000"/>
              <a:buFont typeface="Wingdings" panose="05000000000000000000" pitchFamily="2" charset="2"/>
              <a:buChar char="§"/>
            </a:pPr>
            <a:r>
              <a:rPr lang="en-US" altLang="en-US" sz="3200" dirty="0"/>
              <a:t>Students do not know </a:t>
            </a:r>
            <a:r>
              <a:rPr lang="en-US" altLang="en-US" sz="3200" b="1" i="1" dirty="0">
                <a:solidFill>
                  <a:schemeClr val="accent1"/>
                </a:solidFill>
              </a:rPr>
              <a:t>when</a:t>
            </a:r>
            <a:r>
              <a:rPr lang="en-US" altLang="en-US" sz="3200" dirty="0"/>
              <a:t> to use skills</a:t>
            </a:r>
            <a:endParaRPr lang="en-US" altLang="en-US" sz="3200" dirty="0"/>
          </a:p>
          <a:p>
            <a:pPr lvl="1" eaLnBrk="1" hangingPunct="1">
              <a:buClr>
                <a:schemeClr val="accent1"/>
              </a:buClr>
              <a:buSzPct val="110000"/>
              <a:buFont typeface="Wingdings" panose="05000000000000000000" pitchFamily="2" charset="2"/>
              <a:buChar char="§"/>
            </a:pPr>
            <a:r>
              <a:rPr lang="en-US" altLang="en-US" sz="3200" dirty="0"/>
              <a:t>Students are not </a:t>
            </a:r>
            <a:r>
              <a:rPr lang="en-US" altLang="en-US" sz="3200" b="1" i="1" dirty="0">
                <a:solidFill>
                  <a:schemeClr val="accent1"/>
                </a:solidFill>
              </a:rPr>
              <a:t>taught</a:t>
            </a:r>
            <a:r>
              <a:rPr lang="en-US" altLang="en-US" sz="3200" dirty="0"/>
              <a:t> what they need to know</a:t>
            </a:r>
            <a:endParaRPr lang="en-US" altLang="en-US" sz="3200" dirty="0"/>
          </a:p>
          <a:p>
            <a:pPr lvl="1" eaLnBrk="1" hangingPunct="1">
              <a:buClr>
                <a:schemeClr val="accent1"/>
              </a:buClr>
              <a:buSzPct val="110000"/>
              <a:buFont typeface="Wingdings" panose="05000000000000000000" pitchFamily="2" charset="2"/>
              <a:buChar char="§"/>
            </a:pPr>
            <a:r>
              <a:rPr lang="en-US" altLang="en-US" sz="3200" dirty="0"/>
              <a:t>Skills are not taught in </a:t>
            </a:r>
            <a:r>
              <a:rPr lang="en-US" altLang="en-US" sz="3200" b="1" i="1" dirty="0">
                <a:solidFill>
                  <a:schemeClr val="accent1"/>
                </a:solidFill>
              </a:rPr>
              <a:t>context</a:t>
            </a:r>
            <a:endParaRPr lang="en-US" altLang="en-US" sz="3200" b="1" i="1" dirty="0">
              <a:solidFill>
                <a:schemeClr val="accent1"/>
              </a:solidFill>
            </a:endParaRPr>
          </a:p>
          <a:p>
            <a:pPr eaLnBrk="1" hangingPunct="1">
              <a:buClr>
                <a:srgbClr val="0BD0D9"/>
              </a:buClr>
              <a:buSzPct val="95000"/>
              <a:buFont typeface="Wingdings 2" panose="05020102010507070707" pitchFamily="18" charset="2"/>
              <a:buNone/>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838200" y="3048000"/>
            <a:ext cx="7467600" cy="3170238"/>
          </a:xfrm>
          <a:prstGeom prst="rect">
            <a:avLst/>
          </a:prstGeom>
          <a:noFill/>
          <a:ln w="9525">
            <a:noFill/>
          </a:ln>
        </p:spPr>
        <p:txBody>
          <a:bodyPr>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en-US" sz="3200" dirty="0">
                <a:latin typeface="Tahoma" panose="020B0604030504040204" pitchFamily="34" charset="0"/>
                <a:cs typeface="Arial" panose="020B0604020202020204" pitchFamily="34" charset="0"/>
              </a:rPr>
              <a:t>Once you have developed school-wide expectations, it is not enough to just post the words on the walls of the classroom</a:t>
            </a:r>
            <a:r>
              <a:rPr lang="en-US" altLang="en-US" sz="3200" dirty="0">
                <a:latin typeface="Tahoma" panose="020B0604030504040204" pitchFamily="34" charset="0"/>
                <a:ea typeface="Arial" panose="020B0604020202020204" pitchFamily="34" charset="0"/>
              </a:rPr>
              <a:t>…</a:t>
            </a:r>
            <a:endParaRPr lang="en-US" altLang="en-US" sz="3200" dirty="0">
              <a:latin typeface="Tahoma" panose="020B0604030504040204" pitchFamily="34" charset="0"/>
              <a:cs typeface="Arial" panose="020B0604020202020204" pitchFamily="34" charset="0"/>
            </a:endParaRPr>
          </a:p>
          <a:p>
            <a:pPr marL="0" lvl="0" indent="0" eaLnBrk="1" hangingPunct="1">
              <a:spcBef>
                <a:spcPct val="0"/>
              </a:spcBef>
              <a:buClrTx/>
              <a:buSzTx/>
              <a:buFontTx/>
              <a:buNone/>
            </a:pPr>
            <a:endParaRPr lang="en-US" altLang="en-US" sz="3200" dirty="0">
              <a:latin typeface="Tahoma" panose="020B0604030504040204" pitchFamily="34" charset="0"/>
              <a:cs typeface="Arial" panose="020B0604020202020204" pitchFamily="34" charset="0"/>
            </a:endParaRPr>
          </a:p>
          <a:p>
            <a:pPr marL="0" lvl="0" indent="0" eaLnBrk="1" hangingPunct="1">
              <a:spcBef>
                <a:spcPct val="0"/>
              </a:spcBef>
              <a:buClrTx/>
              <a:buSzTx/>
              <a:buFontTx/>
              <a:buNone/>
            </a:pPr>
            <a:r>
              <a:rPr lang="en-US" altLang="en-US" sz="3200" b="1" dirty="0">
                <a:solidFill>
                  <a:srgbClr val="CC00CC"/>
                </a:solidFill>
                <a:latin typeface="Tahoma" panose="020B0604030504040204" pitchFamily="34" charset="0"/>
                <a:cs typeface="Arial" panose="020B0604020202020204" pitchFamily="34" charset="0"/>
              </a:rPr>
              <a:t>   </a:t>
            </a:r>
            <a:r>
              <a:rPr lang="en-US" altLang="en-US" sz="4000" b="1" u="sng" dirty="0">
                <a:solidFill>
                  <a:schemeClr val="folHlink"/>
                </a:solidFill>
                <a:latin typeface="Tahoma" panose="020B0604030504040204" pitchFamily="34" charset="0"/>
                <a:cs typeface="Arial" panose="020B0604020202020204" pitchFamily="34" charset="0"/>
              </a:rPr>
              <a:t>YOU MUST TEACH THEM!</a:t>
            </a:r>
            <a:endParaRPr lang="en-US" altLang="en-US" sz="4000" b="1" u="sng" dirty="0">
              <a:solidFill>
                <a:schemeClr val="folHlink"/>
              </a:solidFill>
              <a:latin typeface="Tahoma" panose="020B0604030504040204" pitchFamily="34" charset="0"/>
              <a:ea typeface="Arial" panose="020B0604020202020204" pitchFamily="34" charset="0"/>
            </a:endParaRPr>
          </a:p>
        </p:txBody>
      </p:sp>
      <p:grpSp>
        <p:nvGrpSpPr>
          <p:cNvPr id="28675" name="Group 3"/>
          <p:cNvGrpSpPr/>
          <p:nvPr/>
        </p:nvGrpSpPr>
        <p:grpSpPr>
          <a:xfrm>
            <a:off x="1295400" y="228600"/>
            <a:ext cx="7315200" cy="2895600"/>
            <a:chOff x="2496" y="144"/>
            <a:chExt cx="3120" cy="1248"/>
          </a:xfrm>
        </p:grpSpPr>
        <p:sp>
          <p:nvSpPr>
            <p:cNvPr id="28676" name="Rectangle 4"/>
            <p:cNvSpPr/>
            <p:nvPr/>
          </p:nvSpPr>
          <p:spPr>
            <a:xfrm>
              <a:off x="4464" y="144"/>
              <a:ext cx="1152" cy="672"/>
            </a:xfrm>
            <a:prstGeom prst="rect">
              <a:avLst/>
            </a:prstGeom>
            <a:solidFill>
              <a:schemeClr val="bg1"/>
            </a:solidFill>
            <a:ln w="38100" cap="flat" cmpd="sng">
              <a:solidFill>
                <a:schemeClr val="accent2"/>
              </a:solidFill>
              <a:prstDash val="solid"/>
              <a:miter/>
              <a:headEnd type="none" w="med" len="med"/>
              <a:tailEnd type="none" w="med" len="med"/>
            </a:ln>
          </p:spPr>
          <p:txBody>
            <a:bodyPr wrap="none" anchor="ctr" anchorCtr="0"/>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en-US" sz="1400" b="1" dirty="0">
                  <a:latin typeface="Century Gothic" panose="020B0502020202020204" pitchFamily="34" charset="0"/>
                  <a:cs typeface="Arial" panose="020B0604020202020204" pitchFamily="34" charset="0"/>
                </a:rPr>
                <a:t>My School’s</a:t>
              </a:r>
              <a:endParaRPr lang="en-US" altLang="en-US" sz="1400" b="1" dirty="0">
                <a:latin typeface="Century Gothic" panose="020B0502020202020204" pitchFamily="34" charset="0"/>
                <a:cs typeface="Arial" panose="020B0604020202020204" pitchFamily="34" charset="0"/>
              </a:endParaRPr>
            </a:p>
            <a:p>
              <a:pPr marL="0" lvl="0" indent="0" algn="ctr" eaLnBrk="1" hangingPunct="1">
                <a:spcBef>
                  <a:spcPct val="0"/>
                </a:spcBef>
                <a:buClrTx/>
                <a:buSzTx/>
                <a:buFontTx/>
                <a:buNone/>
              </a:pPr>
              <a:r>
                <a:rPr lang="en-US" altLang="en-US" sz="1400" b="1" dirty="0">
                  <a:latin typeface="Century Gothic" panose="020B0502020202020204" pitchFamily="34" charset="0"/>
                  <a:cs typeface="Arial" panose="020B0604020202020204" pitchFamily="34" charset="0"/>
                </a:rPr>
                <a:t>Expectations</a:t>
              </a:r>
              <a:r>
                <a:rPr lang="en-US" altLang="en-US" sz="1400" b="1" dirty="0">
                  <a:latin typeface="Century Gothic" panose="020B0502020202020204" pitchFamily="34" charset="0"/>
                  <a:ea typeface="Arial" panose="020B0604020202020204" pitchFamily="34" charset="0"/>
                </a:rPr>
                <a:t>…</a:t>
              </a:r>
              <a:endParaRPr lang="en-US" altLang="en-US" sz="1400" b="1" dirty="0">
                <a:latin typeface="Century Gothic" panose="020B0502020202020204" pitchFamily="34" charset="0"/>
                <a:cs typeface="Arial" panose="020B0604020202020204" pitchFamily="34" charset="0"/>
              </a:endParaRPr>
            </a:p>
            <a:p>
              <a:pPr marL="0" lvl="0" indent="0" algn="ctr" eaLnBrk="1" hangingPunct="1">
                <a:spcBef>
                  <a:spcPct val="0"/>
                </a:spcBef>
                <a:buClrTx/>
                <a:buSzTx/>
                <a:buFontTx/>
                <a:buNone/>
              </a:pPr>
              <a:r>
                <a:rPr lang="en-US" altLang="en-US" sz="1200" dirty="0">
                  <a:latin typeface="Arial" panose="020B0604020202020204" pitchFamily="34" charset="0"/>
                  <a:cs typeface="Arial" panose="020B0604020202020204" pitchFamily="34" charset="0"/>
                </a:rPr>
                <a:t>1.  Be Safe</a:t>
              </a:r>
              <a:endParaRPr lang="en-US" altLang="en-US" sz="1200" dirty="0">
                <a:latin typeface="Arial" panose="020B0604020202020204" pitchFamily="34" charset="0"/>
                <a:cs typeface="Arial" panose="020B0604020202020204" pitchFamily="34" charset="0"/>
              </a:endParaRPr>
            </a:p>
            <a:p>
              <a:pPr marL="0" lvl="0" indent="0" algn="ctr" eaLnBrk="1" hangingPunct="1">
                <a:spcBef>
                  <a:spcPct val="0"/>
                </a:spcBef>
                <a:buClrTx/>
                <a:buSzTx/>
                <a:buFontTx/>
                <a:buNone/>
              </a:pPr>
              <a:r>
                <a:rPr lang="en-US" altLang="en-US" sz="1200" dirty="0">
                  <a:latin typeface="Arial" panose="020B0604020202020204" pitchFamily="34" charset="0"/>
                  <a:cs typeface="Arial" panose="020B0604020202020204" pitchFamily="34" charset="0"/>
                </a:rPr>
                <a:t>2.  Be Responsible</a:t>
              </a:r>
              <a:endParaRPr lang="en-US" altLang="en-US" sz="1200" dirty="0">
                <a:latin typeface="Arial" panose="020B0604020202020204" pitchFamily="34" charset="0"/>
                <a:cs typeface="Arial" panose="020B0604020202020204" pitchFamily="34" charset="0"/>
              </a:endParaRPr>
            </a:p>
            <a:p>
              <a:pPr marL="0" lvl="0" indent="0" algn="ctr" eaLnBrk="1" hangingPunct="1">
                <a:spcBef>
                  <a:spcPct val="0"/>
                </a:spcBef>
                <a:buClrTx/>
                <a:buSzTx/>
                <a:buFontTx/>
                <a:buNone/>
              </a:pPr>
              <a:r>
                <a:rPr lang="en-US" altLang="en-US" sz="1200" dirty="0">
                  <a:latin typeface="Arial" panose="020B0604020202020204" pitchFamily="34" charset="0"/>
                  <a:cs typeface="Arial" panose="020B0604020202020204" pitchFamily="34" charset="0"/>
                </a:rPr>
                <a:t>3.  Be Respectful</a:t>
              </a:r>
              <a:endParaRPr lang="en-US" altLang="en-US" sz="1200" dirty="0">
                <a:latin typeface="Arial" panose="020B0604020202020204" pitchFamily="34" charset="0"/>
                <a:ea typeface="Arial" panose="020B0604020202020204" pitchFamily="34" charset="0"/>
              </a:endParaRPr>
            </a:p>
          </p:txBody>
        </p:sp>
        <p:pic>
          <p:nvPicPr>
            <p:cNvPr id="28677" name="Picture 5" descr="bd10700_"/>
            <p:cNvPicPr>
              <a:picLocks noChangeAspect="1"/>
            </p:cNvPicPr>
            <p:nvPr/>
          </p:nvPicPr>
          <p:blipFill>
            <a:blip r:embed="rId1"/>
            <a:stretch>
              <a:fillRect/>
            </a:stretch>
          </p:blipFill>
          <p:spPr>
            <a:xfrm>
              <a:off x="2496" y="288"/>
              <a:ext cx="2074" cy="1104"/>
            </a:xfrm>
            <a:prstGeom prst="rect">
              <a:avLst/>
            </a:prstGeom>
            <a:noFill/>
            <a:ln w="9525">
              <a:noFill/>
            </a:ln>
          </p:spPr>
        </p:pic>
      </p:grpSp>
    </p:spTree>
  </p:cSld>
  <p:clrMapOvr>
    <a:masterClrMapping/>
  </p:clrMapOvr>
  <p:transition advTm="11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2"/>
          <p:cNvSpPr txBox="1"/>
          <p:nvPr/>
        </p:nvSpPr>
        <p:spPr>
          <a:xfrm>
            <a:off x="3946525" y="3163888"/>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pic>
        <p:nvPicPr>
          <p:cNvPr id="39939" name="Picture 3" descr="j0396146"/>
          <p:cNvPicPr>
            <a:picLocks noChangeAspect="1"/>
          </p:cNvPicPr>
          <p:nvPr/>
        </p:nvPicPr>
        <p:blipFill>
          <a:blip r:embed="rId1"/>
          <a:stretch>
            <a:fillRect/>
          </a:stretch>
        </p:blipFill>
        <p:spPr>
          <a:xfrm>
            <a:off x="0" y="2743200"/>
            <a:ext cx="9144000" cy="3733800"/>
          </a:xfrm>
          <a:prstGeom prst="rect">
            <a:avLst/>
          </a:prstGeom>
          <a:noFill/>
          <a:ln w="9525">
            <a:noFill/>
          </a:ln>
        </p:spPr>
      </p:pic>
      <p:sp>
        <p:nvSpPr>
          <p:cNvPr id="30724" name="Text Box 4"/>
          <p:cNvSpPr txBox="1"/>
          <p:nvPr/>
        </p:nvSpPr>
        <p:spPr>
          <a:xfrm>
            <a:off x="0" y="914400"/>
            <a:ext cx="8991600" cy="2432050"/>
          </a:xfrm>
          <a:prstGeom prst="rect">
            <a:avLst/>
          </a:prstGeom>
          <a:noFill/>
          <a:ln w="9525">
            <a:noFill/>
          </a:ln>
        </p:spPr>
        <p:txBody>
          <a:bodyPr>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lgn="ctr">
              <a:spcBef>
                <a:spcPct val="0"/>
              </a:spcBef>
              <a:buClrTx/>
              <a:buSzTx/>
              <a:buFontTx/>
              <a:buNone/>
            </a:pPr>
            <a:r>
              <a:rPr lang="en-US" altLang="en-US" sz="5400" b="1" dirty="0">
                <a:latin typeface="Arial" panose="020B0604020202020204" pitchFamily="34" charset="0"/>
                <a:cs typeface="Arial" panose="020B0604020202020204" pitchFamily="34" charset="0"/>
              </a:rPr>
              <a:t>Transforming School Culture</a:t>
            </a:r>
            <a:r>
              <a:rPr lang="en-US" altLang="en-US" sz="4400" b="1" dirty="0">
                <a:latin typeface="Arial" panose="020B0604020202020204" pitchFamily="34" charset="0"/>
                <a:cs typeface="Arial" panose="020B0604020202020204" pitchFamily="34" charset="0"/>
              </a:rPr>
              <a:t> </a:t>
            </a:r>
            <a:endParaRPr lang="en-US" altLang="en-US" sz="4400" b="1" dirty="0">
              <a:latin typeface="Arial" panose="020B0604020202020204" pitchFamily="34" charset="0"/>
              <a:cs typeface="Arial" panose="020B0604020202020204" pitchFamily="34" charset="0"/>
            </a:endParaRPr>
          </a:p>
          <a:p>
            <a:pPr marL="0" lvl="0" indent="0" algn="ctr">
              <a:spcBef>
                <a:spcPct val="0"/>
              </a:spcBef>
              <a:buClrTx/>
              <a:buSzTx/>
              <a:buFontTx/>
              <a:buNone/>
            </a:pPr>
            <a:r>
              <a:rPr lang="en-US" altLang="en-US" sz="4400" b="1" dirty="0">
                <a:latin typeface="Arial" panose="020B0604020202020204" pitchFamily="34" charset="0"/>
                <a:cs typeface="Arial" panose="020B0604020202020204" pitchFamily="34" charset="0"/>
              </a:rPr>
              <a:t> </a:t>
            </a:r>
            <a:endParaRPr lang="en-US" altLang="en-US" sz="4400" b="1" dirty="0">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399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2"/>
          <p:cNvSpPr txBox="1"/>
          <p:nvPr/>
        </p:nvSpPr>
        <p:spPr>
          <a:xfrm>
            <a:off x="4251325" y="3697288"/>
            <a:ext cx="184150" cy="457200"/>
          </a:xfrm>
          <a:prstGeom prst="rect">
            <a:avLst/>
          </a:prstGeom>
          <a:noFill/>
          <a:ln w="9525">
            <a:noFill/>
          </a:ln>
        </p:spPr>
        <p:txBody>
          <a:bodyPr wrap="none">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sp>
        <p:nvSpPr>
          <p:cNvPr id="31747" name="Text Box 4"/>
          <p:cNvSpPr txBox="1"/>
          <p:nvPr/>
        </p:nvSpPr>
        <p:spPr>
          <a:xfrm>
            <a:off x="381000" y="304800"/>
            <a:ext cx="8534400" cy="6904990"/>
          </a:xfrm>
          <a:prstGeom prst="rect">
            <a:avLst/>
          </a:prstGeom>
          <a:noFill/>
          <a:ln w="9525">
            <a:noFill/>
          </a:ln>
        </p:spPr>
        <p:txBody>
          <a:bodyPr>
            <a:spAutoFit/>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stStyle>
          <a:p>
            <a:pPr marL="0" lvl="0" indent="0" eaLnBrk="1" hangingPunct="1">
              <a:buClr>
                <a:schemeClr val="hlink"/>
              </a:buClr>
              <a:buSzPct val="110000"/>
              <a:buFont typeface="Wingdings" panose="05000000000000000000" pitchFamily="2" charset="2"/>
              <a:buBlip>
                <a:blip r:embed="rId1"/>
              </a:buBlip>
            </a:pPr>
            <a:r>
              <a:rPr lang="en-US" altLang="en-US" sz="1800" b="1" dirty="0">
                <a:latin typeface="Tahoma" panose="020B0604030504040204" pitchFamily="34" charset="0"/>
                <a:cs typeface="Arial" panose="020B0604020202020204" pitchFamily="34" charset="0"/>
              </a:rPr>
              <a:t>School Culture</a:t>
            </a:r>
            <a:r>
              <a:rPr lang="en-US" altLang="en-US" sz="1800" dirty="0">
                <a:latin typeface="Tahoma" panose="020B0604030504040204" pitchFamily="34" charset="0"/>
                <a:cs typeface="Arial" panose="020B0604020202020204" pitchFamily="34" charset="0"/>
              </a:rPr>
              <a:t> is over a period of time</a:t>
            </a:r>
            <a:r>
              <a:rPr lang="en-US" altLang="en-US" sz="1800" dirty="0">
                <a:latin typeface="Tahoma" panose="020B0604030504040204" pitchFamily="34" charset="0"/>
                <a:ea typeface="Arial" panose="020B0604020202020204" pitchFamily="34" charset="0"/>
              </a:rPr>
              <a:t>…</a:t>
            </a:r>
            <a:r>
              <a:rPr lang="en-US" altLang="en-US" sz="1800" dirty="0">
                <a:latin typeface="Tahoma" panose="020B0604030504040204" pitchFamily="34" charset="0"/>
                <a:cs typeface="Arial" panose="020B0604020202020204" pitchFamily="34" charset="0"/>
              </a:rPr>
              <a:t>the history</a:t>
            </a:r>
            <a:endParaRPr lang="en-US" altLang="en-US" sz="1800" dirty="0">
              <a:latin typeface="Tahoma" panose="020B0604030504040204" pitchFamily="34" charset="0"/>
              <a:cs typeface="Arial" panose="020B0604020202020204" pitchFamily="34" charset="0"/>
            </a:endParaRPr>
          </a:p>
          <a:p>
            <a:pPr marL="0" lvl="0" indent="0" eaLnBrk="1" hangingPunct="1">
              <a:buClr>
                <a:schemeClr val="hlink"/>
              </a:buClr>
              <a:buSzPct val="110000"/>
              <a:buFont typeface="Wingdings" panose="05000000000000000000" pitchFamily="2" charset="2"/>
              <a:buBlip>
                <a:blip r:embed="rId1"/>
              </a:buBlip>
            </a:pPr>
            <a:r>
              <a:rPr lang="en-US" altLang="en-US" sz="1800" b="1" dirty="0">
                <a:latin typeface="Tahoma" panose="020B0604030504040204" pitchFamily="34" charset="0"/>
                <a:cs typeface="Arial" panose="020B0604020202020204" pitchFamily="34" charset="0"/>
              </a:rPr>
              <a:t>Climate </a:t>
            </a:r>
            <a:r>
              <a:rPr lang="en-US" altLang="en-US" sz="1800" dirty="0">
                <a:latin typeface="Tahoma" panose="020B0604030504040204" pitchFamily="34" charset="0"/>
                <a:cs typeface="Arial" panose="020B0604020202020204" pitchFamily="34" charset="0"/>
              </a:rPr>
              <a:t>is now, it’s the </a:t>
            </a:r>
            <a:r>
              <a:rPr lang="en-US" altLang="en-US" sz="1800" i="1" dirty="0">
                <a:latin typeface="Tahoma" panose="020B0604030504040204" pitchFamily="34" charset="0"/>
                <a:cs typeface="Arial" panose="020B0604020202020204" pitchFamily="34" charset="0"/>
              </a:rPr>
              <a:t>perceptions/ emotions</a:t>
            </a:r>
            <a:r>
              <a:rPr lang="en-US" altLang="en-US" sz="1800" dirty="0">
                <a:latin typeface="Tahoma" panose="020B0604030504040204" pitchFamily="34" charset="0"/>
                <a:cs typeface="Arial" panose="020B0604020202020204" pitchFamily="34" charset="0"/>
              </a:rPr>
              <a:t> being evoked </a:t>
            </a:r>
            <a:endParaRPr lang="en-US" altLang="en-US" sz="1800" dirty="0">
              <a:latin typeface="Tahoma" panose="020B0604030504040204" pitchFamily="34" charset="0"/>
              <a:cs typeface="Arial" panose="020B0604020202020204" pitchFamily="34" charset="0"/>
            </a:endParaRPr>
          </a:p>
          <a:p>
            <a:pPr marL="0" lvl="0" indent="0" eaLnBrk="1" hangingPunct="1">
              <a:buClr>
                <a:schemeClr val="hlink"/>
              </a:buClr>
              <a:buSzPct val="110000"/>
              <a:buFont typeface="Wingdings" panose="05000000000000000000" pitchFamily="2" charset="2"/>
              <a:buNone/>
            </a:pPr>
            <a:r>
              <a:rPr lang="en-US" altLang="en-US" sz="1800" dirty="0">
                <a:solidFill>
                  <a:schemeClr val="tx2"/>
                </a:solidFill>
                <a:latin typeface="Tahoma" panose="020B0604030504040204" pitchFamily="34" charset="0"/>
                <a:cs typeface="Arial" panose="020B0604020202020204" pitchFamily="34" charset="0"/>
                <a:sym typeface="+mn-ea"/>
              </a:rPr>
              <a:t>Why Is School Culture Important?</a:t>
            </a:r>
            <a:endParaRPr lang="en-US" altLang="en-US" sz="1800" dirty="0">
              <a:solidFill>
                <a:schemeClr val="tx2"/>
              </a:solidFill>
              <a:latin typeface="Tahoma" panose="020B0604030504040204" pitchFamily="34" charset="0"/>
              <a:ea typeface="Arial" panose="020B0604020202020204" pitchFamily="34" charset="0"/>
            </a:endParaRPr>
          </a:p>
          <a:p>
            <a:pPr marL="0" lvl="0" indent="0" eaLnBrk="1" hangingPunct="1">
              <a:spcBef>
                <a:spcPct val="50000"/>
              </a:spcBef>
              <a:buClrTx/>
              <a:buSzTx/>
              <a:buFontTx/>
              <a:buNone/>
            </a:pPr>
            <a:r>
              <a:rPr lang="en-US" altLang="en-US" sz="1800" b="1" i="1" dirty="0">
                <a:latin typeface="Tahoma" panose="020B0604030504040204" pitchFamily="34" charset="0"/>
                <a:cs typeface="Arial" panose="020B0604020202020204" pitchFamily="34" charset="0"/>
                <a:sym typeface="+mn-ea"/>
              </a:rPr>
              <a:t>What research tells us:</a:t>
            </a:r>
            <a:endParaRPr lang="en-US" altLang="en-US" sz="1800" dirty="0">
              <a:latin typeface="Tahoma" panose="020B0604030504040204" pitchFamily="34" charset="0"/>
              <a:cs typeface="Arial" panose="020B0604020202020204" pitchFamily="34" charset="0"/>
            </a:endParaRPr>
          </a:p>
          <a:p>
            <a:pPr marL="0" lvl="0" indent="0" eaLnBrk="1" hangingPunct="1">
              <a:spcBef>
                <a:spcPct val="50000"/>
              </a:spcBef>
              <a:buClrTx/>
              <a:buSzTx/>
              <a:buFontTx/>
              <a:buNone/>
            </a:pPr>
            <a:endParaRPr lang="en-US" altLang="en-US" sz="1800" dirty="0">
              <a:latin typeface="Tahoma" panose="020B0604030504040204" pitchFamily="34" charset="0"/>
              <a:cs typeface="Arial" panose="020B0604020202020204" pitchFamily="34" charset="0"/>
            </a:endParaRPr>
          </a:p>
          <a:p>
            <a:pPr marL="0" lvl="0" indent="0" eaLnBrk="1" hangingPunct="1">
              <a:spcBef>
                <a:spcPct val="50000"/>
              </a:spcBef>
              <a:buClrTx/>
              <a:buSzTx/>
              <a:buFontTx/>
              <a:buNone/>
            </a:pPr>
            <a:r>
              <a:rPr lang="en-US" altLang="en-US" sz="1800" b="1" dirty="0">
                <a:latin typeface="Tahoma" panose="020B0604030504040204" pitchFamily="34" charset="0"/>
                <a:cs typeface="Arial" panose="020B0604020202020204" pitchFamily="34" charset="0"/>
                <a:sym typeface="+mn-ea"/>
              </a:rPr>
              <a:t>“Positive learning can only take place in a positive culture.  A healthy school culture will affect more student and teacher success than any other reform or school improvement effort currently being employed.”  </a:t>
            </a:r>
            <a:endParaRPr lang="en-US" altLang="en-US" sz="1800" b="1" dirty="0">
              <a:latin typeface="Tahoma" panose="020B0604030504040204" pitchFamily="34" charset="0"/>
              <a:cs typeface="Arial" panose="020B0604020202020204" pitchFamily="34" charset="0"/>
            </a:endParaRPr>
          </a:p>
          <a:p>
            <a:pPr marL="0" lvl="0" indent="0" eaLnBrk="1" hangingPunct="1">
              <a:spcBef>
                <a:spcPct val="50000"/>
              </a:spcBef>
              <a:buClrTx/>
              <a:buSzTx/>
              <a:buFontTx/>
              <a:buNone/>
            </a:pPr>
            <a:endParaRPr lang="en-US" altLang="en-US" sz="1800" b="1" dirty="0">
              <a:latin typeface="Tahoma" panose="020B0604030504040204" pitchFamily="34" charset="0"/>
              <a:cs typeface="Arial" panose="020B0604020202020204" pitchFamily="34" charset="0"/>
            </a:endParaRPr>
          </a:p>
          <a:p>
            <a:pPr marL="0" lvl="0" indent="0" eaLnBrk="1" hangingPunct="1">
              <a:spcBef>
                <a:spcPct val="50000"/>
              </a:spcBef>
              <a:buClrTx/>
              <a:buSzTx/>
              <a:buFontTx/>
              <a:buNone/>
            </a:pPr>
            <a:r>
              <a:rPr lang="en-US" altLang="en-US" sz="1800" b="1" dirty="0">
                <a:latin typeface="Tahoma" panose="020B0604030504040204" pitchFamily="34" charset="0"/>
                <a:cs typeface="Arial" panose="020B0604020202020204" pitchFamily="34" charset="0"/>
                <a:sym typeface="+mn-ea"/>
              </a:rPr>
              <a:t>						-Gary Phillips</a:t>
            </a:r>
            <a:endParaRPr lang="en-US" altLang="en-US" sz="1800" b="1" dirty="0">
              <a:latin typeface="Tahoma" panose="020B0604030504040204" pitchFamily="34" charset="0"/>
              <a:cs typeface="Arial" panose="020B0604020202020204" pitchFamily="34" charset="0"/>
              <a:sym typeface="+mn-ea"/>
            </a:endParaRPr>
          </a:p>
          <a:p>
            <a:pPr marL="0" lvl="0" indent="0" eaLnBrk="1" hangingPunct="1">
              <a:spcBef>
                <a:spcPct val="50000"/>
              </a:spcBef>
              <a:buClrTx/>
              <a:buSzTx/>
              <a:buFontTx/>
              <a:buNone/>
            </a:pPr>
            <a:endParaRPr kumimoji="0" lang="en-US" sz="1800" u="sng" kern="1200" cap="none" spc="0" normalizeH="0" baseline="0" noProof="0" dirty="0">
              <a:solidFill>
                <a:schemeClr val="accent2"/>
              </a:solidFill>
              <a:effectLst>
                <a:outerShdw blurRad="38100" dist="38100" dir="2700000" algn="tl">
                  <a:srgbClr val="C0C0C0"/>
                </a:outerShdw>
              </a:effectLst>
              <a:latin typeface="Arial" panose="020B0604020202020204" pitchFamily="34" charset="0"/>
              <a:ea typeface="+mn-ea"/>
              <a:cs typeface="Arial" panose="020B0604020202020204" pitchFamily="34" charset="0"/>
            </a:endParaRPr>
          </a:p>
          <a:p>
            <a:pPr marR="0" algn="ctr" defTabSz="914400" eaLnBrk="1" hangingPunct="1">
              <a:spcBef>
                <a:spcPct val="50000"/>
              </a:spcBef>
              <a:buClrTx/>
              <a:buSzTx/>
              <a:buFontTx/>
              <a:buNone/>
              <a:defRPr/>
            </a:pPr>
            <a:r>
              <a:rPr lang="en-US" sz="1800" b="1" noProof="0" dirty="0">
                <a:effectLst>
                  <a:outerShdw blurRad="38100" dist="38100" dir="2700000" algn="tl">
                    <a:srgbClr val="C0C0C0"/>
                  </a:outerShdw>
                </a:effectLst>
                <a:latin typeface="Arial" panose="020B0604020202020204" pitchFamily="34" charset="0"/>
                <a:cs typeface="Arial" panose="020B0604020202020204" pitchFamily="34" charset="0"/>
                <a:sym typeface="+mn-ea"/>
              </a:rPr>
              <a:t>School Culture</a:t>
            </a:r>
            <a:r>
              <a:rPr lang="en-US" sz="1800" b="1" noProof="0" dirty="0">
                <a:latin typeface="Arial" panose="020B0604020202020204" pitchFamily="34" charset="0"/>
                <a:cs typeface="Arial" panose="020B0604020202020204" pitchFamily="34" charset="0"/>
                <a:sym typeface="+mn-ea"/>
              </a:rPr>
              <a:t> </a:t>
            </a:r>
            <a:endParaRPr kumimoji="0" lang="en-US" sz="1800" b="1" kern="1200" cap="none" spc="0" normalizeH="0" baseline="0" noProof="0" dirty="0">
              <a:latin typeface="Arial" panose="020B0604020202020204" pitchFamily="34" charset="0"/>
              <a:ea typeface="+mn-ea"/>
              <a:cs typeface="Arial" panose="020B0604020202020204" pitchFamily="34" charset="0"/>
            </a:endParaRPr>
          </a:p>
          <a:p>
            <a:pPr marR="0" defTabSz="914400" eaLnBrk="1" hangingPunct="1">
              <a:spcBef>
                <a:spcPct val="50000"/>
              </a:spcBef>
              <a:buClrTx/>
              <a:buSzTx/>
              <a:buFontTx/>
              <a:buNone/>
              <a:defRPr/>
            </a:pPr>
            <a:r>
              <a:rPr lang="en-US" sz="1800" noProof="0" dirty="0">
                <a:latin typeface="Arial" panose="020B0604020202020204" pitchFamily="34" charset="0"/>
                <a:cs typeface="Arial" panose="020B0604020202020204" pitchFamily="34" charset="0"/>
                <a:sym typeface="+mn-ea"/>
              </a:rPr>
              <a:t>School culture is norms developed over time based on shared attitudes, values, beliefs, expectations, relationships, and traditions of a particular school that cause it to function or react as it does.   </a:t>
            </a:r>
            <a:endParaRPr kumimoji="0" lang="en-US" sz="1800" kern="1200" cap="none" spc="0" normalizeH="0" baseline="0" noProof="0" dirty="0">
              <a:latin typeface="Arial" panose="020B0604020202020204" pitchFamily="34" charset="0"/>
              <a:ea typeface="+mn-ea"/>
              <a:cs typeface="Arial" panose="020B0604020202020204" pitchFamily="34" charset="0"/>
            </a:endParaRPr>
          </a:p>
          <a:p>
            <a:pPr marR="0" defTabSz="914400" eaLnBrk="1" hangingPunct="1">
              <a:spcBef>
                <a:spcPct val="50000"/>
              </a:spcBef>
              <a:buClrTx/>
              <a:buSzTx/>
              <a:buFontTx/>
              <a:buNone/>
              <a:defRPr/>
            </a:pPr>
            <a:r>
              <a:rPr lang="en-US" sz="1800" u="sng" noProof="0" dirty="0">
                <a:solidFill>
                  <a:schemeClr val="accent2"/>
                </a:solidFill>
                <a:effectLst>
                  <a:outerShdw blurRad="38100" dist="38100" dir="2700000" algn="tl">
                    <a:srgbClr val="C0C0C0"/>
                  </a:outerShdw>
                </a:effectLst>
                <a:latin typeface="Arial" panose="020B0604020202020204" pitchFamily="34" charset="0"/>
                <a:cs typeface="Arial" panose="020B0604020202020204" pitchFamily="34" charset="0"/>
                <a:sym typeface="+mn-ea"/>
              </a:rPr>
              <a:t> </a:t>
            </a:r>
            <a:endParaRPr kumimoji="0" lang="en-US" sz="1800" kern="1200" cap="none" spc="0" normalizeH="0" baseline="0" noProof="0" dirty="0">
              <a:latin typeface="Arial" panose="020B0604020202020204" pitchFamily="34" charset="0"/>
              <a:ea typeface="+mn-ea"/>
              <a:cs typeface="Arial" panose="020B0604020202020204" pitchFamily="34" charset="0"/>
            </a:endParaRPr>
          </a:p>
          <a:p>
            <a:pPr marL="0" lvl="0" indent="0" eaLnBrk="1" hangingPunct="1">
              <a:spcBef>
                <a:spcPct val="50000"/>
              </a:spcBef>
              <a:buClrTx/>
              <a:buSzTx/>
              <a:buFontTx/>
              <a:buNone/>
            </a:pPr>
            <a:endParaRPr lang="en-US" altLang="en-US" sz="1800" b="1" dirty="0">
              <a:latin typeface="Tahoma" panose="020B0604030504040204" pitchFamily="34" charset="0"/>
              <a:ea typeface="Arial" panose="020B0604020202020204" pitchFamily="34" charset="0"/>
            </a:endParaRPr>
          </a:p>
          <a:p>
            <a:pPr marL="0" lvl="0" indent="0" eaLnBrk="1" hangingPunct="1">
              <a:buClr>
                <a:schemeClr val="hlink"/>
              </a:buClr>
              <a:buSzPct val="110000"/>
              <a:buFont typeface="Wingdings" panose="05000000000000000000" pitchFamily="2" charset="2"/>
              <a:buNone/>
            </a:pPr>
            <a:endParaRPr lang="en-US" altLang="en-US" sz="1800" dirty="0">
              <a:latin typeface="Tahoma" panose="020B0604030504040204" pitchFamily="34" charset="0"/>
              <a:cs typeface="Arial" panose="020B0604020202020204" pitchFamily="34" charset="0"/>
            </a:endParaRPr>
          </a:p>
          <a:p>
            <a:pPr marL="0" lvl="0" indent="0">
              <a:spcBef>
                <a:spcPct val="0"/>
              </a:spcBef>
              <a:buClrTx/>
              <a:buSzTx/>
              <a:buFontTx/>
              <a:buNone/>
            </a:pPr>
            <a:endParaRPr lang="en-US" altLang="en-US" sz="1800" dirty="0">
              <a:latin typeface="Arial" panose="020B0604020202020204" pitchFamily="34" charset="0"/>
              <a:ea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10464</Words>
  <Application>WPS Presentation</Application>
  <PresentationFormat>On-screen Show (4:3)</PresentationFormat>
  <Paragraphs>448</Paragraphs>
  <Slides>36</Slides>
  <Notes>31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6" baseType="lpstr">
      <vt:lpstr>Arial</vt:lpstr>
      <vt:lpstr>SimSun</vt:lpstr>
      <vt:lpstr>Wingdings</vt:lpstr>
      <vt:lpstr>Constantia</vt:lpstr>
      <vt:lpstr>Calibri</vt:lpstr>
      <vt:lpstr>Wingdings 2</vt:lpstr>
      <vt:lpstr>Wingdings 2</vt:lpstr>
      <vt:lpstr>Tahoma</vt:lpstr>
      <vt:lpstr>Century Gothic</vt:lpstr>
      <vt:lpstr>Microsoft YaHei</vt:lpstr>
      <vt:lpstr>Arial Unicode MS</vt:lpstr>
      <vt:lpstr>Garamond</vt:lpstr>
      <vt:lpstr>Arial Narrow</vt:lpstr>
      <vt:lpstr>PMingLiU</vt:lpstr>
      <vt:lpstr>MingLiU-ExtB</vt:lpstr>
      <vt:lpstr>Times New Roman</vt:lpstr>
      <vt:lpstr>Andy</vt:lpstr>
      <vt:lpstr>AMGDT</vt:lpstr>
      <vt:lpstr>Flow</vt:lpstr>
      <vt:lpstr>Excel.Chart.8</vt:lpstr>
      <vt:lpstr>        Positive Environments  </vt:lpstr>
      <vt:lpstr>Positive Environments</vt:lpstr>
      <vt:lpstr>Positive Schooling</vt:lpstr>
      <vt:lpstr>Components of Positive Schooling</vt:lpstr>
      <vt:lpstr>Teaching as a Calling</vt:lpstr>
      <vt:lpstr>Behavioral Errors: In Absence of Positive Education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Gainful Employment</vt:lpstr>
      <vt:lpstr>Gainful Employment:   </vt:lpstr>
      <vt:lpstr>Gainful Employment:  </vt:lpstr>
      <vt:lpstr>Gainful Employment:  </vt:lpstr>
      <vt:lpstr>Having or Being a Good Boss</vt:lpstr>
      <vt:lpstr>Strengths-Based Approach to Work</vt:lpstr>
      <vt:lpstr>Capital at Work</vt:lpstr>
      <vt:lpstr>Capital at Work</vt:lpstr>
      <vt:lpstr>The Dark Side:</vt:lpstr>
      <vt:lpstr>The Dark Side: Job Loss</vt:lpstr>
      <vt:lpstr>Building Positive and Good Relationships at Work</vt:lpstr>
      <vt:lpstr>Relationships in our Lives</vt:lpstr>
      <vt:lpstr>How do you create positive relationships with others at work?</vt:lpstr>
      <vt:lpstr>Be respectful</vt:lpstr>
      <vt:lpstr>Cooperate with others</vt:lpstr>
      <vt:lpstr>Be neat and clean </vt:lpstr>
      <vt:lpstr>Honor personal space</vt:lpstr>
      <vt:lpstr>Harassment is  against the law</vt:lpstr>
      <vt:lpstr>Doing a good job is  always #1</vt:lpstr>
      <vt:lpstr>Balance between ME and WE</vt:lpstr>
      <vt:lpstr>‘I’ &amp; ‘WE’ LEADERS</vt:lpstr>
      <vt:lpstr>How to maintain balance between Me and We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Positive Environments Positive Schooling, Good Work, Balance Between ME and WE. </dc:title>
  <dc:creator>ruchi.gautam</dc:creator>
  <cp:lastModifiedBy>user</cp:lastModifiedBy>
  <cp:revision>101</cp:revision>
  <dcterms:created xsi:type="dcterms:W3CDTF">2017-04-24T04:06:00Z</dcterms:created>
  <dcterms:modified xsi:type="dcterms:W3CDTF">2023-12-03T08:15:06Z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6EAAAC473F5048BEBCBD095C68165494</vt:lpwstr>
  </property>
  <property fmtid="{D5CDD505-2E9C-101B-9397-08002B2CF9AE}" pid="3" name="KSOProductBuildVer">
    <vt:lpwstr>1033-11.2.0.11537</vt:lpwstr>
  </property>
</Properties>
</file>