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2" r:id="rId3"/>
    <p:sldId id="421" r:id="rId4"/>
    <p:sldId id="422" r:id="rId6"/>
    <p:sldId id="423" r:id="rId7"/>
    <p:sldId id="424" r:id="rId8"/>
    <p:sldId id="425" r:id="rId9"/>
    <p:sldId id="490" r:id="rId10"/>
    <p:sldId id="426" r:id="rId11"/>
    <p:sldId id="428" r:id="rId12"/>
    <p:sldId id="429" r:id="rId13"/>
    <p:sldId id="430" r:id="rId14"/>
    <p:sldId id="431" r:id="rId15"/>
    <p:sldId id="433" r:id="rId16"/>
    <p:sldId id="475" r:id="rId17"/>
    <p:sldId id="476" r:id="rId18"/>
    <p:sldId id="478" r:id="rId19"/>
    <p:sldId id="479" r:id="rId20"/>
    <p:sldId id="485" r:id="rId21"/>
    <p:sldId id="486" r:id="rId22"/>
    <p:sldId id="526" r:id="rId23"/>
    <p:sldId id="492" r:id="rId24"/>
    <p:sldId id="494" r:id="rId25"/>
    <p:sldId id="495" r:id="rId26"/>
    <p:sldId id="497" r:id="rId27"/>
    <p:sldId id="514" r:id="rId28"/>
    <p:sldId id="515" r:id="rId29"/>
    <p:sldId id="518" r:id="rId30"/>
    <p:sldId id="519" r:id="rId31"/>
    <p:sldId id="500" r:id="rId32"/>
    <p:sldId id="533" r:id="rId33"/>
    <p:sldId id="516" r:id="rId34"/>
    <p:sldId id="527" r:id="rId35"/>
    <p:sldId id="528" r:id="rId36"/>
    <p:sldId id="529" r:id="rId37"/>
    <p:sldId id="530" r:id="rId38"/>
    <p:sldId id="531" r:id="rId39"/>
    <p:sldId id="532" r:id="rId40"/>
    <p:sldId id="501" r:id="rId41"/>
    <p:sldId id="502" r:id="rId42"/>
    <p:sldId id="520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41" r:id="rId51"/>
    <p:sldId id="503" r:id="rId52"/>
    <p:sldId id="542" r:id="rId53"/>
    <p:sldId id="506" r:id="rId54"/>
    <p:sldId id="508" r:id="rId55"/>
    <p:sldId id="511" r:id="rId56"/>
    <p:sldId id="543" r:id="rId57"/>
    <p:sldId id="512" r:id="rId58"/>
    <p:sldId id="544" r:id="rId59"/>
    <p:sldId id="513" r:id="rId60"/>
    <p:sldId id="509" r:id="rId61"/>
    <p:sldId id="510" r:id="rId62"/>
    <p:sldId id="43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7" autoAdjust="0"/>
  </p:normalViewPr>
  <p:slideViewPr>
    <p:cSldViewPr>
      <p:cViewPr varScale="1">
        <p:scale>
          <a:sx n="60" d="100"/>
          <a:sy n="60" d="100"/>
        </p:scale>
        <p:origin x="1460" y="8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62FE-F5F4-48A8-BE4F-4880E79049A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4389-8200-482A-AB92-1827431AC6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76AEBF-D7B8-4EC1-A223-7C174D24B1D6}" type="slidenum">
              <a:rPr lang="en-US"/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3E081-4582-4D36-BB71-49729154E99D}" type="slidenum">
              <a:rPr lang="en-US"/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31F3A9-5D22-4DF9-AA81-6B6DBA0C3C57}" type="slidenum">
              <a:rPr lang="en-US"/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505C67-8EEB-45F4-B0A6-1327D2D9941E}" type="slidenum">
              <a:rPr lang="en-US"/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C19F3-D74D-4C56-9403-A9BF6EFFAF3D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C19F3-D74D-4C56-9403-A9BF6EFFAF3D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35B56F-64F0-49A7-9CE8-D1FD61801CA5}" type="slidenum">
              <a:rPr lang="en-US"/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A341E-7D6B-4555-818C-A60F65062E87}" type="slidenum">
              <a:rPr lang="en-US" altLang="en-US"/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A857A1-349C-4BAD-9419-DEEE8AE76AFD}" type="slidenum">
              <a:rPr lang="en-US"/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C19F3-D74D-4C56-9403-A9BF6EFFAF3D}" type="slidenum">
              <a:rPr lang="en-US" altLang="en-US"/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4336E-2561-4D62-86F6-3527C1A6ABB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0AD97-026F-4B2D-85DD-CA620EC1D908}" type="slidenum">
              <a:rPr lang="en-US"/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6CD18-F783-485C-BEFF-F8FE95A02565}" type="slidenum">
              <a:rPr lang="en-US"/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54D3F29-36F6-4B93-A3FC-EB5B28352C4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864380-7A08-4F60-8EAF-A461EB4906B5}" type="slidenum">
              <a:rPr lang="en-US"/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B3E0D-708E-4DBC-86DB-E2FD64E07BFB}" type="slidenum">
              <a:rPr lang="en-US"/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9A1B6F-70F2-417A-8423-D2D0D8693A80}" type="slidenum">
              <a:rPr lang="en-US"/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63B103-58C7-4E77-899F-0F68446DB354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32CEBC-7CE4-4EAD-888D-E4544D145755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63B103-58C7-4E77-899F-0F68446DB354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Positive Psychology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The Science of Human Strengths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/>
              <a:t>Results:</a:t>
            </a:r>
            <a:endParaRPr lang="en-US" sz="24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077200" cy="533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/>
              <a:t>Compare upper 25% to lowest 25% in expressions of positive emotion in words &amp; sentences. 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- 90% of most cheerful nuns alive at 85 yrs. of age.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- Only 34% of least cheerful alive at 85.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- 54% of most cheerful still going at 94 yrs.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- Only 11% of least cheerful.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“Early” deaths in 50s &amp; 60s mostly least cheerful.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One Final Issue - Myers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dirty="0"/>
              <a:t>Does it make sense to study happiness and health when the world is full of much misery?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Isn’t happiness a self-focused, self-absorbed, and selfish state that has no enduring value beyond the pleasure of the individual?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What are people like when they are happy &amp; content versus when unhappy or depressed?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When we’re happy are we more likely to be: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	Self or other focused?  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	Selfish or compassionate?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	Unhelpful or helpful to others?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	Hold a grudge or forgive?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	Intolerant or tolerant?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	Unkind or kind to others?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Research conclusions.</a:t>
            </a:r>
            <a:endParaRPr lang="en-US" sz="1800" dirty="0"/>
          </a:p>
          <a:p>
            <a:pPr eaLnBrk="1" hangingPunct="1">
              <a:buFontTx/>
              <a:buNone/>
              <a:defRPr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/>
              <a:t>Positive Psychology:</a:t>
            </a:r>
            <a:br>
              <a:rPr lang="en-US" sz="2400"/>
            </a:br>
            <a:r>
              <a:rPr lang="en-US" sz="2400"/>
              <a:t>History and Context within Psychology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5638800"/>
          </a:xfrm>
        </p:spPr>
        <p:txBody>
          <a:bodyPr>
            <a:normAutofit fontScale="50000"/>
          </a:bodyPr>
          <a:lstStyle/>
          <a:p>
            <a:pPr marL="812800" indent="-812800" eaLnBrk="1" hangingPunct="1">
              <a:buFontTx/>
              <a:buNone/>
              <a:defRPr/>
            </a:pPr>
            <a:r>
              <a:rPr lang="en-US" sz="2400" b="1" u="sng" dirty="0"/>
              <a:t>I. History</a:t>
            </a:r>
            <a:r>
              <a:rPr lang="en-US" sz="2400" dirty="0"/>
              <a:t> - the “positive” in psychology.</a:t>
            </a: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/>
              <a:t>Drawing together positive research and theory.</a:t>
            </a: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/>
              <a:t>-1. Quality of Life Surveys  - subjective well-being.</a:t>
            </a: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/>
              <a:t> 	Objective  circumstances don’t matter much:</a:t>
            </a: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/>
              <a:t>	10-15%.</a:t>
            </a: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/>
              <a:t>-2. Humanistic psychology (theory, no data).</a:t>
            </a: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/>
              <a:t>Actualizing inner potentials - moving up need hierarchy.</a:t>
            </a: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/>
              <a:t>Optimal functioning - peak experiences - personally expressive life.</a:t>
            </a: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/>
              <a:t>Current theory &amp; research picked up humanistic ideas.</a:t>
            </a: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-3. Clinical Psychology  </a:t>
            </a:r>
            <a:endParaRPr lang="en-US" sz="2400" dirty="0">
              <a:ea typeface="Osaka" pitchFamily="-48" charset="-128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Disillusionment with disease model - prevention of illness &amp; promotion of public mental health.</a:t>
            </a:r>
            <a:endParaRPr lang="en-US" sz="2400" dirty="0">
              <a:ea typeface="Osaka" pitchFamily="-48" charset="-128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Curing illness not same as enhancing health.</a:t>
            </a:r>
            <a:endParaRPr lang="en-US" sz="2400" dirty="0">
              <a:ea typeface="Osaka" pitchFamily="-48" charset="-128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PTSD* versus PTG** - over “</a:t>
            </a:r>
            <a:r>
              <a:rPr lang="en-US" sz="2400" dirty="0" err="1">
                <a:ea typeface="Osaka" pitchFamily="-48" charset="-128"/>
                <a:sym typeface="+mn-ea"/>
              </a:rPr>
              <a:t>therapizing</a:t>
            </a:r>
            <a:r>
              <a:rPr lang="en-US" sz="2400" dirty="0">
                <a:ea typeface="Osaka" pitchFamily="-48" charset="-128"/>
                <a:sym typeface="+mn-ea"/>
              </a:rPr>
              <a:t>.”</a:t>
            </a:r>
            <a:endParaRPr lang="en-US" sz="2400" dirty="0">
              <a:ea typeface="Osaka" pitchFamily="-48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ea typeface="Osaka" pitchFamily="-48" charset="-128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*Post </a:t>
            </a:r>
            <a:r>
              <a:rPr lang="en-IN" sz="2400" dirty="0">
                <a:sym typeface="+mn-ea"/>
              </a:rPr>
              <a:t>traumatic stress disorder </a:t>
            </a:r>
            <a:endParaRPr lang="en-IN" sz="2400" dirty="0"/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IN" sz="2400" dirty="0">
                <a:ea typeface="Osaka" pitchFamily="-48" charset="-128"/>
                <a:sym typeface="+mn-ea"/>
              </a:rPr>
              <a:t>** P</a:t>
            </a:r>
            <a:r>
              <a:rPr lang="en-IN" sz="2400" dirty="0">
                <a:sym typeface="+mn-ea"/>
              </a:rPr>
              <a:t>ost traumatic growth</a:t>
            </a:r>
            <a:endParaRPr lang="en-US" sz="2400" dirty="0">
              <a:ea typeface="Osaka" pitchFamily="-48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ea typeface="Osaka" pitchFamily="-48" charset="-128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-4. Developmental &amp; Lifespan Psychology</a:t>
            </a:r>
            <a:endParaRPr lang="en-US" sz="2400" dirty="0">
              <a:ea typeface="Osaka" pitchFamily="-48" charset="-128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Amazing resilience/strength among children, teens, adults, and elderly in face of major life traumas and changes. Normal or enhanced functioning in face of threats.</a:t>
            </a:r>
            <a:endParaRPr lang="en-US" sz="2400" dirty="0">
              <a:ea typeface="Osaka" pitchFamily="-48" charset="-128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Successful Aging - most elderly not depressed, or in ill-health.</a:t>
            </a:r>
            <a:endParaRPr lang="en-US" sz="2400" dirty="0">
              <a:ea typeface="Osaka" pitchFamily="-48" charset="-128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Socio-emotional Selectivity Theory - positive spin to previous negative interpretations of change.</a:t>
            </a:r>
            <a:endParaRPr lang="en-US" sz="2400" dirty="0">
              <a:ea typeface="Osaka" pitchFamily="-48" charset="-128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>
                <a:ea typeface="Osaka" pitchFamily="-48" charset="-128"/>
                <a:sym typeface="+mn-ea"/>
              </a:rPr>
              <a:t>  </a:t>
            </a:r>
            <a:endParaRPr lang="en-US" sz="2400" dirty="0">
              <a:ea typeface="Osaka" pitchFamily="-48" charset="-128"/>
            </a:endParaRPr>
          </a:p>
          <a:p>
            <a:pPr marL="812800" indent="-812800" eaLnBrk="1" hangingPunct="1">
              <a:buFontTx/>
              <a:buNone/>
              <a:defRPr/>
            </a:pP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endParaRPr lang="en-US" sz="2400" dirty="0"/>
          </a:p>
          <a:p>
            <a:pPr marL="812800" indent="-812800" eaLnBrk="1" hangingPunct="1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6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6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6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6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6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6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6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6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60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60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60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60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153400" cy="5257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-5. Health Psychology</a:t>
            </a:r>
            <a:endParaRPr lang="en-US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Mind-body connections, power of positive beliefs &amp; emotions.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Hope, optimism and will show “real” effects.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Social support from others.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dirty="0"/>
              <a:t>-6. Social/Personality Psychology &amp; Psych. of Religion</a:t>
            </a:r>
            <a:endParaRPr lang="en-US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Relationships, health, and happiness.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Self-esteem, positive view of self, positive illusions.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Critiques of materialistic beliefs and values.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Eastern and Western Perspectives on Positive Psychology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079373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The ME/WE Balance</a:t>
            </a:r>
            <a:br>
              <a:rPr lang="en-US" altLang="en-US" dirty="0"/>
            </a:br>
            <a:br>
              <a:rPr lang="en-US" altLang="en-US"/>
            </a:br>
            <a:endParaRPr lang="en-US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499808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 ME = individualism = pursuit of a sense of specialness relative to others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WE = collectivism = trying to maximize one’s link to others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ME = focus on one  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WE = focus on the many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dirty="0"/>
              <a:t>WE/ME = US</a:t>
            </a:r>
            <a:endParaRPr lang="en-US" altLang="en-US" sz="8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040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</a:t>
            </a:r>
            <a:r>
              <a:rPr lang="en-US" altLang="en-US" sz="10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en-US" sz="8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The Psychology of ME: Individualism</a:t>
            </a:r>
            <a:endParaRPr lang="en-US" altLang="en-US" sz="8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8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800" dirty="0">
                <a:sym typeface="+mn-ea"/>
              </a:rPr>
              <a:t> U.S. = Land of the Rugged Individualist</a:t>
            </a: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800" dirty="0">
                <a:sym typeface="+mn-ea"/>
              </a:rPr>
              <a:t>Anyone who works hard can achieve</a:t>
            </a: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800" dirty="0">
                <a:sym typeface="+mn-ea"/>
              </a:rPr>
              <a:t>Equal rights and freedom</a:t>
            </a: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8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800" dirty="0">
                <a:sym typeface="+mn-ea"/>
              </a:rPr>
              <a:t>Me generation</a:t>
            </a:r>
            <a:endParaRPr lang="en-US" altLang="en-US" sz="8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4265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4265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4265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Psychology of ME and WE</a:t>
            </a:r>
            <a:endParaRPr lang="en-US" alt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2913" y="1924050"/>
            <a:ext cx="82581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76073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The Psychology of ME: Individualism</a:t>
            </a:r>
            <a:endParaRPr lang="en-US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16865" y="1286510"/>
            <a:ext cx="8369935" cy="5212715"/>
          </a:xfrm>
        </p:spPr>
        <p:txBody>
          <a:bodyPr>
            <a:normAutofit fontScale="4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Summary: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1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/>
              <a:t>		- Independence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/>
              <a:t>		- Uniqueness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/>
              <a:t>		- Self as the unit of analysis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9000" b="1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9000" b="1" dirty="0">
                <a:sym typeface="+mn-ea"/>
              </a:rPr>
              <a:t>Uniqueness Attributes</a:t>
            </a:r>
            <a:endParaRPr lang="en-US" altLang="en-US" sz="9000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 dirty="0">
                <a:sym typeface="+mn-ea"/>
              </a:rPr>
              <a:t>Each society has acceptable attributes whereby its citizens can show their differences:</a:t>
            </a:r>
            <a:endParaRPr lang="en-US" altLang="en-US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sym typeface="+mn-ea"/>
              </a:rPr>
              <a:t>				- commodities/possessions</a:t>
            </a:r>
            <a:endParaRPr lang="en-US" altLang="en-US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sym typeface="+mn-ea"/>
              </a:rPr>
              <a:t>				- names</a:t>
            </a:r>
            <a:endParaRPr lang="en-US" altLang="en-US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sym typeface="+mn-ea"/>
              </a:rPr>
              <a:t>				- attitudes and beliefs</a:t>
            </a:r>
            <a:endParaRPr lang="en-US" altLang="en-US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600" dirty="0">
                <a:sym typeface="+mn-ea"/>
              </a:rPr>
              <a:t>				- performances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/>
              <a:t>The Psychology of WE: Collectivism</a:t>
            </a:r>
            <a:endParaRPr lang="en-US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Hunter-gatherer ancestors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Power of groups:</a:t>
            </a:r>
            <a:endParaRPr lang="en-US" altLang="en-US" sz="3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/>
              <a:t>contribute to a sense of belonging</a:t>
            </a:r>
            <a:endParaRPr lang="en-US" altLang="en-US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/>
              <a:t>foster personal identities and roles</a:t>
            </a:r>
            <a:endParaRPr lang="en-US" altLang="en-US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/>
              <a:t>offer shared emotional bonds</a:t>
            </a:r>
            <a:endParaRPr lang="en-US" altLang="en-US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/>
              <a:t>help fend off threats</a:t>
            </a:r>
            <a:endParaRPr lang="en-US" altLang="en-US" sz="2800"/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1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ME/WE Balance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855335"/>
          </a:xfrm>
        </p:spPr>
        <p:txBody>
          <a:bodyPr>
            <a:normAutofit fontScale="4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Polarity not good science or productive</a:t>
            </a: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/>
              <a:t>Research =  while Americans are higher in individualism, they are </a:t>
            </a:r>
            <a:r>
              <a:rPr lang="en-US" altLang="en-US" sz="3600" i="1"/>
              <a:t>not necessarily </a:t>
            </a:r>
            <a:r>
              <a:rPr lang="en-US" altLang="en-US" sz="3600"/>
              <a:t>lower in collectivism.</a:t>
            </a:r>
            <a:endParaRPr lang="en-US" altLang="en-US" sz="360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Polarity leads to disputes</a:t>
            </a: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Move beyond static view: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>
                <a:sym typeface="+mn-ea"/>
              </a:rPr>
              <a:t>			- embrace aspects of each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>
                <a:sym typeface="+mn-ea"/>
              </a:rPr>
              <a:t>			- attend to both the person &amp; the group</a:t>
            </a:r>
            <a:endParaRPr lang="en-US" altLang="en-US" sz="3600">
              <a:sym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 dirty="0">
                <a:sym typeface="+mn-ea"/>
              </a:rPr>
              <a:t>To find Balance:</a:t>
            </a:r>
            <a:endParaRPr lang="en-US" altLang="en-US" sz="3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600" dirty="0">
                <a:sym typeface="+mn-ea"/>
              </a:rPr>
              <a:t>Suggestions for WE people (collectivists)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600" dirty="0">
                <a:sym typeface="+mn-ea"/>
              </a:rPr>
              <a:t>Suggestions for ME people (individualists)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Individualistic views are not widely shared around the world</a:t>
            </a: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70% of the world is collectivistic</a:t>
            </a: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>
                <a:sym typeface="+mn-ea"/>
              </a:rPr>
              <a:t>4.5 billion collectivists; 2 billion individualists</a:t>
            </a:r>
            <a:endParaRPr lang="en-US" altLang="en-US" sz="3600"/>
          </a:p>
          <a:p>
            <a:pPr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II. Factors </a:t>
            </a:r>
            <a:r>
              <a:rPr lang="en-US" sz="2400" b="1" dirty="0"/>
              <a:t>Outside</a:t>
            </a:r>
            <a:r>
              <a:rPr lang="en-US" sz="2400" dirty="0"/>
              <a:t> Psychology</a:t>
            </a:r>
            <a:br>
              <a:rPr lang="en-US" sz="2400" dirty="0"/>
            </a:br>
            <a:r>
              <a:rPr lang="en-US" sz="2400" dirty="0"/>
              <a:t> Why Now?</a:t>
            </a:r>
            <a:endParaRPr lang="en-US" u="sng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953000"/>
          </a:xfrm>
        </p:spPr>
        <p:txBody>
          <a:bodyPr>
            <a:normAutofit fontScale="725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/>
              <a:t>Why explosion in interest, books, articles, press coverage?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Psychology and the “Zeitgeist” of 1990s &amp; early 2000s 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- Measures of material well-being going north.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- Measures of subjective well-being going south.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- </a:t>
            </a:r>
            <a:r>
              <a:rPr lang="en-US" sz="2000" dirty="0"/>
              <a:t>Levels  of happiness flat despite dramatic gains in income/material possessions.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Paradox of Affluence - affluence and emotional well-being and 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cultural malaise.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	Affluent families &amp; kids - </a:t>
            </a:r>
            <a:r>
              <a:rPr lang="en-US" sz="2000" i="1" dirty="0"/>
              <a:t>The Lost Children of Rockdale 	County.</a:t>
            </a:r>
            <a:endParaRPr lang="en-US" sz="2000" i="1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	Too materialistic - Cushman “empty self.” 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	Too disconnected from communities &amp; family. Putnam- 		</a:t>
            </a:r>
            <a:r>
              <a:rPr lang="en-US" sz="2000" i="1" dirty="0"/>
              <a:t>Bowling Alone.</a:t>
            </a:r>
            <a:endParaRPr lang="en-US" sz="2000" i="1" dirty="0"/>
          </a:p>
          <a:p>
            <a:pPr eaLnBrk="1" hangingPunct="1">
              <a:buFontTx/>
              <a:buNone/>
              <a:defRPr/>
            </a:pPr>
            <a:endParaRPr lang="en-US" sz="2000" i="1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The "paradox of affluence" refers to a phenomenon in which increasing material wealth and prosperity in a society do not necessarily lead to increased happiness or well-being among its members. This concept highlights the complex relationship between economic growth, materialism, and overall life satisfaction.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	  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3200" dirty="0"/>
              <a:t>Classifications and Measures of Strengths and Positive Outcomes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19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Classifications of Illness and Strengths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24705"/>
          </a:xfrm>
        </p:spPr>
        <p:txBody>
          <a:bodyPr>
            <a:normAutofit fontScale="60000"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b="1" dirty="0"/>
              <a:t>“Strength” defined as</a:t>
            </a:r>
            <a:r>
              <a:rPr lang="en-US" altLang="en-US" dirty="0"/>
              <a:t>: capacity for feeling, thinking, and behaving in a way that allows optimal functioning in the pursuit of valued outcomes </a:t>
            </a:r>
            <a:r>
              <a:rPr lang="en-US" altLang="en-US" sz="1800" dirty="0"/>
              <a:t>(Linley &amp; Harrington, 2006).</a:t>
            </a:r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3200" dirty="0"/>
              <a:t>Long way to go in figuring out how to measure strengths</a:t>
            </a:r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US" altLang="en-US" sz="32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3200"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4000" b="1">
                <a:sym typeface="+mn-ea"/>
              </a:rPr>
              <a:t>Classifications of Illness</a:t>
            </a:r>
            <a:endParaRPr lang="en-US" altLang="en-US" sz="40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u="sng">
                <a:sym typeface="+mn-ea"/>
              </a:rPr>
              <a:t>2 Classifications Accepted World-Wide:</a:t>
            </a:r>
            <a:endParaRPr lang="en-US" altLang="en-US" sz="3200" u="sng"/>
          </a:p>
          <a:p>
            <a:pPr>
              <a:buFont typeface="Wingdings" panose="05000000000000000000" pitchFamily="2" charset="2"/>
              <a:buNone/>
            </a:pPr>
            <a:endParaRPr lang="en-US" altLang="en-US" sz="3200" u="sng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>
                <a:sym typeface="+mn-ea"/>
              </a:rPr>
              <a:t>	1. International Classifications of Diseases (ICD) by the World Health Organization</a:t>
            </a:r>
            <a:endParaRPr lang="en-US" altLang="en-US" sz="3200"/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US" altLang="en-US" sz="32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>
                <a:sym typeface="+mn-ea"/>
              </a:rPr>
              <a:t>	2. Diagnostic &amp; Statistical Manual of Mental Disorders (DSM) by the American Psychiatric Association</a:t>
            </a:r>
            <a:endParaRPr lang="en-US" altLang="en-US" sz="3200"/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US" altLang="en-US" sz="32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6000" dirty="0"/>
              <a:t>Classifications of Strengths</a:t>
            </a:r>
            <a:endParaRPr lang="en-US" altLang="en-US" sz="6000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149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No Classifications Accepted World-Wide, yet!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u="sng" dirty="0"/>
              <a:t>3 Models In Use by Many:</a:t>
            </a:r>
            <a:endParaRPr lang="en-US" altLang="en-US" u="sng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1. Gallup Themes of Talent via Clifton </a:t>
            </a:r>
            <a:r>
              <a:rPr lang="en-US" altLang="en-US" dirty="0" err="1"/>
              <a:t>StrengthsFinder</a:t>
            </a:r>
            <a:r>
              <a:rPr lang="en-US" altLang="en-US" dirty="0"/>
              <a:t>.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2. Values in Action Classification of Strengths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3. Search Institute’s 40 Developmental Assets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355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Gallup’s Clifton </a:t>
            </a:r>
            <a:r>
              <a:rPr lang="en-US" altLang="en-US" sz="4800" dirty="0" err="1"/>
              <a:t>StrengthsFinder</a:t>
            </a:r>
            <a:endParaRPr lang="en-US" altLang="en-US" sz="4800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79070" y="762000"/>
            <a:ext cx="8431530" cy="2424430"/>
          </a:xfrm>
        </p:spPr>
        <p:txBody>
          <a:bodyPr>
            <a:normAutofit fontScale="6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“What would happen if we studied what was right with people</a:t>
            </a:r>
            <a:r>
              <a:rPr lang="en-US" altLang="en-US" sz="2800" dirty="0"/>
              <a:t>”  - Donald Clifton, CEO Gallup</a:t>
            </a:r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Talent can be </a:t>
            </a:r>
            <a:r>
              <a:rPr lang="en-US" altLang="en-US" dirty="0" err="1"/>
              <a:t>operationalized</a:t>
            </a:r>
            <a:r>
              <a:rPr lang="en-US" altLang="en-US" dirty="0"/>
              <a:t>, studied, and accentuated in work and academic settings</a:t>
            </a:r>
            <a:endParaRPr lang="en-US" altLang="en-US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Strengths are extens</a:t>
            </a:r>
            <a:r>
              <a:rPr lang="en-IN" altLang="en-US" dirty="0"/>
              <a:t> </a:t>
            </a:r>
            <a:r>
              <a:rPr lang="en-US" altLang="en-US" dirty="0"/>
              <a:t>ions of talent:</a:t>
            </a:r>
            <a:endParaRPr lang="en-US" altLang="en-U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/>
              <a:t>Strength = talent + related knowledge + related skills</a:t>
            </a:r>
            <a:r>
              <a:rPr lang="en-US" altLang="en-US" dirty="0"/>
              <a:t>	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/>
        </p:nvSpPr>
        <p:spPr>
          <a:xfrm>
            <a:off x="381000" y="3609975"/>
            <a:ext cx="7492365" cy="2981325"/>
          </a:xfrm>
          <a:prstGeom prst="rect">
            <a:avLst/>
          </a:prstGeom>
        </p:spPr>
        <p:txBody>
          <a:bodyPr vert="horz">
            <a:normAutofit fontScale="6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701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701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185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measures </a:t>
            </a:r>
            <a:r>
              <a:rPr lang="en-US" altLang="en-US" sz="2800" b="1" dirty="0"/>
              <a:t>34</a:t>
            </a:r>
            <a:r>
              <a:rPr lang="en-US" altLang="en-US" sz="2800" dirty="0"/>
              <a:t> Talent Themes 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on-line measure for adolescents and adults </a:t>
            </a:r>
            <a:endParaRPr lang="en-US" altLang="en-US" sz="2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released in 2007</a:t>
            </a:r>
            <a:endParaRPr lang="en-US" altLang="en-US" sz="2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psychometrically sound  (valid and reliable)</a:t>
            </a:r>
            <a:endParaRPr lang="en-US" altLang="en-US" sz="2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available in 17 languages</a:t>
            </a:r>
            <a:endParaRPr lang="en-US" altLang="en-US" sz="2800" dirty="0"/>
          </a:p>
        </p:txBody>
      </p:sp>
      <p:sp>
        <p:nvSpPr>
          <p:cNvPr id="9218" name="Title 1"/>
          <p:cNvSpPr>
            <a:spLocks noGrp="1"/>
          </p:cNvSpPr>
          <p:nvPr/>
        </p:nvSpPr>
        <p:spPr>
          <a:xfrm>
            <a:off x="228600" y="3048000"/>
            <a:ext cx="3651885" cy="492760"/>
          </a:xfrm>
          <a:prstGeom prst="rect">
            <a:avLst/>
          </a:prstGeom>
        </p:spPr>
        <p:txBody>
          <a:bodyPr vert="horz" lIns="0" rIns="0" bIns="0" anchor="b">
            <a:normAutofit fontScale="4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6000"/>
              <a:t>Strengths</a:t>
            </a:r>
            <a:r>
              <a:rPr lang="en-IN" altLang="en-US" sz="6000"/>
              <a:t>  </a:t>
            </a:r>
            <a:r>
              <a:rPr lang="en-US" altLang="en-US" sz="6000"/>
              <a:t>Finder 2.0</a:t>
            </a:r>
            <a:endParaRPr lang="en-US" altLang="en-US"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76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/>
              <a:t>Clifton Youth StrengthsExplorer</a:t>
            </a:r>
            <a:endParaRPr lang="en-US" altLang="en-US" sz="480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2400" y="760095"/>
            <a:ext cx="9144000" cy="2909570"/>
          </a:xfrm>
        </p:spPr>
        <p:txBody>
          <a:bodyPr>
            <a:normAutofit fontScale="80000"/>
          </a:bodyPr>
          <a:lstStyle/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measures </a:t>
            </a:r>
            <a:r>
              <a:rPr lang="en-US" altLang="en-US" sz="2800" b="1" dirty="0"/>
              <a:t>10</a:t>
            </a:r>
            <a:r>
              <a:rPr lang="en-US" altLang="en-US" sz="2800" dirty="0"/>
              <a:t> Talent Themes (signature themes)</a:t>
            </a:r>
            <a:endParaRPr lang="en-US" altLang="en-US" sz="20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on-line measure for children &amp; youth </a:t>
            </a:r>
            <a:r>
              <a:rPr lang="en-US" altLang="en-US" sz="2000" dirty="0"/>
              <a:t>(10 - 14 years old)</a:t>
            </a:r>
            <a:endParaRPr lang="en-US" altLang="en-US" sz="20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released in 2006</a:t>
            </a: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800" dirty="0"/>
              <a:t>comes with a Youth Workbook and Parent &amp; Educator Guides</a:t>
            </a: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9261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Gallup’s Clifton Strengths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28" y="1413164"/>
            <a:ext cx="8323118" cy="509847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Clifton studied success across a wide variety of business and education domains.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He bases his analysis of success on a simple question: ‘ WHAT WOULD HAPPEN IF WE STUDIED WHAT IS RIGHT WITH PEOPLE?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Clifton believed that talents could be </a:t>
            </a:r>
            <a:r>
              <a:rPr lang="en-US" dirty="0" err="1"/>
              <a:t>operationalized</a:t>
            </a:r>
            <a:r>
              <a:rPr lang="en-US" dirty="0"/>
              <a:t>, studied and accentuated in work and academic settings.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He defined talent as “ naturally recurring patterns of thought, feeling or behavior that can be productively applied”.( Hodges &amp; Clifton, 2004)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Clifton viewed strengths as </a:t>
            </a:r>
            <a:r>
              <a:rPr lang="en-US" b="1" dirty="0"/>
              <a:t>extensions of talent</a:t>
            </a:r>
            <a:r>
              <a:rPr lang="en-US" dirty="0"/>
              <a:t>. More precisely, the strength construct </a:t>
            </a:r>
            <a:r>
              <a:rPr lang="en-US" b="1" dirty="0"/>
              <a:t>combines talent with associated knowledge and skills </a:t>
            </a:r>
            <a:r>
              <a:rPr lang="en-US" dirty="0"/>
              <a:t>and is defined as the ability to provide consistent, near-perfect performance in a specific task.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Clifton considered success to be closely allied with personal talents, strengths and analytical intelligence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2" y="207820"/>
            <a:ext cx="8162059" cy="112221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Gallup’s Clifton 34 Strengths Finder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8" y="1427019"/>
            <a:ext cx="8551718" cy="5209309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Achiever			Discipline		Responsibility			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Activator			Empathy			Restorative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Adaptability			Focus			Self-assurance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Analytical			Futuristic											Significance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Arranger			Harmony		Strategic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Belief				Ideation			WOO(Winning 								others over)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Command			</a:t>
            </a:r>
            <a:r>
              <a:rPr lang="en-US" dirty="0" err="1"/>
              <a:t>Includer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Communication		Individualization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Competition			Input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Connectedness		                Intellection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Consistency			Learner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Context			</a:t>
            </a:r>
            <a:r>
              <a:rPr lang="en-US" dirty="0" err="1"/>
              <a:t>Maximizer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Deliberative			Positivity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Developer			</a:t>
            </a:r>
            <a:r>
              <a:rPr lang="en-US" dirty="0" err="1"/>
              <a:t>Relator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Values in Action </a:t>
            </a:r>
            <a:br>
              <a:rPr lang="en-US" altLang="en-US" dirty="0"/>
            </a:br>
            <a:r>
              <a:rPr lang="en-US" altLang="en-US" dirty="0"/>
              <a:t>Classification of Strengths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Developed by Peterson &amp; Seligman (2004)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Antithesis of the DSM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Provides a common language for strengths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24 Strengths that meet 10 Criteria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/>
              <a:t>Based upon 6 Virtues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Values in Action </a:t>
            </a:r>
            <a:br>
              <a:rPr lang="en-US" altLang="en-US"/>
            </a:br>
            <a:r>
              <a:rPr lang="en-US" altLang="en-US"/>
              <a:t>Inventory of Strengths (VIA-IS)</a:t>
            </a:r>
            <a:endParaRPr lang="en-US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measures 24 character strengths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on-line and paper-and-pencil measure for adults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psychometrically sound (valid and reliable)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sensitive to change over time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Values in Action Inventory of Strengths for Youth (VIA-Youth)</a:t>
            </a:r>
            <a:endParaRPr lang="en-US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022475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measures 24 character strengths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on-line measure for adolescents</a:t>
            </a:r>
            <a:endParaRPr lang="en-US" altLang="en-US"/>
          </a:p>
          <a:p>
            <a:pPr>
              <a:buFont typeface="Wingdings" panose="05000000000000000000" pitchFamily="2" charset="2"/>
              <a:buChar char="v"/>
            </a:pPr>
            <a:endParaRPr lang="en-US" alt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adequate psychometric properties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Depression - up despite increased affluence</a:t>
            </a:r>
            <a:endParaRPr lang="en-US" sz="2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638800"/>
          </a:xfrm>
        </p:spPr>
        <p:txBody>
          <a:bodyPr>
            <a:normAutofit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b="1" u="sng" dirty="0"/>
              <a:t>Affluence </a:t>
            </a:r>
            <a:r>
              <a:rPr lang="en-US" sz="2000" u="sng" dirty="0"/>
              <a:t>refers to a state of having a plentiful supply of material</a:t>
            </a:r>
            <a:r>
              <a:rPr lang="en-IN" altLang="en-US" sz="2000" u="sng" dirty="0"/>
              <a:t> </a:t>
            </a:r>
            <a:r>
              <a:rPr lang="en-US" sz="2000" u="sng" dirty="0"/>
              <a:t>goods, wealth, or resources</a:t>
            </a:r>
            <a:endParaRPr lang="en-US" sz="2000" u="sng" dirty="0"/>
          </a:p>
          <a:p>
            <a:pPr eaLnBrk="1" hangingPunct="1">
              <a:buFontTx/>
              <a:buNone/>
              <a:defRPr/>
            </a:pPr>
            <a:endParaRPr lang="en-US" sz="2000" u="sng" dirty="0"/>
          </a:p>
          <a:p>
            <a:pPr eaLnBrk="1" hangingPunct="1">
              <a:buFontTx/>
              <a:buNone/>
              <a:defRPr/>
            </a:pPr>
            <a:r>
              <a:rPr lang="en-US" sz="2000" u="sng" dirty="0"/>
              <a:t>Rates</a:t>
            </a:r>
            <a:r>
              <a:rPr lang="en-US" sz="2000" dirty="0"/>
              <a:t>: higher than ever  - “epidemic”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- Over last 40 years, twice as rich but 10 times more likely to be depressed - high rates among young, affluent, educated.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- 15-20% of Americans suffer bout with severe depression.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- 50% deal with milder forms. 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- Women twice rates of men.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u="sng" dirty="0"/>
              <a:t>Onset:</a:t>
            </a:r>
            <a:r>
              <a:rPr lang="en-US" sz="2000" dirty="0"/>
              <a:t> 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Past - average age of onset in 30s.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Today - 14 to 15 years old…10th grade girls…40-%-50% -symptoms.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u="sng" dirty="0"/>
              <a:t>Other indicators</a:t>
            </a:r>
            <a:r>
              <a:rPr lang="en-US" sz="2000" dirty="0"/>
              <a:t>: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000" dirty="0"/>
              <a:t>Divorce rates doubled, teen suicide tripled, juvenile crime quadrupled.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"/>
            <a:ext cx="9211866" cy="70961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Values in Action (VIA) Classification of Virtues (6) &amp; Strengths (24 Strengths)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Wisdom: Cognitive strengths that entail the acquisition and use of knowledge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Courage: Emotional strengths that involve the exercise of will to accomplish goals in the face of opposition, external and internal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Humanity: Interpersonal strengths that involve tending and befriending others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Justice: Civic strengths that underlie healthy community life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Temperance: Strengths that protect against excess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Transcendence: strengths that forge connections to the larger universe and provide meaning</a:t>
            </a:r>
            <a:endParaRPr lang="en-US" dirty="0"/>
          </a:p>
          <a:p>
            <a:pPr lvl="1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Creativity</a:t>
            </a:r>
            <a:r>
              <a:rPr lang="en-US" dirty="0"/>
              <a:t>: </a:t>
            </a:r>
            <a:r>
              <a:rPr lang="en-IN" i="1" dirty="0"/>
              <a:t>conceptualizing something useful, coming up with ideas that result in something worthwhile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Curiosity</a:t>
            </a:r>
            <a:r>
              <a:rPr lang="en-US" dirty="0"/>
              <a:t>: s</a:t>
            </a:r>
            <a:r>
              <a:rPr lang="en-IN" i="1" dirty="0"/>
              <a:t>eek out situations where I gain new experiences without getting in my own or other people’s way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Judgment</a:t>
            </a:r>
            <a:r>
              <a:rPr lang="en-US" dirty="0"/>
              <a:t>: </a:t>
            </a:r>
            <a:r>
              <a:rPr lang="en-IN" i="1" dirty="0"/>
              <a:t>weigh all aspects objectively in making decisions, including arguments that are in conflict with my convictions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Love of learning</a:t>
            </a:r>
            <a:r>
              <a:rPr lang="en-US" dirty="0"/>
              <a:t>: </a:t>
            </a:r>
            <a:r>
              <a:rPr lang="en-IN" i="1" dirty="0"/>
              <a:t>motivated to acquire new levels of knowledge, or deepen my existing knowledge or skills in a significant way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Perspective</a:t>
            </a:r>
            <a:r>
              <a:rPr lang="en-US" dirty="0"/>
              <a:t>: </a:t>
            </a:r>
            <a:r>
              <a:rPr lang="en-IN" i="1" dirty="0"/>
              <a:t>give advice to others by considering different (and relevant) perspectives and using my own experiences and knowledge to clarify the big picture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Courage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Bravery</a:t>
            </a:r>
            <a:r>
              <a:rPr lang="en-US" dirty="0"/>
              <a:t>: </a:t>
            </a:r>
            <a:r>
              <a:rPr lang="en-IN" i="1" dirty="0"/>
              <a:t>acting on one’s convictions, and facing threats, challenges, difficulties, and pains, despite doubts and fears.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dirty="0"/>
              <a:t>Honesty</a:t>
            </a:r>
            <a:r>
              <a:rPr lang="en-IN" dirty="0"/>
              <a:t>: </a:t>
            </a:r>
            <a:r>
              <a:rPr lang="en-IN" i="1" dirty="0"/>
              <a:t>honest to oneself and to others, trying to present oneself and one’s reactions accurately to each person, and  taking responsibility for actions.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dirty="0"/>
              <a:t>Perseverance: </a:t>
            </a:r>
            <a:r>
              <a:rPr lang="en-IN" i="1" dirty="0"/>
              <a:t>persisting toward goals despite obstacles, discouragements, or disappointments.</a:t>
            </a:r>
            <a:endParaRPr lang="en-IN" i="1" dirty="0"/>
          </a:p>
          <a:p>
            <a:r>
              <a:rPr lang="en-IN" b="1" dirty="0"/>
              <a:t>Zest: </a:t>
            </a:r>
            <a:r>
              <a:rPr lang="en-IN" i="1" dirty="0"/>
              <a:t> feeling vital and full of energy, and approaching life feeling activated and enthusiastic."</a:t>
            </a: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Humanity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r>
              <a:rPr lang="en-IN" b="1" dirty="0"/>
              <a:t>Kindness: </a:t>
            </a:r>
            <a:r>
              <a:rPr lang="en-IN" i="1" dirty="0"/>
              <a:t>helpful and empathic and regularly do nice </a:t>
            </a:r>
            <a:r>
              <a:rPr lang="en-IN" i="1" dirty="0" err="1"/>
              <a:t>favors</a:t>
            </a:r>
            <a:r>
              <a:rPr lang="en-IN" i="1" dirty="0"/>
              <a:t> for others without expecting anything in return.</a:t>
            </a:r>
            <a:endParaRPr lang="en-IN" i="1" dirty="0"/>
          </a:p>
          <a:p>
            <a:r>
              <a:rPr lang="en-IN" b="1" dirty="0"/>
              <a:t>Love: </a:t>
            </a:r>
            <a:r>
              <a:rPr lang="en-IN" i="1" dirty="0"/>
              <a:t>experience close, loving relationships that are characterized by giving and receiving love, warmth, and caring.</a:t>
            </a:r>
            <a:endParaRPr lang="en-IN" i="1" dirty="0"/>
          </a:p>
          <a:p>
            <a:r>
              <a:rPr lang="en-IN" b="1" dirty="0"/>
              <a:t>Social Intelligence: </a:t>
            </a:r>
            <a:r>
              <a:rPr lang="en-IN" dirty="0"/>
              <a:t>Being</a:t>
            </a:r>
            <a:r>
              <a:rPr lang="en-IN" i="1" dirty="0"/>
              <a:t> aware of and understand  feelings and thoughts of oneself, as well as the feelings of those around me."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Justice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r>
              <a:rPr lang="en-IN" b="1" dirty="0"/>
              <a:t>Fairness: </a:t>
            </a:r>
            <a:r>
              <a:rPr lang="en-IN" i="1" dirty="0"/>
              <a:t>treating everyone equally and fairly, and give everyone the same chance applying the same rules to everyone.</a:t>
            </a:r>
            <a:endParaRPr lang="en-IN" i="1" dirty="0"/>
          </a:p>
          <a:p>
            <a:r>
              <a:rPr lang="en-IN" b="1" dirty="0"/>
              <a:t>Leadership: </a:t>
            </a:r>
            <a:r>
              <a:rPr lang="en-IN" i="1" dirty="0"/>
              <a:t>Taking charge and guiding groups to meaningful goals, and ensure good relations among group members</a:t>
            </a:r>
            <a:endParaRPr lang="en-IN" i="1" dirty="0"/>
          </a:p>
          <a:p>
            <a:r>
              <a:rPr lang="en-IN" b="1" dirty="0"/>
              <a:t>Teamwork: </a:t>
            </a:r>
            <a:r>
              <a:rPr lang="en-IN" dirty="0"/>
              <a:t>Being</a:t>
            </a:r>
            <a:r>
              <a:rPr lang="en-IN" i="1" dirty="0"/>
              <a:t> helpful and contributing to group and team member, and feel responsible for helping the team reach its goals.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Temperance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r>
              <a:rPr lang="en-IN" b="1" dirty="0"/>
              <a:t>Forgiveness: </a:t>
            </a:r>
            <a:r>
              <a:rPr lang="en-IN" i="1" dirty="0"/>
              <a:t>forgiving others when they upset and/or when they behave badly, and using that information in future relations with them.</a:t>
            </a:r>
            <a:endParaRPr lang="en-IN" i="1" dirty="0"/>
          </a:p>
          <a:p>
            <a:r>
              <a:rPr lang="en-IN" b="1" dirty="0"/>
              <a:t>Humility: </a:t>
            </a:r>
            <a:r>
              <a:rPr lang="en-IN" dirty="0"/>
              <a:t>S</a:t>
            </a:r>
            <a:r>
              <a:rPr lang="en-IN" i="1" dirty="0"/>
              <a:t>eeing my strengths and talents but being humble, not seeking to be the </a:t>
            </a:r>
            <a:r>
              <a:rPr lang="en-IN" i="1" dirty="0" err="1"/>
              <a:t>center</a:t>
            </a:r>
            <a:r>
              <a:rPr lang="en-IN" i="1" dirty="0"/>
              <a:t> of attention or to receive recognition.</a:t>
            </a:r>
            <a:endParaRPr lang="en-IN" i="1" dirty="0"/>
          </a:p>
          <a:p>
            <a:r>
              <a:rPr lang="en-IN" b="1" dirty="0"/>
              <a:t>Prudence: </a:t>
            </a:r>
            <a:r>
              <a:rPr lang="en-IN" dirty="0"/>
              <a:t>A</a:t>
            </a:r>
            <a:r>
              <a:rPr lang="en-IN" i="1" dirty="0"/>
              <a:t>cting carefully and cautiously, looking to avoid unnecessary risks and planning with the future in mind.</a:t>
            </a:r>
            <a:endParaRPr lang="en-IN" i="1" dirty="0"/>
          </a:p>
          <a:p>
            <a:r>
              <a:rPr lang="en-IN" b="1" dirty="0"/>
              <a:t>Self-Regulation: </a:t>
            </a:r>
            <a:r>
              <a:rPr lang="en-IN" dirty="0"/>
              <a:t>M</a:t>
            </a:r>
            <a:r>
              <a:rPr lang="en-IN" i="1" dirty="0"/>
              <a:t>anaging feelings and actions and being disciplined and self-controlled.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Transcendence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Appreciation of Beauty &amp; Excellence: </a:t>
            </a:r>
            <a:r>
              <a:rPr lang="en-IN" dirty="0"/>
              <a:t>R</a:t>
            </a:r>
            <a:r>
              <a:rPr lang="en-IN" i="1" dirty="0"/>
              <a:t>ecognizing, emotionally experience, and appreciate the beauty around oneself and the skill of others.</a:t>
            </a:r>
            <a:endParaRPr lang="en-IN" i="1" dirty="0"/>
          </a:p>
          <a:p>
            <a:r>
              <a:rPr lang="en-IN" b="1" dirty="0"/>
              <a:t>Gratitude: </a:t>
            </a:r>
            <a:r>
              <a:rPr lang="en-IN" dirty="0"/>
              <a:t>Being</a:t>
            </a:r>
            <a:r>
              <a:rPr lang="en-IN" b="1" dirty="0"/>
              <a:t> </a:t>
            </a:r>
            <a:r>
              <a:rPr lang="en-IN" i="1" dirty="0"/>
              <a:t>grateful for many things and expressing thankfulness to others.</a:t>
            </a:r>
            <a:endParaRPr lang="en-IN" i="1" dirty="0"/>
          </a:p>
          <a:p>
            <a:r>
              <a:rPr lang="en-IN" b="1" dirty="0"/>
              <a:t>Hope: </a:t>
            </a:r>
            <a:r>
              <a:rPr lang="en-IN" dirty="0"/>
              <a:t>Being</a:t>
            </a:r>
            <a:r>
              <a:rPr lang="en-IN" i="1" dirty="0"/>
              <a:t> realistic and also full of optimism about the future, believing in actions and feeling confident that things will turn out well.</a:t>
            </a:r>
            <a:endParaRPr lang="en-IN" i="1" dirty="0"/>
          </a:p>
          <a:p>
            <a:r>
              <a:rPr lang="en-IN" b="1" dirty="0" err="1"/>
              <a:t>Humor</a:t>
            </a:r>
            <a:r>
              <a:rPr lang="en-IN" b="1" dirty="0"/>
              <a:t>: </a:t>
            </a:r>
            <a:r>
              <a:rPr lang="en-IN" dirty="0"/>
              <a:t>A</a:t>
            </a:r>
            <a:r>
              <a:rPr lang="en-IN" i="1" dirty="0"/>
              <a:t>pproaching life playfully, making others laugh, and finding </a:t>
            </a:r>
            <a:r>
              <a:rPr lang="en-IN" i="1" dirty="0" err="1"/>
              <a:t>humor</a:t>
            </a:r>
            <a:r>
              <a:rPr lang="en-IN" i="1" dirty="0"/>
              <a:t> in difficult and stressful times.</a:t>
            </a:r>
            <a:endParaRPr lang="en-IN" i="1" dirty="0"/>
          </a:p>
          <a:p>
            <a:r>
              <a:rPr lang="en-IN" b="1" dirty="0"/>
              <a:t>Spirituality: </a:t>
            </a:r>
            <a:r>
              <a:rPr lang="en-IN" dirty="0"/>
              <a:t>F</a:t>
            </a:r>
            <a:r>
              <a:rPr lang="en-IN" i="1" dirty="0"/>
              <a:t>eeling spiritual and believe in a sense of purpose or meaning in life; and I see one’s place in the grand scheme of the universe and find meaning in everyday life.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The Search Institute’s</a:t>
            </a:r>
            <a:br>
              <a:rPr lang="en-US" altLang="en-US" dirty="0"/>
            </a:br>
            <a:r>
              <a:rPr lang="en-US" altLang="en-US" dirty="0"/>
              <a:t>Developmental Assets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1295401"/>
            <a:ext cx="89916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“What protects children from today’s problems?”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Internal and external variables that contribute to a child’s thriving.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/>
              <a:t>40</a:t>
            </a:r>
            <a:r>
              <a:rPr lang="en-US" altLang="en-US" dirty="0"/>
              <a:t> Developmental Assets that lead to thriving: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20 External 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20 Internal 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External assets are the positive experiences that children and youth gain through interactions with people and institutions.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Internal assets are those personal characteristics and behaviors that stimulate the positive development of young people.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Search Institute Profiles of Student Life: Attitudes and Behaviors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156-item survey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for use with children and youth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describes: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40 developmental assets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8 thriving indicators</a:t>
            </a: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Psychometrics are unknown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77406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/>
              <a:t>III. Outside  &amp; Inside</a:t>
            </a:r>
            <a:br>
              <a:rPr lang="en-US" sz="2400"/>
            </a:br>
            <a:r>
              <a:rPr lang="en-US" sz="2400"/>
              <a:t>Current Culture Vs. Traditional Psychology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650365"/>
            <a:ext cx="8042275" cy="466915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/>
              <a:t>- Pop Psychology: Oprah &amp; Dr. Phil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Millions looking for guidance &amp; direction to find happy and meaningful life.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IN" altLang="en-US" sz="2000" dirty="0">
                <a:highlight>
                  <a:srgbClr val="FFFF00"/>
                </a:highlight>
              </a:rPr>
              <a:t>     </a:t>
            </a:r>
            <a:r>
              <a:rPr lang="en-US" sz="2000" dirty="0">
                <a:highlight>
                  <a:srgbClr val="FFFF00"/>
                </a:highlight>
              </a:rPr>
              <a:t>Pop psychology is a simplified and often sensationalized version of psychological ideas and concepts, presented in a way that is easy to understand and appealing to a broad audience</a:t>
            </a:r>
            <a:r>
              <a:rPr lang="en-US" sz="2000" dirty="0"/>
              <a:t>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- What does psychology have to offer? - Mostly negative.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Diener</a:t>
            </a:r>
            <a:r>
              <a:rPr lang="en-US" sz="2000" dirty="0"/>
              <a:t>: 17 studies of negative states to 1 of positive.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 	Seligman: last 30 years - 54,000 articles on depression, only 14 on joy.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2% of NIMH budget of 1 billion spent on human strengths.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19,00 articles on bias and error to 7,500 articles on strength and virtue.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lvl="2" eaLnBrk="1" hangingPunct="1">
              <a:buFontTx/>
              <a:buNone/>
              <a:defRPr/>
            </a:pPr>
            <a:endParaRPr lang="en-US" sz="1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Search Institute Profiles of Student Life: Attitudes and Behaviors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8 thriving indicators</a:t>
            </a: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IN" sz="1200" dirty="0"/>
          </a:p>
          <a:p>
            <a:pPr lvl="1">
              <a:buFont typeface="Wingdings" panose="05000000000000000000" pitchFamily="2" charset="2"/>
              <a:buNone/>
            </a:pPr>
            <a:r>
              <a:rPr lang="en-IN" altLang="en-US" b="1" dirty="0"/>
              <a:t>External Assets</a:t>
            </a:r>
            <a:endParaRPr lang="en-IN" altLang="en-US" b="1" dirty="0"/>
          </a:p>
          <a:p>
            <a:pPr lvl="1"/>
            <a:r>
              <a:rPr lang="en-IN" altLang="en-US" dirty="0"/>
              <a:t>Support</a:t>
            </a:r>
            <a:endParaRPr lang="en-IN" altLang="en-US" dirty="0"/>
          </a:p>
          <a:p>
            <a:pPr lvl="1"/>
            <a:r>
              <a:rPr lang="en-IN" altLang="en-US" dirty="0"/>
              <a:t>Empowerment</a:t>
            </a:r>
            <a:endParaRPr lang="en-IN" altLang="en-US" dirty="0"/>
          </a:p>
          <a:p>
            <a:pPr lvl="1"/>
            <a:r>
              <a:rPr lang="en-IN" dirty="0"/>
              <a:t>Boundaries and Expectations</a:t>
            </a:r>
            <a:endParaRPr lang="en-IN" dirty="0"/>
          </a:p>
          <a:p>
            <a:pPr lvl="1"/>
            <a:r>
              <a:rPr lang="en-IN" altLang="en-US" dirty="0"/>
              <a:t>Constructive Use of Time</a:t>
            </a:r>
            <a:endParaRPr lang="en-IN" altLang="en-US" dirty="0"/>
          </a:p>
          <a:p>
            <a:pPr lvl="1">
              <a:buNone/>
            </a:pPr>
            <a:r>
              <a:rPr lang="en-IN" altLang="en-US" b="1" dirty="0"/>
              <a:t>Internal Assets </a:t>
            </a:r>
            <a:endParaRPr lang="en-IN" altLang="en-US" b="1" dirty="0"/>
          </a:p>
          <a:p>
            <a:pPr lvl="1"/>
            <a:r>
              <a:rPr lang="en-IN" dirty="0"/>
              <a:t>Commitment to Learning</a:t>
            </a:r>
            <a:endParaRPr lang="en-IN" dirty="0"/>
          </a:p>
          <a:p>
            <a:pPr lvl="1"/>
            <a:r>
              <a:rPr lang="en-IN" altLang="en-US" dirty="0"/>
              <a:t>Positive Values</a:t>
            </a:r>
            <a:endParaRPr lang="en-IN" altLang="en-US" dirty="0"/>
          </a:p>
          <a:p>
            <a:pPr lvl="1"/>
            <a:r>
              <a:rPr lang="en-IN" dirty="0"/>
              <a:t>Social Competencies</a:t>
            </a:r>
            <a:endParaRPr lang="en-IN" dirty="0"/>
          </a:p>
          <a:p>
            <a:pPr lvl="1"/>
            <a:r>
              <a:rPr lang="en-IN" dirty="0"/>
              <a:t>Positive Identity</a:t>
            </a: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Support: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1. Family support—family life provides high levels of love and support </a:t>
            </a:r>
            <a:endParaRPr lang="en-IN" dirty="0"/>
          </a:p>
          <a:p>
            <a:r>
              <a:rPr lang="en-IN" dirty="0"/>
              <a:t>2. Positive family communication—young person and her or his parent(s) communicate positively, and young person is willing to seek advice and counsel from parents </a:t>
            </a:r>
            <a:endParaRPr lang="en-IN" dirty="0"/>
          </a:p>
          <a:p>
            <a:r>
              <a:rPr lang="en-IN" dirty="0"/>
              <a:t>3. Other adult relationships—young person receives support from three or more non-parent adults </a:t>
            </a:r>
            <a:endParaRPr lang="en-IN" dirty="0"/>
          </a:p>
          <a:p>
            <a:r>
              <a:rPr lang="en-IN" dirty="0"/>
              <a:t>4. Caring neighbourhood—young person experiences caring neighbours</a:t>
            </a:r>
            <a:endParaRPr lang="en-IN" dirty="0"/>
          </a:p>
          <a:p>
            <a:r>
              <a:rPr lang="en-IN" dirty="0"/>
              <a:t> 5. Caring school climate—school provides a caring, encouraging environment </a:t>
            </a:r>
            <a:endParaRPr lang="en-IN" dirty="0"/>
          </a:p>
          <a:p>
            <a:r>
              <a:rPr lang="en-IN" dirty="0"/>
              <a:t>6. Parent involvement in schooling—parent(s) are actively involved in helping young person succeed in school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Empowerment: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/>
              <a:t>7. Community values youth—young person perceives that adults in the community value youth </a:t>
            </a:r>
            <a:endParaRPr lang="en-IN" dirty="0"/>
          </a:p>
          <a:p>
            <a:r>
              <a:rPr lang="en-IN" dirty="0"/>
              <a:t>8. Youth as resources—young people are given useful roles in the community</a:t>
            </a:r>
            <a:endParaRPr lang="en-IN" dirty="0"/>
          </a:p>
          <a:p>
            <a:r>
              <a:rPr lang="en-IN" dirty="0"/>
              <a:t> 9. Service to others—young person serves in the community one hour or more per week</a:t>
            </a:r>
            <a:endParaRPr lang="en-IN" dirty="0"/>
          </a:p>
          <a:p>
            <a:r>
              <a:rPr lang="en-IN" dirty="0"/>
              <a:t> 10. Safety—young person feels safe at home, at school, and in the neighbourhood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Boundaries and expectations: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11. Family boundaries—family has clear rules and consequences and monitors the young person’s whereabouts </a:t>
            </a:r>
            <a:endParaRPr lang="en-IN" dirty="0"/>
          </a:p>
          <a:p>
            <a:r>
              <a:rPr lang="en-IN" dirty="0"/>
              <a:t>12. School boundaries—school provides clear rules and consequences </a:t>
            </a:r>
            <a:endParaRPr lang="en-IN" dirty="0"/>
          </a:p>
          <a:p>
            <a:r>
              <a:rPr lang="en-IN" dirty="0"/>
              <a:t>13. Neighbourhood boundaries—neighbours take responsibility for monitoring young people’s behaviour </a:t>
            </a:r>
            <a:endParaRPr lang="en-IN" dirty="0"/>
          </a:p>
          <a:p>
            <a:r>
              <a:rPr lang="en-IN" dirty="0"/>
              <a:t>14. Adult role models—parent(s) and other adults model positive, responsible behaviour </a:t>
            </a:r>
            <a:endParaRPr lang="en-IN" dirty="0"/>
          </a:p>
          <a:p>
            <a:r>
              <a:rPr lang="en-IN" dirty="0"/>
              <a:t>15. Positive peer influence—young person’s best friends model responsible behaviour </a:t>
            </a:r>
            <a:endParaRPr lang="en-IN" dirty="0"/>
          </a:p>
          <a:p>
            <a:r>
              <a:rPr lang="en-IN" dirty="0"/>
              <a:t>16. High expectations—both parent(s) and teachers encourage the young person to do well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Constructive use of time: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17. Creative activities—young person spends three or more hours per week in lessons or practice in music, </a:t>
            </a:r>
            <a:r>
              <a:rPr lang="en-IN" dirty="0" err="1"/>
              <a:t>theater</a:t>
            </a:r>
            <a:r>
              <a:rPr lang="en-IN" dirty="0"/>
              <a:t>, or other arts</a:t>
            </a:r>
            <a:endParaRPr lang="en-IN" dirty="0"/>
          </a:p>
          <a:p>
            <a:r>
              <a:rPr lang="en-IN" dirty="0"/>
              <a:t> 18. Youth programs—young person spends three or more hours per week in sports, clubs, or organizations at school and/or in the community </a:t>
            </a:r>
            <a:endParaRPr lang="en-IN" dirty="0"/>
          </a:p>
          <a:p>
            <a:r>
              <a:rPr lang="en-IN" dirty="0"/>
              <a:t>19. Religious community—young person spends one or more hours per week in activities in a religious institution</a:t>
            </a:r>
            <a:endParaRPr lang="en-IN" dirty="0"/>
          </a:p>
          <a:p>
            <a:r>
              <a:rPr lang="en-IN" dirty="0"/>
              <a:t> 20. Time at home—young person is out with friends ‘‘with nothing special to do’’ two or fewer nights per week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Commitment to learning: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/>
              <a:t>21. Achievement motivation—young person is motivated to do well in school </a:t>
            </a:r>
            <a:endParaRPr lang="en-IN" dirty="0"/>
          </a:p>
          <a:p>
            <a:r>
              <a:rPr lang="en-IN" dirty="0"/>
              <a:t>22. School engagement—young person is actively engaged in learning </a:t>
            </a:r>
            <a:endParaRPr lang="en-IN" dirty="0"/>
          </a:p>
          <a:p>
            <a:r>
              <a:rPr lang="en-IN" dirty="0"/>
              <a:t>23. Homework—young person reports doing at least one hour of homework every school day </a:t>
            </a:r>
            <a:endParaRPr lang="en-IN" dirty="0"/>
          </a:p>
          <a:p>
            <a:r>
              <a:rPr lang="en-IN" dirty="0"/>
              <a:t>24. Bonding to school—young person cares about her or his school</a:t>
            </a:r>
            <a:endParaRPr lang="en-IN" dirty="0"/>
          </a:p>
          <a:p>
            <a:r>
              <a:rPr lang="en-IN" dirty="0"/>
              <a:t>25. Reading for pleasure—young person reads for pleasure three or more hours per week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Positive Values: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26. Caring—young person places high value on helping other people </a:t>
            </a:r>
            <a:endParaRPr lang="en-IN" dirty="0"/>
          </a:p>
          <a:p>
            <a:r>
              <a:rPr lang="en-IN" dirty="0"/>
              <a:t>27. Equality and social justice—young person places high value on promoting equality and reducing hunger and poverty</a:t>
            </a:r>
            <a:endParaRPr lang="en-IN" dirty="0"/>
          </a:p>
          <a:p>
            <a:r>
              <a:rPr lang="en-IN" dirty="0"/>
              <a:t> 28. Integrity—young person acts on convictions and stands up for her or his beliefs </a:t>
            </a:r>
            <a:endParaRPr lang="en-IN" dirty="0"/>
          </a:p>
          <a:p>
            <a:r>
              <a:rPr lang="en-IN" dirty="0"/>
              <a:t>29. Honesty—young person ‘‘tells the truth even when it is not easy’’ </a:t>
            </a:r>
            <a:endParaRPr lang="en-IN" dirty="0"/>
          </a:p>
          <a:p>
            <a:r>
              <a:rPr lang="en-IN" dirty="0"/>
              <a:t>30. Responsibility—young person accepts and takes personal responsibility</a:t>
            </a:r>
            <a:endParaRPr lang="en-IN" dirty="0"/>
          </a:p>
          <a:p>
            <a:r>
              <a:rPr lang="en-IN" dirty="0"/>
              <a:t> 31. Restraint—young person believes it is important not to be sexually active or to use alcohol or other drugs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Social competencies: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/>
              <a:t>32. Planning and decision making—young person knows how to plan ahead and make choices</a:t>
            </a:r>
            <a:endParaRPr lang="en-IN" dirty="0"/>
          </a:p>
          <a:p>
            <a:r>
              <a:rPr lang="en-IN" dirty="0"/>
              <a:t> 33. Interpersonal competence—young person has empathy, sensitivity, and friendship skills </a:t>
            </a:r>
            <a:endParaRPr lang="en-IN" dirty="0"/>
          </a:p>
          <a:p>
            <a:r>
              <a:rPr lang="en-IN" dirty="0"/>
              <a:t>34. Cultural competence—young person has knowledge of and comfort with people of different cultural/racial/ethnic backgrounds</a:t>
            </a:r>
            <a:endParaRPr lang="en-IN" dirty="0"/>
          </a:p>
          <a:p>
            <a:r>
              <a:rPr lang="en-IN" dirty="0"/>
              <a:t> 35. Resistance skills—young person can resist negative peer pressure and dangerous situations</a:t>
            </a:r>
            <a:endParaRPr lang="en-IN" dirty="0"/>
          </a:p>
          <a:p>
            <a:r>
              <a:rPr lang="en-IN" dirty="0"/>
              <a:t> 36. Peaceful conflict resolution—young person seeks to resolve conflict </a:t>
            </a:r>
            <a:r>
              <a:rPr lang="en-IN" dirty="0" err="1"/>
              <a:t>nonviolently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/>
              <a:t>Positive identity: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/>
              <a:t>37. Personal power—young person feels he or she has control over ‘‘things that happen to me’’</a:t>
            </a:r>
            <a:endParaRPr lang="en-IN" dirty="0"/>
          </a:p>
          <a:p>
            <a:r>
              <a:rPr lang="en-IN" dirty="0"/>
              <a:t> 38. Self-esteem—young person reports having a high self-esteem </a:t>
            </a:r>
            <a:endParaRPr lang="en-IN" dirty="0"/>
          </a:p>
          <a:p>
            <a:r>
              <a:rPr lang="en-IN" dirty="0"/>
              <a:t>39. Sense of purpose—young person reports that ‘‘my life has a purpose’’ </a:t>
            </a:r>
            <a:endParaRPr lang="en-IN" dirty="0"/>
          </a:p>
          <a:p>
            <a:r>
              <a:rPr lang="en-IN" dirty="0"/>
              <a:t>40. Positive view of personal future—young person is optimistic about her or his personal future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Comparisons of Measures of Strengths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All identify a person’s primary strengths</a:t>
            </a:r>
            <a:endParaRPr lang="en-US" alt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All were created within a Western framework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3200400"/>
            <a:ext cx="7239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/>
              <a:t>  </a:t>
            </a:r>
            <a:r>
              <a:rPr lang="en-US" sz="2400"/>
              <a:t>Defining Positive Psychology</a:t>
            </a:r>
            <a:endParaRPr lang="en-US" sz="24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5181600"/>
          </a:xfrm>
        </p:spPr>
        <p:txBody>
          <a:bodyPr/>
          <a:lstStyle/>
          <a:p>
            <a:pPr marL="533400" indent="-533400" eaLnBrk="1" hangingPunct="1">
              <a:buFontTx/>
              <a:buNone/>
              <a:defRPr/>
            </a:pPr>
            <a:r>
              <a:rPr lang="en-US" sz="2000" u="sng" dirty="0"/>
              <a:t>Orientation &amp; Goals</a:t>
            </a:r>
            <a:endParaRPr lang="en-US" sz="20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1. Balance &amp; Completeness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	Restore balance to field of psychology…positives and negatives.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	Just as important to know how most teens maintain health and happiness (majority) as to now why some get depressed, use drugs, etc.</a:t>
            </a:r>
            <a:endParaRPr lang="en-US" sz="1800" dirty="0"/>
          </a:p>
          <a:p>
            <a:pPr marL="533400" indent="-533400" eaLnBrk="1" hangingPunct="1">
              <a:buFontTx/>
              <a:buAutoNum type="arabicPeriod"/>
              <a:defRPr/>
            </a:pP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2. Positive – life above zero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	Psychology should be more than a bicycle repair shop for broken lives. Absence of misery not same thing as health or happiness. </a:t>
            </a:r>
            <a:endParaRPr lang="en-US" sz="1800" dirty="0"/>
          </a:p>
          <a:p>
            <a:pPr marL="533400" indent="-533400" eaLnBrk="1" hangingPunct="1"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3. Health &amp; Strengths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	What is life like on the other side of zero? Positive mental health.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	Focus on positive: emotional health, strength, virtue, happiness, joy, satisfaction, etc.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	Develop classification of positive mental health, strengths &amp; virtues equivalent to DSM.	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3200" b="1" dirty="0"/>
              <a:t>Positive Outcomes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-380492"/>
            <a:ext cx="8229600" cy="1143000"/>
          </a:xfrm>
        </p:spPr>
        <p:txBody>
          <a:bodyPr/>
          <a:lstStyle/>
          <a:p>
            <a:pPr algn="ctr"/>
            <a:r>
              <a:rPr lang="en-US" altLang="en-US" sz="4400" b="1" dirty="0"/>
              <a:t>Dimensions of Well-Being</a:t>
            </a:r>
            <a:endParaRPr lang="en-US" altLang="en-US" b="1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08600"/>
          </a:xfrm>
        </p:spPr>
        <p:txBody>
          <a:bodyPr>
            <a:normAutofit fontScale="6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Subjective Well-Being (aka Emotional Well-Being/Happiness) = </a:t>
            </a:r>
            <a:r>
              <a:rPr lang="en-US" altLang="en-US" sz="2800"/>
              <a:t>individuals’ appraisals of their own lives capture the essence of well-being </a:t>
            </a:r>
            <a:r>
              <a:rPr lang="en-US" altLang="en-US" sz="2000"/>
              <a:t>(Ed Deiner)</a:t>
            </a: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/>
              <a:t>Objective Approaches = </a:t>
            </a:r>
            <a:endParaRPr lang="en-US" altLang="en-US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800"/>
              <a:t>Psychological Well-Being </a:t>
            </a:r>
            <a:r>
              <a:rPr lang="en-US" altLang="en-US" sz="2000"/>
              <a:t>(Carol Ryff)</a:t>
            </a:r>
            <a:endParaRPr lang="en-US" altLang="en-US" sz="200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800"/>
              <a:t>Social Well-Being </a:t>
            </a:r>
            <a:r>
              <a:rPr lang="en-US" altLang="en-US" sz="2000"/>
              <a:t>(Corey Keyes)</a:t>
            </a:r>
            <a:endParaRPr lang="en-US" altLang="en-US" sz="2000"/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000">
                <a:sym typeface="+mn-ea"/>
              </a:rPr>
              <a:t>Subjective/Emotional Well-Being      +</a:t>
            </a:r>
            <a:endParaRPr lang="en-US" altLang="en-US" sz="4000"/>
          </a:p>
          <a:p>
            <a:pPr>
              <a:buFont typeface="Wingdings" panose="05000000000000000000" pitchFamily="2" charset="2"/>
              <a:buNone/>
            </a:pPr>
            <a:endParaRPr lang="en-US" altLang="en-US" sz="4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000">
                <a:sym typeface="+mn-ea"/>
              </a:rPr>
              <a:t>Psychological Well-Being                 +</a:t>
            </a:r>
            <a:endParaRPr lang="en-US" altLang="en-US" sz="4000"/>
          </a:p>
          <a:p>
            <a:pPr>
              <a:buFont typeface="Wingdings" panose="05000000000000000000" pitchFamily="2" charset="2"/>
              <a:buNone/>
            </a:pPr>
            <a:endParaRPr lang="en-US" altLang="en-US" sz="4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000" u="sng">
                <a:sym typeface="+mn-ea"/>
              </a:rPr>
              <a:t>Social Well-Being                             =</a:t>
            </a:r>
            <a:endParaRPr lang="en-US" altLang="en-US" sz="4000" u="sng"/>
          </a:p>
          <a:p>
            <a:pPr lvl="1">
              <a:buFont typeface="Wingdings" panose="05000000000000000000" pitchFamily="2" charset="2"/>
              <a:buNone/>
            </a:pPr>
            <a:endParaRPr lang="en-US" altLang="en-US" sz="4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4000">
                <a:sym typeface="+mn-ea"/>
              </a:rPr>
              <a:t>	Complete Portrayal of Mental Health</a:t>
            </a:r>
            <a:endParaRPr lang="en-US" altLang="en-US" sz="4000"/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4000"/>
          </a:p>
          <a:p>
            <a:pPr lvl="1">
              <a:buFont typeface="Wingdings" panose="05000000000000000000" pitchFamily="2" charset="2"/>
              <a:buNone/>
            </a:pPr>
            <a:endParaRPr lang="en-US" altLang="en-US" sz="4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Favorable Outcomes, described by Ryff and Keyes</a:t>
            </a:r>
            <a:endParaRPr lang="en-US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Self-acceptance</a:t>
            </a:r>
            <a:endParaRPr lang="en-US" altLang="en-US"/>
          </a:p>
          <a:p>
            <a:r>
              <a:rPr lang="en-US" altLang="en-US"/>
              <a:t>Personal growth</a:t>
            </a:r>
            <a:endParaRPr lang="en-US" altLang="en-US"/>
          </a:p>
          <a:p>
            <a:r>
              <a:rPr lang="en-US" altLang="en-US"/>
              <a:t>Purpose in life</a:t>
            </a:r>
            <a:endParaRPr lang="en-US" altLang="en-US"/>
          </a:p>
          <a:p>
            <a:r>
              <a:rPr lang="en-US" altLang="en-US"/>
              <a:t>Environmental mastery</a:t>
            </a:r>
            <a:endParaRPr lang="en-US" altLang="en-US"/>
          </a:p>
          <a:p>
            <a:r>
              <a:rPr lang="en-US" altLang="en-US"/>
              <a:t>Autonomy</a:t>
            </a:r>
            <a:endParaRPr lang="en-US" altLang="en-US"/>
          </a:p>
          <a:p>
            <a:r>
              <a:rPr lang="en-US" altLang="en-US"/>
              <a:t>Positive relations with others</a:t>
            </a: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51271"/>
            <a:ext cx="8146472" cy="1048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Psychological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468582"/>
            <a:ext cx="8115301" cy="49876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Self Acceptance</a:t>
            </a:r>
            <a:r>
              <a:rPr lang="en-US" dirty="0"/>
              <a:t>: Possess positive attitude toward the self; acknowledge and accept multiple aspects of self; feel positive about past life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Personal Growth: </a:t>
            </a:r>
            <a:r>
              <a:rPr lang="en-US" dirty="0"/>
              <a:t>Have feelings of continued development and potential and open to new experience; feel increasingly knowledgeable and effective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Purpose in Life</a:t>
            </a:r>
            <a:r>
              <a:rPr lang="en-US" dirty="0"/>
              <a:t>: Have goals and a sense of direction in life; past life is meaningful; hold beliefs that give purpose to life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51271"/>
            <a:ext cx="8146472" cy="1048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Psychological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468582"/>
            <a:ext cx="8115301" cy="498763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Environmental Mastery</a:t>
            </a:r>
            <a:r>
              <a:rPr lang="en-US" dirty="0"/>
              <a:t>: Feel competent and able to manage complex environment; choose or create personally suitable community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Autonomy</a:t>
            </a:r>
            <a:r>
              <a:rPr lang="en-US" dirty="0"/>
              <a:t>: Are self-determining, independent and regulated internally; resist social pressures to think and act in certain ways; evaluate self by personal standards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Positive Relations with Others</a:t>
            </a:r>
            <a:r>
              <a:rPr lang="en-US" dirty="0"/>
              <a:t>: Have warm, satisfying, trusting relationships; are concerned about other’s welfare; capable of strong empathy, affection and intimacy; understand give and take of relationships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79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8" y="1579418"/>
            <a:ext cx="7923068" cy="49322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Acceptance</a:t>
            </a:r>
            <a:r>
              <a:rPr lang="en-US" dirty="0"/>
              <a:t>: Have positive attitudes towards people; acknowledge others and generally accept people; despite others sometimes complex and perplexing behavior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Actualization</a:t>
            </a:r>
            <a:r>
              <a:rPr lang="en-US" dirty="0"/>
              <a:t>: Care about and believe society is evolving positively; think society has potential to grow positively, think self/society is realizing potential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Contribution</a:t>
            </a:r>
            <a:r>
              <a:rPr lang="en-US" dirty="0"/>
              <a:t>: Feel they have something valuable to give to the present and society; think their daily activities are valued by their community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79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8" y="1579418"/>
            <a:ext cx="7923068" cy="49322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Integration</a:t>
            </a:r>
            <a:r>
              <a:rPr lang="en-US" dirty="0"/>
              <a:t>: Feel part of community; think they belong, feel supported and share commonalities with community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Social Coherence</a:t>
            </a:r>
            <a:r>
              <a:rPr lang="en-US" dirty="0"/>
              <a:t>: </a:t>
            </a:r>
            <a:r>
              <a:rPr lang="en-IN" dirty="0"/>
              <a:t>Social coherence involves appraisals that society is </a:t>
            </a:r>
            <a:r>
              <a:rPr lang="en-IN" dirty="0" err="1"/>
              <a:t>discernable</a:t>
            </a:r>
            <a:r>
              <a:rPr lang="en-IN" dirty="0"/>
              <a:t>, sensible and predictable. 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198427" cy="99262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Dimensions of Well-Being: Emotional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1454727"/>
            <a:ext cx="8219209" cy="50153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Positive Affect</a:t>
            </a:r>
            <a:r>
              <a:rPr lang="en-US" dirty="0"/>
              <a:t>: Experience symptoms that suggest enthusiasm, joy and happiness for life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Negative Affect</a:t>
            </a:r>
            <a:r>
              <a:rPr lang="en-US" dirty="0"/>
              <a:t>: experience at times that life is undesirable and unpleasant.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Life Satisfaction</a:t>
            </a:r>
            <a:r>
              <a:rPr lang="en-US" dirty="0"/>
              <a:t>: a sense of contentment, peace and satisfaction from small discrepancies between wants and needs with accomplishments and attainments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dirty="0"/>
              <a:t>Happiness</a:t>
            </a:r>
            <a:r>
              <a:rPr lang="en-US" dirty="0"/>
              <a:t>: Having a general feeling and experience of pleasure, contentment and joy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/>
              <a:t>Complete Mental Health</a:t>
            </a:r>
            <a:endParaRPr lang="en-US" altLang="en-US" sz="4800" b="1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4040188" cy="639762"/>
          </a:xfrm>
        </p:spPr>
        <p:txBody>
          <a:bodyPr/>
          <a:lstStyle/>
          <a:p>
            <a:pPr algn="ctr"/>
            <a:r>
              <a:rPr lang="en-US" altLang="en-US" sz="3600" dirty="0"/>
              <a:t>Flourishing</a:t>
            </a:r>
            <a:endParaRPr lang="en-US" altLang="en-US" sz="3600" dirty="0"/>
          </a:p>
          <a:p>
            <a:pPr algn="ctr"/>
            <a:r>
              <a:rPr lang="en-US" altLang="en-US" b="0" dirty="0"/>
              <a:t> (Complete Mental Health)</a:t>
            </a:r>
            <a:endParaRPr lang="en-US" altLang="en-US" b="0" dirty="0"/>
          </a:p>
        </p:txBody>
      </p:sp>
      <p:sp>
        <p:nvSpPr>
          <p:cNvPr id="2253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25713"/>
            <a:ext cx="4040188" cy="39512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/>
              <a:t>High levels of: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emotional, 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psychological, and 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social well-being </a:t>
            </a:r>
            <a:endParaRPr lang="en-US" altLang="en-US" sz="32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	(Keyes; pp. 60-62)</a:t>
            </a:r>
            <a:endParaRPr lang="en-US" altLang="en-US" sz="1800"/>
          </a:p>
          <a:p>
            <a:pPr>
              <a:buFont typeface="Wingdings" panose="05000000000000000000" pitchFamily="2" charset="2"/>
              <a:buChar char="v"/>
            </a:pPr>
            <a:endParaRPr lang="en-US" altLang="en-US"/>
          </a:p>
        </p:txBody>
      </p:sp>
      <p:sp>
        <p:nvSpPr>
          <p:cNvPr id="225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98638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en-US" sz="3600" dirty="0"/>
              <a:t>Languishing</a:t>
            </a:r>
            <a:endParaRPr lang="en-US" altLang="en-US" sz="3600" dirty="0"/>
          </a:p>
          <a:p>
            <a:pPr algn="ctr"/>
            <a:r>
              <a:rPr lang="en-US" altLang="en-US" b="0" dirty="0"/>
              <a:t>(Incomplete Mental Health)</a:t>
            </a:r>
            <a:endParaRPr lang="en-US" altLang="en-US" b="0" dirty="0"/>
          </a:p>
        </p:txBody>
      </p:sp>
      <p:sp>
        <p:nvSpPr>
          <p:cNvPr id="225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25713"/>
            <a:ext cx="4041775" cy="39512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/>
              <a:t>Low levels of: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emotional, 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psychological, and </a:t>
            </a:r>
            <a:endParaRPr lang="en-US" alt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/>
              <a:t>social well-being </a:t>
            </a:r>
            <a:endParaRPr lang="en-US" altLang="en-US" sz="3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105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Positive Outcomes (little dream about the future of Positive Psychology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2468880"/>
            <a:ext cx="8229600" cy="3246120"/>
          </a:xfrm>
        </p:spPr>
        <p:txBody>
          <a:bodyPr/>
          <a:lstStyle/>
          <a:p>
            <a:r>
              <a:rPr lang="en-US" altLang="en-US" dirty="0"/>
              <a:t>Love: agape; spiritual love, selflessness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School and work: multicultural competence and more effective relationships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Play: developed social, emotional, and physical skills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Definition Agenda</a:t>
            </a:r>
            <a:endParaRPr lang="en-US" sz="24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2000" u="sng"/>
              <a:t>Seligman:</a:t>
            </a:r>
            <a:endParaRPr lang="en-US" sz="2000"/>
          </a:p>
          <a:p>
            <a:pPr marL="609600" indent="-609600" eaLnBrk="1" hangingPunct="1">
              <a:buFontTx/>
              <a:buNone/>
              <a:defRPr/>
            </a:pPr>
            <a:r>
              <a:rPr lang="en-US" sz="2000"/>
              <a:t>Positive Psych. -  study of what makes life worth living:</a:t>
            </a:r>
            <a:endParaRPr lang="en-US" sz="2000"/>
          </a:p>
          <a:p>
            <a:pPr marL="609600" indent="-609600" eaLnBrk="1" hangingPunct="1">
              <a:buFontTx/>
              <a:buNone/>
              <a:defRPr/>
            </a:pPr>
            <a:endParaRPr lang="en-US" sz="2000"/>
          </a:p>
          <a:p>
            <a:pPr marL="609600" indent="-609600" eaLnBrk="1" hangingPunct="1">
              <a:buFontTx/>
              <a:buNone/>
              <a:defRPr/>
            </a:pPr>
            <a:r>
              <a:rPr lang="en-US" sz="2000"/>
              <a:t>1. The Pleasant Life: happiness - more positive than negative emotions.</a:t>
            </a:r>
            <a:endParaRPr lang="en-US" sz="2000"/>
          </a:p>
          <a:p>
            <a:pPr marL="609600" indent="-609600" eaLnBrk="1" hangingPunct="1">
              <a:buFontTx/>
              <a:buNone/>
              <a:defRPr/>
            </a:pPr>
            <a:endParaRPr lang="en-US" sz="2000"/>
          </a:p>
          <a:p>
            <a:pPr marL="609600" indent="-609600" eaLnBrk="1" hangingPunct="1">
              <a:buFontTx/>
              <a:buNone/>
              <a:defRPr/>
            </a:pPr>
            <a:r>
              <a:rPr lang="en-US" sz="2000"/>
              <a:t>2. The Engaged Life: active involvement, absorption in work, play, community, family, relationships.</a:t>
            </a:r>
            <a:endParaRPr lang="en-US" sz="2000"/>
          </a:p>
          <a:p>
            <a:pPr marL="609600" indent="-609600" eaLnBrk="1" hangingPunct="1">
              <a:buFontTx/>
              <a:buNone/>
              <a:defRPr/>
            </a:pPr>
            <a:endParaRPr lang="en-US" sz="2000"/>
          </a:p>
          <a:p>
            <a:pPr marL="609600" indent="-609600" eaLnBrk="1" hangingPunct="1">
              <a:buFontTx/>
              <a:buNone/>
              <a:defRPr/>
            </a:pPr>
            <a:r>
              <a:rPr lang="en-US" sz="2000"/>
              <a:t>3. The Meaningful Life: purpose, direction, personal expressiveness, religion, spirituality, nature, transcendent beliefs beyond self-interest.</a:t>
            </a:r>
            <a:endParaRPr lang="en-US" sz="2000"/>
          </a:p>
          <a:p>
            <a:pPr marL="609600" indent="-609600" eaLnBrk="1" hangingPunct="1">
              <a:buFontTx/>
              <a:buNone/>
              <a:defRPr/>
            </a:pPr>
            <a:endParaRPr lang="en-US"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98" y="365126"/>
            <a:ext cx="8349853" cy="1325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What is positive </a:t>
            </a:r>
            <a:br>
              <a:rPr lang="en-NZ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psychology?</a:t>
            </a:r>
            <a:br>
              <a:rPr lang="cs-CZ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NZ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011" name="Content Placeholder 2"/>
          <p:cNvSpPr txBox="1"/>
          <p:nvPr/>
        </p:nvSpPr>
        <p:spPr bwMode="auto">
          <a:xfrm>
            <a:off x="775097" y="1893888"/>
            <a:ext cx="3137297" cy="402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 Positive Education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 Positive Health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 Positive Assessment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 Positive Psychotherapy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NZ" sz="2200" dirty="0">
                <a:latin typeface="Tw Cen MT" panose="020B0602020104020603" pitchFamily="34" charset="0"/>
              </a:rPr>
              <a:t> Positive Organisations </a:t>
            </a:r>
            <a:endParaRPr lang="en-NZ" sz="2200" dirty="0">
              <a:latin typeface="Tw Cen MT" panose="020B0602020104020603" pitchFamily="34" charset="0"/>
            </a:endParaRPr>
          </a:p>
          <a:p>
            <a:pPr marL="90805" indent="-9080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endParaRPr lang="en-NZ" sz="2200" dirty="0">
              <a:latin typeface="Tw Cen MT" panose="020B0602020104020603" pitchFamily="34" charset="0"/>
            </a:endParaRP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83794" y="136525"/>
            <a:ext cx="5225654" cy="664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>
          <a:xfrm>
            <a:off x="701675" y="228600"/>
            <a:ext cx="8061325" cy="1066800"/>
          </a:xfrm>
        </p:spPr>
        <p:txBody>
          <a:bodyPr/>
          <a:lstStyle/>
          <a:p>
            <a:pPr algn="ctr" eaLnBrk="1" hangingPunct="1"/>
            <a:r>
              <a:rPr lang="en-US" altLang="en-US" sz="4800" b="1"/>
              <a:t>What Is Positive Psychology?</a:t>
            </a:r>
            <a:endParaRPr lang="en-US" altLang="en-US" sz="4800" b="1"/>
          </a:p>
        </p:txBody>
      </p:sp>
      <p:sp>
        <p:nvSpPr>
          <p:cNvPr id="4099" name="Content Placeholder 1"/>
          <p:cNvSpPr>
            <a:spLocks noGrp="1"/>
          </p:cNvSpPr>
          <p:nvPr>
            <p:ph idx="1"/>
          </p:nvPr>
        </p:nvSpPr>
        <p:spPr>
          <a:xfrm>
            <a:off x="352425" y="1752600"/>
            <a:ext cx="8258175" cy="4038600"/>
          </a:xfrm>
        </p:spPr>
        <p:txBody>
          <a:bodyPr/>
          <a:lstStyle/>
          <a:p>
            <a:pPr marL="463550" indent="-463550" eaLnBrk="1" hangingPunct="1">
              <a:buFont typeface="Wingdings" panose="05000000000000000000" pitchFamily="2" charset="2"/>
              <a:buChar char="v"/>
            </a:pPr>
            <a:r>
              <a:rPr lang="en-US" altLang="en-US" sz="4000" dirty="0"/>
              <a:t>The scientific and applied approach to uncovering people’s strengths and promoting their positive functioning.</a:t>
            </a:r>
            <a:endParaRPr lang="en-US" altLang="en-US" sz="40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63550" indent="-463550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marL="463550" indent="-463550" eaLnBrk="1" hangingPunct="1"/>
            <a:endParaRPr lang="en-US" altLang="en-US" sz="26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463550" indent="-463550" eaLnBrk="1" hangingPunct="1">
              <a:buFont typeface="Wingdings" panose="05000000000000000000" pitchFamily="2" charset="2"/>
              <a:buChar char="v"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 Measuring a good life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25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buFontTx/>
              <a:buNone/>
              <a:defRPr/>
            </a:pPr>
            <a:r>
              <a:rPr lang="en-US" sz="2000" dirty="0"/>
              <a:t>Positive Psych. Research – good life measured by:  </a:t>
            </a:r>
            <a:endParaRPr lang="en-US" sz="2000" dirty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/>
              <a:t>Happiness</a:t>
            </a:r>
            <a:r>
              <a:rPr lang="en-US" sz="1800" dirty="0"/>
              <a:t> - life satisfaction, positive emotions.  </a:t>
            </a:r>
            <a:endParaRPr lang="en-US" sz="1800" dirty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/>
              <a:t>Health -</a:t>
            </a:r>
            <a:r>
              <a:rPr lang="en-US" sz="1800" dirty="0"/>
              <a:t> physical &amp; emotional well-being &amp; positive mental health.  </a:t>
            </a:r>
            <a:endParaRPr lang="en-US" sz="1800" dirty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/>
              <a:t>Meaningfulness -</a:t>
            </a:r>
            <a:r>
              <a:rPr lang="en-US" sz="1800" dirty="0"/>
              <a:t> purpose, transcendent , beyond self.</a:t>
            </a:r>
            <a:endParaRPr lang="en-US" sz="1800" dirty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/>
              <a:t>Virtue - </a:t>
            </a:r>
            <a:r>
              <a:rPr lang="en-US" sz="1800" dirty="0"/>
              <a:t>“good” behavior - wisdom,  forgiveness, courage. 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DVs =  1-5 = good life</a:t>
            </a:r>
            <a:endParaRPr lang="en-US" sz="20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IVs = all aspects of our personal qualities &amp; life circumstances that  contribute to 1-5.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 Ha hu Me Vi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IN" altLang="en-US" sz="2400" dirty="0" err="1"/>
              <a:t>        </a:t>
            </a:r>
            <a:r>
              <a:rPr lang="en-US" sz="2400" dirty="0" err="1"/>
              <a:t>Baumgardner</a:t>
            </a:r>
            <a:r>
              <a:rPr lang="en-US" sz="2400" dirty="0"/>
              <a:t>/Crothers definition:</a:t>
            </a:r>
            <a:endParaRPr lang="en-US" sz="1800" dirty="0"/>
          </a:p>
          <a:p>
            <a:pPr marL="533400" indent="-533400" algn="l" eaLnBrk="1" hangingPunct="1">
              <a:buFontTx/>
              <a:buNone/>
              <a:defRPr/>
            </a:pPr>
            <a:r>
              <a:rPr lang="en-IN" altLang="en-US" sz="1800" dirty="0"/>
              <a:t>          </a:t>
            </a:r>
            <a:r>
              <a:rPr lang="en-US" sz="1800" dirty="0"/>
              <a:t>Positive psychology is the scientific study of the individual traits, life goals, circumstances, and social conditions that contribute to a happy, meaningful,a virtuous, and a healthy life, defined by flexible criteria that allow for individual and cultural differences in the particular features and meanings of a life well-lived. </a:t>
            </a:r>
            <a:endParaRPr lang="en-US" sz="1800" dirty="0"/>
          </a:p>
          <a:p>
            <a:pPr marL="533400" indent="-533400" algn="l" eaLnBrk="1" hangingPunct="1">
              <a:buFontTx/>
              <a:buNone/>
              <a:defRPr/>
            </a:pPr>
            <a:r>
              <a:rPr lang="en-US" sz="1800" dirty="0"/>
              <a:t>	</a:t>
            </a:r>
            <a:endParaRPr lang="en-US" sz="1800" dirty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/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62166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Power of the Positive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635"/>
            <a:ext cx="8001000" cy="5333365"/>
          </a:xfrm>
        </p:spPr>
        <p:txBody>
          <a:bodyPr>
            <a:normAutofit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2400" dirty="0"/>
              <a:t>The Nun Study - Danner, </a:t>
            </a:r>
            <a:r>
              <a:rPr lang="en-US" sz="2400" dirty="0" err="1"/>
              <a:t>Snowdon</a:t>
            </a:r>
            <a:r>
              <a:rPr lang="en-US" sz="2400" dirty="0"/>
              <a:t>, &amp; Friesen 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u="sng" dirty="0"/>
              <a:t>Prior Research</a:t>
            </a:r>
            <a:r>
              <a:rPr lang="en-US" sz="2400" dirty="0"/>
              <a:t>: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000" dirty="0"/>
              <a:t>- Emotions, health &amp; immune system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- Genetics &amp; temperament - Labrador effect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- Temperament, + &amp; - emotions, coping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- Writing about significant life events - outlook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400" u="sng" dirty="0"/>
              <a:t>Hypothesis</a:t>
            </a:r>
            <a:r>
              <a:rPr lang="en-US" sz="2400" dirty="0"/>
              <a:t>: Cheerful people shown in autobiographical sketches will live longer than sourpusses.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u="sng" dirty="0"/>
              <a:t>Sample</a:t>
            </a:r>
            <a:r>
              <a:rPr lang="en-US" sz="2400" dirty="0"/>
              <a:t>: 180 nuns - 1930s (ideal sample)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IV: Emotions shown in autobiographical statements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sz="2400" dirty="0"/>
              <a:t>DV: Mortality &amp; longevity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23617</Words>
  <Application>WPS Presentation</Application>
  <PresentationFormat>On-screen Show (4:3)</PresentationFormat>
  <Paragraphs>717</Paragraphs>
  <Slides>60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Arial Unicode MS</vt:lpstr>
      <vt:lpstr>Osaka</vt:lpstr>
      <vt:lpstr>Yu Gothic</vt:lpstr>
      <vt:lpstr>Courier New</vt:lpstr>
      <vt:lpstr>Tw Cen MT</vt:lpstr>
      <vt:lpstr>Flow</vt:lpstr>
      <vt:lpstr>Positive Psychology</vt:lpstr>
      <vt:lpstr>II. Factors Outside Psychology  Why Now?</vt:lpstr>
      <vt:lpstr>Depression - up despite increased affluence</vt:lpstr>
      <vt:lpstr>III. Outside  &amp; Inside Current Culture Vs. Traditional Psychology</vt:lpstr>
      <vt:lpstr>  Defining Positive Psychology</vt:lpstr>
      <vt:lpstr>Definition Agenda</vt:lpstr>
      <vt:lpstr>What Is Positive Psychology?</vt:lpstr>
      <vt:lpstr> Measuring a good life</vt:lpstr>
      <vt:lpstr>Power of the Positive</vt:lpstr>
      <vt:lpstr>Results:</vt:lpstr>
      <vt:lpstr>One Final Issue - Myers</vt:lpstr>
      <vt:lpstr>Positive Psychology: History and Context within Psychology</vt:lpstr>
      <vt:lpstr>PowerPoint 演示文稿</vt:lpstr>
      <vt:lpstr>PowerPoint 演示文稿</vt:lpstr>
      <vt:lpstr>  The ME/WE Balance  </vt:lpstr>
      <vt:lpstr>The Psychology of ME and WE</vt:lpstr>
      <vt:lpstr>The Psychology of ME: Individualism</vt:lpstr>
      <vt:lpstr>The Psychology of WE: Collectivism</vt:lpstr>
      <vt:lpstr>ME/WE Balance</vt:lpstr>
      <vt:lpstr>PowerPoint 演示文稿</vt:lpstr>
      <vt:lpstr>Classifications of Illness and Strengths</vt:lpstr>
      <vt:lpstr>Classifications of Strengths</vt:lpstr>
      <vt:lpstr>Gallup’s Clifton StrengthsFinder</vt:lpstr>
      <vt:lpstr>Clifton Youth StrengthsExplorer</vt:lpstr>
      <vt:lpstr>Gallup’s Clifton Strengths Finder</vt:lpstr>
      <vt:lpstr>Gallup’s Clifton 34 Strengths Finder Themes</vt:lpstr>
      <vt:lpstr>Values in Action  Classification of Strengths</vt:lpstr>
      <vt:lpstr>Values in Action  Inventory of Strengths (VIA-IS)</vt:lpstr>
      <vt:lpstr>Values in Action Inventory of Strengths for Youth (VIA-Youth)</vt:lpstr>
      <vt:lpstr>PowerPoint 演示文稿</vt:lpstr>
      <vt:lpstr>The Values in Action (VIA) Classification of Virtues (6) &amp; Strengths (24 Strengths) </vt:lpstr>
      <vt:lpstr>Wisdom</vt:lpstr>
      <vt:lpstr>Courage</vt:lpstr>
      <vt:lpstr>Humanity</vt:lpstr>
      <vt:lpstr>Justice</vt:lpstr>
      <vt:lpstr>Temperance</vt:lpstr>
      <vt:lpstr>Transcendence</vt:lpstr>
      <vt:lpstr>The Search Institute’s Developmental Assets</vt:lpstr>
      <vt:lpstr>Search Institute Profiles of Student Life: Attitudes and Behaviors</vt:lpstr>
      <vt:lpstr>Search Institute Profiles of Student Life: Attitudes and Behaviors</vt:lpstr>
      <vt:lpstr>Support: </vt:lpstr>
      <vt:lpstr>Empowerment: </vt:lpstr>
      <vt:lpstr>Boundaries and expectations: </vt:lpstr>
      <vt:lpstr>Constructive use of time: </vt:lpstr>
      <vt:lpstr>Commitment to learning: </vt:lpstr>
      <vt:lpstr>Positive Values: </vt:lpstr>
      <vt:lpstr>Social competencies: </vt:lpstr>
      <vt:lpstr>Positive identity: </vt:lpstr>
      <vt:lpstr>Comparisons of Measures of Strengths</vt:lpstr>
      <vt:lpstr>PowerPoint 演示文稿</vt:lpstr>
      <vt:lpstr>Dimensions of Well-Being</vt:lpstr>
      <vt:lpstr>Favorable Outcomes, described by Ryff and Keyes</vt:lpstr>
      <vt:lpstr>Dimensions of Well-Being: Psychological</vt:lpstr>
      <vt:lpstr>Dimensions of Well-Being: Psychological</vt:lpstr>
      <vt:lpstr>Dimensions of Well-Being: Social</vt:lpstr>
      <vt:lpstr>Dimensions of Well-Being: Social</vt:lpstr>
      <vt:lpstr>Dimensions of Well-Being: Emotional</vt:lpstr>
      <vt:lpstr>Complete Mental Health</vt:lpstr>
      <vt:lpstr>Positive Outcomes (little dream about the future of Positive Psychology</vt:lpstr>
      <vt:lpstr>What is positive  psychology?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Personality</dc:title>
  <dc:creator>ruchi.gautam</dc:creator>
  <cp:lastModifiedBy>user</cp:lastModifiedBy>
  <cp:revision>171</cp:revision>
  <dcterms:created xsi:type="dcterms:W3CDTF">2018-06-02T04:43:00Z</dcterms:created>
  <dcterms:modified xsi:type="dcterms:W3CDTF">2023-12-03T05:16:39Z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669CF36C9D9342379A8182DF44571595</vt:lpwstr>
  </property>
  <property fmtid="{D5CDD505-2E9C-101B-9397-08002B2CF9AE}" pid="3" name="KSOProductBuildVer">
    <vt:lpwstr>1033-11.2.0.11537</vt:lpwstr>
  </property>
</Properties>
</file>