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02" r:id="rId3"/>
    <p:sldId id="490" r:id="rId4"/>
    <p:sldId id="426" r:id="rId6"/>
    <p:sldId id="475" r:id="rId7"/>
    <p:sldId id="476" r:id="rId8"/>
    <p:sldId id="478" r:id="rId9"/>
    <p:sldId id="479" r:id="rId10"/>
    <p:sldId id="485" r:id="rId11"/>
    <p:sldId id="486" r:id="rId12"/>
    <p:sldId id="526" r:id="rId13"/>
    <p:sldId id="492" r:id="rId14"/>
    <p:sldId id="494" r:id="rId15"/>
    <p:sldId id="495" r:id="rId16"/>
    <p:sldId id="497" r:id="rId17"/>
    <p:sldId id="514" r:id="rId18"/>
    <p:sldId id="515" r:id="rId19"/>
    <p:sldId id="518" r:id="rId20"/>
    <p:sldId id="519" r:id="rId21"/>
    <p:sldId id="500" r:id="rId22"/>
    <p:sldId id="533" r:id="rId23"/>
    <p:sldId id="516" r:id="rId24"/>
    <p:sldId id="527" r:id="rId25"/>
    <p:sldId id="528" r:id="rId26"/>
    <p:sldId id="529" r:id="rId27"/>
    <p:sldId id="530" r:id="rId28"/>
    <p:sldId id="531" r:id="rId29"/>
    <p:sldId id="532" r:id="rId30"/>
    <p:sldId id="501" r:id="rId31"/>
    <p:sldId id="502" r:id="rId32"/>
    <p:sldId id="520" r:id="rId33"/>
    <p:sldId id="534" r:id="rId34"/>
    <p:sldId id="535" r:id="rId35"/>
    <p:sldId id="536" r:id="rId36"/>
    <p:sldId id="537" r:id="rId37"/>
    <p:sldId id="538" r:id="rId38"/>
    <p:sldId id="539" r:id="rId39"/>
    <p:sldId id="540" r:id="rId40"/>
    <p:sldId id="541" r:id="rId41"/>
    <p:sldId id="503" r:id="rId42"/>
    <p:sldId id="542" r:id="rId43"/>
    <p:sldId id="506" r:id="rId44"/>
    <p:sldId id="508" r:id="rId45"/>
    <p:sldId id="511" r:id="rId46"/>
    <p:sldId id="543" r:id="rId47"/>
    <p:sldId id="512" r:id="rId48"/>
    <p:sldId id="544" r:id="rId49"/>
    <p:sldId id="513" r:id="rId50"/>
    <p:sldId id="509" r:id="rId51"/>
    <p:sldId id="510" r:id="rId52"/>
    <p:sldId id="439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77" autoAdjust="0"/>
  </p:normalViewPr>
  <p:slideViewPr>
    <p:cSldViewPr>
      <p:cViewPr varScale="1">
        <p:scale>
          <a:sx n="60" d="100"/>
          <a:sy n="60" d="100"/>
        </p:scale>
        <p:origin x="1460" y="84"/>
      </p:cViewPr>
      <p:guideLst>
        <p:guide orient="horz" pos="21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362FE-F5F4-48A8-BE4F-4880E79049A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34389-8200-482A-AB92-1827431AC69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/>
            <a:endParaRPr lang="en-US" alt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254D3F29-36F6-4B93-A3FC-EB5B28352C4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DA341E-7D6B-4555-818C-A60F65062E87}" type="slidenum">
              <a:rPr lang="en-US" altLang="en-US"/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864380-7A08-4F60-8EAF-A461EB4906B5}" type="slidenum">
              <a:rPr lang="en-US"/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FC19F3-D74D-4C56-9403-A9BF6EFFAF3D}" type="slidenum">
              <a:rPr lang="en-US" altLang="en-US"/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64336E-2561-4D62-86F6-3527C1A6ABB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FC19F3-D74D-4C56-9403-A9BF6EFFAF3D}" type="slidenum">
              <a:rPr lang="en-US" altLang="en-US"/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FC19F3-D74D-4C56-9403-A9BF6EFFAF3D}" type="slidenum">
              <a:rPr lang="en-US" altLang="en-US"/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CEBC-7CE4-4EAD-888D-E4544D145755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B103-58C7-4E77-899F-0F68446DB354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CEBC-7CE4-4EAD-888D-E4544D14575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B103-58C7-4E77-899F-0F68446DB3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CEBC-7CE4-4EAD-888D-E4544D14575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B103-58C7-4E77-899F-0F68446DB3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CEBC-7CE4-4EAD-888D-E4544D14575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B103-58C7-4E77-899F-0F68446DB3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CEBC-7CE4-4EAD-888D-E4544D14575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B103-58C7-4E77-899F-0F68446DB354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CEBC-7CE4-4EAD-888D-E4544D14575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B103-58C7-4E77-899F-0F68446DB3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CEBC-7CE4-4EAD-888D-E4544D14575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B103-58C7-4E77-899F-0F68446DB3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CEBC-7CE4-4EAD-888D-E4544D14575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B103-58C7-4E77-899F-0F68446DB3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CEBC-7CE4-4EAD-888D-E4544D14575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B103-58C7-4E77-899F-0F68446DB3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CEBC-7CE4-4EAD-888D-E4544D14575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B103-58C7-4E77-899F-0F68446DB3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CEBC-7CE4-4EAD-888D-E4544D14575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763B103-58C7-4E77-899F-0F68446DB354}" type="slidenum">
              <a:rPr lang="en-US" smtClean="0"/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32CEBC-7CE4-4EAD-888D-E4544D145755}" type="datetimeFigureOut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63B103-58C7-4E77-899F-0F68446DB354}" type="slidenum">
              <a:rPr lang="en-US" smtClean="0"/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Positive Psychology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dirty="0"/>
              <a:t>The Science of Human Strengths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en-US" sz="3200" dirty="0"/>
              <a:t>Classifications and Measures of Strengths and Positive Outcomes</a:t>
            </a:r>
            <a:endParaRPr lang="en-US" alt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8191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Classifications of Illness and Strengths</a:t>
            </a: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624705"/>
          </a:xfrm>
        </p:spPr>
        <p:txBody>
          <a:bodyPr>
            <a:normAutofit fontScale="60000"/>
          </a:bodyPr>
          <a:lstStyle/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en-US" b="1" dirty="0"/>
              <a:t>“Strength” defined as</a:t>
            </a:r>
            <a:r>
              <a:rPr lang="en-US" altLang="en-US" dirty="0"/>
              <a:t>: capacity for feeling, thinking, and behaving in a way that allows optimal functioning in the pursuit of valued outcomes </a:t>
            </a:r>
            <a:r>
              <a:rPr lang="en-US" altLang="en-US" sz="1800" dirty="0"/>
              <a:t>(Linley &amp; Harrington, 2006).</a:t>
            </a:r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en-US" sz="3200" dirty="0"/>
              <a:t>Long way to go in figuring out how to measure strengths</a:t>
            </a:r>
            <a:endParaRPr lang="en-US" altLang="en-US" sz="3200" dirty="0"/>
          </a:p>
          <a:p>
            <a:pPr eaLnBrk="1" hangingPunct="1">
              <a:buFont typeface="Wingdings" panose="05000000000000000000" pitchFamily="2" charset="2"/>
              <a:buChar char="v"/>
            </a:pPr>
            <a:endParaRPr lang="en-US" altLang="en-US" sz="32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 sz="3200">
              <a:sym typeface="+mn-ea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4000" b="1">
                <a:sym typeface="+mn-ea"/>
              </a:rPr>
              <a:t>Classifications of Illness</a:t>
            </a:r>
            <a:endParaRPr lang="en-US" altLang="en-US" sz="4000" b="1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200" u="sng">
                <a:sym typeface="+mn-ea"/>
              </a:rPr>
              <a:t>2 Classifications Accepted World-Wide:</a:t>
            </a:r>
            <a:endParaRPr lang="en-US" altLang="en-US" sz="3200" u="sng"/>
          </a:p>
          <a:p>
            <a:pPr>
              <a:buFont typeface="Wingdings" panose="05000000000000000000" pitchFamily="2" charset="2"/>
              <a:buNone/>
            </a:pPr>
            <a:endParaRPr lang="en-US" altLang="en-US" sz="3200" u="sng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200">
                <a:sym typeface="+mn-ea"/>
              </a:rPr>
              <a:t>	1. International Classifications of Diseases (ICD) by the World Health Organization</a:t>
            </a:r>
            <a:endParaRPr lang="en-US" altLang="en-US" sz="3200"/>
          </a:p>
          <a:p>
            <a:pPr eaLnBrk="1" hangingPunct="1">
              <a:buFont typeface="Wingdings" panose="05000000000000000000" pitchFamily="2" charset="2"/>
              <a:buChar char="v"/>
            </a:pPr>
            <a:endParaRPr lang="en-US" altLang="en-US" sz="32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200">
                <a:sym typeface="+mn-ea"/>
              </a:rPr>
              <a:t>	2. Diagnostic &amp; Statistical Manual of Mental Disorders (DSM) by the American Psychiatric Association</a:t>
            </a:r>
            <a:endParaRPr lang="en-US" altLang="en-US" sz="3200"/>
          </a:p>
          <a:p>
            <a:pPr eaLnBrk="1" hangingPunct="1">
              <a:buFont typeface="Wingdings" panose="05000000000000000000" pitchFamily="2" charset="2"/>
              <a:buChar char="v"/>
            </a:pPr>
            <a:endParaRPr lang="en-US" altLang="en-US" sz="3200" dirty="0"/>
          </a:p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sz="6000" dirty="0"/>
              <a:t>Classifications of Strengths</a:t>
            </a:r>
            <a:endParaRPr lang="en-US" altLang="en-US" sz="6000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4149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No Classifications Accepted World-Wide, yet!</a:t>
            </a: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u="sng" dirty="0"/>
              <a:t>3 Models In Use by Many:</a:t>
            </a:r>
            <a:endParaRPr lang="en-US" altLang="en-US" u="sng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1. Gallup Themes of Talent via Clifton </a:t>
            </a:r>
            <a:r>
              <a:rPr lang="en-US" altLang="en-US" dirty="0" err="1"/>
              <a:t>StrengthsFinder</a:t>
            </a:r>
            <a:r>
              <a:rPr lang="en-US" altLang="en-US" dirty="0"/>
              <a:t>.</a:t>
            </a: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2. Values in Action Classification of Strengths</a:t>
            </a: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   3. Search Institute’s 40 Developmental Assets</a:t>
            </a:r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355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800" dirty="0"/>
              <a:t>Gallup’s Clifton </a:t>
            </a:r>
            <a:r>
              <a:rPr lang="en-US" altLang="en-US" sz="4800" dirty="0" err="1"/>
              <a:t>StrengthsFinder</a:t>
            </a:r>
            <a:endParaRPr lang="en-US" altLang="en-US" sz="4800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79070" y="762000"/>
            <a:ext cx="8431530" cy="2424430"/>
          </a:xfrm>
        </p:spPr>
        <p:txBody>
          <a:bodyPr>
            <a:normAutofit fontScale="6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“What would happen if we studied what was right with people</a:t>
            </a:r>
            <a:r>
              <a:rPr lang="en-US" altLang="en-US" sz="2800" dirty="0"/>
              <a:t>”  - Donald Clifton, CEO Gallup</a:t>
            </a:r>
            <a:endParaRPr lang="en-US" altLang="en-US" sz="2800" dirty="0"/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Talent can be </a:t>
            </a:r>
            <a:r>
              <a:rPr lang="en-US" altLang="en-US" dirty="0" err="1"/>
              <a:t>operationalized</a:t>
            </a:r>
            <a:r>
              <a:rPr lang="en-US" altLang="en-US" dirty="0"/>
              <a:t>, studied, and accentuated in work and academic settings</a:t>
            </a:r>
            <a:endParaRPr lang="en-US" altLang="en-US" dirty="0"/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Strengths are extens</a:t>
            </a:r>
            <a:r>
              <a:rPr lang="en-IN" altLang="en-US" dirty="0"/>
              <a:t> </a:t>
            </a:r>
            <a:r>
              <a:rPr lang="en-US" altLang="en-US" dirty="0"/>
              <a:t>ions of talent:</a:t>
            </a:r>
            <a:endParaRPr lang="en-US" altLang="en-US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400" dirty="0"/>
              <a:t>Strength = talent + related knowledge + related skills</a:t>
            </a:r>
            <a:r>
              <a:rPr lang="en-US" altLang="en-US" dirty="0"/>
              <a:t>	</a:t>
            </a:r>
            <a:endParaRPr lang="en-US" altLang="en-US" dirty="0"/>
          </a:p>
        </p:txBody>
      </p:sp>
      <p:sp>
        <p:nvSpPr>
          <p:cNvPr id="9219" name="Content Placeholder 2"/>
          <p:cNvSpPr>
            <a:spLocks noGrp="1"/>
          </p:cNvSpPr>
          <p:nvPr/>
        </p:nvSpPr>
        <p:spPr>
          <a:xfrm>
            <a:off x="381000" y="3609975"/>
            <a:ext cx="7492365" cy="2981325"/>
          </a:xfrm>
          <a:prstGeom prst="rect">
            <a:avLst/>
          </a:prstGeom>
        </p:spPr>
        <p:txBody>
          <a:bodyPr vert="horz">
            <a:normAutofit fontScale="6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701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701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185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800" dirty="0"/>
              <a:t>measures </a:t>
            </a:r>
            <a:r>
              <a:rPr lang="en-US" altLang="en-US" sz="2800" b="1" dirty="0"/>
              <a:t>34</a:t>
            </a:r>
            <a:r>
              <a:rPr lang="en-US" altLang="en-US" sz="2800" dirty="0"/>
              <a:t> Talent Themes </a:t>
            </a: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b="1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800" dirty="0"/>
              <a:t>on-line measure for adolescents and adults </a:t>
            </a:r>
            <a:endParaRPr lang="en-US" altLang="en-US" sz="2800" dirty="0"/>
          </a:p>
          <a:p>
            <a:pPr lvl="1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800" dirty="0"/>
              <a:t>released in 2007</a:t>
            </a:r>
            <a:endParaRPr lang="en-US" altLang="en-US" sz="2800" dirty="0"/>
          </a:p>
          <a:p>
            <a:pPr lvl="1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800" dirty="0"/>
              <a:t>psychometrically sound  (valid and reliable)</a:t>
            </a:r>
            <a:endParaRPr lang="en-US" altLang="en-US" sz="2800" dirty="0"/>
          </a:p>
          <a:p>
            <a:pPr lvl="1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800" dirty="0"/>
              <a:t>available in 17 languages</a:t>
            </a:r>
            <a:endParaRPr lang="en-US" altLang="en-US" sz="2800" dirty="0"/>
          </a:p>
        </p:txBody>
      </p:sp>
      <p:sp>
        <p:nvSpPr>
          <p:cNvPr id="9218" name="Title 1"/>
          <p:cNvSpPr>
            <a:spLocks noGrp="1"/>
          </p:cNvSpPr>
          <p:nvPr/>
        </p:nvSpPr>
        <p:spPr>
          <a:xfrm>
            <a:off x="228600" y="3048000"/>
            <a:ext cx="3651885" cy="492760"/>
          </a:xfrm>
          <a:prstGeom prst="rect">
            <a:avLst/>
          </a:prstGeom>
        </p:spPr>
        <p:txBody>
          <a:bodyPr vert="horz" lIns="0" rIns="0" bIns="0" anchor="b">
            <a:normAutofit fontScale="4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6000"/>
              <a:t>Strengths</a:t>
            </a:r>
            <a:r>
              <a:rPr lang="en-IN" altLang="en-US" sz="6000"/>
              <a:t>  </a:t>
            </a:r>
            <a:r>
              <a:rPr lang="en-US" altLang="en-US" sz="6000"/>
              <a:t>Finder 2.0</a:t>
            </a:r>
            <a:endParaRPr lang="en-US" altLang="en-US" sz="6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769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800"/>
              <a:t>Clifton Youth StrengthsExplorer</a:t>
            </a:r>
            <a:endParaRPr lang="en-US" altLang="en-US" sz="480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52400" y="760095"/>
            <a:ext cx="9144000" cy="2909570"/>
          </a:xfrm>
        </p:spPr>
        <p:txBody>
          <a:bodyPr>
            <a:normAutofit fontScale="80000"/>
          </a:bodyPr>
          <a:lstStyle/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800" dirty="0"/>
              <a:t>measures </a:t>
            </a:r>
            <a:r>
              <a:rPr lang="en-US" altLang="en-US" sz="2800" b="1" dirty="0"/>
              <a:t>10</a:t>
            </a:r>
            <a:r>
              <a:rPr lang="en-US" altLang="en-US" sz="2800" dirty="0"/>
              <a:t> Talent Themes (signature themes)</a:t>
            </a:r>
            <a:endParaRPr lang="en-US" altLang="en-US" sz="2000" dirty="0"/>
          </a:p>
          <a:p>
            <a:pPr lvl="2"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800" dirty="0"/>
              <a:t>on-line measure for children &amp; youth </a:t>
            </a:r>
            <a:r>
              <a:rPr lang="en-US" altLang="en-US" sz="2000" dirty="0"/>
              <a:t>(10 - 14 years old)</a:t>
            </a:r>
            <a:endParaRPr lang="en-US" altLang="en-US" sz="2000" dirty="0"/>
          </a:p>
          <a:p>
            <a:pPr lvl="2"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800" dirty="0"/>
              <a:t>released in 2006</a:t>
            </a:r>
            <a:endParaRPr lang="en-US" altLang="en-US" sz="2800" dirty="0"/>
          </a:p>
          <a:p>
            <a:pPr lvl="2"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800" dirty="0"/>
              <a:t>comes with a Youth Workbook and Parent &amp; Educator Guides</a:t>
            </a:r>
            <a:endParaRPr lang="en-US" altLang="en-US" sz="2800" dirty="0"/>
          </a:p>
          <a:p>
            <a:pPr lvl="2"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 lvl="2"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 lvl="2"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 lvl="2">
              <a:buFont typeface="Wingdings" panose="05000000000000000000" pitchFamily="2" charset="2"/>
              <a:buChar char="v"/>
            </a:pPr>
            <a:endParaRPr lang="en-US" altLang="en-US" sz="2400" dirty="0"/>
          </a:p>
          <a:p>
            <a:pPr lvl="2">
              <a:buFont typeface="Wingdings" panose="05000000000000000000" pitchFamily="2" charset="2"/>
              <a:buChar char="v"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9261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Gallup’s Clifton Strengths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028" y="1413164"/>
            <a:ext cx="8323118" cy="5098472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Clifton studied success across a wide variety of business and education domains.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He bases his analysis of success on a simple question: ‘ WHAT WOULD HAPPEN IF WE STUDIED WHAT IS RIGHT WITH PEOPLE?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Clifton believed that talents could be </a:t>
            </a:r>
            <a:r>
              <a:rPr lang="en-US" dirty="0" err="1"/>
              <a:t>operationalized</a:t>
            </a:r>
            <a:r>
              <a:rPr lang="en-US" dirty="0"/>
              <a:t>, studied and accentuated in work and academic settings.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He defined talent as “ naturally recurring patterns of thought, feeling or behavior that can be productively applied”.( Hodges &amp; Clifton, 2004)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Clifton viewed strengths as </a:t>
            </a:r>
            <a:r>
              <a:rPr lang="en-US" b="1" dirty="0"/>
              <a:t>extensions of talent</a:t>
            </a:r>
            <a:r>
              <a:rPr lang="en-US" dirty="0"/>
              <a:t>. More precisely, the strength construct </a:t>
            </a:r>
            <a:r>
              <a:rPr lang="en-US" b="1" dirty="0"/>
              <a:t>combines talent with associated knowledge and skills </a:t>
            </a:r>
            <a:r>
              <a:rPr lang="en-US" dirty="0"/>
              <a:t>and is defined as the ability to provide consistent, near-perfect performance in a specific task.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Clifton considered success to be closely allied with personal talents, strengths and analytical intelligence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292" y="207820"/>
            <a:ext cx="8162059" cy="112221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Gallup’s Clifton 34 Strengths Finder 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118" y="1427019"/>
            <a:ext cx="8551718" cy="5209309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Achiever			Discipline		Responsibility			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Activator			Empathy			Restorative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Adaptability			Focus			Self-assurance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Analytical			Futuristic											Significance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Arranger			Harmony		Strategic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Belief				Ideation			WOO(Winning 								others over)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Command			</a:t>
            </a:r>
            <a:r>
              <a:rPr lang="en-US" dirty="0" err="1"/>
              <a:t>Includer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Communication		Individualization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Competition			Input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Connectedness		                Intellection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Consistency			Learner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Context			</a:t>
            </a:r>
            <a:r>
              <a:rPr lang="en-US" dirty="0" err="1"/>
              <a:t>Maximizer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Deliberative			Positivity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Developer			</a:t>
            </a:r>
            <a:r>
              <a:rPr lang="en-US" dirty="0" err="1"/>
              <a:t>Relator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398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Values in Action </a:t>
            </a:r>
            <a:br>
              <a:rPr lang="en-US" altLang="en-US" dirty="0"/>
            </a:br>
            <a:r>
              <a:rPr lang="en-US" altLang="en-US" dirty="0"/>
              <a:t>Classification of Strengths</a:t>
            </a:r>
            <a:endParaRPr lang="en-US" alt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565275"/>
            <a:ext cx="8229600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Developed by Peterson &amp; Seligman (2004)</a:t>
            </a: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Antithesis of the DSM</a:t>
            </a: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Provides a common language for strengths</a:t>
            </a: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24 Strengths that meet 10 Criteria </a:t>
            </a: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b="1" dirty="0"/>
              <a:t>Based upon 6 Virtues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398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/>
              <a:t>Values in Action </a:t>
            </a:r>
            <a:br>
              <a:rPr lang="en-US" altLang="en-US"/>
            </a:br>
            <a:r>
              <a:rPr lang="en-US" altLang="en-US"/>
              <a:t>Inventory of Strengths (VIA-IS)</a:t>
            </a:r>
            <a:endParaRPr lang="en-US" altLang="en-US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717675"/>
            <a:ext cx="8229600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/>
              <a:t>measures 24 character strengths</a:t>
            </a: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/>
              <a:t>on-line and paper-and-pencil measure for adults</a:t>
            </a: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/>
              <a:t>psychometrically sound (valid and reliable)</a:t>
            </a: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/>
              <a:t>sensitive to change over time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31775"/>
            <a:ext cx="8229600" cy="11398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/>
              <a:t>Values in Action Inventory of Strengths for Youth (VIA-Youth)</a:t>
            </a:r>
            <a:endParaRPr lang="en-US" altLang="en-US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2022475"/>
            <a:ext cx="8229600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/>
              <a:t>measures 24 character strengths</a:t>
            </a: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/>
              <a:t>on-line measure for adolescents</a:t>
            </a:r>
            <a:endParaRPr lang="en-US" altLang="en-US"/>
          </a:p>
          <a:p>
            <a:pPr>
              <a:buFont typeface="Wingdings" panose="05000000000000000000" pitchFamily="2" charset="2"/>
              <a:buChar char="v"/>
            </a:pPr>
            <a:endParaRPr lang="en-US" alt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/>
              <a:t>adequate psychometric properties</a:t>
            </a: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2"/>
          <p:cNvSpPr>
            <a:spLocks noGrp="1"/>
          </p:cNvSpPr>
          <p:nvPr>
            <p:ph type="title"/>
          </p:nvPr>
        </p:nvSpPr>
        <p:spPr>
          <a:xfrm>
            <a:off x="701675" y="228600"/>
            <a:ext cx="8061325" cy="1066800"/>
          </a:xfrm>
        </p:spPr>
        <p:txBody>
          <a:bodyPr/>
          <a:lstStyle/>
          <a:p>
            <a:pPr algn="ctr" eaLnBrk="1" hangingPunct="1"/>
            <a:r>
              <a:rPr lang="en-US" altLang="en-US" sz="4800" b="1"/>
              <a:t>What Is Positive Psychology?</a:t>
            </a:r>
            <a:endParaRPr lang="en-US" altLang="en-US" sz="4800" b="1"/>
          </a:p>
        </p:txBody>
      </p:sp>
      <p:sp>
        <p:nvSpPr>
          <p:cNvPr id="4099" name="Content Placeholder 1"/>
          <p:cNvSpPr>
            <a:spLocks noGrp="1"/>
          </p:cNvSpPr>
          <p:nvPr>
            <p:ph idx="1"/>
          </p:nvPr>
        </p:nvSpPr>
        <p:spPr>
          <a:xfrm>
            <a:off x="352425" y="1752600"/>
            <a:ext cx="8258175" cy="4038600"/>
          </a:xfrm>
        </p:spPr>
        <p:txBody>
          <a:bodyPr/>
          <a:lstStyle/>
          <a:p>
            <a:pPr marL="463550" indent="-463550" eaLnBrk="1" hangingPunct="1">
              <a:buFont typeface="Wingdings" panose="05000000000000000000" pitchFamily="2" charset="2"/>
              <a:buChar char="v"/>
            </a:pPr>
            <a:r>
              <a:rPr lang="en-US" altLang="en-US" sz="4000" dirty="0"/>
              <a:t>The scientific and applied approach to uncovering people’s strengths and promoting their positive functioning.</a:t>
            </a:r>
            <a:endParaRPr lang="en-US" altLang="en-US" sz="4000" dirty="0"/>
          </a:p>
          <a:p>
            <a:pPr marL="463550" indent="-463550" eaLnBrk="1" hangingPunct="1"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 marL="463550" indent="-463550"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marL="463550" indent="-463550" eaLnBrk="1" hangingPunct="1"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 marL="463550" indent="-463550" eaLnBrk="1" hangingPunct="1"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 marL="463550" indent="-463550" eaLnBrk="1" hangingPunct="1"/>
            <a:endParaRPr lang="en-US" altLang="en-US" sz="2600" dirty="0"/>
          </a:p>
          <a:p>
            <a:pPr marL="463550" indent="-463550" eaLnBrk="1" hangingPunct="1">
              <a:buFont typeface="Wingdings" panose="05000000000000000000" pitchFamily="2" charset="2"/>
              <a:buChar char="v"/>
            </a:pPr>
            <a:endParaRPr lang="en-US" altLang="en-US" sz="2400" dirty="0"/>
          </a:p>
          <a:p>
            <a:pPr marL="463550" indent="-463550" eaLnBrk="1" hangingPunct="1">
              <a:buFont typeface="Wingdings" panose="05000000000000000000" pitchFamily="2" charset="2"/>
              <a:buChar char="v"/>
            </a:pPr>
            <a:endParaRPr lang="en-US" altLang="en-US" sz="2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"/>
            <a:ext cx="9211866" cy="7096125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"/>
            <a:ext cx="8468591" cy="124690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The Values in Action (VIA) Classification of Virtues (6) &amp; Strengths (24 Strengths)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717973" cy="526472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Wisdom: Cognitive strengths that entail the acquisition and use of knowledge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Courage: Emotional strengths that involve the exercise of will to accomplish goals in the face of opposition, external and internal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Humanity: Interpersonal strengths that involve tending and befriending others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Justice: Civic strengths that underlie healthy community life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Temperance: Strengths that protect against excess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Transcendence: strengths that forge connections to the larger universe and provide meaning</a:t>
            </a:r>
            <a:endParaRPr lang="en-US" dirty="0"/>
          </a:p>
          <a:p>
            <a:pPr lvl="1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lvl="1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"/>
            <a:ext cx="8468591" cy="124690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Wisdom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717973" cy="5264727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/>
              <a:t>Creativity</a:t>
            </a:r>
            <a:r>
              <a:rPr lang="en-US" dirty="0"/>
              <a:t>: </a:t>
            </a:r>
            <a:r>
              <a:rPr lang="en-IN" i="1" dirty="0"/>
              <a:t>conceptualizing something useful, coming up with ideas that result in something worthwhile</a:t>
            </a:r>
            <a:endParaRPr lang="en-IN" i="1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/>
              <a:t>Curiosity</a:t>
            </a:r>
            <a:r>
              <a:rPr lang="en-US" dirty="0"/>
              <a:t>: s</a:t>
            </a:r>
            <a:r>
              <a:rPr lang="en-IN" i="1" dirty="0"/>
              <a:t>eek out situations where I gain new experiences without getting in my own or other people’s way</a:t>
            </a:r>
            <a:endParaRPr lang="en-IN" i="1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/>
              <a:t>Judgment</a:t>
            </a:r>
            <a:r>
              <a:rPr lang="en-US" dirty="0"/>
              <a:t>: </a:t>
            </a:r>
            <a:r>
              <a:rPr lang="en-IN" i="1" dirty="0"/>
              <a:t>weigh all aspects objectively in making decisions, including arguments that are in conflict with my convictions</a:t>
            </a:r>
            <a:endParaRPr lang="en-IN" i="1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/>
              <a:t>Love of learning</a:t>
            </a:r>
            <a:r>
              <a:rPr lang="en-US" dirty="0"/>
              <a:t>: </a:t>
            </a:r>
            <a:r>
              <a:rPr lang="en-IN" i="1" dirty="0"/>
              <a:t>motivated to acquire new levels of knowledge, or deepen my existing knowledge or skills in a significant way</a:t>
            </a:r>
            <a:endParaRPr lang="en-IN" i="1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/>
              <a:t>Perspective</a:t>
            </a:r>
            <a:r>
              <a:rPr lang="en-US" dirty="0"/>
              <a:t>: </a:t>
            </a:r>
            <a:r>
              <a:rPr lang="en-IN" i="1" dirty="0"/>
              <a:t>give advice to others by considering different (and relevant) perspectives and using my own experiences and knowledge to clarify the big picture</a:t>
            </a:r>
            <a:endParaRPr lang="en-IN" i="1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"/>
            <a:ext cx="8468591" cy="124690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Courage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717973" cy="526472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/>
              <a:t>Bravery</a:t>
            </a:r>
            <a:r>
              <a:rPr lang="en-US" dirty="0"/>
              <a:t>: </a:t>
            </a:r>
            <a:r>
              <a:rPr lang="en-IN" i="1" dirty="0"/>
              <a:t>acting on one’s convictions, and facing threats, challenges, difficulties, and pains, despite doubts and fears.</a:t>
            </a:r>
            <a:endParaRPr lang="en-IN" i="1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IN" b="1" dirty="0"/>
              <a:t>Honesty</a:t>
            </a:r>
            <a:r>
              <a:rPr lang="en-IN" dirty="0"/>
              <a:t>: </a:t>
            </a:r>
            <a:r>
              <a:rPr lang="en-IN" i="1" dirty="0"/>
              <a:t>honest to oneself and to others, trying to present oneself and one’s reactions accurately to each person, and  taking responsibility for actions.</a:t>
            </a:r>
            <a:endParaRPr lang="en-IN" i="1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IN" b="1" dirty="0"/>
              <a:t>Perseverance: </a:t>
            </a:r>
            <a:r>
              <a:rPr lang="en-IN" i="1" dirty="0"/>
              <a:t>persisting toward goals despite obstacles, discouragements, or disappointments.</a:t>
            </a:r>
            <a:endParaRPr lang="en-IN" i="1" dirty="0"/>
          </a:p>
          <a:p>
            <a:r>
              <a:rPr lang="en-IN" b="1" dirty="0"/>
              <a:t>Zest: </a:t>
            </a:r>
            <a:r>
              <a:rPr lang="en-IN" i="1" dirty="0"/>
              <a:t> feeling vital and full of energy, and approaching life feeling activated and enthusiastic."</a:t>
            </a:r>
            <a:endParaRPr lang="en-IN" i="1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IN" i="1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IN" i="1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IN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IN" i="1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"/>
            <a:ext cx="8468591" cy="124690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Humanity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717973" cy="5264727"/>
          </a:xfrm>
        </p:spPr>
        <p:txBody>
          <a:bodyPr>
            <a:normAutofit/>
          </a:bodyPr>
          <a:lstStyle/>
          <a:p>
            <a:r>
              <a:rPr lang="en-IN" b="1" dirty="0"/>
              <a:t>Kindness: </a:t>
            </a:r>
            <a:r>
              <a:rPr lang="en-IN" i="1" dirty="0"/>
              <a:t>helpful and empathic and regularly do nice </a:t>
            </a:r>
            <a:r>
              <a:rPr lang="en-IN" i="1" dirty="0" err="1"/>
              <a:t>favors</a:t>
            </a:r>
            <a:r>
              <a:rPr lang="en-IN" i="1" dirty="0"/>
              <a:t> for others without expecting anything in return.</a:t>
            </a:r>
            <a:endParaRPr lang="en-IN" i="1" dirty="0"/>
          </a:p>
          <a:p>
            <a:r>
              <a:rPr lang="en-IN" b="1" dirty="0"/>
              <a:t>Love: </a:t>
            </a:r>
            <a:r>
              <a:rPr lang="en-IN" i="1" dirty="0"/>
              <a:t>experience close, loving relationships that are characterized by giving and receiving love, warmth, and caring.</a:t>
            </a:r>
            <a:endParaRPr lang="en-IN" i="1" dirty="0"/>
          </a:p>
          <a:p>
            <a:r>
              <a:rPr lang="en-IN" b="1" dirty="0"/>
              <a:t>Social Intelligence: </a:t>
            </a:r>
            <a:r>
              <a:rPr lang="en-IN" dirty="0"/>
              <a:t>Being</a:t>
            </a:r>
            <a:r>
              <a:rPr lang="en-IN" i="1" dirty="0"/>
              <a:t> aware of and understand  feelings and thoughts of oneself, as well as the feelings of those around me."</a:t>
            </a:r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IN" i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"/>
            <a:ext cx="8468591" cy="124690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Justice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717973" cy="5264727"/>
          </a:xfrm>
        </p:spPr>
        <p:txBody>
          <a:bodyPr>
            <a:normAutofit/>
          </a:bodyPr>
          <a:lstStyle/>
          <a:p>
            <a:r>
              <a:rPr lang="en-IN" b="1" dirty="0"/>
              <a:t>Fairness: </a:t>
            </a:r>
            <a:r>
              <a:rPr lang="en-IN" i="1" dirty="0"/>
              <a:t>treating everyone equally and fairly, and give everyone the same chance applying the same rules to everyone.</a:t>
            </a:r>
            <a:endParaRPr lang="en-IN" i="1" dirty="0"/>
          </a:p>
          <a:p>
            <a:r>
              <a:rPr lang="en-IN" b="1" dirty="0"/>
              <a:t>Leadership: </a:t>
            </a:r>
            <a:r>
              <a:rPr lang="en-IN" i="1" dirty="0"/>
              <a:t>Taking charge and guiding groups to meaningful goals, and ensure good relations among group members</a:t>
            </a:r>
            <a:endParaRPr lang="en-IN" i="1" dirty="0"/>
          </a:p>
          <a:p>
            <a:r>
              <a:rPr lang="en-IN" b="1" dirty="0"/>
              <a:t>Teamwork: </a:t>
            </a:r>
            <a:r>
              <a:rPr lang="en-IN" dirty="0"/>
              <a:t>Being</a:t>
            </a:r>
            <a:r>
              <a:rPr lang="en-IN" i="1" dirty="0"/>
              <a:t> helpful and contributing to group and team member, and feel responsible for helping the team reach its goals.</a:t>
            </a:r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"/>
            <a:ext cx="8468591" cy="124690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Temperance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717973" cy="5264727"/>
          </a:xfrm>
        </p:spPr>
        <p:txBody>
          <a:bodyPr>
            <a:normAutofit/>
          </a:bodyPr>
          <a:lstStyle/>
          <a:p>
            <a:r>
              <a:rPr lang="en-IN" b="1" dirty="0"/>
              <a:t>Forgiveness: </a:t>
            </a:r>
            <a:r>
              <a:rPr lang="en-IN" i="1" dirty="0"/>
              <a:t>forgiving others when they upset and/or when they behave badly, and using that information in future relations with them.</a:t>
            </a:r>
            <a:endParaRPr lang="en-IN" i="1" dirty="0"/>
          </a:p>
          <a:p>
            <a:r>
              <a:rPr lang="en-IN" b="1" dirty="0"/>
              <a:t>Humility: </a:t>
            </a:r>
            <a:r>
              <a:rPr lang="en-IN" dirty="0"/>
              <a:t>S</a:t>
            </a:r>
            <a:r>
              <a:rPr lang="en-IN" i="1" dirty="0"/>
              <a:t>eeing my strengths and talents but being humble, not seeking to be the </a:t>
            </a:r>
            <a:r>
              <a:rPr lang="en-IN" i="1" dirty="0" err="1"/>
              <a:t>center</a:t>
            </a:r>
            <a:r>
              <a:rPr lang="en-IN" i="1" dirty="0"/>
              <a:t> of attention or to receive recognition.</a:t>
            </a:r>
            <a:endParaRPr lang="en-IN" i="1" dirty="0"/>
          </a:p>
          <a:p>
            <a:r>
              <a:rPr lang="en-IN" b="1" dirty="0"/>
              <a:t>Prudence: </a:t>
            </a:r>
            <a:r>
              <a:rPr lang="en-IN" dirty="0"/>
              <a:t>A</a:t>
            </a:r>
            <a:r>
              <a:rPr lang="en-IN" i="1" dirty="0"/>
              <a:t>cting carefully and cautiously, looking to avoid unnecessary risks and planning with the future in mind.</a:t>
            </a:r>
            <a:endParaRPr lang="en-IN" i="1" dirty="0"/>
          </a:p>
          <a:p>
            <a:r>
              <a:rPr lang="en-IN" b="1" dirty="0"/>
              <a:t>Self-Regulation: </a:t>
            </a:r>
            <a:r>
              <a:rPr lang="en-IN" dirty="0"/>
              <a:t>M</a:t>
            </a:r>
            <a:r>
              <a:rPr lang="en-IN" i="1" dirty="0"/>
              <a:t>anaging feelings and actions and being disciplined and self-controlled.</a:t>
            </a:r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IN" i="1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IN" i="1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IN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IN" i="1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"/>
            <a:ext cx="8468591" cy="124690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Transcendence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717973" cy="5264727"/>
          </a:xfrm>
        </p:spPr>
        <p:txBody>
          <a:bodyPr>
            <a:normAutofit fontScale="92500"/>
          </a:bodyPr>
          <a:lstStyle/>
          <a:p>
            <a:r>
              <a:rPr lang="en-IN" b="1" dirty="0"/>
              <a:t>Appreciation of Beauty &amp; Excellence: </a:t>
            </a:r>
            <a:r>
              <a:rPr lang="en-IN" dirty="0"/>
              <a:t>R</a:t>
            </a:r>
            <a:r>
              <a:rPr lang="en-IN" i="1" dirty="0"/>
              <a:t>ecognizing, emotionally experience, and appreciate the beauty around oneself and the skill of others.</a:t>
            </a:r>
            <a:endParaRPr lang="en-IN" i="1" dirty="0"/>
          </a:p>
          <a:p>
            <a:r>
              <a:rPr lang="en-IN" b="1" dirty="0"/>
              <a:t>Gratitude: </a:t>
            </a:r>
            <a:r>
              <a:rPr lang="en-IN" dirty="0"/>
              <a:t>Being</a:t>
            </a:r>
            <a:r>
              <a:rPr lang="en-IN" b="1" dirty="0"/>
              <a:t> </a:t>
            </a:r>
            <a:r>
              <a:rPr lang="en-IN" i="1" dirty="0"/>
              <a:t>grateful for many things and expressing thankfulness to others.</a:t>
            </a:r>
            <a:endParaRPr lang="en-IN" i="1" dirty="0"/>
          </a:p>
          <a:p>
            <a:r>
              <a:rPr lang="en-IN" b="1" dirty="0"/>
              <a:t>Hope: </a:t>
            </a:r>
            <a:r>
              <a:rPr lang="en-IN" dirty="0"/>
              <a:t>Being</a:t>
            </a:r>
            <a:r>
              <a:rPr lang="en-IN" i="1" dirty="0"/>
              <a:t> realistic and also full of optimism about the future, believing in actions and feeling confident that things will turn out well.</a:t>
            </a:r>
            <a:endParaRPr lang="en-IN" i="1" dirty="0"/>
          </a:p>
          <a:p>
            <a:r>
              <a:rPr lang="en-IN" b="1" dirty="0" err="1"/>
              <a:t>Humor</a:t>
            </a:r>
            <a:r>
              <a:rPr lang="en-IN" b="1" dirty="0"/>
              <a:t>: </a:t>
            </a:r>
            <a:r>
              <a:rPr lang="en-IN" dirty="0"/>
              <a:t>A</a:t>
            </a:r>
            <a:r>
              <a:rPr lang="en-IN" i="1" dirty="0"/>
              <a:t>pproaching life playfully, making others laugh, and finding </a:t>
            </a:r>
            <a:r>
              <a:rPr lang="en-IN" i="1" dirty="0" err="1"/>
              <a:t>humor</a:t>
            </a:r>
            <a:r>
              <a:rPr lang="en-IN" i="1" dirty="0"/>
              <a:t> in difficult and stressful times.</a:t>
            </a:r>
            <a:endParaRPr lang="en-IN" i="1" dirty="0"/>
          </a:p>
          <a:p>
            <a:r>
              <a:rPr lang="en-IN" b="1" dirty="0"/>
              <a:t>Spirituality: </a:t>
            </a:r>
            <a:r>
              <a:rPr lang="en-IN" dirty="0"/>
              <a:t>F</a:t>
            </a:r>
            <a:r>
              <a:rPr lang="en-IN" i="1" dirty="0"/>
              <a:t>eeling spiritual and believe in a sense of purpose or meaning in life; and I see one’s place in the grand scheme of the universe and find meaning in everyday life.</a:t>
            </a:r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IN" i="1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IN" i="1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IN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IN" i="1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The Search Institute’s</a:t>
            </a:r>
            <a:br>
              <a:rPr lang="en-US" altLang="en-US" dirty="0"/>
            </a:br>
            <a:r>
              <a:rPr lang="en-US" altLang="en-US" dirty="0"/>
              <a:t>Developmental Assets</a:t>
            </a:r>
            <a:endParaRPr lang="en-US" alt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52400" y="1295401"/>
            <a:ext cx="8991600" cy="5181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“What protects children from today’s problems?”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Internal and external variables that contribute to a child’s thriving. 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b="1" dirty="0"/>
              <a:t>40</a:t>
            </a:r>
            <a:r>
              <a:rPr lang="en-US" altLang="en-US" dirty="0"/>
              <a:t> Developmental Assets that lead to thriving: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20 External  </a:t>
            </a:r>
            <a:endParaRPr lang="en-US" alt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20 Internal  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External assets are the positive experiences that children and youth gain through interactions with people and institutions.</a:t>
            </a:r>
            <a:endParaRPr lang="en-US" alt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Internal assets are those personal characteristics and behaviors that stimulate the positive development of young people. </a:t>
            </a: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1398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Search Institute Profiles of Student Life: Attitudes and Behaviors</a:t>
            </a:r>
            <a:endParaRPr lang="en-US" alt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489075"/>
            <a:ext cx="8229600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156-item survey</a:t>
            </a: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sz="1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for use with children and youth</a:t>
            </a: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sz="1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describes:</a:t>
            </a:r>
            <a:endParaRPr lang="en-US" alt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40 developmental assets</a:t>
            </a:r>
            <a:endParaRPr lang="en-US" alt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8 thriving indicators</a:t>
            </a:r>
            <a:endParaRPr lang="en-US" altLang="en-US" dirty="0"/>
          </a:p>
          <a:p>
            <a:pPr lvl="1">
              <a:buFont typeface="Wingdings" panose="05000000000000000000" pitchFamily="2" charset="2"/>
              <a:buNone/>
            </a:pPr>
            <a:endParaRPr lang="en-US" altLang="en-US" sz="1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Psychometrics are unknown</a:t>
            </a: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/>
              <a:t> Measuring a good life</a:t>
            </a: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525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 marL="533400" indent="-533400" eaLnBrk="1" hangingPunct="1">
              <a:buFontTx/>
              <a:buNone/>
              <a:defRPr/>
            </a:pPr>
            <a:r>
              <a:rPr lang="en-US" sz="2000" dirty="0"/>
              <a:t>Positive Psych. Research – good life measured by:  </a:t>
            </a:r>
            <a:endParaRPr lang="en-US" sz="2000" dirty="0"/>
          </a:p>
          <a:p>
            <a:pPr marL="533400" indent="-533400" eaLnBrk="1" hangingPunct="1">
              <a:buFontTx/>
              <a:buAutoNum type="arabicPeriod"/>
              <a:defRPr/>
            </a:pPr>
            <a:r>
              <a:rPr lang="en-US" sz="1800" b="1" dirty="0"/>
              <a:t>Happiness</a:t>
            </a:r>
            <a:r>
              <a:rPr lang="en-US" sz="1800" dirty="0"/>
              <a:t> - life satisfaction, positive emotions.  </a:t>
            </a:r>
            <a:endParaRPr lang="en-US" sz="1800" dirty="0"/>
          </a:p>
          <a:p>
            <a:pPr marL="533400" indent="-533400" eaLnBrk="1" hangingPunct="1">
              <a:buFontTx/>
              <a:buAutoNum type="arabicPeriod"/>
              <a:defRPr/>
            </a:pPr>
            <a:r>
              <a:rPr lang="en-US" sz="1800" b="1" dirty="0"/>
              <a:t>Health -</a:t>
            </a:r>
            <a:r>
              <a:rPr lang="en-US" sz="1800" dirty="0"/>
              <a:t> physical &amp; emotional well-being &amp; positive mental health.  </a:t>
            </a:r>
            <a:endParaRPr lang="en-US" sz="1800" dirty="0"/>
          </a:p>
          <a:p>
            <a:pPr marL="533400" indent="-533400" eaLnBrk="1" hangingPunct="1">
              <a:buFontTx/>
              <a:buAutoNum type="arabicPeriod"/>
              <a:defRPr/>
            </a:pPr>
            <a:r>
              <a:rPr lang="en-US" sz="1800" b="1" dirty="0"/>
              <a:t>Meaningfulness -</a:t>
            </a:r>
            <a:r>
              <a:rPr lang="en-US" sz="1800" dirty="0"/>
              <a:t> purpose, transcendent , beyond self.</a:t>
            </a:r>
            <a:endParaRPr lang="en-US" sz="1800" dirty="0"/>
          </a:p>
          <a:p>
            <a:pPr marL="533400" indent="-533400" eaLnBrk="1" hangingPunct="1">
              <a:buFontTx/>
              <a:buAutoNum type="arabicPeriod"/>
              <a:defRPr/>
            </a:pPr>
            <a:r>
              <a:rPr lang="en-US" sz="1800" b="1" dirty="0"/>
              <a:t>Virtue - </a:t>
            </a:r>
            <a:r>
              <a:rPr lang="en-US" sz="1800" dirty="0"/>
              <a:t>“good” behavior - wisdom,  forgiveness, courage. </a:t>
            </a:r>
            <a:endParaRPr lang="en-US" sz="1800" dirty="0"/>
          </a:p>
          <a:p>
            <a:pPr marL="533400" indent="-533400" eaLnBrk="1" hangingPunct="1">
              <a:buFontTx/>
              <a:buNone/>
              <a:defRPr/>
            </a:pPr>
            <a:r>
              <a:rPr lang="en-US" sz="1800" dirty="0"/>
              <a:t>DVs =  1-5 = good life</a:t>
            </a:r>
            <a:endParaRPr lang="en-US" sz="2000" dirty="0"/>
          </a:p>
          <a:p>
            <a:pPr marL="533400" indent="-533400" eaLnBrk="1" hangingPunct="1">
              <a:buFontTx/>
              <a:buNone/>
              <a:defRPr/>
            </a:pPr>
            <a:r>
              <a:rPr lang="en-US" sz="1800" dirty="0"/>
              <a:t>IVs = all aspects of our personal qualities &amp; life circumstances that  contribute to 1-5.</a:t>
            </a:r>
            <a:endParaRPr lang="en-US" sz="1800" dirty="0"/>
          </a:p>
          <a:p>
            <a:pPr marL="533400" indent="-533400" eaLnBrk="1" hangingPunct="1">
              <a:buFontTx/>
              <a:buNone/>
              <a:defRPr/>
            </a:pPr>
            <a:r>
              <a:rPr lang="en-US" sz="1800" dirty="0"/>
              <a:t> Ha hu Me Vi</a:t>
            </a:r>
            <a:endParaRPr lang="en-US" sz="1800" dirty="0"/>
          </a:p>
          <a:p>
            <a:pPr marL="533400" indent="-533400" eaLnBrk="1" hangingPunct="1">
              <a:buFontTx/>
              <a:buNone/>
              <a:defRPr/>
            </a:pPr>
            <a:r>
              <a:rPr lang="en-IN" altLang="en-US" sz="2400" dirty="0" err="1"/>
              <a:t>        </a:t>
            </a:r>
            <a:r>
              <a:rPr lang="en-US" sz="2400" dirty="0" err="1"/>
              <a:t>Baumgardner</a:t>
            </a:r>
            <a:r>
              <a:rPr lang="en-US" sz="2400" dirty="0"/>
              <a:t>/Crothers definition:</a:t>
            </a:r>
            <a:endParaRPr lang="en-US" sz="1800" dirty="0"/>
          </a:p>
          <a:p>
            <a:pPr marL="533400" indent="-533400" algn="l" eaLnBrk="1" hangingPunct="1">
              <a:buFontTx/>
              <a:buNone/>
              <a:defRPr/>
            </a:pPr>
            <a:r>
              <a:rPr lang="en-IN" altLang="en-US" sz="1800" dirty="0"/>
              <a:t>          </a:t>
            </a:r>
            <a:r>
              <a:rPr lang="en-US" sz="1800" dirty="0"/>
              <a:t>Positive psychology is the scientific study of the individual traits, life goals, circumstances, and social conditions that contribute to a happy, meaningful,a virtuous, and a healthy life, defined by flexible criteria that allow for individual and cultural differences in the particular features and meanings of a life well-lived. </a:t>
            </a:r>
            <a:endParaRPr lang="en-US" sz="1800" dirty="0"/>
          </a:p>
          <a:p>
            <a:pPr marL="533400" indent="-533400" algn="l" eaLnBrk="1" hangingPunct="1">
              <a:buFontTx/>
              <a:buNone/>
              <a:defRPr/>
            </a:pPr>
            <a:r>
              <a:rPr lang="en-US" sz="1800" dirty="0"/>
              <a:t>	</a:t>
            </a:r>
            <a:endParaRPr lang="en-US" sz="1800" dirty="0"/>
          </a:p>
          <a:p>
            <a:pPr marL="533400" indent="-533400" eaLnBrk="1" hangingPunct="1">
              <a:buFontTx/>
              <a:buNone/>
              <a:defRPr/>
            </a:pPr>
            <a:r>
              <a:rPr lang="en-US" sz="1800" dirty="0"/>
              <a:t> </a:t>
            </a:r>
            <a:endParaRPr lang="en-US" sz="1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1398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Search Institute Profiles of Student Life: Attitudes and Behaviors</a:t>
            </a:r>
            <a:endParaRPr lang="en-US" alt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489075"/>
            <a:ext cx="8229600" cy="45307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</a:pPr>
            <a:endParaRPr lang="en-US" altLang="en-US" sz="1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8 thriving indicators</a:t>
            </a:r>
            <a:endParaRPr lang="en-US" altLang="en-US" dirty="0"/>
          </a:p>
          <a:p>
            <a:pPr lvl="1">
              <a:buFont typeface="Wingdings" panose="05000000000000000000" pitchFamily="2" charset="2"/>
              <a:buNone/>
            </a:pPr>
            <a:endParaRPr lang="en-IN" sz="1200" dirty="0"/>
          </a:p>
          <a:p>
            <a:pPr lvl="1">
              <a:buFont typeface="Wingdings" panose="05000000000000000000" pitchFamily="2" charset="2"/>
              <a:buNone/>
            </a:pPr>
            <a:r>
              <a:rPr lang="en-IN" altLang="en-US" b="1" dirty="0"/>
              <a:t>External Assets</a:t>
            </a:r>
            <a:endParaRPr lang="en-IN" altLang="en-US" b="1" dirty="0"/>
          </a:p>
          <a:p>
            <a:pPr lvl="1"/>
            <a:r>
              <a:rPr lang="en-IN" altLang="en-US" dirty="0"/>
              <a:t>Support</a:t>
            </a:r>
            <a:endParaRPr lang="en-IN" altLang="en-US" dirty="0"/>
          </a:p>
          <a:p>
            <a:pPr lvl="1"/>
            <a:r>
              <a:rPr lang="en-IN" altLang="en-US" dirty="0"/>
              <a:t>Empowerment</a:t>
            </a:r>
            <a:endParaRPr lang="en-IN" altLang="en-US" dirty="0"/>
          </a:p>
          <a:p>
            <a:pPr lvl="1"/>
            <a:r>
              <a:rPr lang="en-IN" dirty="0"/>
              <a:t>Boundaries and Expectations</a:t>
            </a:r>
            <a:endParaRPr lang="en-IN" dirty="0"/>
          </a:p>
          <a:p>
            <a:pPr lvl="1"/>
            <a:r>
              <a:rPr lang="en-IN" altLang="en-US" dirty="0"/>
              <a:t>Constructive Use of Time</a:t>
            </a:r>
            <a:endParaRPr lang="en-IN" altLang="en-US" dirty="0"/>
          </a:p>
          <a:p>
            <a:pPr lvl="1">
              <a:buNone/>
            </a:pPr>
            <a:r>
              <a:rPr lang="en-IN" altLang="en-US" b="1" dirty="0"/>
              <a:t>Internal Assets </a:t>
            </a:r>
            <a:endParaRPr lang="en-IN" altLang="en-US" b="1" dirty="0"/>
          </a:p>
          <a:p>
            <a:pPr lvl="1"/>
            <a:r>
              <a:rPr lang="en-IN" dirty="0"/>
              <a:t>Commitment to Learning</a:t>
            </a:r>
            <a:endParaRPr lang="en-IN" dirty="0"/>
          </a:p>
          <a:p>
            <a:pPr lvl="1"/>
            <a:r>
              <a:rPr lang="en-IN" altLang="en-US" dirty="0"/>
              <a:t>Positive Values</a:t>
            </a:r>
            <a:endParaRPr lang="en-IN" altLang="en-US" dirty="0"/>
          </a:p>
          <a:p>
            <a:pPr lvl="1"/>
            <a:r>
              <a:rPr lang="en-IN" dirty="0"/>
              <a:t>Social Competencies</a:t>
            </a:r>
            <a:endParaRPr lang="en-IN" dirty="0"/>
          </a:p>
          <a:p>
            <a:pPr lvl="1"/>
            <a:r>
              <a:rPr lang="en-IN" dirty="0"/>
              <a:t>Positive Identity</a:t>
            </a:r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IN" dirty="0"/>
              <a:t>Support: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1. Family support—family life provides high levels of love and support </a:t>
            </a:r>
            <a:endParaRPr lang="en-IN" dirty="0"/>
          </a:p>
          <a:p>
            <a:r>
              <a:rPr lang="en-IN" dirty="0"/>
              <a:t>2. Positive family communication—young person and her or his parent(s) communicate positively, and young person is willing to seek advice and counsel from parents </a:t>
            </a:r>
            <a:endParaRPr lang="en-IN" dirty="0"/>
          </a:p>
          <a:p>
            <a:r>
              <a:rPr lang="en-IN" dirty="0"/>
              <a:t>3. Other adult relationships—young person receives support from three or more non-parent adults </a:t>
            </a:r>
            <a:endParaRPr lang="en-IN" dirty="0"/>
          </a:p>
          <a:p>
            <a:r>
              <a:rPr lang="en-IN" dirty="0"/>
              <a:t>4. Caring neighbourhood—young person experiences caring neighbours</a:t>
            </a:r>
            <a:endParaRPr lang="en-IN" dirty="0"/>
          </a:p>
          <a:p>
            <a:r>
              <a:rPr lang="en-IN" dirty="0"/>
              <a:t> 5. Caring school climate—school provides a caring, encouraging environment </a:t>
            </a:r>
            <a:endParaRPr lang="en-IN" dirty="0"/>
          </a:p>
          <a:p>
            <a:r>
              <a:rPr lang="en-IN" dirty="0"/>
              <a:t>6. Parent involvement in schooling—parent(s) are actively involved in helping young person succeed in school</a:t>
            </a:r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IN" dirty="0"/>
              <a:t>Empowerment: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IN" dirty="0"/>
              <a:t>7. Community values youth—young person perceives that adults in the community value youth </a:t>
            </a:r>
            <a:endParaRPr lang="en-IN" dirty="0"/>
          </a:p>
          <a:p>
            <a:r>
              <a:rPr lang="en-IN" dirty="0"/>
              <a:t>8. Youth as resources—young people are given useful roles in the community</a:t>
            </a:r>
            <a:endParaRPr lang="en-IN" dirty="0"/>
          </a:p>
          <a:p>
            <a:r>
              <a:rPr lang="en-IN" dirty="0"/>
              <a:t> 9. Service to others—young person serves in the community one hour or more per week</a:t>
            </a:r>
            <a:endParaRPr lang="en-IN" dirty="0"/>
          </a:p>
          <a:p>
            <a:r>
              <a:rPr lang="en-IN" dirty="0"/>
              <a:t> 10. Safety—young person feels safe at home, at school, and in the neighbourhood</a:t>
            </a:r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IN" dirty="0"/>
              <a:t>Boundaries and expectations: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11. Family boundaries—family has clear rules and consequences and monitors the young person’s whereabouts </a:t>
            </a:r>
            <a:endParaRPr lang="en-IN" dirty="0"/>
          </a:p>
          <a:p>
            <a:r>
              <a:rPr lang="en-IN" dirty="0"/>
              <a:t>12. School boundaries—school provides clear rules and consequences </a:t>
            </a:r>
            <a:endParaRPr lang="en-IN" dirty="0"/>
          </a:p>
          <a:p>
            <a:r>
              <a:rPr lang="en-IN" dirty="0"/>
              <a:t>13. Neighbourhood boundaries—neighbours take responsibility for monitoring young people’s behaviour </a:t>
            </a:r>
            <a:endParaRPr lang="en-IN" dirty="0"/>
          </a:p>
          <a:p>
            <a:r>
              <a:rPr lang="en-IN" dirty="0"/>
              <a:t>14. Adult role models—parent(s) and other adults model positive, responsible behaviour </a:t>
            </a:r>
            <a:endParaRPr lang="en-IN" dirty="0"/>
          </a:p>
          <a:p>
            <a:r>
              <a:rPr lang="en-IN" dirty="0"/>
              <a:t>15. Positive peer influence—young person’s best friends model responsible behaviour </a:t>
            </a:r>
            <a:endParaRPr lang="en-IN" dirty="0"/>
          </a:p>
          <a:p>
            <a:r>
              <a:rPr lang="en-IN" dirty="0"/>
              <a:t>16. High expectations—both parent(s) and teachers encourage the young person to do well</a:t>
            </a:r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IN" dirty="0"/>
              <a:t>Constructive use of time: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17. Creative activities—young person spends three or more hours per week in lessons or practice in music, </a:t>
            </a:r>
            <a:r>
              <a:rPr lang="en-IN" dirty="0" err="1"/>
              <a:t>theater</a:t>
            </a:r>
            <a:r>
              <a:rPr lang="en-IN" dirty="0"/>
              <a:t>, or other arts</a:t>
            </a:r>
            <a:endParaRPr lang="en-IN" dirty="0"/>
          </a:p>
          <a:p>
            <a:r>
              <a:rPr lang="en-IN" dirty="0"/>
              <a:t> 18. Youth programs—young person spends three or more hours per week in sports, clubs, or organizations at school and/or in the community </a:t>
            </a:r>
            <a:endParaRPr lang="en-IN" dirty="0"/>
          </a:p>
          <a:p>
            <a:r>
              <a:rPr lang="en-IN" dirty="0"/>
              <a:t>19. Religious community—young person spends one or more hours per week in activities in a religious institution</a:t>
            </a:r>
            <a:endParaRPr lang="en-IN" dirty="0"/>
          </a:p>
          <a:p>
            <a:r>
              <a:rPr lang="en-IN" dirty="0"/>
              <a:t> 20. Time at home—young person is out with friends ‘‘with nothing special to do’’ two or fewer nights per week</a:t>
            </a:r>
            <a:endParaRPr lang="en-I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IN" dirty="0"/>
              <a:t>Commitment to learning: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IN" dirty="0"/>
              <a:t>21. Achievement motivation—young person is motivated to do well in school </a:t>
            </a:r>
            <a:endParaRPr lang="en-IN" dirty="0"/>
          </a:p>
          <a:p>
            <a:r>
              <a:rPr lang="en-IN" dirty="0"/>
              <a:t>22. School engagement—young person is actively engaged in learning </a:t>
            </a:r>
            <a:endParaRPr lang="en-IN" dirty="0"/>
          </a:p>
          <a:p>
            <a:r>
              <a:rPr lang="en-IN" dirty="0"/>
              <a:t>23. Homework—young person reports doing at least one hour of homework every school day </a:t>
            </a:r>
            <a:endParaRPr lang="en-IN" dirty="0"/>
          </a:p>
          <a:p>
            <a:r>
              <a:rPr lang="en-IN" dirty="0"/>
              <a:t>24. Bonding to school—young person cares about her or his school</a:t>
            </a:r>
            <a:endParaRPr lang="en-IN" dirty="0"/>
          </a:p>
          <a:p>
            <a:r>
              <a:rPr lang="en-IN" dirty="0"/>
              <a:t>25. Reading for pleasure—young person reads for pleasure three or more hours per week</a:t>
            </a:r>
            <a:endParaRPr lang="en-I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IN" dirty="0"/>
              <a:t>Positive Values: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26. Caring—young person places high value on helping other people </a:t>
            </a:r>
            <a:endParaRPr lang="en-IN" dirty="0"/>
          </a:p>
          <a:p>
            <a:r>
              <a:rPr lang="en-IN" dirty="0"/>
              <a:t>27. Equality and social justice—young person places high value on promoting equality and reducing hunger and poverty</a:t>
            </a:r>
            <a:endParaRPr lang="en-IN" dirty="0"/>
          </a:p>
          <a:p>
            <a:r>
              <a:rPr lang="en-IN" dirty="0"/>
              <a:t> 28. Integrity—young person acts on convictions and stands up for her or his beliefs </a:t>
            </a:r>
            <a:endParaRPr lang="en-IN" dirty="0"/>
          </a:p>
          <a:p>
            <a:r>
              <a:rPr lang="en-IN" dirty="0"/>
              <a:t>29. Honesty—young person ‘‘tells the truth even when it is not easy’’ </a:t>
            </a:r>
            <a:endParaRPr lang="en-IN" dirty="0"/>
          </a:p>
          <a:p>
            <a:r>
              <a:rPr lang="en-IN" dirty="0"/>
              <a:t>30. Responsibility—young person accepts and takes personal responsibility</a:t>
            </a:r>
            <a:endParaRPr lang="en-IN" dirty="0"/>
          </a:p>
          <a:p>
            <a:r>
              <a:rPr lang="en-IN" dirty="0"/>
              <a:t> 31. Restraint—young person believes it is important not to be sexually active or to use alcohol or other drugs</a:t>
            </a:r>
            <a:endParaRPr 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IN" dirty="0"/>
              <a:t>Social competencies: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IN" dirty="0"/>
              <a:t>32. Planning and decision making—young person knows how to plan ahead and make choices</a:t>
            </a:r>
            <a:endParaRPr lang="en-IN" dirty="0"/>
          </a:p>
          <a:p>
            <a:r>
              <a:rPr lang="en-IN" dirty="0"/>
              <a:t> 33. Interpersonal competence—young person has empathy, sensitivity, and friendship skills </a:t>
            </a:r>
            <a:endParaRPr lang="en-IN" dirty="0"/>
          </a:p>
          <a:p>
            <a:r>
              <a:rPr lang="en-IN" dirty="0"/>
              <a:t>34. Cultural competence—young person has knowledge of and comfort with people of different cultural/racial/ethnic backgrounds</a:t>
            </a:r>
            <a:endParaRPr lang="en-IN" dirty="0"/>
          </a:p>
          <a:p>
            <a:r>
              <a:rPr lang="en-IN" dirty="0"/>
              <a:t> 35. Resistance skills—young person can resist negative peer pressure and dangerous situations</a:t>
            </a:r>
            <a:endParaRPr lang="en-IN" dirty="0"/>
          </a:p>
          <a:p>
            <a:r>
              <a:rPr lang="en-IN" dirty="0"/>
              <a:t> 36. Peaceful conflict resolution—young person seeks to resolve conflict </a:t>
            </a:r>
            <a:r>
              <a:rPr lang="en-IN" dirty="0" err="1"/>
              <a:t>nonviolently</a:t>
            </a:r>
            <a:endParaRPr lang="en-I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IN" dirty="0"/>
              <a:t>Positive identity: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IN" dirty="0"/>
              <a:t>37. Personal power—young person feels he or she has control over ‘‘things that happen to me’’</a:t>
            </a:r>
            <a:endParaRPr lang="en-IN" dirty="0"/>
          </a:p>
          <a:p>
            <a:r>
              <a:rPr lang="en-IN" dirty="0"/>
              <a:t> 38. Self-esteem—young person reports having a high self-esteem </a:t>
            </a:r>
            <a:endParaRPr lang="en-IN" dirty="0"/>
          </a:p>
          <a:p>
            <a:r>
              <a:rPr lang="en-IN" dirty="0"/>
              <a:t>39. Sense of purpose—young person reports that ‘‘my life has a purpose’’ </a:t>
            </a:r>
            <a:endParaRPr lang="en-IN" dirty="0"/>
          </a:p>
          <a:p>
            <a:r>
              <a:rPr lang="en-IN" dirty="0"/>
              <a:t>40. Positive view of personal future—young person is optimistic about her or his personal future</a:t>
            </a:r>
            <a:endParaRPr lang="en-I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Comparisons of Measures of Strengths</a:t>
            </a:r>
            <a:endParaRPr lang="en-US" altLang="en-US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/>
              <a:t>All identify a person’s primary strengths</a:t>
            </a:r>
            <a:endParaRPr lang="en-US" alt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/>
              <a:t>All were created within a Western framework</a:t>
            </a: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66800" y="3200400"/>
            <a:ext cx="7239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en-US" sz="3200" dirty="0"/>
              <a:t>Eastern and Western Perspectives on Positive Psychology</a:t>
            </a:r>
            <a:endParaRPr lang="en-US" altLang="en-US" sz="32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en-US" sz="3200" b="1" dirty="0"/>
              <a:t>Positive Outcomes</a:t>
            </a:r>
            <a:endParaRPr lang="en-US" altLang="en-US" sz="32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304800" y="-380492"/>
            <a:ext cx="8229600" cy="1143000"/>
          </a:xfrm>
        </p:spPr>
        <p:txBody>
          <a:bodyPr/>
          <a:lstStyle/>
          <a:p>
            <a:pPr algn="ctr"/>
            <a:r>
              <a:rPr lang="en-US" altLang="en-US" sz="4400" b="1" dirty="0"/>
              <a:t>Dimensions of Well-Being</a:t>
            </a:r>
            <a:endParaRPr lang="en-US" altLang="en-US" b="1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08600"/>
          </a:xfrm>
        </p:spPr>
        <p:txBody>
          <a:bodyPr>
            <a:normAutofit fontScale="6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/>
              <a:t>Subjective Well-Being (aka Emotional Well-Being/Happiness) = </a:t>
            </a:r>
            <a:r>
              <a:rPr lang="en-US" altLang="en-US" sz="2800"/>
              <a:t>individuals’ appraisals of their own lives capture the essence of well-being </a:t>
            </a:r>
            <a:r>
              <a:rPr lang="en-US" altLang="en-US" sz="2000"/>
              <a:t>(Ed Deiner)</a:t>
            </a:r>
            <a:endParaRPr lang="en-US" altLang="en-US" sz="2000"/>
          </a:p>
          <a:p>
            <a:pPr>
              <a:buFont typeface="Wingdings" panose="05000000000000000000" pitchFamily="2" charset="2"/>
              <a:buChar char="v"/>
            </a:pPr>
            <a:endParaRPr lang="en-US" altLang="en-US" sz="200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/>
              <a:t>Objective Approaches = </a:t>
            </a:r>
            <a:endParaRPr lang="en-US" altLang="en-US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800"/>
              <a:t>Psychological Well-Being </a:t>
            </a:r>
            <a:r>
              <a:rPr lang="en-US" altLang="en-US" sz="2000"/>
              <a:t>(Carol Ryff)</a:t>
            </a:r>
            <a:endParaRPr lang="en-US" altLang="en-US" sz="2000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800"/>
              <a:t>Social Well-Being </a:t>
            </a:r>
            <a:r>
              <a:rPr lang="en-US" altLang="en-US" sz="2000"/>
              <a:t>(Corey Keyes)</a:t>
            </a:r>
            <a:endParaRPr lang="en-US" altLang="en-US" sz="2000"/>
          </a:p>
          <a:p>
            <a:pPr lvl="1">
              <a:buFont typeface="Wingdings" panose="05000000000000000000" pitchFamily="2" charset="2"/>
              <a:buChar char="v"/>
            </a:pPr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4000">
                <a:sym typeface="+mn-ea"/>
              </a:rPr>
              <a:t>Subjective/Emotional Well-Being      +</a:t>
            </a:r>
            <a:endParaRPr lang="en-US" altLang="en-US" sz="4000"/>
          </a:p>
          <a:p>
            <a:pPr>
              <a:buFont typeface="Wingdings" panose="05000000000000000000" pitchFamily="2" charset="2"/>
              <a:buNone/>
            </a:pPr>
            <a:endParaRPr lang="en-US" altLang="en-US" sz="40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4000">
                <a:sym typeface="+mn-ea"/>
              </a:rPr>
              <a:t>Psychological Well-Being                 +</a:t>
            </a:r>
            <a:endParaRPr lang="en-US" altLang="en-US" sz="4000"/>
          </a:p>
          <a:p>
            <a:pPr>
              <a:buFont typeface="Wingdings" panose="05000000000000000000" pitchFamily="2" charset="2"/>
              <a:buNone/>
            </a:pPr>
            <a:endParaRPr lang="en-US" altLang="en-US" sz="40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4000" u="sng">
                <a:sym typeface="+mn-ea"/>
              </a:rPr>
              <a:t>Social Well-Being                             =</a:t>
            </a:r>
            <a:endParaRPr lang="en-US" altLang="en-US" sz="4000" u="sng"/>
          </a:p>
          <a:p>
            <a:pPr lvl="1">
              <a:buFont typeface="Wingdings" panose="05000000000000000000" pitchFamily="2" charset="2"/>
              <a:buNone/>
            </a:pPr>
            <a:endParaRPr lang="en-US" altLang="en-US" sz="400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4000">
                <a:sym typeface="+mn-ea"/>
              </a:rPr>
              <a:t>	Complete Portrayal of Mental Health</a:t>
            </a:r>
            <a:endParaRPr lang="en-US" altLang="en-US" sz="4000"/>
          </a:p>
          <a:p>
            <a:pPr lvl="1">
              <a:buFont typeface="Wingdings" panose="05000000000000000000" pitchFamily="2" charset="2"/>
              <a:buChar char="v"/>
            </a:pPr>
            <a:endParaRPr lang="en-US" altLang="en-US" sz="4000"/>
          </a:p>
          <a:p>
            <a:pPr lvl="1">
              <a:buFont typeface="Wingdings" panose="05000000000000000000" pitchFamily="2" charset="2"/>
              <a:buNone/>
            </a:pPr>
            <a:endParaRPr lang="en-US" altLang="en-US" sz="4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Favorable Outcomes, described by Ryff and Keyes</a:t>
            </a:r>
            <a:endParaRPr lang="en-US" altLang="en-US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Self-acceptance</a:t>
            </a:r>
            <a:endParaRPr lang="en-US" altLang="en-US"/>
          </a:p>
          <a:p>
            <a:r>
              <a:rPr lang="en-US" altLang="en-US"/>
              <a:t>Personal growth</a:t>
            </a:r>
            <a:endParaRPr lang="en-US" altLang="en-US"/>
          </a:p>
          <a:p>
            <a:r>
              <a:rPr lang="en-US" altLang="en-US"/>
              <a:t>Purpose in life</a:t>
            </a:r>
            <a:endParaRPr lang="en-US" altLang="en-US"/>
          </a:p>
          <a:p>
            <a:r>
              <a:rPr lang="en-US" altLang="en-US"/>
              <a:t>Environmental mastery</a:t>
            </a:r>
            <a:endParaRPr lang="en-US" altLang="en-US"/>
          </a:p>
          <a:p>
            <a:r>
              <a:rPr lang="en-US" altLang="en-US"/>
              <a:t>Autonomy</a:t>
            </a:r>
            <a:endParaRPr lang="en-US" altLang="en-US"/>
          </a:p>
          <a:p>
            <a:r>
              <a:rPr lang="en-US" altLang="en-US"/>
              <a:t>Positive relations with others</a:t>
            </a:r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91" y="351271"/>
            <a:ext cx="8146472" cy="10480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Dimensions of Well-Being: Psychological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91" y="1468582"/>
            <a:ext cx="8115301" cy="49876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/>
              <a:t>Self Acceptance</a:t>
            </a:r>
            <a:r>
              <a:rPr lang="en-US" dirty="0"/>
              <a:t>: Possess positive attitude toward the self; acknowledge and accept multiple aspects of self; feel positive about past life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/>
              <a:t>Personal Growth: </a:t>
            </a:r>
            <a:r>
              <a:rPr lang="en-US" dirty="0"/>
              <a:t>Have feelings of continued development and potential and open to new experience; feel increasingly knowledgeable and effective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/>
              <a:t>Purpose in Life</a:t>
            </a:r>
            <a:r>
              <a:rPr lang="en-US" dirty="0"/>
              <a:t>: Have goals and a sense of direction in life; past life is meaningful; hold beliefs that give purpose to life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91" y="351271"/>
            <a:ext cx="8146472" cy="10480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Dimensions of Well-Being: Psychological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91" y="1468582"/>
            <a:ext cx="8115301" cy="4987636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/>
              <a:t>Environmental Mastery</a:t>
            </a:r>
            <a:r>
              <a:rPr lang="en-US" dirty="0"/>
              <a:t>: Feel competent and able to manage complex environment; choose or create personally suitable community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/>
              <a:t>Autonomy</a:t>
            </a:r>
            <a:r>
              <a:rPr lang="en-US" dirty="0"/>
              <a:t>: Are self-determining, independent and regulated internally; resist social pressures to think and act in certain ways; evaluate self by personal standards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/>
              <a:t>Positive Relations with Others</a:t>
            </a:r>
            <a:r>
              <a:rPr lang="en-US" dirty="0"/>
              <a:t>: Have warm, satisfying, trusting relationships; are concerned about other’s welfare; capable of strong empathy, affection and intimacy; understand give and take of relationships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792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Dimensions of Well-Being: Social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628" y="1579418"/>
            <a:ext cx="7923068" cy="493221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/>
              <a:t>Social Acceptance</a:t>
            </a:r>
            <a:r>
              <a:rPr lang="en-US" dirty="0"/>
              <a:t>: Have positive attitudes towards people; acknowledge others and generally accept people; despite others sometimes complex and perplexing behavior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/>
              <a:t>Social Actualization</a:t>
            </a:r>
            <a:r>
              <a:rPr lang="en-US" dirty="0"/>
              <a:t>: Care about and believe society is evolving positively; think society has potential to grow positively, think self/society is realizing potential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/>
              <a:t>Social Contribution</a:t>
            </a:r>
            <a:r>
              <a:rPr lang="en-US" dirty="0"/>
              <a:t>: Feel they have something valuable to give to the present and society; think their daily activities are valued by their community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792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Dimensions of Well-Being: Social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628" y="1579418"/>
            <a:ext cx="7923068" cy="493221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/>
              <a:t>Social Integration</a:t>
            </a:r>
            <a:r>
              <a:rPr lang="en-US" dirty="0"/>
              <a:t>: Feel part of community; think they belong, feel supported and share commonalities with community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/>
              <a:t>Social Coherence</a:t>
            </a:r>
            <a:r>
              <a:rPr lang="en-US" dirty="0"/>
              <a:t>: </a:t>
            </a:r>
            <a:r>
              <a:rPr lang="en-IN" dirty="0"/>
              <a:t>Social coherence involves appraisals that society is </a:t>
            </a:r>
            <a:r>
              <a:rPr lang="en-IN" dirty="0" err="1"/>
              <a:t>discernable</a:t>
            </a:r>
            <a:r>
              <a:rPr lang="en-IN" dirty="0"/>
              <a:t>, sensible and predictable. 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6"/>
            <a:ext cx="8198427" cy="99262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Dimensions of Well-Being: Emotional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373" y="1454727"/>
            <a:ext cx="8219209" cy="50153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/>
              <a:t>Positive Affect</a:t>
            </a:r>
            <a:r>
              <a:rPr lang="en-US" dirty="0"/>
              <a:t>: Experience symptoms that suggest enthusiasm, joy and happiness for life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/>
              <a:t>Negative Affect</a:t>
            </a:r>
            <a:r>
              <a:rPr lang="en-US" dirty="0"/>
              <a:t>: experience at times that life is undesirable and unpleasant.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/>
              <a:t>Life Satisfaction</a:t>
            </a:r>
            <a:r>
              <a:rPr lang="en-US" dirty="0"/>
              <a:t>: a sense of contentment, peace and satisfaction from small discrepancies between wants and needs with accomplishments and attainments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/>
              <a:t>Happiness</a:t>
            </a:r>
            <a:r>
              <a:rPr lang="en-US" dirty="0"/>
              <a:t>: Having a general feeling and experience of pleasure, contentment and joy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800" b="1"/>
              <a:t>Complete Mental Health</a:t>
            </a:r>
            <a:endParaRPr lang="en-US" altLang="en-US" sz="4800" b="1"/>
          </a:p>
        </p:txBody>
      </p:sp>
      <p:sp>
        <p:nvSpPr>
          <p:cNvPr id="2253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98638"/>
            <a:ext cx="4040188" cy="639762"/>
          </a:xfrm>
        </p:spPr>
        <p:txBody>
          <a:bodyPr/>
          <a:lstStyle/>
          <a:p>
            <a:pPr algn="ctr"/>
            <a:r>
              <a:rPr lang="en-US" altLang="en-US" sz="3600" dirty="0"/>
              <a:t>Flourishing</a:t>
            </a:r>
            <a:endParaRPr lang="en-US" altLang="en-US" sz="3600" dirty="0"/>
          </a:p>
          <a:p>
            <a:pPr algn="ctr"/>
            <a:r>
              <a:rPr lang="en-US" altLang="en-US" b="0" dirty="0"/>
              <a:t> (Complete Mental Health)</a:t>
            </a:r>
            <a:endParaRPr lang="en-US" altLang="en-US" b="0" dirty="0"/>
          </a:p>
        </p:txBody>
      </p:sp>
      <p:sp>
        <p:nvSpPr>
          <p:cNvPr id="2253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25713"/>
            <a:ext cx="4040188" cy="39512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3200"/>
              <a:t>High levels of:</a:t>
            </a:r>
            <a:endParaRPr lang="en-US" altLang="en-US" sz="320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200"/>
              <a:t>emotional, </a:t>
            </a:r>
            <a:endParaRPr lang="en-US" altLang="en-US" sz="320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200"/>
              <a:t>psychological, and </a:t>
            </a:r>
            <a:endParaRPr lang="en-US" altLang="en-US" sz="320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200"/>
              <a:t>social well-being </a:t>
            </a:r>
            <a:endParaRPr lang="en-US" altLang="en-US" sz="3200"/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	(Keyes; pp. 60-62)</a:t>
            </a:r>
            <a:endParaRPr lang="en-US" altLang="en-US" sz="1800"/>
          </a:p>
          <a:p>
            <a:pPr>
              <a:buFont typeface="Wingdings" panose="05000000000000000000" pitchFamily="2" charset="2"/>
              <a:buChar char="v"/>
            </a:pPr>
            <a:endParaRPr lang="en-US" altLang="en-US"/>
          </a:p>
        </p:txBody>
      </p:sp>
      <p:sp>
        <p:nvSpPr>
          <p:cNvPr id="225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98638"/>
            <a:ext cx="4041775" cy="63976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altLang="en-US" sz="3600" dirty="0"/>
              <a:t>Languishing</a:t>
            </a:r>
            <a:endParaRPr lang="en-US" altLang="en-US" sz="3600" dirty="0"/>
          </a:p>
          <a:p>
            <a:pPr algn="ctr"/>
            <a:r>
              <a:rPr lang="en-US" altLang="en-US" b="0" dirty="0"/>
              <a:t>(Incomplete Mental Health)</a:t>
            </a:r>
            <a:endParaRPr lang="en-US" altLang="en-US" b="0" dirty="0"/>
          </a:p>
        </p:txBody>
      </p:sp>
      <p:sp>
        <p:nvSpPr>
          <p:cNvPr id="2253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25713"/>
            <a:ext cx="4041775" cy="39512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3200"/>
              <a:t>Low levels of:</a:t>
            </a:r>
            <a:endParaRPr lang="en-US" altLang="en-US" sz="320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200"/>
              <a:t>emotional, </a:t>
            </a:r>
            <a:endParaRPr lang="en-US" altLang="en-US" sz="320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200"/>
              <a:t>psychological, and </a:t>
            </a:r>
            <a:endParaRPr lang="en-US" altLang="en-US" sz="320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200"/>
              <a:t>social well-being </a:t>
            </a:r>
            <a:endParaRPr lang="en-US" altLang="en-US" sz="32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81051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Positive Outcomes (little dream about the future of Positive Psychology</a:t>
            </a:r>
            <a:endParaRPr lang="en-US" alt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81000" y="2468880"/>
            <a:ext cx="8229600" cy="3246120"/>
          </a:xfrm>
        </p:spPr>
        <p:txBody>
          <a:bodyPr/>
          <a:lstStyle/>
          <a:p>
            <a:r>
              <a:rPr lang="en-US" altLang="en-US" dirty="0"/>
              <a:t>Love: agape; spiritual love, selflessness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School and work: multicultural competence and more effective relationships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Play: developed social, emotional, and physical skills</a:t>
            </a: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1079373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The ME/WE Balance</a:t>
            </a:r>
            <a:br>
              <a:rPr lang="en-US" altLang="en-US" dirty="0"/>
            </a:br>
            <a:br>
              <a:rPr lang="en-US" altLang="en-US"/>
            </a:br>
            <a:endParaRPr lang="en-US" altLang="en-US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079500"/>
            <a:ext cx="8229600" cy="4998085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8000" dirty="0"/>
              <a:t> ME = individualism = pursuit of a sense of specialness relative to others</a:t>
            </a:r>
            <a:endParaRPr lang="en-US" altLang="en-US" sz="80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8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8000" dirty="0"/>
              <a:t>WE = collectivism = trying to maximize one’s link to others</a:t>
            </a:r>
            <a:endParaRPr lang="en-US" altLang="en-US" sz="80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8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8000" dirty="0"/>
              <a:t>ME = focus on one  </a:t>
            </a:r>
            <a:endParaRPr lang="en-US" altLang="en-US" sz="8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8000" dirty="0"/>
              <a:t>WE = focus on the many</a:t>
            </a:r>
            <a:endParaRPr lang="en-US" altLang="en-US" sz="8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8000" dirty="0"/>
              <a:t>WE/ME = US</a:t>
            </a:r>
            <a:endParaRPr lang="en-US" altLang="en-US" sz="80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80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0400">
                <a:solidFill>
                  <a:schemeClr val="accent1">
                    <a:lumMod val="75000"/>
                  </a:schemeClr>
                </a:solidFill>
                <a:sym typeface="+mn-ea"/>
              </a:rPr>
              <a:t>                 </a:t>
            </a:r>
            <a:r>
              <a:rPr lang="en-US" altLang="en-US" sz="104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     </a:t>
            </a:r>
            <a:r>
              <a:rPr lang="en-US" altLang="en-US" sz="88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The Psychology of ME: Individualism</a:t>
            </a:r>
            <a:endParaRPr lang="en-US" altLang="en-US" sz="88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88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8800" dirty="0">
                <a:sym typeface="+mn-ea"/>
              </a:rPr>
              <a:t> U.S. = Land of the Rugged Individualist</a:t>
            </a:r>
            <a:endParaRPr lang="en-US" altLang="en-US" sz="88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8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8800" dirty="0">
                <a:sym typeface="+mn-ea"/>
              </a:rPr>
              <a:t>Anyone who works hard can achieve</a:t>
            </a:r>
            <a:endParaRPr lang="en-US" altLang="en-US" sz="88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8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8800" dirty="0">
                <a:sym typeface="+mn-ea"/>
              </a:rPr>
              <a:t>Equal rights and freedom</a:t>
            </a:r>
            <a:endParaRPr lang="en-US" altLang="en-US" sz="88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8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8800" dirty="0">
                <a:sym typeface="+mn-ea"/>
              </a:rPr>
              <a:t>Me generation</a:t>
            </a:r>
            <a:endParaRPr lang="en-US" altLang="en-US" sz="88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4265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4265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4265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98" y="365126"/>
            <a:ext cx="8349853" cy="132556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What is positive </a:t>
            </a:r>
            <a:br>
              <a:rPr lang="en-NZ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psychology?</a:t>
            </a:r>
            <a:br>
              <a:rPr lang="cs-CZ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NZ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011" name="Content Placeholder 2"/>
          <p:cNvSpPr txBox="1"/>
          <p:nvPr/>
        </p:nvSpPr>
        <p:spPr bwMode="auto">
          <a:xfrm>
            <a:off x="775097" y="1893888"/>
            <a:ext cx="3137297" cy="4022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90805" indent="-90805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NZ" sz="2200" dirty="0">
                <a:latin typeface="Tw Cen MT" panose="020B0602020104020603" pitchFamily="34" charset="0"/>
              </a:rPr>
              <a:t> Positive Education</a:t>
            </a:r>
            <a:endParaRPr lang="en-NZ" sz="2200" dirty="0">
              <a:latin typeface="Tw Cen MT" panose="020B0602020104020603" pitchFamily="34" charset="0"/>
            </a:endParaRPr>
          </a:p>
          <a:p>
            <a:pPr marL="90805" indent="-90805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NZ" sz="2200" dirty="0">
                <a:latin typeface="Tw Cen MT" panose="020B0602020104020603" pitchFamily="34" charset="0"/>
              </a:rPr>
              <a:t> Positive Health</a:t>
            </a:r>
            <a:endParaRPr lang="en-NZ" sz="2200" dirty="0">
              <a:latin typeface="Tw Cen MT" panose="020B0602020104020603" pitchFamily="34" charset="0"/>
            </a:endParaRPr>
          </a:p>
          <a:p>
            <a:pPr marL="90805" indent="-90805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NZ" sz="2200" dirty="0">
                <a:latin typeface="Tw Cen MT" panose="020B0602020104020603" pitchFamily="34" charset="0"/>
              </a:rPr>
              <a:t> Positive Assessment</a:t>
            </a:r>
            <a:endParaRPr lang="en-NZ" sz="2200" dirty="0">
              <a:latin typeface="Tw Cen MT" panose="020B0602020104020603" pitchFamily="34" charset="0"/>
            </a:endParaRPr>
          </a:p>
          <a:p>
            <a:pPr marL="90805" indent="-90805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NZ" sz="2200" dirty="0">
                <a:latin typeface="Tw Cen MT" panose="020B0602020104020603" pitchFamily="34" charset="0"/>
              </a:rPr>
              <a:t> Positive Psychotherapy</a:t>
            </a:r>
            <a:endParaRPr lang="en-NZ" sz="2200" dirty="0">
              <a:latin typeface="Tw Cen MT" panose="020B0602020104020603" pitchFamily="34" charset="0"/>
            </a:endParaRPr>
          </a:p>
          <a:p>
            <a:pPr marL="90805" indent="-90805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NZ" sz="2200" dirty="0">
                <a:latin typeface="Tw Cen MT" panose="020B0602020104020603" pitchFamily="34" charset="0"/>
              </a:rPr>
              <a:t> Positive Organisations </a:t>
            </a:r>
            <a:endParaRPr lang="en-NZ" sz="2200" dirty="0">
              <a:latin typeface="Tw Cen MT" panose="020B0602020104020603" pitchFamily="34" charset="0"/>
            </a:endParaRPr>
          </a:p>
          <a:p>
            <a:pPr marL="90805" indent="-90805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endParaRPr lang="en-NZ" sz="2200" dirty="0">
              <a:latin typeface="Tw Cen MT" panose="020B0602020104020603" pitchFamily="34" charset="0"/>
            </a:endParaRPr>
          </a:p>
        </p:txBody>
      </p:sp>
      <p:pic>
        <p:nvPicPr>
          <p:cNvPr id="43012" name="Picture 3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683794" y="136525"/>
            <a:ext cx="5225654" cy="664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The Psychology of ME and WE</a:t>
            </a:r>
            <a:endParaRPr lang="en-US" altLang="en-US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489075"/>
            <a:ext cx="8229600" cy="4530725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sz="3200"/>
          </a:p>
          <a:p>
            <a:pPr algn="ctr">
              <a:buFont typeface="Wingdings" panose="05000000000000000000" pitchFamily="2" charset="2"/>
              <a:buNone/>
            </a:pPr>
            <a:endParaRPr lang="en-US" altLang="en-US" sz="3200"/>
          </a:p>
        </p:txBody>
      </p:sp>
      <p:pic>
        <p:nvPicPr>
          <p:cNvPr id="6149" name="Picture 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42913" y="1924050"/>
            <a:ext cx="82581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33400" y="76073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/>
              <a:t>The Psychology of ME: Individualism</a:t>
            </a:r>
            <a:endParaRPr lang="en-US" alt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16865" y="1286510"/>
            <a:ext cx="8369935" cy="5212715"/>
          </a:xfrm>
        </p:spPr>
        <p:txBody>
          <a:bodyPr>
            <a:normAutofit fontScale="4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3600"/>
              <a:t>Summary:</a:t>
            </a:r>
            <a:endParaRPr lang="en-US" altLang="en-US" sz="3600"/>
          </a:p>
          <a:p>
            <a:pPr>
              <a:buFont typeface="Wingdings" panose="05000000000000000000" pitchFamily="2" charset="2"/>
              <a:buNone/>
            </a:pPr>
            <a:endParaRPr lang="en-US" altLang="en-US" sz="1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/>
              <a:t>		- Independence</a:t>
            </a:r>
            <a:endParaRPr lang="en-US" altLang="en-US" sz="3600"/>
          </a:p>
          <a:p>
            <a:pPr>
              <a:buFont typeface="Wingdings" panose="05000000000000000000" pitchFamily="2" charset="2"/>
              <a:buNone/>
            </a:pPr>
            <a:endParaRPr lang="en-US" altLang="en-US" sz="16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/>
              <a:t>		- Uniqueness</a:t>
            </a:r>
            <a:endParaRPr lang="en-US" altLang="en-US" sz="3600"/>
          </a:p>
          <a:p>
            <a:pPr>
              <a:buFont typeface="Wingdings" panose="05000000000000000000" pitchFamily="2" charset="2"/>
              <a:buNone/>
            </a:pPr>
            <a:endParaRPr lang="en-US" altLang="en-US" sz="16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/>
              <a:t>		- Self as the unit of analysis</a:t>
            </a:r>
            <a:endParaRPr lang="en-US" altLang="en-US" sz="3600"/>
          </a:p>
          <a:p>
            <a:pPr>
              <a:buFont typeface="Wingdings" panose="05000000000000000000" pitchFamily="2" charset="2"/>
              <a:buNone/>
            </a:pPr>
            <a:endParaRPr lang="en-US" altLang="en-US" sz="9000" b="1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9000" b="1" dirty="0">
                <a:sym typeface="+mn-ea"/>
              </a:rPr>
              <a:t>Uniqueness Attributes</a:t>
            </a:r>
            <a:endParaRPr lang="en-US" altLang="en-US" sz="9000" b="1" dirty="0"/>
          </a:p>
          <a:p>
            <a:pPr>
              <a:buFont typeface="Wingdings" panose="05000000000000000000" pitchFamily="2" charset="2"/>
              <a:buNone/>
            </a:pPr>
            <a:endParaRPr lang="en-US" altLang="en-US" sz="3600"/>
          </a:p>
          <a:p>
            <a:pPr>
              <a:buFont typeface="Wingdings" panose="05000000000000000000" pitchFamily="2" charset="2"/>
              <a:buNone/>
            </a:pPr>
            <a:endParaRPr lang="en-US" altLang="en-US" sz="360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600" dirty="0">
                <a:sym typeface="+mn-ea"/>
              </a:rPr>
              <a:t>Each society has acceptable attributes whereby its citizens can show their differences:</a:t>
            </a:r>
            <a:endParaRPr lang="en-US" altLang="en-US" sz="3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3600" dirty="0">
                <a:sym typeface="+mn-ea"/>
              </a:rPr>
              <a:t>				- commodities/possessions</a:t>
            </a:r>
            <a:endParaRPr lang="en-US" altLang="en-US" sz="3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3600" dirty="0">
                <a:sym typeface="+mn-ea"/>
              </a:rPr>
              <a:t>				- names</a:t>
            </a:r>
            <a:endParaRPr lang="en-US" altLang="en-US" sz="3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3600" dirty="0">
                <a:sym typeface="+mn-ea"/>
              </a:rPr>
              <a:t>				- attitudes and beliefs</a:t>
            </a:r>
            <a:endParaRPr lang="en-US" altLang="en-US" sz="3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3600" dirty="0">
                <a:sym typeface="+mn-ea"/>
              </a:rPr>
              <a:t>				- performances</a:t>
            </a:r>
            <a:endParaRPr lang="en-US" altLang="en-US" sz="36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3600"/>
          </a:p>
          <a:p>
            <a:pPr algn="ctr">
              <a:buFont typeface="Wingdings" panose="05000000000000000000" pitchFamily="2" charset="2"/>
              <a:buNone/>
            </a:pPr>
            <a:endParaRPr lang="en-US" altLang="en-US" sz="3200"/>
          </a:p>
          <a:p>
            <a:pPr algn="ctr">
              <a:buFont typeface="Wingdings" panose="05000000000000000000" pitchFamily="2" charset="2"/>
              <a:buNone/>
            </a:pPr>
            <a:endParaRPr lang="en-US" altLang="en-US" sz="3200"/>
          </a:p>
          <a:p>
            <a:pPr algn="ctr">
              <a:buFont typeface="Wingdings" panose="05000000000000000000" pitchFamily="2" charset="2"/>
              <a:buNone/>
            </a:pPr>
            <a:endParaRPr lang="en-US" alt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/>
              <a:t>The Psychology of WE: Collectivism</a:t>
            </a:r>
            <a:endParaRPr lang="en-US" altLang="en-US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3600"/>
              <a:t>Hunter-gatherer ancestors</a:t>
            </a:r>
            <a:endParaRPr lang="en-US" altLang="en-US" sz="3600"/>
          </a:p>
          <a:p>
            <a:pPr>
              <a:buFont typeface="Wingdings" panose="05000000000000000000" pitchFamily="2" charset="2"/>
              <a:buNone/>
            </a:pPr>
            <a:endParaRPr lang="en-US" altLang="en-US" sz="160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600"/>
              <a:t>Power of groups:</a:t>
            </a:r>
            <a:endParaRPr lang="en-US" altLang="en-US" sz="36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800"/>
              <a:t>contribute to a sense of belonging</a:t>
            </a:r>
            <a:endParaRPr lang="en-US" altLang="en-US" sz="28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800"/>
              <a:t>foster personal identities and roles</a:t>
            </a:r>
            <a:endParaRPr lang="en-US" altLang="en-US" sz="28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800"/>
              <a:t>offer shared emotional bonds</a:t>
            </a:r>
            <a:endParaRPr lang="en-US" altLang="en-US" sz="28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800"/>
              <a:t>help fend off threats</a:t>
            </a:r>
            <a:endParaRPr lang="en-US" altLang="en-US" sz="2800"/>
          </a:p>
          <a:p>
            <a:pPr lvl="1">
              <a:buFont typeface="Wingdings" panose="05000000000000000000" pitchFamily="2" charset="2"/>
              <a:buChar char="v"/>
            </a:pPr>
            <a:endParaRPr lang="en-US" altLang="en-US"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2133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ME/WE Balance</a:t>
            </a:r>
            <a:endParaRPr lang="en-US" alt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855335"/>
          </a:xfrm>
        </p:spPr>
        <p:txBody>
          <a:bodyPr>
            <a:normAutofit fontScale="3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3600"/>
              <a:t>Polarity not good science or productive</a:t>
            </a:r>
            <a:endParaRPr lang="en-US" altLang="en-US" sz="3600"/>
          </a:p>
          <a:p>
            <a:pPr>
              <a:buFont typeface="Wingdings" panose="05000000000000000000" pitchFamily="2" charset="2"/>
              <a:buChar char="v"/>
            </a:pPr>
            <a:endParaRPr lang="en-US" altLang="en-US" sz="360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600"/>
              <a:t>Research =  while Americans are higher in individualism, they are </a:t>
            </a:r>
            <a:r>
              <a:rPr lang="en-US" altLang="en-US" sz="3600" i="1"/>
              <a:t>not necessarily </a:t>
            </a:r>
            <a:r>
              <a:rPr lang="en-US" altLang="en-US" sz="3600"/>
              <a:t>lower in collectivism.</a:t>
            </a:r>
            <a:endParaRPr lang="en-US" altLang="en-US" sz="3600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360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600">
                <a:sym typeface="+mn-ea"/>
              </a:rPr>
              <a:t>Polarity leads to disputes</a:t>
            </a:r>
            <a:endParaRPr lang="en-US" altLang="en-US" sz="3600"/>
          </a:p>
          <a:p>
            <a:pPr>
              <a:buFont typeface="Wingdings" panose="05000000000000000000" pitchFamily="2" charset="2"/>
              <a:buChar char="v"/>
            </a:pPr>
            <a:endParaRPr lang="en-US" altLang="en-US" sz="360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600">
                <a:sym typeface="+mn-ea"/>
              </a:rPr>
              <a:t>Move beyond static view:</a:t>
            </a:r>
            <a:endParaRPr lang="en-US" altLang="en-US" sz="36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>
                <a:sym typeface="+mn-ea"/>
              </a:rPr>
              <a:t>			- embrace aspects of each</a:t>
            </a:r>
            <a:endParaRPr lang="en-US" altLang="en-US" sz="36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>
                <a:sym typeface="+mn-ea"/>
              </a:rPr>
              <a:t>			- attend to both the person &amp; the group</a:t>
            </a:r>
            <a:endParaRPr lang="en-US" altLang="en-US" sz="3600">
              <a:sym typeface="+mn-ea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600">
                <a:sym typeface="+mn-ea"/>
              </a:rPr>
              <a:t>Polarity leads to disputes</a:t>
            </a:r>
            <a:endParaRPr lang="en-US" altLang="en-US" sz="3600"/>
          </a:p>
          <a:p>
            <a:pPr>
              <a:buFont typeface="Wingdings" panose="05000000000000000000" pitchFamily="2" charset="2"/>
              <a:buChar char="v"/>
            </a:pPr>
            <a:endParaRPr lang="en-US" altLang="en-US" sz="360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600">
                <a:sym typeface="+mn-ea"/>
              </a:rPr>
              <a:t>Move beyond static view:</a:t>
            </a:r>
            <a:endParaRPr lang="en-US" altLang="en-US" sz="36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>
                <a:sym typeface="+mn-ea"/>
              </a:rPr>
              <a:t>			- embrace aspects of each</a:t>
            </a:r>
            <a:endParaRPr lang="en-US" altLang="en-US" sz="3600"/>
          </a:p>
          <a:p>
            <a:pPr>
              <a:buFont typeface="Wingdings" panose="05000000000000000000" pitchFamily="2" charset="2"/>
              <a:buNone/>
            </a:pPr>
            <a:endParaRPr lang="en-US" altLang="en-US" sz="36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>
                <a:sym typeface="+mn-ea"/>
              </a:rPr>
              <a:t>			- attend to both the person &amp; the group</a:t>
            </a:r>
            <a:endParaRPr lang="en-US" altLang="en-US" sz="3600">
              <a:sym typeface="+mn-ea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360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600" dirty="0">
                <a:sym typeface="+mn-ea"/>
              </a:rPr>
              <a:t>To find Balance:</a:t>
            </a:r>
            <a:endParaRPr lang="en-US" altLang="en-US" sz="36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3600" dirty="0">
                <a:sym typeface="+mn-ea"/>
              </a:rPr>
              <a:t>Suggestions for WE people (collectivists)</a:t>
            </a:r>
            <a:endParaRPr lang="en-US" altLang="en-US" sz="36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36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3600" dirty="0">
                <a:sym typeface="+mn-ea"/>
              </a:rPr>
              <a:t>Suggestions for ME people (individualists)</a:t>
            </a:r>
            <a:endParaRPr lang="en-US" altLang="en-US" sz="36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360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600">
                <a:sym typeface="+mn-ea"/>
              </a:rPr>
              <a:t>Individualistic views are not widely shared around the world</a:t>
            </a:r>
            <a:endParaRPr lang="en-US" altLang="en-US" sz="3600"/>
          </a:p>
          <a:p>
            <a:pPr>
              <a:buFont typeface="Wingdings" panose="05000000000000000000" pitchFamily="2" charset="2"/>
              <a:buChar char="v"/>
            </a:pPr>
            <a:endParaRPr lang="en-US" altLang="en-US" sz="360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600">
                <a:sym typeface="+mn-ea"/>
              </a:rPr>
              <a:t>70% of the world is collectivistic</a:t>
            </a:r>
            <a:endParaRPr lang="en-US" altLang="en-US" sz="3600"/>
          </a:p>
          <a:p>
            <a:pPr>
              <a:buFont typeface="Wingdings" panose="05000000000000000000" pitchFamily="2" charset="2"/>
              <a:buChar char="v"/>
            </a:pPr>
            <a:endParaRPr lang="en-US" altLang="en-US" sz="360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600">
                <a:sym typeface="+mn-ea"/>
              </a:rPr>
              <a:t>4.5 billion collectivists; 2 billion individualists</a:t>
            </a:r>
            <a:endParaRPr lang="en-US" altLang="en-US" sz="3600"/>
          </a:p>
          <a:p>
            <a:pPr>
              <a:buFont typeface="Wingdings" panose="05000000000000000000" pitchFamily="2" charset="2"/>
              <a:buNone/>
            </a:pPr>
            <a:endParaRPr lang="en-US" altLang="en-US" sz="3600"/>
          </a:p>
          <a:p>
            <a:pPr>
              <a:buFont typeface="Wingdings" panose="05000000000000000000" pitchFamily="2" charset="2"/>
              <a:buChar char="v"/>
            </a:pPr>
            <a:endParaRPr lang="en-US" altLang="en-US" sz="36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17690</Words>
  <Application>WPS Presentation</Application>
  <PresentationFormat>On-screen Show (4:3)</PresentationFormat>
  <Paragraphs>548</Paragraphs>
  <Slides>50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3" baseType="lpstr">
      <vt:lpstr>Arial</vt:lpstr>
      <vt:lpstr>SimSun</vt:lpstr>
      <vt:lpstr>Wingdings</vt:lpstr>
      <vt:lpstr>Wingdings 2</vt:lpstr>
      <vt:lpstr>Constantia</vt:lpstr>
      <vt:lpstr>Calibri</vt:lpstr>
      <vt:lpstr>Microsoft YaHei</vt:lpstr>
      <vt:lpstr>Arial Unicode MS</vt:lpstr>
      <vt:lpstr>Osaka</vt:lpstr>
      <vt:lpstr>Yu Gothic</vt:lpstr>
      <vt:lpstr>Courier New</vt:lpstr>
      <vt:lpstr>Tw Cen MT</vt:lpstr>
      <vt:lpstr>Flow</vt:lpstr>
      <vt:lpstr>Positive Psychology</vt:lpstr>
      <vt:lpstr>What Is Positive Psychology?</vt:lpstr>
      <vt:lpstr> Measuring a good life</vt:lpstr>
      <vt:lpstr>PowerPoint 演示文稿</vt:lpstr>
      <vt:lpstr>  The ME/WE Balance  </vt:lpstr>
      <vt:lpstr>The Psychology of ME and WE</vt:lpstr>
      <vt:lpstr>The Psychology of ME: Individualism</vt:lpstr>
      <vt:lpstr>The Psychology of WE: Collectivism</vt:lpstr>
      <vt:lpstr>ME/WE Balance</vt:lpstr>
      <vt:lpstr>PowerPoint 演示文稿</vt:lpstr>
      <vt:lpstr>Classifications of Illness and Strengths</vt:lpstr>
      <vt:lpstr>Classifications of Strengths</vt:lpstr>
      <vt:lpstr>Gallup’s Clifton StrengthsFinder</vt:lpstr>
      <vt:lpstr>Clifton Youth StrengthsExplorer</vt:lpstr>
      <vt:lpstr>Gallup’s Clifton Strengths Finder</vt:lpstr>
      <vt:lpstr>Gallup’s Clifton 34 Strengths Finder Themes</vt:lpstr>
      <vt:lpstr>Values in Action  Classification of Strengths</vt:lpstr>
      <vt:lpstr>Values in Action  Inventory of Strengths (VIA-IS)</vt:lpstr>
      <vt:lpstr>Values in Action Inventory of Strengths for Youth (VIA-Youth)</vt:lpstr>
      <vt:lpstr>PowerPoint 演示文稿</vt:lpstr>
      <vt:lpstr>The Values in Action (VIA) Classification of Virtues (6) &amp; Strengths (24 Strengths) </vt:lpstr>
      <vt:lpstr>Wisdom</vt:lpstr>
      <vt:lpstr>Courage</vt:lpstr>
      <vt:lpstr>Humanity</vt:lpstr>
      <vt:lpstr>Justice</vt:lpstr>
      <vt:lpstr>Temperance</vt:lpstr>
      <vt:lpstr>Transcendence</vt:lpstr>
      <vt:lpstr>The Search Institute’s Developmental Assets</vt:lpstr>
      <vt:lpstr>Search Institute Profiles of Student Life: Attitudes and Behaviors</vt:lpstr>
      <vt:lpstr>Search Institute Profiles of Student Life: Attitudes and Behaviors</vt:lpstr>
      <vt:lpstr>Support: </vt:lpstr>
      <vt:lpstr>Empowerment: </vt:lpstr>
      <vt:lpstr>Boundaries and expectations: </vt:lpstr>
      <vt:lpstr>Constructive use of time: </vt:lpstr>
      <vt:lpstr>Commitment to learning: </vt:lpstr>
      <vt:lpstr>Positive Values: </vt:lpstr>
      <vt:lpstr>Social competencies: </vt:lpstr>
      <vt:lpstr>Positive identity: </vt:lpstr>
      <vt:lpstr>Comparisons of Measures of Strengths</vt:lpstr>
      <vt:lpstr>PowerPoint 演示文稿</vt:lpstr>
      <vt:lpstr>Dimensions of Well-Being</vt:lpstr>
      <vt:lpstr>Favorable Outcomes, described by Ryff and Keyes</vt:lpstr>
      <vt:lpstr>Dimensions of Well-Being: Psychological</vt:lpstr>
      <vt:lpstr>Dimensions of Well-Being: Psychological</vt:lpstr>
      <vt:lpstr>Dimensions of Well-Being: Social</vt:lpstr>
      <vt:lpstr>Dimensions of Well-Being: Social</vt:lpstr>
      <vt:lpstr>Dimensions of Well-Being: Emotional</vt:lpstr>
      <vt:lpstr>Complete Mental Health</vt:lpstr>
      <vt:lpstr>Positive Outcomes (little dream about the future of Positive Psychology</vt:lpstr>
      <vt:lpstr>What is positive  psychology?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Personality</dc:title>
  <dc:creator>ruchi.gautam</dc:creator>
  <cp:lastModifiedBy>user</cp:lastModifiedBy>
  <cp:revision>170</cp:revision>
  <dcterms:created xsi:type="dcterms:W3CDTF">2018-06-02T04:43:00Z</dcterms:created>
  <dcterms:modified xsi:type="dcterms:W3CDTF">2023-12-03T16:54:31Z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228EA6618A394C40A925BA37D7CD35A7</vt:lpwstr>
  </property>
  <property fmtid="{D5CDD505-2E9C-101B-9397-08002B2CF9AE}" pid="3" name="KSOProductBuildVer">
    <vt:lpwstr>1033-11.2.0.11537</vt:lpwstr>
  </property>
</Properties>
</file>