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4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77E4-C1DD-443C-9E5F-A6B79296ABE8}" type="datetimeFigureOut">
              <a:rPr lang="en-IN" smtClean="0"/>
              <a:pPr/>
              <a:t>11-09-2021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C8413-CF18-46CE-995F-4405F19B6C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3182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B38933FB-CC98-4181-9F11-882E076B1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776CBB-905C-44AB-AFDA-08B266638F4F}" type="slidenum">
              <a:rPr lang="en-US" altLang="en-US">
                <a:cs typeface="Arial" panose="020B0604020202020204" pitchFamily="34" charset="0"/>
              </a:rPr>
              <a:pPr eaLnBrk="1" hangingPunct="1"/>
              <a:t>6</a:t>
            </a:fld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BD1B0BF2-7E14-4BA2-B069-1B2D7C4EE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765D14B6-1ECD-40DD-A0DB-A60ED7505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46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C2876-19BA-4D13-AC7F-033F6B92E3B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95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C2876-19BA-4D13-AC7F-033F6B92E3B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520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C8413-CF18-46CE-995F-4405F19B6C5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072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38D6-40DF-4623-963A-F347B298B1A3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02241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AA4B-B269-4105-B65A-DC802F22D431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9718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54E7-CA3B-40DB-887C-1BE701CDEC83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128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533" y="404813"/>
            <a:ext cx="8925984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8" y="1844676"/>
            <a:ext cx="5223933" cy="425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1552" y="1844676"/>
            <a:ext cx="5226049" cy="4251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F8F82-6D2C-4AE1-81F7-8CBD604DB1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spcBef>
                <a:spcPct val="0"/>
              </a:spcBef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7CE905-E9E0-415B-A5D5-CD6682EEEE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241C3-9CAF-43BF-883A-117129A4F99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xmlns="" val="156607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7920EB1-88FC-48CF-9491-D440CA91A7B0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51AFA92-F419-4897-A569-BDC211E4B332}"/>
              </a:ext>
            </a:extLst>
          </p:cNvPr>
          <p:cNvSpPr/>
          <p:nvPr userDrawn="1"/>
        </p:nvSpPr>
        <p:spPr>
          <a:xfrm>
            <a:off x="11451102" y="6119446"/>
            <a:ext cx="740898" cy="7385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50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8AC1-F850-4F05-A511-4E5DDAA092B1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10307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D12A-4373-4928-B9F5-5A3F6F938DCE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589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6279-4B53-4B36-AFE8-F9A1706B5598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55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54D69-DD4A-4B1F-B535-DF4F916447E7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4064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592E6-7F28-4028-9777-5CCD488D91D3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266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BCEF-DF94-4048-8D0C-AEF87F5526DC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971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90AD5DB-7DA5-4152-84C8-66DD1C11B385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771049C-395B-482C-A387-65DECF28A76C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58367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C51F-59A1-4165-A9F4-C058B132DB3A}" type="datetime1">
              <a:rPr lang="en-IN" smtClean="0"/>
              <a:pPr/>
              <a:t>11-09-2021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8035" y="7751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71049C-395B-482C-A387-65DECF28A76C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1E4F7C6-ADF5-4E4E-B66B-C1266817EBB8}"/>
              </a:ext>
            </a:extLst>
          </p:cNvPr>
          <p:cNvSpPr/>
          <p:nvPr userDrawn="1"/>
        </p:nvSpPr>
        <p:spPr>
          <a:xfrm>
            <a:off x="11465169" y="5472"/>
            <a:ext cx="726831" cy="7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540C03E7-842A-4317-A982-3EF957B17B32}"/>
              </a:ext>
            </a:extLst>
          </p:cNvPr>
          <p:cNvSpPr txBox="1"/>
          <p:nvPr userDrawn="1"/>
        </p:nvSpPr>
        <p:spPr>
          <a:xfrm>
            <a:off x="5022166" y="6400800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</a:rPr>
              <a:t>Data Structure </a:t>
            </a:r>
            <a:r>
              <a:rPr lang="en-IN" sz="2000" b="1" dirty="0" smtClean="0">
                <a:solidFill>
                  <a:srgbClr val="002060"/>
                </a:solidFill>
              </a:rPr>
              <a:t>2021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2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binary_search_algorithm.htm" TargetMode="External"/><Relationship Id="rId2" Type="http://schemas.openxmlformats.org/officeDocument/2006/relationships/hyperlink" Target="https://www.geeksforgeeks.org/linear-search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15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160" y="4323081"/>
            <a:ext cx="9369236" cy="762000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4582" y="2405923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43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xmlns="" id="{D723EC36-C0E8-4707-A2DA-A83B966CA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333" y="736209"/>
            <a:ext cx="77724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Binary Search: Pseudo Code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xmlns="" id="{1C4AFA48-4C97-47A0-BC8C-AE7953E29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22363" y="1371600"/>
            <a:ext cx="9959925" cy="47244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dirty="0"/>
              <a:t>The method is recursive:</a:t>
            </a:r>
          </a:p>
          <a:p>
            <a:pPr eaLnBrk="1" hangingPunct="1"/>
            <a:r>
              <a:rPr lang="en-US" altLang="en-US" sz="1800" dirty="0"/>
              <a:t>Compare </a:t>
            </a:r>
            <a:r>
              <a:rPr lang="en-US" altLang="en-US" sz="1800" dirty="0">
                <a:solidFill>
                  <a:srgbClr val="FF0000"/>
                </a:solidFill>
              </a:rPr>
              <a:t>X</a:t>
            </a:r>
            <a:r>
              <a:rPr lang="en-US" altLang="en-US" sz="1800" dirty="0"/>
              <a:t> with the middle value A[mid</a:t>
            </a:r>
            <a:r>
              <a:rPr lang="en-US" altLang="en-US" sz="1800" dirty="0" smtClean="0"/>
              <a:t>].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If X =A[mid], return mid</a:t>
            </a:r>
          </a:p>
          <a:p>
            <a:pPr eaLnBrk="1" hangingPunct="1"/>
            <a:r>
              <a:rPr lang="en-US" altLang="en-US" sz="1800" dirty="0"/>
              <a:t>If X &lt; A[mid], then X can only be in the left half of A[ ], because A[ ] is sorted. So call the function recursively on the left half.</a:t>
            </a:r>
          </a:p>
          <a:p>
            <a:pPr algn="just" eaLnBrk="1" hangingPunct="1"/>
            <a:r>
              <a:rPr lang="en-US" altLang="en-US" sz="1800" dirty="0"/>
              <a:t>If X &gt; A[mid], then X can only be in the right half of A[ ], because A[ ] is sorted. So call the function recursively on the right half.</a:t>
            </a:r>
          </a:p>
        </p:txBody>
      </p:sp>
      <p:sp>
        <p:nvSpPr>
          <p:cNvPr id="5123" name="Slide Number Placeholder 5">
            <a:extLst>
              <a:ext uri="{FF2B5EF4-FFF2-40B4-BE49-F238E27FC236}">
                <a16:creationId xmlns:a16="http://schemas.microsoft.com/office/drawing/2014/main" xmlns="" id="{15141A3D-3B04-400F-BD26-EFAF22539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3148AE-2A3B-49F4-A3E0-E8E584DF630E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10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40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CA8B5862-CBBE-4968-A7A2-C8123E978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843" y="738554"/>
            <a:ext cx="77724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Illustration of Binary search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xmlns="" id="{068612D9-E6DD-4A5A-8660-860D98434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8634" y="1524000"/>
            <a:ext cx="88392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800" dirty="0"/>
              <a:t>A[12]: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800" dirty="0"/>
              <a:t>Search for </a:t>
            </a:r>
            <a:r>
              <a:rPr lang="en-US" sz="1800" dirty="0">
                <a:solidFill>
                  <a:srgbClr val="FF0000"/>
                </a:solidFill>
              </a:rPr>
              <a:t>X=13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800" i="1" dirty="0"/>
              <a:t>mid</a:t>
            </a:r>
            <a:r>
              <a:rPr lang="en-US" sz="1800" dirty="0"/>
              <a:t> = (0+11)/2 = 5. Compare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with A[5]: 13&lt;18.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800" dirty="0"/>
              <a:t>So search in left half X[0..4]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i="1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i="1" dirty="0"/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Font typeface="Wingdings 2"/>
              <a:buChar char=""/>
              <a:defRPr/>
            </a:pPr>
            <a:endParaRPr lang="en-US" sz="1800" i="1" dirty="0"/>
          </a:p>
          <a:p>
            <a:pPr marL="0" indent="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800" i="1" dirty="0" smtClean="0"/>
              <a:t>mid</a:t>
            </a:r>
            <a:r>
              <a:rPr lang="en-US" sz="1800" dirty="0" smtClean="0"/>
              <a:t> </a:t>
            </a:r>
            <a:r>
              <a:rPr lang="en-US" sz="1800" dirty="0"/>
              <a:t>= (0+4)/2 = 2. Compare </a:t>
            </a:r>
            <a:r>
              <a:rPr lang="en-US" sz="1800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 with A[2]: 13&gt; 8.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None/>
              <a:defRPr/>
            </a:pPr>
            <a:r>
              <a:rPr lang="en-US" sz="1900" dirty="0"/>
              <a:t>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xmlns="" id="{19A8602C-F0CA-4836-B7DA-25C838C0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1D7F6D-549F-4B62-966A-91A01BEFBFEF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11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14342" name="Group 36">
            <a:extLst>
              <a:ext uri="{FF2B5EF4-FFF2-40B4-BE49-F238E27FC236}">
                <a16:creationId xmlns:a16="http://schemas.microsoft.com/office/drawing/2014/main" xmlns="" id="{72B36744-9D5A-4AD8-BEA0-E52309608053}"/>
              </a:ext>
            </a:extLst>
          </p:cNvPr>
          <p:cNvGrpSpPr>
            <a:grpSpLocks/>
          </p:cNvGrpSpPr>
          <p:nvPr/>
        </p:nvGrpSpPr>
        <p:grpSpPr bwMode="auto">
          <a:xfrm>
            <a:off x="2716236" y="1371600"/>
            <a:ext cx="6722731" cy="783713"/>
            <a:chOff x="1056" y="1248"/>
            <a:chExt cx="4128" cy="425"/>
          </a:xfrm>
        </p:grpSpPr>
        <p:sp>
          <p:nvSpPr>
            <p:cNvPr id="14373" name="Text Box 19">
              <a:extLst>
                <a:ext uri="{FF2B5EF4-FFF2-40B4-BE49-F238E27FC236}">
                  <a16:creationId xmlns:a16="http://schemas.microsoft.com/office/drawing/2014/main" xmlns="" id="{741B9271-4373-437B-96CD-1A01649FD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4374" name="Text Box 20">
              <a:extLst>
                <a:ext uri="{FF2B5EF4-FFF2-40B4-BE49-F238E27FC236}">
                  <a16:creationId xmlns:a16="http://schemas.microsoft.com/office/drawing/2014/main" xmlns="" id="{B60A4AD1-E1C0-4570-996B-7672B38F70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grpSp>
          <p:nvGrpSpPr>
            <p:cNvPr id="14375" name="Group 35">
              <a:extLst>
                <a:ext uri="{FF2B5EF4-FFF2-40B4-BE49-F238E27FC236}">
                  <a16:creationId xmlns:a16="http://schemas.microsoft.com/office/drawing/2014/main" xmlns="" id="{3125C686-D652-437B-BD4B-7948FA524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48"/>
              <a:ext cx="3984" cy="425"/>
              <a:chOff x="1056" y="1248"/>
              <a:chExt cx="3984" cy="425"/>
            </a:xfrm>
          </p:grpSpPr>
          <p:grpSp>
            <p:nvGrpSpPr>
              <p:cNvPr id="14385" name="Group 34">
                <a:extLst>
                  <a:ext uri="{FF2B5EF4-FFF2-40B4-BE49-F238E27FC236}">
                    <a16:creationId xmlns:a16="http://schemas.microsoft.com/office/drawing/2014/main" xmlns="" id="{38C35C2D-177A-46E4-A2AD-F7EB735E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248"/>
                <a:ext cx="2640" cy="240"/>
                <a:chOff x="2400" y="1248"/>
                <a:chExt cx="2640" cy="240"/>
              </a:xfrm>
            </p:grpSpPr>
            <p:sp>
              <p:nvSpPr>
                <p:cNvPr id="14392" name="Rectangle 10">
                  <a:extLst>
                    <a:ext uri="{FF2B5EF4-FFF2-40B4-BE49-F238E27FC236}">
                      <a16:creationId xmlns:a16="http://schemas.microsoft.com/office/drawing/2014/main" xmlns="" id="{8D0C4ED7-A852-4C31-AF2F-2FA0DB1F3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15</a:t>
                  </a:r>
                </a:p>
              </p:txBody>
            </p:sp>
            <p:sp>
              <p:nvSpPr>
                <p:cNvPr id="14393" name="Rectangle 11">
                  <a:extLst>
                    <a:ext uri="{FF2B5EF4-FFF2-40B4-BE49-F238E27FC236}">
                      <a16:creationId xmlns:a16="http://schemas.microsoft.com/office/drawing/2014/main" xmlns="" id="{6F2008BC-398F-412C-BA24-6C30752B92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18</a:t>
                  </a:r>
                </a:p>
              </p:txBody>
            </p:sp>
            <p:sp>
              <p:nvSpPr>
                <p:cNvPr id="14394" name="Rectangle 12">
                  <a:extLst>
                    <a:ext uri="{FF2B5EF4-FFF2-40B4-BE49-F238E27FC236}">
                      <a16:creationId xmlns:a16="http://schemas.microsoft.com/office/drawing/2014/main" xmlns="" id="{105F1F75-329E-495D-AEEB-CE2EC80DE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14395" name="Rectangle 13">
                  <a:extLst>
                    <a:ext uri="{FF2B5EF4-FFF2-40B4-BE49-F238E27FC236}">
                      <a16:creationId xmlns:a16="http://schemas.microsoft.com/office/drawing/2014/main" xmlns="" id="{B69C3E0B-6241-4660-8627-EFF525060A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29</a:t>
                  </a:r>
                </a:p>
              </p:txBody>
            </p:sp>
            <p:sp>
              <p:nvSpPr>
                <p:cNvPr id="14396" name="Rectangle 14">
                  <a:extLst>
                    <a:ext uri="{FF2B5EF4-FFF2-40B4-BE49-F238E27FC236}">
                      <a16:creationId xmlns:a16="http://schemas.microsoft.com/office/drawing/2014/main" xmlns="" id="{46C306BC-276F-4337-822E-9F0C6D3E65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35</a:t>
                  </a:r>
                </a:p>
              </p:txBody>
            </p:sp>
            <p:sp>
              <p:nvSpPr>
                <p:cNvPr id="14397" name="Rectangle 15">
                  <a:extLst>
                    <a:ext uri="{FF2B5EF4-FFF2-40B4-BE49-F238E27FC236}">
                      <a16:creationId xmlns:a16="http://schemas.microsoft.com/office/drawing/2014/main" xmlns="" id="{ACAEE915-4B7E-453D-97D3-5213333F6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45</a:t>
                  </a:r>
                </a:p>
              </p:txBody>
            </p:sp>
            <p:sp>
              <p:nvSpPr>
                <p:cNvPr id="14398" name="Rectangle 16">
                  <a:extLst>
                    <a:ext uri="{FF2B5EF4-FFF2-40B4-BE49-F238E27FC236}">
                      <a16:creationId xmlns:a16="http://schemas.microsoft.com/office/drawing/2014/main" xmlns="" id="{FA95DB06-2E39-4EE0-87B5-8F1E98F85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47</a:t>
                  </a:r>
                </a:p>
              </p:txBody>
            </p:sp>
            <p:sp>
              <p:nvSpPr>
                <p:cNvPr id="14399" name="Rectangle 17">
                  <a:extLst>
                    <a:ext uri="{FF2B5EF4-FFF2-40B4-BE49-F238E27FC236}">
                      <a16:creationId xmlns:a16="http://schemas.microsoft.com/office/drawing/2014/main" xmlns="" id="{B487E824-07DA-4D32-95BD-8499FCA9C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70</a:t>
                  </a:r>
                </a:p>
              </p:txBody>
            </p:sp>
          </p:grpSp>
          <p:grpSp>
            <p:nvGrpSpPr>
              <p:cNvPr id="14386" name="Group 33">
                <a:extLst>
                  <a:ext uri="{FF2B5EF4-FFF2-40B4-BE49-F238E27FC236}">
                    <a16:creationId xmlns:a16="http://schemas.microsoft.com/office/drawing/2014/main" xmlns="" id="{C7A2E93E-A663-4B51-B735-734F017F5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48"/>
                <a:ext cx="1344" cy="425"/>
                <a:chOff x="1056" y="1248"/>
                <a:chExt cx="1344" cy="425"/>
              </a:xfrm>
            </p:grpSpPr>
            <p:sp>
              <p:nvSpPr>
                <p:cNvPr id="14387" name="Rectangle 6">
                  <a:extLst>
                    <a:ext uri="{FF2B5EF4-FFF2-40B4-BE49-F238E27FC236}">
                      <a16:creationId xmlns:a16="http://schemas.microsoft.com/office/drawing/2014/main" xmlns="" id="{2DA92DE2-2541-471F-9AF6-EDC7C6F26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14388" name="Rectangle 7">
                  <a:extLst>
                    <a:ext uri="{FF2B5EF4-FFF2-40B4-BE49-F238E27FC236}">
                      <a16:creationId xmlns:a16="http://schemas.microsoft.com/office/drawing/2014/main" xmlns="" id="{3F5C2991-F059-4843-8FBD-4F069744D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14389" name="Rectangle 8">
                  <a:extLst>
                    <a:ext uri="{FF2B5EF4-FFF2-40B4-BE49-F238E27FC236}">
                      <a16:creationId xmlns:a16="http://schemas.microsoft.com/office/drawing/2014/main" xmlns="" id="{894C36EA-933B-4706-8EAD-5291109ED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8</a:t>
                  </a:r>
                </a:p>
              </p:txBody>
            </p:sp>
            <p:sp>
              <p:nvSpPr>
                <p:cNvPr id="14390" name="Rectangle 9">
                  <a:extLst>
                    <a:ext uri="{FF2B5EF4-FFF2-40B4-BE49-F238E27FC236}">
                      <a16:creationId xmlns:a16="http://schemas.microsoft.com/office/drawing/2014/main" xmlns="" id="{C392625D-874D-4CAE-9C57-E4F73032D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13</a:t>
                  </a:r>
                </a:p>
              </p:txBody>
            </p:sp>
            <p:sp>
              <p:nvSpPr>
                <p:cNvPr id="14391" name="Text Box 21">
                  <a:extLst>
                    <a:ext uri="{FF2B5EF4-FFF2-40B4-BE49-F238E27FC236}">
                      <a16:creationId xmlns:a16="http://schemas.microsoft.com/office/drawing/2014/main" xmlns="" id="{BAB5FCBC-C5FD-4FEF-8684-D8752C0FCF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440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</a:t>
                  </a:r>
                </a:p>
              </p:txBody>
            </p:sp>
          </p:grpSp>
        </p:grpSp>
        <p:sp>
          <p:nvSpPr>
            <p:cNvPr id="14376" name="Text Box 22">
              <a:extLst>
                <a:ext uri="{FF2B5EF4-FFF2-40B4-BE49-F238E27FC236}">
                  <a16:creationId xmlns:a16="http://schemas.microsoft.com/office/drawing/2014/main" xmlns="" id="{2FABB2FC-343D-4467-ACAE-99CD15CB74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14377" name="Text Box 23">
              <a:extLst>
                <a:ext uri="{FF2B5EF4-FFF2-40B4-BE49-F238E27FC236}">
                  <a16:creationId xmlns:a16="http://schemas.microsoft.com/office/drawing/2014/main" xmlns="" id="{6EA78A09-C88C-40F7-9254-9851B9D75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14378" name="Text Box 24">
              <a:extLst>
                <a:ext uri="{FF2B5EF4-FFF2-40B4-BE49-F238E27FC236}">
                  <a16:creationId xmlns:a16="http://schemas.microsoft.com/office/drawing/2014/main" xmlns="" id="{8501564B-9010-4D3C-A103-B07EDC381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14379" name="Text Box 25">
              <a:extLst>
                <a:ext uri="{FF2B5EF4-FFF2-40B4-BE49-F238E27FC236}">
                  <a16:creationId xmlns:a16="http://schemas.microsoft.com/office/drawing/2014/main" xmlns="" id="{D3C13EAF-CC56-4D70-BF83-436B74049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14380" name="Text Box 26">
              <a:extLst>
                <a:ext uri="{FF2B5EF4-FFF2-40B4-BE49-F238E27FC236}">
                  <a16:creationId xmlns:a16="http://schemas.microsoft.com/office/drawing/2014/main" xmlns="" id="{245324E5-850A-48A7-A310-B145015E0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14381" name="Text Box 27">
              <a:extLst>
                <a:ext uri="{FF2B5EF4-FFF2-40B4-BE49-F238E27FC236}">
                  <a16:creationId xmlns:a16="http://schemas.microsoft.com/office/drawing/2014/main" xmlns="" id="{8A8DFC16-37A1-4804-B421-FE60AA8A0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14382" name="Text Box 28">
              <a:extLst>
                <a:ext uri="{FF2B5EF4-FFF2-40B4-BE49-F238E27FC236}">
                  <a16:creationId xmlns:a16="http://schemas.microsoft.com/office/drawing/2014/main" xmlns="" id="{230231D9-64C1-4AD3-B671-1610FBFE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14383" name="Text Box 29">
              <a:extLst>
                <a:ext uri="{FF2B5EF4-FFF2-40B4-BE49-F238E27FC236}">
                  <a16:creationId xmlns:a16="http://schemas.microsoft.com/office/drawing/2014/main" xmlns="" id="{526BA4F8-B80B-4602-8D25-E2030CB88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14384" name="Text Box 30">
              <a:extLst>
                <a:ext uri="{FF2B5EF4-FFF2-40B4-BE49-F238E27FC236}">
                  <a16:creationId xmlns:a16="http://schemas.microsoft.com/office/drawing/2014/main" xmlns="" id="{6D5CF1AE-20CC-4663-9474-910614435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40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</p:grpSp>
      <p:grpSp>
        <p:nvGrpSpPr>
          <p:cNvPr id="61" name="Group 36">
            <a:extLst>
              <a:ext uri="{FF2B5EF4-FFF2-40B4-BE49-F238E27FC236}">
                <a16:creationId xmlns:a16="http://schemas.microsoft.com/office/drawing/2014/main" xmlns="" id="{08CFBB87-7351-4FE2-B22E-3F1459E0A96F}"/>
              </a:ext>
            </a:extLst>
          </p:cNvPr>
          <p:cNvGrpSpPr>
            <a:grpSpLocks/>
          </p:cNvGrpSpPr>
          <p:nvPr/>
        </p:nvGrpSpPr>
        <p:grpSpPr bwMode="auto">
          <a:xfrm>
            <a:off x="2481722" y="4525706"/>
            <a:ext cx="6722731" cy="783713"/>
            <a:chOff x="1056" y="1248"/>
            <a:chExt cx="4128" cy="425"/>
          </a:xfrm>
        </p:grpSpPr>
        <p:sp>
          <p:nvSpPr>
            <p:cNvPr id="62" name="Text Box 19">
              <a:extLst>
                <a:ext uri="{FF2B5EF4-FFF2-40B4-BE49-F238E27FC236}">
                  <a16:creationId xmlns:a16="http://schemas.microsoft.com/office/drawing/2014/main" xmlns="" id="{2EA458D5-BFBD-4AC9-805A-65D6DEDDD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xmlns="" id="{EDEDA541-A0D7-4145-A26A-3197DE9F5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grpSp>
          <p:nvGrpSpPr>
            <p:cNvPr id="64" name="Group 35">
              <a:extLst>
                <a:ext uri="{FF2B5EF4-FFF2-40B4-BE49-F238E27FC236}">
                  <a16:creationId xmlns:a16="http://schemas.microsoft.com/office/drawing/2014/main" xmlns="" id="{C0C69BCF-6876-4546-A1DB-6FEC57380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48"/>
              <a:ext cx="3984" cy="425"/>
              <a:chOff x="1056" y="1248"/>
              <a:chExt cx="3984" cy="425"/>
            </a:xfrm>
          </p:grpSpPr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xmlns="" id="{558A7188-5557-46C3-8C9E-1B4B0B54F4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248"/>
                <a:ext cx="2640" cy="240"/>
                <a:chOff x="2400" y="1248"/>
                <a:chExt cx="2640" cy="240"/>
              </a:xfrm>
            </p:grpSpPr>
            <p:sp>
              <p:nvSpPr>
                <p:cNvPr id="81" name="Rectangle 10">
                  <a:extLst>
                    <a:ext uri="{FF2B5EF4-FFF2-40B4-BE49-F238E27FC236}">
                      <a16:creationId xmlns:a16="http://schemas.microsoft.com/office/drawing/2014/main" xmlns="" id="{590A9236-D7C5-49AF-82A0-8F31791B3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15</a:t>
                  </a:r>
                </a:p>
              </p:txBody>
            </p:sp>
            <p:sp>
              <p:nvSpPr>
                <p:cNvPr id="82" name="Rectangle 11">
                  <a:extLst>
                    <a:ext uri="{FF2B5EF4-FFF2-40B4-BE49-F238E27FC236}">
                      <a16:creationId xmlns:a16="http://schemas.microsoft.com/office/drawing/2014/main" xmlns="" id="{25C22635-D59E-435A-8902-5C8E6985C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18</a:t>
                  </a:r>
                </a:p>
              </p:txBody>
            </p:sp>
            <p:sp>
              <p:nvSpPr>
                <p:cNvPr id="83" name="Rectangle 12">
                  <a:extLst>
                    <a:ext uri="{FF2B5EF4-FFF2-40B4-BE49-F238E27FC236}">
                      <a16:creationId xmlns:a16="http://schemas.microsoft.com/office/drawing/2014/main" xmlns="" id="{B8BB7DE2-B0F9-430D-A199-8EFCE7D70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84" name="Rectangle 13">
                  <a:extLst>
                    <a:ext uri="{FF2B5EF4-FFF2-40B4-BE49-F238E27FC236}">
                      <a16:creationId xmlns:a16="http://schemas.microsoft.com/office/drawing/2014/main" xmlns="" id="{6FF05EC4-4570-45F7-8909-34633F94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29</a:t>
                  </a:r>
                </a:p>
              </p:txBody>
            </p:sp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xmlns="" id="{835AA5F7-74F3-4237-8666-54E587793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35</a:t>
                  </a:r>
                </a:p>
              </p:txBody>
            </p:sp>
            <p:sp>
              <p:nvSpPr>
                <p:cNvPr id="86" name="Rectangle 15">
                  <a:extLst>
                    <a:ext uri="{FF2B5EF4-FFF2-40B4-BE49-F238E27FC236}">
                      <a16:creationId xmlns:a16="http://schemas.microsoft.com/office/drawing/2014/main" xmlns="" id="{7761071C-7351-46F9-A5BD-13D50C9FD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45</a:t>
                  </a:r>
                </a:p>
              </p:txBody>
            </p:sp>
            <p:sp>
              <p:nvSpPr>
                <p:cNvPr id="87" name="Rectangle 16">
                  <a:extLst>
                    <a:ext uri="{FF2B5EF4-FFF2-40B4-BE49-F238E27FC236}">
                      <a16:creationId xmlns:a16="http://schemas.microsoft.com/office/drawing/2014/main" xmlns="" id="{7CDD0C04-3462-483A-B332-77C65B0A5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47</a:t>
                  </a:r>
                </a:p>
              </p:txBody>
            </p:sp>
            <p:sp>
              <p:nvSpPr>
                <p:cNvPr id="88" name="Rectangle 17">
                  <a:extLst>
                    <a:ext uri="{FF2B5EF4-FFF2-40B4-BE49-F238E27FC236}">
                      <a16:creationId xmlns:a16="http://schemas.microsoft.com/office/drawing/2014/main" xmlns="" id="{D9A870D9-45C2-4903-87E0-92AF6C63CE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70</a:t>
                  </a:r>
                </a:p>
              </p:txBody>
            </p:sp>
          </p:grpSp>
          <p:grpSp>
            <p:nvGrpSpPr>
              <p:cNvPr id="75" name="Group 33">
                <a:extLst>
                  <a:ext uri="{FF2B5EF4-FFF2-40B4-BE49-F238E27FC236}">
                    <a16:creationId xmlns:a16="http://schemas.microsoft.com/office/drawing/2014/main" xmlns="" id="{79A13C39-B44E-4ACB-A107-9F2973AC0F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48"/>
                <a:ext cx="1344" cy="425"/>
                <a:chOff x="1056" y="1248"/>
                <a:chExt cx="1344" cy="425"/>
              </a:xfrm>
            </p:grpSpPr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xmlns="" id="{0B056C78-5D7D-465E-9ACF-42249147D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xmlns="" id="{E32B803C-0750-42AA-932F-114316BD86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78" name="Rectangle 8">
                  <a:extLst>
                    <a:ext uri="{FF2B5EF4-FFF2-40B4-BE49-F238E27FC236}">
                      <a16:creationId xmlns:a16="http://schemas.microsoft.com/office/drawing/2014/main" xmlns="" id="{3716F935-1239-4E86-B35D-118220D48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8</a:t>
                  </a:r>
                </a:p>
              </p:txBody>
            </p:sp>
            <p:sp>
              <p:nvSpPr>
                <p:cNvPr id="79" name="Rectangle 9">
                  <a:extLst>
                    <a:ext uri="{FF2B5EF4-FFF2-40B4-BE49-F238E27FC236}">
                      <a16:creationId xmlns:a16="http://schemas.microsoft.com/office/drawing/2014/main" xmlns="" id="{3862E35C-A4EF-4A05-B3F1-77B0D15F0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13</a:t>
                  </a:r>
                </a:p>
              </p:txBody>
            </p:sp>
            <p:sp>
              <p:nvSpPr>
                <p:cNvPr id="80" name="Text Box 21">
                  <a:extLst>
                    <a:ext uri="{FF2B5EF4-FFF2-40B4-BE49-F238E27FC236}">
                      <a16:creationId xmlns:a16="http://schemas.microsoft.com/office/drawing/2014/main" xmlns="" id="{3D33691B-754E-4AFC-82A1-D737CB9F3C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440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</a:t>
                  </a:r>
                </a:p>
              </p:txBody>
            </p:sp>
          </p:grpSp>
        </p:grp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xmlns="" id="{58B83A8C-F233-4201-9183-38180C09C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xmlns="" id="{53CC0606-7FAE-4608-A897-EF4F63FF8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xmlns="" id="{B29BB84A-D42A-490F-8A7D-BD639CBB2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xmlns="" id="{3F43F824-249E-4B0F-8BBC-9AD0EBA91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xmlns="" id="{3BD1E6A5-332B-4646-AE40-AA0D8D7BB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xmlns="" id="{876784B8-8EA7-4FE7-BE0B-22873FB58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xmlns="" id="{37C26BE4-F855-4AE2-AE76-BE1D44482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xmlns="" id="{B7427FE4-E508-417F-89CE-1950C198E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xmlns="" id="{7BEB5E79-9637-4C7C-B020-AEACE42B1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40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77731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xmlns="" id="{9667077D-C4CD-48C0-8E49-192A31897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9979" y="808892"/>
            <a:ext cx="7772400" cy="60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Illustration of Binary search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xmlns="" id="{66648348-5F07-40CE-A803-F3722163E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31498" y="1297744"/>
            <a:ext cx="7772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800" dirty="0"/>
              <a:t>So search right half A[3..4]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1800" i="1" dirty="0"/>
              <a:t>mid</a:t>
            </a:r>
            <a:r>
              <a:rPr lang="en-US" altLang="en-US" sz="1800" dirty="0"/>
              <a:t> = (3+4)/2 = 3.Compare </a:t>
            </a:r>
            <a:r>
              <a:rPr lang="en-US" altLang="en-US" sz="1800" dirty="0">
                <a:solidFill>
                  <a:srgbClr val="FF0000"/>
                </a:solidFill>
              </a:rPr>
              <a:t>X</a:t>
            </a:r>
            <a:r>
              <a:rPr lang="en-US" altLang="en-US" sz="1800" dirty="0"/>
              <a:t> with A[3]: </a:t>
            </a:r>
            <a:r>
              <a:rPr lang="en-US" altLang="en-US" sz="1800" dirty="0">
                <a:solidFill>
                  <a:srgbClr val="FF0000"/>
                </a:solidFill>
              </a:rPr>
              <a:t>X</a:t>
            </a:r>
            <a:r>
              <a:rPr lang="en-US" altLang="en-US" sz="1800" dirty="0"/>
              <a:t>=X[3]=13.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FF0000"/>
                </a:solidFill>
              </a:rPr>
              <a:t>Return 3.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xmlns="" id="{9011F8DB-2E2D-460F-B453-FD0203C3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6CB0DF-116D-4873-9B8D-8D60D08392E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12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grpSp>
        <p:nvGrpSpPr>
          <p:cNvPr id="61" name="Group 36">
            <a:extLst>
              <a:ext uri="{FF2B5EF4-FFF2-40B4-BE49-F238E27FC236}">
                <a16:creationId xmlns:a16="http://schemas.microsoft.com/office/drawing/2014/main" xmlns="" id="{81984CA9-3091-4E5E-AF3D-7C5AED341743}"/>
              </a:ext>
            </a:extLst>
          </p:cNvPr>
          <p:cNvGrpSpPr>
            <a:grpSpLocks/>
          </p:cNvGrpSpPr>
          <p:nvPr/>
        </p:nvGrpSpPr>
        <p:grpSpPr bwMode="auto">
          <a:xfrm>
            <a:off x="2205074" y="2047861"/>
            <a:ext cx="6722731" cy="783713"/>
            <a:chOff x="1056" y="1248"/>
            <a:chExt cx="4128" cy="425"/>
          </a:xfrm>
        </p:grpSpPr>
        <p:sp>
          <p:nvSpPr>
            <p:cNvPr id="62" name="Text Box 19">
              <a:extLst>
                <a:ext uri="{FF2B5EF4-FFF2-40B4-BE49-F238E27FC236}">
                  <a16:creationId xmlns:a16="http://schemas.microsoft.com/office/drawing/2014/main" xmlns="" id="{3A9129DC-692B-4FBC-BE33-03375F38D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63" name="Text Box 20">
              <a:extLst>
                <a:ext uri="{FF2B5EF4-FFF2-40B4-BE49-F238E27FC236}">
                  <a16:creationId xmlns:a16="http://schemas.microsoft.com/office/drawing/2014/main" xmlns="" id="{625C0196-B519-4322-ADB3-943B55A3B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grpSp>
          <p:nvGrpSpPr>
            <p:cNvPr id="64" name="Group 35">
              <a:extLst>
                <a:ext uri="{FF2B5EF4-FFF2-40B4-BE49-F238E27FC236}">
                  <a16:creationId xmlns:a16="http://schemas.microsoft.com/office/drawing/2014/main" xmlns="" id="{FD02D448-C0DA-4BE2-B101-B4A208F98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48"/>
              <a:ext cx="3984" cy="425"/>
              <a:chOff x="1056" y="1248"/>
              <a:chExt cx="3984" cy="425"/>
            </a:xfrm>
          </p:grpSpPr>
          <p:grpSp>
            <p:nvGrpSpPr>
              <p:cNvPr id="74" name="Group 34">
                <a:extLst>
                  <a:ext uri="{FF2B5EF4-FFF2-40B4-BE49-F238E27FC236}">
                    <a16:creationId xmlns:a16="http://schemas.microsoft.com/office/drawing/2014/main" xmlns="" id="{114A91D3-8643-4EE3-AF5A-7FED6D1932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248"/>
                <a:ext cx="2640" cy="240"/>
                <a:chOff x="2400" y="1248"/>
                <a:chExt cx="2640" cy="240"/>
              </a:xfrm>
            </p:grpSpPr>
            <p:sp>
              <p:nvSpPr>
                <p:cNvPr id="81" name="Rectangle 10">
                  <a:extLst>
                    <a:ext uri="{FF2B5EF4-FFF2-40B4-BE49-F238E27FC236}">
                      <a16:creationId xmlns:a16="http://schemas.microsoft.com/office/drawing/2014/main" xmlns="" id="{BF0A3FFE-017F-44ED-804A-04596BA6F0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248"/>
                  <a:ext cx="336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15</a:t>
                  </a:r>
                </a:p>
              </p:txBody>
            </p:sp>
            <p:sp>
              <p:nvSpPr>
                <p:cNvPr id="82" name="Rectangle 11">
                  <a:extLst>
                    <a:ext uri="{FF2B5EF4-FFF2-40B4-BE49-F238E27FC236}">
                      <a16:creationId xmlns:a16="http://schemas.microsoft.com/office/drawing/2014/main" xmlns="" id="{36E4831D-6DFC-4989-9369-62B6333331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18</a:t>
                  </a:r>
                </a:p>
              </p:txBody>
            </p:sp>
            <p:sp>
              <p:nvSpPr>
                <p:cNvPr id="83" name="Rectangle 12">
                  <a:extLst>
                    <a:ext uri="{FF2B5EF4-FFF2-40B4-BE49-F238E27FC236}">
                      <a16:creationId xmlns:a16="http://schemas.microsoft.com/office/drawing/2014/main" xmlns="" id="{68C53FA8-E069-429B-83E1-F1023FAE5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84" name="Rectangle 13">
                  <a:extLst>
                    <a:ext uri="{FF2B5EF4-FFF2-40B4-BE49-F238E27FC236}">
                      <a16:creationId xmlns:a16="http://schemas.microsoft.com/office/drawing/2014/main" xmlns="" id="{542C71CF-5224-474E-AAEA-F9E88A894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29</a:t>
                  </a:r>
                </a:p>
              </p:txBody>
            </p:sp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xmlns="" id="{C9BD91B7-2EFD-4B27-A42F-04F4DFDD6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35</a:t>
                  </a:r>
                </a:p>
              </p:txBody>
            </p:sp>
            <p:sp>
              <p:nvSpPr>
                <p:cNvPr id="86" name="Rectangle 15">
                  <a:extLst>
                    <a:ext uri="{FF2B5EF4-FFF2-40B4-BE49-F238E27FC236}">
                      <a16:creationId xmlns:a16="http://schemas.microsoft.com/office/drawing/2014/main" xmlns="" id="{17DF9637-4380-4F10-85DB-BD91E333C8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45</a:t>
                  </a:r>
                </a:p>
              </p:txBody>
            </p:sp>
            <p:sp>
              <p:nvSpPr>
                <p:cNvPr id="87" name="Rectangle 16">
                  <a:extLst>
                    <a:ext uri="{FF2B5EF4-FFF2-40B4-BE49-F238E27FC236}">
                      <a16:creationId xmlns:a16="http://schemas.microsoft.com/office/drawing/2014/main" xmlns="" id="{2B9E9B2B-B23C-4224-9F78-D9F90045C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47</a:t>
                  </a:r>
                </a:p>
              </p:txBody>
            </p:sp>
            <p:sp>
              <p:nvSpPr>
                <p:cNvPr id="88" name="Rectangle 17">
                  <a:extLst>
                    <a:ext uri="{FF2B5EF4-FFF2-40B4-BE49-F238E27FC236}">
                      <a16:creationId xmlns:a16="http://schemas.microsoft.com/office/drawing/2014/main" xmlns="" id="{D0B1C3DA-3793-4547-92C7-A17F5BD54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70</a:t>
                  </a:r>
                </a:p>
              </p:txBody>
            </p:sp>
          </p:grpSp>
          <p:grpSp>
            <p:nvGrpSpPr>
              <p:cNvPr id="75" name="Group 33">
                <a:extLst>
                  <a:ext uri="{FF2B5EF4-FFF2-40B4-BE49-F238E27FC236}">
                    <a16:creationId xmlns:a16="http://schemas.microsoft.com/office/drawing/2014/main" xmlns="" id="{3B337FA8-8648-45EF-89C1-5778A5935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48"/>
                <a:ext cx="1344" cy="425"/>
                <a:chOff x="1056" y="1248"/>
                <a:chExt cx="1344" cy="425"/>
              </a:xfrm>
            </p:grpSpPr>
            <p:sp>
              <p:nvSpPr>
                <p:cNvPr id="76" name="Rectangle 6">
                  <a:extLst>
                    <a:ext uri="{FF2B5EF4-FFF2-40B4-BE49-F238E27FC236}">
                      <a16:creationId xmlns:a16="http://schemas.microsoft.com/office/drawing/2014/main" xmlns="" id="{6312C609-026F-4FFB-A541-57E7FCE675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77" name="Rectangle 7">
                  <a:extLst>
                    <a:ext uri="{FF2B5EF4-FFF2-40B4-BE49-F238E27FC236}">
                      <a16:creationId xmlns:a16="http://schemas.microsoft.com/office/drawing/2014/main" xmlns="" id="{49978495-48EC-4793-8F18-8C1901381E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78" name="Rectangle 8">
                  <a:extLst>
                    <a:ext uri="{FF2B5EF4-FFF2-40B4-BE49-F238E27FC236}">
                      <a16:creationId xmlns:a16="http://schemas.microsoft.com/office/drawing/2014/main" xmlns="" id="{FA8280BE-C67E-4C3C-BBCA-60FC14497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8</a:t>
                  </a:r>
                </a:p>
              </p:txBody>
            </p:sp>
            <p:sp>
              <p:nvSpPr>
                <p:cNvPr id="79" name="Rectangle 9">
                  <a:extLst>
                    <a:ext uri="{FF2B5EF4-FFF2-40B4-BE49-F238E27FC236}">
                      <a16:creationId xmlns:a16="http://schemas.microsoft.com/office/drawing/2014/main" xmlns="" id="{005F0AB6-42BD-4AD8-BDC6-F4E3E544A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336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13</a:t>
                  </a:r>
                </a:p>
              </p:txBody>
            </p:sp>
            <p:sp>
              <p:nvSpPr>
                <p:cNvPr id="80" name="Text Box 21">
                  <a:extLst>
                    <a:ext uri="{FF2B5EF4-FFF2-40B4-BE49-F238E27FC236}">
                      <a16:creationId xmlns:a16="http://schemas.microsoft.com/office/drawing/2014/main" xmlns="" id="{8AF2FEDF-83A5-4121-BFCE-89AACB63B5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440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</a:t>
                  </a:r>
                </a:p>
              </p:txBody>
            </p:sp>
          </p:grpSp>
        </p:grpSp>
        <p:sp>
          <p:nvSpPr>
            <p:cNvPr id="65" name="Text Box 22">
              <a:extLst>
                <a:ext uri="{FF2B5EF4-FFF2-40B4-BE49-F238E27FC236}">
                  <a16:creationId xmlns:a16="http://schemas.microsoft.com/office/drawing/2014/main" xmlns="" id="{E4918F68-20D6-4B2D-A143-E8B424022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xmlns="" id="{6FAF59AF-D031-4CBB-8C9D-77BFE7E2D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xmlns="" id="{5FE55161-EF4D-454B-8468-7401A3CC5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xmlns="" id="{DB188B45-AA89-4109-AD93-CF81CE3CE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xmlns="" id="{BCA8E113-41C1-4F6D-B8DF-B5DD3E6A6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xmlns="" id="{84460228-3F9B-442B-A9FF-F62986FE4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xmlns="" id="{7671D23B-7C81-4886-9346-AE87F2713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xmlns="" id="{5BA8B227-7641-4F26-810A-8EEB45C65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xmlns="" id="{753D140F-5757-4B42-8B3B-D2A6B5242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40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</p:grpSp>
      <p:grpSp>
        <p:nvGrpSpPr>
          <p:cNvPr id="89" name="Group 36">
            <a:extLst>
              <a:ext uri="{FF2B5EF4-FFF2-40B4-BE49-F238E27FC236}">
                <a16:creationId xmlns:a16="http://schemas.microsoft.com/office/drawing/2014/main" xmlns="" id="{429ED9A9-13FC-49E1-812F-A0CDD1043DA1}"/>
              </a:ext>
            </a:extLst>
          </p:cNvPr>
          <p:cNvGrpSpPr>
            <a:grpSpLocks/>
          </p:cNvGrpSpPr>
          <p:nvPr/>
        </p:nvGrpSpPr>
        <p:grpSpPr bwMode="auto">
          <a:xfrm>
            <a:off x="2256332" y="4149302"/>
            <a:ext cx="6722731" cy="783713"/>
            <a:chOff x="1056" y="1248"/>
            <a:chExt cx="4128" cy="425"/>
          </a:xfrm>
        </p:grpSpPr>
        <p:sp>
          <p:nvSpPr>
            <p:cNvPr id="90" name="Text Box 19">
              <a:extLst>
                <a:ext uri="{FF2B5EF4-FFF2-40B4-BE49-F238E27FC236}">
                  <a16:creationId xmlns:a16="http://schemas.microsoft.com/office/drawing/2014/main" xmlns="" id="{436F8733-F8B6-4DA9-8216-D208FB48B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91" name="Text Box 20">
              <a:extLst>
                <a:ext uri="{FF2B5EF4-FFF2-40B4-BE49-F238E27FC236}">
                  <a16:creationId xmlns:a16="http://schemas.microsoft.com/office/drawing/2014/main" xmlns="" id="{9606D85A-EA34-43B6-B5DD-C199EABE1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grpSp>
          <p:nvGrpSpPr>
            <p:cNvPr id="92" name="Group 35">
              <a:extLst>
                <a:ext uri="{FF2B5EF4-FFF2-40B4-BE49-F238E27FC236}">
                  <a16:creationId xmlns:a16="http://schemas.microsoft.com/office/drawing/2014/main" xmlns="" id="{06033407-6DE5-4543-99C0-C669EFC73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48"/>
              <a:ext cx="3984" cy="425"/>
              <a:chOff x="1056" y="1248"/>
              <a:chExt cx="3984" cy="425"/>
            </a:xfrm>
          </p:grpSpPr>
          <p:grpSp>
            <p:nvGrpSpPr>
              <p:cNvPr id="102" name="Group 34">
                <a:extLst>
                  <a:ext uri="{FF2B5EF4-FFF2-40B4-BE49-F238E27FC236}">
                    <a16:creationId xmlns:a16="http://schemas.microsoft.com/office/drawing/2014/main" xmlns="" id="{2036C82C-13B9-4086-ABE8-891E48BAFB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248"/>
                <a:ext cx="2640" cy="240"/>
                <a:chOff x="2400" y="1248"/>
                <a:chExt cx="2640" cy="240"/>
              </a:xfrm>
            </p:grpSpPr>
            <p:sp>
              <p:nvSpPr>
                <p:cNvPr id="109" name="Rectangle 10">
                  <a:extLst>
                    <a:ext uri="{FF2B5EF4-FFF2-40B4-BE49-F238E27FC236}">
                      <a16:creationId xmlns:a16="http://schemas.microsoft.com/office/drawing/2014/main" xmlns="" id="{2742E214-03BF-4304-8F74-70F6B7EC25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248"/>
                  <a:ext cx="336" cy="240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15</a:t>
                  </a:r>
                </a:p>
              </p:txBody>
            </p:sp>
            <p:sp>
              <p:nvSpPr>
                <p:cNvPr id="110" name="Rectangle 11">
                  <a:extLst>
                    <a:ext uri="{FF2B5EF4-FFF2-40B4-BE49-F238E27FC236}">
                      <a16:creationId xmlns:a16="http://schemas.microsoft.com/office/drawing/2014/main" xmlns="" id="{1B58C27B-1969-4DAD-BCF4-96FA8BFEE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18</a:t>
                  </a:r>
                </a:p>
              </p:txBody>
            </p:sp>
            <p:sp>
              <p:nvSpPr>
                <p:cNvPr id="111" name="Rectangle 12">
                  <a:extLst>
                    <a:ext uri="{FF2B5EF4-FFF2-40B4-BE49-F238E27FC236}">
                      <a16:creationId xmlns:a16="http://schemas.microsoft.com/office/drawing/2014/main" xmlns="" id="{25D23D60-1527-4EE5-A6E4-C7920319D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2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112" name="Rectangle 13">
                  <a:extLst>
                    <a:ext uri="{FF2B5EF4-FFF2-40B4-BE49-F238E27FC236}">
                      <a16:creationId xmlns:a16="http://schemas.microsoft.com/office/drawing/2014/main" xmlns="" id="{1F73DBBB-171A-44CA-A808-6E27B7C45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29</a:t>
                  </a:r>
                </a:p>
              </p:txBody>
            </p:sp>
            <p:sp>
              <p:nvSpPr>
                <p:cNvPr id="113" name="Rectangle 14">
                  <a:extLst>
                    <a:ext uri="{FF2B5EF4-FFF2-40B4-BE49-F238E27FC236}">
                      <a16:creationId xmlns:a16="http://schemas.microsoft.com/office/drawing/2014/main" xmlns="" id="{37FD9E51-786F-4112-B485-9787BB246B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35</a:t>
                  </a:r>
                </a:p>
              </p:txBody>
            </p:sp>
            <p:sp>
              <p:nvSpPr>
                <p:cNvPr id="114" name="Rectangle 15">
                  <a:extLst>
                    <a:ext uri="{FF2B5EF4-FFF2-40B4-BE49-F238E27FC236}">
                      <a16:creationId xmlns:a16="http://schemas.microsoft.com/office/drawing/2014/main" xmlns="" id="{FC0C76EC-05CC-4EE2-99C4-32C9261889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45</a:t>
                  </a:r>
                </a:p>
              </p:txBody>
            </p:sp>
            <p:sp>
              <p:nvSpPr>
                <p:cNvPr id="115" name="Rectangle 16">
                  <a:extLst>
                    <a:ext uri="{FF2B5EF4-FFF2-40B4-BE49-F238E27FC236}">
                      <a16:creationId xmlns:a16="http://schemas.microsoft.com/office/drawing/2014/main" xmlns="" id="{4A7361D9-88AA-4E1C-8232-15D7445CF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6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47</a:t>
                  </a:r>
                </a:p>
              </p:txBody>
            </p:sp>
            <p:sp>
              <p:nvSpPr>
                <p:cNvPr id="116" name="Rectangle 17">
                  <a:extLst>
                    <a:ext uri="{FF2B5EF4-FFF2-40B4-BE49-F238E27FC236}">
                      <a16:creationId xmlns:a16="http://schemas.microsoft.com/office/drawing/2014/main" xmlns="" id="{CB7FE69A-6C4A-43C6-AE09-EB60D22B9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1248"/>
                  <a:ext cx="336" cy="24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70</a:t>
                  </a:r>
                </a:p>
              </p:txBody>
            </p:sp>
          </p:grpSp>
          <p:grpSp>
            <p:nvGrpSpPr>
              <p:cNvPr id="103" name="Group 33">
                <a:extLst>
                  <a:ext uri="{FF2B5EF4-FFF2-40B4-BE49-F238E27FC236}">
                    <a16:creationId xmlns:a16="http://schemas.microsoft.com/office/drawing/2014/main" xmlns="" id="{435CD92B-740A-47DC-989C-621F58F68E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248"/>
                <a:ext cx="1344" cy="425"/>
                <a:chOff x="1056" y="1248"/>
                <a:chExt cx="1344" cy="425"/>
              </a:xfrm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xmlns="" id="{5D06F496-80F4-4513-A875-95F1580DA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3</a:t>
                  </a: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xmlns="" id="{88E41497-309F-42DD-8363-D9204670D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5</a:t>
                  </a:r>
                </a:p>
              </p:txBody>
            </p:sp>
            <p:sp>
              <p:nvSpPr>
                <p:cNvPr id="106" name="Rectangle 8">
                  <a:extLst>
                    <a:ext uri="{FF2B5EF4-FFF2-40B4-BE49-F238E27FC236}">
                      <a16:creationId xmlns:a16="http://schemas.microsoft.com/office/drawing/2014/main" xmlns="" id="{57CC423F-1DA2-49B4-9459-CC5BD5319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1248"/>
                  <a:ext cx="336" cy="240"/>
                </a:xfrm>
                <a:prstGeom prst="rect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8</a:t>
                  </a:r>
                </a:p>
              </p:txBody>
            </p:sp>
            <p:sp>
              <p:nvSpPr>
                <p:cNvPr id="107" name="Rectangle 9">
                  <a:extLst>
                    <a:ext uri="{FF2B5EF4-FFF2-40B4-BE49-F238E27FC236}">
                      <a16:creationId xmlns:a16="http://schemas.microsoft.com/office/drawing/2014/main" xmlns="" id="{E5C9062F-FF2A-49E9-AA2D-04EFF7D342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248"/>
                  <a:ext cx="336" cy="240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dirty="0"/>
                    <a:t>13</a:t>
                  </a:r>
                </a:p>
              </p:txBody>
            </p:sp>
            <p:sp>
              <p:nvSpPr>
                <p:cNvPr id="108" name="Text Box 21">
                  <a:extLst>
                    <a:ext uri="{FF2B5EF4-FFF2-40B4-BE49-F238E27FC236}">
                      <a16:creationId xmlns:a16="http://schemas.microsoft.com/office/drawing/2014/main" xmlns="" id="{AAC43ACC-FEA7-4FDC-B2F1-504EE479F2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1440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/>
                    <a:t>1</a:t>
                  </a:r>
                </a:p>
              </p:txBody>
            </p:sp>
          </p:grpSp>
        </p:grp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xmlns="" id="{B5D8245E-E06B-4B2D-B2CD-56B472E6E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94" name="Text Box 23">
              <a:extLst>
                <a:ext uri="{FF2B5EF4-FFF2-40B4-BE49-F238E27FC236}">
                  <a16:creationId xmlns:a16="http://schemas.microsoft.com/office/drawing/2014/main" xmlns="" id="{04C61D99-F1B6-42C4-8904-D092FC83E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  <p:sp>
          <p:nvSpPr>
            <p:cNvPr id="95" name="Text Box 24">
              <a:extLst>
                <a:ext uri="{FF2B5EF4-FFF2-40B4-BE49-F238E27FC236}">
                  <a16:creationId xmlns:a16="http://schemas.microsoft.com/office/drawing/2014/main" xmlns="" id="{C16E2083-C1B2-4E04-8AE4-EDED020B4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96" name="Text Box 25">
              <a:extLst>
                <a:ext uri="{FF2B5EF4-FFF2-40B4-BE49-F238E27FC236}">
                  <a16:creationId xmlns:a16="http://schemas.microsoft.com/office/drawing/2014/main" xmlns="" id="{D411C059-561B-4422-85B7-2ECD74E9A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5</a:t>
              </a:r>
            </a:p>
          </p:txBody>
        </p:sp>
        <p:sp>
          <p:nvSpPr>
            <p:cNvPr id="97" name="Text Box 26">
              <a:extLst>
                <a:ext uri="{FF2B5EF4-FFF2-40B4-BE49-F238E27FC236}">
                  <a16:creationId xmlns:a16="http://schemas.microsoft.com/office/drawing/2014/main" xmlns="" id="{CA5894C7-20B6-40BF-91FD-A764A60CA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8</a:t>
              </a:r>
            </a:p>
          </p:txBody>
        </p:sp>
        <p:sp>
          <p:nvSpPr>
            <p:cNvPr id="98" name="Text Box 27">
              <a:extLst>
                <a:ext uri="{FF2B5EF4-FFF2-40B4-BE49-F238E27FC236}">
                  <a16:creationId xmlns:a16="http://schemas.microsoft.com/office/drawing/2014/main" xmlns="" id="{E83B4BC1-83E5-4274-9BE8-19F8C4B8F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99" name="Text Box 28">
              <a:extLst>
                <a:ext uri="{FF2B5EF4-FFF2-40B4-BE49-F238E27FC236}">
                  <a16:creationId xmlns:a16="http://schemas.microsoft.com/office/drawing/2014/main" xmlns="" id="{F18C644D-FA5E-4036-91FF-BA3818982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44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10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xmlns="" id="{E661DA39-13EC-4E30-9137-97E507338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40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9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xmlns="" id="{AD377D17-339B-4797-AE0D-C72CFEB6B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440"/>
              <a:ext cx="4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442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0888B-EAA5-44FB-B78F-F45AA502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33" y="760818"/>
            <a:ext cx="9603275" cy="1049235"/>
          </a:xfrm>
        </p:spPr>
        <p:txBody>
          <a:bodyPr/>
          <a:lstStyle/>
          <a:p>
            <a:r>
              <a:rPr lang="en-IN" dirty="0"/>
              <a:t>Iterative Code of Binary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AE67C21-D74C-434D-ABF3-D773357618D3}"/>
              </a:ext>
            </a:extLst>
          </p:cNvPr>
          <p:cNvSpPr txBox="1"/>
          <p:nvPr/>
        </p:nvSpPr>
        <p:spPr>
          <a:xfrm>
            <a:off x="970670" y="1259966"/>
            <a:ext cx="1110825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// </a:t>
            </a:r>
            <a:r>
              <a:rPr lang="en-IN" dirty="0">
                <a:solidFill>
                  <a:srgbClr val="FF0000"/>
                </a:solidFill>
              </a:rPr>
              <a:t>program to implement recursive Binary </a:t>
            </a:r>
            <a:r>
              <a:rPr lang="en-IN" dirty="0" smtClean="0">
                <a:solidFill>
                  <a:srgbClr val="FF0000"/>
                </a:solidFill>
              </a:rPr>
              <a:t>Search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#include &lt;</a:t>
            </a:r>
            <a:r>
              <a:rPr lang="en-IN" dirty="0" err="1"/>
              <a:t>iostream.h</a:t>
            </a:r>
            <a:r>
              <a:rPr lang="en-IN" dirty="0"/>
              <a:t>&gt; </a:t>
            </a:r>
          </a:p>
          <a:p>
            <a:r>
              <a:rPr lang="en-IN" dirty="0"/>
              <a:t>using namespace std; </a:t>
            </a:r>
          </a:p>
          <a:p>
            <a:r>
              <a:rPr lang="en-IN" dirty="0"/>
              <a:t>int </a:t>
            </a:r>
            <a:r>
              <a:rPr lang="en-IN" dirty="0" err="1" smtClean="0"/>
              <a:t>binary_search</a:t>
            </a:r>
            <a:r>
              <a:rPr lang="en-IN" dirty="0" smtClean="0"/>
              <a:t>(int </a:t>
            </a:r>
            <a:r>
              <a:rPr lang="en-IN" dirty="0"/>
              <a:t>A[], int l, int r, int x)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	while (l &lt;= r) { </a:t>
            </a:r>
          </a:p>
          <a:p>
            <a:r>
              <a:rPr lang="en-IN" dirty="0"/>
              <a:t>		int mid = l + (r - l) / 2; </a:t>
            </a:r>
          </a:p>
          <a:p>
            <a:r>
              <a:rPr lang="en-IN" dirty="0"/>
              <a:t>		if (A[mid] == x) </a:t>
            </a:r>
          </a:p>
          <a:p>
            <a:r>
              <a:rPr lang="en-IN" dirty="0"/>
              <a:t>			return mid; </a:t>
            </a:r>
          </a:p>
          <a:p>
            <a:r>
              <a:rPr lang="en-IN" dirty="0"/>
              <a:t>		if (A[mid] &lt; x) </a:t>
            </a:r>
            <a:r>
              <a:rPr lang="en-IN" dirty="0">
                <a:solidFill>
                  <a:srgbClr val="FF0000"/>
                </a:solidFill>
              </a:rPr>
              <a:t>    // If x greater, ignore left half </a:t>
            </a:r>
          </a:p>
          <a:p>
            <a:r>
              <a:rPr lang="en-IN" dirty="0"/>
              <a:t>			l = mid + 1; </a:t>
            </a:r>
          </a:p>
          <a:p>
            <a:r>
              <a:rPr lang="en-IN" dirty="0"/>
              <a:t>		else                       	</a:t>
            </a:r>
            <a:r>
              <a:rPr lang="en-IN" dirty="0">
                <a:solidFill>
                  <a:srgbClr val="FF0000"/>
                </a:solidFill>
              </a:rPr>
              <a:t>// If x is smaller, ignore right half </a:t>
            </a:r>
          </a:p>
          <a:p>
            <a:r>
              <a:rPr lang="en-IN" dirty="0"/>
              <a:t>             r = mid - 1; </a:t>
            </a:r>
          </a:p>
          <a:p>
            <a:r>
              <a:rPr lang="en-IN" dirty="0"/>
              <a:t>	}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60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06BB1F-594B-427C-9E55-24301C07824E}"/>
              </a:ext>
            </a:extLst>
          </p:cNvPr>
          <p:cNvSpPr txBox="1"/>
          <p:nvPr/>
        </p:nvSpPr>
        <p:spPr>
          <a:xfrm>
            <a:off x="1530649" y="649842"/>
            <a:ext cx="8848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 -1; </a:t>
            </a:r>
            <a:r>
              <a:rPr lang="en-IN" dirty="0">
                <a:solidFill>
                  <a:srgbClr val="FF0000"/>
                </a:solidFill>
              </a:rPr>
              <a:t>// if we reach here, then element was   not present </a:t>
            </a:r>
          </a:p>
          <a:p>
            <a:r>
              <a:rPr lang="en-IN" dirty="0"/>
              <a:t>} </a:t>
            </a:r>
          </a:p>
          <a:p>
            <a:r>
              <a:rPr lang="en-IN" dirty="0"/>
              <a:t>int main(void) </a:t>
            </a:r>
          </a:p>
          <a:p>
            <a:r>
              <a:rPr lang="en-IN" dirty="0"/>
              <a:t>{ </a:t>
            </a:r>
          </a:p>
          <a:p>
            <a:r>
              <a:rPr lang="en-IN" dirty="0"/>
              <a:t>	int </a:t>
            </a:r>
            <a:r>
              <a:rPr lang="en-IN" dirty="0" smtClean="0"/>
              <a:t>A[10];</a:t>
            </a:r>
          </a:p>
          <a:p>
            <a:r>
              <a:rPr lang="en-IN" dirty="0"/>
              <a:t>	int x = 35; </a:t>
            </a:r>
          </a:p>
          <a:p>
            <a:r>
              <a:rPr lang="en-IN" dirty="0"/>
              <a:t>	int n </a:t>
            </a:r>
            <a:r>
              <a:rPr lang="en-IN" dirty="0" smtClean="0"/>
              <a:t>=10;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printf</a:t>
            </a:r>
            <a:r>
              <a:rPr lang="en-IN" dirty="0" smtClean="0"/>
              <a:t>(“Enter the sorted array”);</a:t>
            </a:r>
          </a:p>
          <a:p>
            <a:r>
              <a:rPr lang="en-IN" dirty="0" smtClean="0"/>
              <a:t>       for(int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 err="1" smtClean="0"/>
              <a:t>scanf</a:t>
            </a:r>
            <a:r>
              <a:rPr lang="en-IN" dirty="0" smtClean="0"/>
              <a:t>(“%</a:t>
            </a:r>
            <a:r>
              <a:rPr lang="en-IN" dirty="0" err="1" smtClean="0"/>
              <a:t>d”,&amp;A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]);</a:t>
            </a:r>
            <a:endParaRPr lang="en-IN" dirty="0"/>
          </a:p>
          <a:p>
            <a:r>
              <a:rPr lang="en-IN" dirty="0"/>
              <a:t>	int result = </a:t>
            </a:r>
            <a:r>
              <a:rPr lang="en-IN" dirty="0" err="1"/>
              <a:t>binarySearch</a:t>
            </a:r>
            <a:r>
              <a:rPr lang="en-IN" dirty="0"/>
              <a:t>(A, 0, n - 1, x); </a:t>
            </a:r>
          </a:p>
          <a:p>
            <a:r>
              <a:rPr lang="en-IN" dirty="0"/>
              <a:t>	if(result == -1)  </a:t>
            </a:r>
          </a:p>
          <a:p>
            <a:r>
              <a:rPr lang="en-IN" dirty="0"/>
              <a:t>       cout &lt;&lt; </a:t>
            </a:r>
            <a:r>
              <a:rPr lang="en-IN" dirty="0" smtClean="0"/>
              <a:t>“Element found in the array“</a:t>
            </a:r>
            <a:endParaRPr lang="en-IN" dirty="0"/>
          </a:p>
          <a:p>
            <a:r>
              <a:rPr lang="en-IN" dirty="0"/>
              <a:t>       else</a:t>
            </a:r>
          </a:p>
          <a:p>
            <a:r>
              <a:rPr lang="en-IN" dirty="0"/>
              <a:t>	cout &lt;&lt; </a:t>
            </a:r>
            <a:r>
              <a:rPr lang="en-IN" dirty="0" smtClean="0"/>
              <a:t>“Element not found" </a:t>
            </a:r>
            <a:r>
              <a:rPr lang="en-IN" dirty="0"/>
              <a:t>&lt;&lt; result; </a:t>
            </a:r>
          </a:p>
          <a:p>
            <a:r>
              <a:rPr lang="en-IN" dirty="0"/>
              <a:t>	return 0; </a:t>
            </a:r>
          </a:p>
          <a:p>
            <a:r>
              <a:rPr lang="en-IN" dirty="0"/>
              <a:t>} </a:t>
            </a:r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549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xmlns="" id="{377E307F-F6FD-41C5-B4CD-33594C75E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114" y="1073834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The Recursive Code of Binary Search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xmlns="" id="{89D25755-0D89-4903-B29F-4346189A9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7951" y="1881811"/>
            <a:ext cx="7772400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int </a:t>
            </a:r>
            <a:r>
              <a:rPr lang="en-US" altLang="en-US" sz="1800" dirty="0" err="1"/>
              <a:t>binary_search</a:t>
            </a:r>
            <a:r>
              <a:rPr lang="en-US" altLang="en-US" sz="1800" dirty="0"/>
              <a:t>(int </a:t>
            </a:r>
            <a:r>
              <a:rPr lang="en-US" altLang="en-US" sz="1800" dirty="0" smtClean="0"/>
              <a:t>X, </a:t>
            </a:r>
            <a:r>
              <a:rPr lang="en-US" altLang="en-US" sz="1800" dirty="0"/>
              <a:t>int A[], int left, int right){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if (left == right)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if (X==A[left]) return left;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	else return -1;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int mid = (</a:t>
            </a:r>
            <a:r>
              <a:rPr lang="en-US" altLang="en-US" sz="1800" dirty="0" err="1"/>
              <a:t>left+right</a:t>
            </a:r>
            <a:r>
              <a:rPr lang="en-US" altLang="en-US" sz="1800" dirty="0"/>
              <a:t>)/2;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if (X==A[mid]) return mid;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if (X &lt; A[mid]) return </a:t>
            </a:r>
            <a:r>
              <a:rPr lang="en-US" altLang="en-US" sz="1800" dirty="0" err="1"/>
              <a:t>binarySearch</a:t>
            </a:r>
            <a:r>
              <a:rPr lang="en-US" altLang="en-US" sz="1800" dirty="0"/>
              <a:t> (X, A, left, mid-1);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	if (X &gt;A[mid]) return </a:t>
            </a:r>
            <a:r>
              <a:rPr lang="en-US" altLang="en-US" sz="1800" dirty="0" err="1"/>
              <a:t>binarySearch</a:t>
            </a:r>
            <a:r>
              <a:rPr lang="en-US" altLang="en-US" sz="1800" dirty="0"/>
              <a:t>(X, A, mid+1, right);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}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xmlns="" id="{EAAD5B70-33F3-4677-AAE3-B75A9E4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D43668-35B8-47DD-A390-534555A8639C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71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2F9E4645-3573-42BE-B86E-201BDC477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 Complexity of Binary Search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xmlns="" id="{06ABFEB6-D4A0-4D74-A0C1-278E6ED26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1818" y="1638369"/>
            <a:ext cx="9805077" cy="44969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800" dirty="0"/>
              <a:t>Count the number of visits to search an sorted array of size </a:t>
            </a:r>
            <a:r>
              <a:rPr lang="en-US" altLang="en-US" sz="1800" i="1" dirty="0"/>
              <a:t>n</a:t>
            </a:r>
            <a:r>
              <a:rPr lang="en-US" altLang="en-US" sz="1800" dirty="0"/>
              <a:t> </a:t>
            </a:r>
          </a:p>
          <a:p>
            <a:pPr lvl="1" eaLnBrk="1" hangingPunct="1"/>
            <a:r>
              <a:rPr lang="en-US" altLang="en-US" dirty="0"/>
              <a:t>We visit one element (the middle element) then search either the left or right subarray. Always array is divided into two part. The recurrence relation for Binary Search :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         	 T(</a:t>
            </a:r>
            <a:r>
              <a:rPr lang="en-US" altLang="en-US" i="1" dirty="0"/>
              <a:t>n</a:t>
            </a:r>
            <a:r>
              <a:rPr lang="en-US" altLang="en-US" dirty="0"/>
              <a:t>) = T(</a:t>
            </a:r>
            <a:r>
              <a:rPr lang="en-US" altLang="en-US" i="1" dirty="0"/>
              <a:t>n</a:t>
            </a:r>
            <a:r>
              <a:rPr lang="en-US" altLang="en-US" dirty="0"/>
              <a:t>/2) + 1 </a:t>
            </a:r>
          </a:p>
          <a:p>
            <a:pPr eaLnBrk="1" hangingPunct="1"/>
            <a:r>
              <a:rPr lang="en-US" altLang="en-US" sz="1800" dirty="0"/>
              <a:t>If </a:t>
            </a:r>
            <a:r>
              <a:rPr lang="en-US" altLang="en-US" sz="1800" i="1" dirty="0"/>
              <a:t>n</a:t>
            </a:r>
            <a:r>
              <a:rPr lang="en-US" altLang="en-US" sz="1800" dirty="0"/>
              <a:t> is </a:t>
            </a:r>
            <a:r>
              <a:rPr lang="en-US" altLang="en-US" sz="1800" i="1" dirty="0"/>
              <a:t>n</a:t>
            </a:r>
            <a:r>
              <a:rPr lang="en-US" altLang="en-US" sz="1800" dirty="0"/>
              <a:t>/2, then      T(</a:t>
            </a:r>
            <a:r>
              <a:rPr lang="en-US" altLang="en-US" sz="1800" i="1" dirty="0"/>
              <a:t>n</a:t>
            </a:r>
            <a:r>
              <a:rPr lang="en-US" altLang="en-US" sz="1800" dirty="0"/>
              <a:t>/2) = T(</a:t>
            </a:r>
            <a:r>
              <a:rPr lang="en-US" altLang="en-US" sz="1800" i="1" dirty="0"/>
              <a:t>n</a:t>
            </a:r>
            <a:r>
              <a:rPr lang="en-US" altLang="en-US" sz="1800" dirty="0"/>
              <a:t>/4) + 1 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   </a:t>
            </a:r>
            <a:r>
              <a:rPr lang="en-US" altLang="en-US" sz="1800" dirty="0" smtClean="0"/>
              <a:t>Substituting </a:t>
            </a:r>
            <a:r>
              <a:rPr lang="en-US" altLang="en-US" sz="1800" dirty="0"/>
              <a:t>into the original equation:     </a:t>
            </a:r>
            <a:br>
              <a:rPr lang="en-US" altLang="en-US" sz="1800" dirty="0"/>
            </a:br>
            <a:r>
              <a:rPr lang="en-US" altLang="en-US" sz="1800" dirty="0"/>
              <a:t>   T(</a:t>
            </a:r>
            <a:r>
              <a:rPr lang="en-US" altLang="en-US" sz="1800" i="1" dirty="0"/>
              <a:t>n</a:t>
            </a:r>
            <a:r>
              <a:rPr lang="en-US" altLang="en-US" sz="1800" dirty="0"/>
              <a:t>) =( T(</a:t>
            </a:r>
            <a:r>
              <a:rPr lang="en-US" altLang="en-US" sz="1800" i="1" dirty="0"/>
              <a:t>n</a:t>
            </a:r>
            <a:r>
              <a:rPr lang="en-US" altLang="en-US" sz="1800" dirty="0"/>
              <a:t>/4)+1) + 1= T(n/4)+2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</a:t>
            </a:r>
            <a:r>
              <a:rPr lang="en-US" altLang="en-US" sz="1800" dirty="0"/>
              <a:t>now if n=n/4 then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   T(n)=T(n/8)+3=T(n/2^3)+3</a:t>
            </a:r>
          </a:p>
        </p:txBody>
      </p:sp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xmlns="" id="{1EE936F0-0466-4B6B-9624-AD9DAACD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39B266-911D-4765-96FD-B3B15498B0D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0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B850A42E-E876-42A2-B526-FA8B18D21B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270" y="1430594"/>
            <a:ext cx="9603275" cy="4035751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This generalizes to:    T(</a:t>
            </a:r>
            <a:r>
              <a:rPr lang="en-US" altLang="en-US" sz="1800" i="1" dirty="0"/>
              <a:t>n</a:t>
            </a:r>
            <a:r>
              <a:rPr lang="en-US" altLang="en-US" sz="1800" dirty="0"/>
              <a:t>) = T(</a:t>
            </a:r>
            <a:r>
              <a:rPr lang="en-US" altLang="en-US" sz="1800" i="1" dirty="0"/>
              <a:t>n</a:t>
            </a:r>
            <a:r>
              <a:rPr lang="en-US" altLang="en-US" sz="1800" dirty="0"/>
              <a:t>/2</a:t>
            </a:r>
            <a:r>
              <a:rPr lang="en-US" altLang="en-US" sz="1800" i="1" baseline="30000" dirty="0"/>
              <a:t>k</a:t>
            </a:r>
            <a:r>
              <a:rPr lang="en-US" altLang="en-US" sz="1800" dirty="0"/>
              <a:t>) + </a:t>
            </a:r>
            <a:r>
              <a:rPr lang="en-US" altLang="en-US" sz="1800" i="1" dirty="0"/>
              <a:t>k</a:t>
            </a: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      when there is only one element the T(1)=1</a:t>
            </a:r>
          </a:p>
          <a:p>
            <a:pPr marL="0" indent="0">
              <a:buNone/>
            </a:pPr>
            <a:r>
              <a:rPr lang="en-US" altLang="en-US" sz="1800" dirty="0"/>
              <a:t>Assume  </a:t>
            </a:r>
          </a:p>
          <a:p>
            <a:pPr marL="0" indent="0">
              <a:buNone/>
            </a:pPr>
            <a:r>
              <a:rPr lang="en-US" altLang="en-US" sz="1800" dirty="0"/>
              <a:t> n/2</a:t>
            </a:r>
            <a:r>
              <a:rPr lang="en-US" altLang="en-US" sz="1800" baseline="30000" dirty="0"/>
              <a:t>k</a:t>
            </a:r>
            <a:r>
              <a:rPr lang="en-US" altLang="en-US" sz="1800" i="1" baseline="30000" dirty="0"/>
              <a:t> </a:t>
            </a:r>
            <a:r>
              <a:rPr lang="en-US" altLang="en-US" sz="1800" i="1" dirty="0"/>
              <a:t>=1</a:t>
            </a:r>
          </a:p>
          <a:p>
            <a:pPr marL="0" indent="0">
              <a:buNone/>
            </a:pPr>
            <a:r>
              <a:rPr lang="en-US" altLang="en-US" sz="1800" i="1" dirty="0"/>
              <a:t>  n=2</a:t>
            </a:r>
            <a:r>
              <a:rPr lang="en-US" altLang="en-US" sz="1800" i="1" baseline="30000" dirty="0"/>
              <a:t>k    </a:t>
            </a:r>
          </a:p>
          <a:p>
            <a:pPr marL="0" indent="0">
              <a:buNone/>
            </a:pPr>
            <a:r>
              <a:rPr lang="en-US" altLang="en-US" sz="1800" dirty="0"/>
              <a:t>Taking log both side and solving it:</a:t>
            </a:r>
          </a:p>
          <a:p>
            <a:pPr marL="0" indent="0">
              <a:buNone/>
            </a:pPr>
            <a:r>
              <a:rPr lang="en-US" altLang="en-US" sz="1800" dirty="0"/>
              <a:t>       k= </a:t>
            </a:r>
            <a:r>
              <a:rPr lang="en-US" altLang="en-US" sz="1800" dirty="0" err="1"/>
              <a:t>logn</a:t>
            </a:r>
            <a:endParaRPr lang="en-US" altLang="en-US" sz="1800" dirty="0"/>
          </a:p>
          <a:p>
            <a:pPr eaLnBrk="1" hangingPunct="1"/>
            <a:r>
              <a:rPr lang="en-US" altLang="en-US" sz="1800" dirty="0"/>
              <a:t>Then:    T(</a:t>
            </a:r>
            <a:r>
              <a:rPr lang="en-US" altLang="en-US" sz="1800" i="1" dirty="0"/>
              <a:t>n</a:t>
            </a:r>
            <a:r>
              <a:rPr lang="en-US" altLang="en-US" sz="1800" dirty="0"/>
              <a:t>) =T(1) + log</a:t>
            </a:r>
            <a:r>
              <a:rPr lang="en-US" altLang="en-US" sz="1800" i="1" baseline="-25000" dirty="0"/>
              <a:t>2</a:t>
            </a:r>
            <a:r>
              <a:rPr lang="en-US" altLang="en-US" sz="1800" dirty="0"/>
              <a:t>(</a:t>
            </a:r>
            <a:r>
              <a:rPr lang="en-US" altLang="en-US" sz="1800" i="1" dirty="0"/>
              <a:t>n</a:t>
            </a:r>
            <a:r>
              <a:rPr lang="en-US" altLang="en-US" sz="1800" dirty="0"/>
              <a:t>) = O(log(n))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Binary search is an O(log(</a:t>
            </a:r>
            <a:r>
              <a:rPr lang="en-US" altLang="en-US" sz="1800" i="1" dirty="0"/>
              <a:t>n</a:t>
            </a:r>
            <a:r>
              <a:rPr lang="en-US" altLang="en-US" sz="1800" dirty="0"/>
              <a:t>)) algorithm </a:t>
            </a:r>
          </a:p>
        </p:txBody>
      </p:sp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xmlns="" id="{AF7963A3-D515-4E7C-8EE8-E9C5B33C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705D6E-A4A7-4CBE-B45C-0BAF7FE8AA58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0191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 flipH="1">
            <a:off x="1778985" y="928048"/>
            <a:ext cx="7733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binary search on the following array. Search the key 67 and 114 in the array.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83387" y="1924334"/>
          <a:ext cx="8112840" cy="39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  <a:gridCol w="811284"/>
              </a:tblGrid>
              <a:tr h="39447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1708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378424" y="1528549"/>
            <a:ext cx="10467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  <a:hlinkClick r:id="rId2"/>
              </a:rPr>
              <a:t>https://www.geeksforgeeks.org/linear-search</a:t>
            </a:r>
            <a:r>
              <a:rPr lang="en-US" i="1" dirty="0" smtClean="0">
                <a:solidFill>
                  <a:srgbClr val="0070C0"/>
                </a:solidFill>
                <a:hlinkClick r:id="rId2"/>
              </a:rPr>
              <a:t>/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70C0"/>
                </a:solidFill>
                <a:hlinkClick r:id="rId3"/>
              </a:rPr>
              <a:t>https://</a:t>
            </a:r>
            <a:r>
              <a:rPr lang="en-US" i="1" dirty="0" smtClean="0">
                <a:solidFill>
                  <a:srgbClr val="0070C0"/>
                </a:solidFill>
                <a:hlinkClick r:id="rId3"/>
              </a:rPr>
              <a:t>www.tutorialspoint.com/data_structures_algorithms/binary_search_algorithm.htm</a:t>
            </a:r>
            <a:endParaRPr lang="en-US" i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8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Different Searching Techniques:</a:t>
            </a:r>
          </a:p>
          <a:p>
            <a:r>
              <a:rPr lang="en-US" dirty="0" smtClean="0"/>
              <a:t>Linear Search</a:t>
            </a:r>
          </a:p>
          <a:p>
            <a:r>
              <a:rPr lang="en-US" dirty="0" smtClean="0"/>
              <a:t>Analysis of time and space complexity of linear search</a:t>
            </a:r>
          </a:p>
          <a:p>
            <a:r>
              <a:rPr lang="en-US" dirty="0" smtClean="0"/>
              <a:t>Binary Search</a:t>
            </a:r>
          </a:p>
          <a:p>
            <a:r>
              <a:rPr lang="en-US" dirty="0" smtClean="0"/>
              <a:t>Analysis of time and space complexity of binary search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756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EF11A6-F0B5-49FB-B261-360EE4E4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86" y="739884"/>
            <a:ext cx="7729728" cy="5071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Linear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446D56-7729-4100-9F0E-6C7C9192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95" y="1100853"/>
            <a:ext cx="10615845" cy="57571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Searching is useful to find any record stored in the file.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Searching books in library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For that we have two searching algorithms: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Linear Search/Sequential Search</a:t>
            </a:r>
          </a:p>
          <a:p>
            <a:pPr lvl="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Binary Search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IN" b="1" dirty="0" err="1">
                <a:solidFill>
                  <a:srgbClr val="002060"/>
                </a:solidFill>
              </a:rPr>
              <a:t>nput</a:t>
            </a:r>
            <a:r>
              <a:rPr lang="en-IN" b="1" dirty="0">
                <a:solidFill>
                  <a:srgbClr val="002060"/>
                </a:solidFill>
              </a:rPr>
              <a:t>:   </a:t>
            </a:r>
            <a:r>
              <a:rPr lang="en-IN" dirty="0"/>
              <a:t>Array</a:t>
            </a:r>
            <a:r>
              <a:rPr lang="en-IN" b="1" dirty="0">
                <a:solidFill>
                  <a:srgbClr val="FF0000"/>
                </a:solidFill>
              </a:rPr>
              <a:t> A </a:t>
            </a:r>
            <a:r>
              <a:rPr lang="en-IN" dirty="0"/>
              <a:t>of </a:t>
            </a:r>
            <a:r>
              <a:rPr lang="en-IN" b="1" dirty="0">
                <a:solidFill>
                  <a:srgbClr val="FF0000"/>
                </a:solidFill>
              </a:rPr>
              <a:t>n</a:t>
            </a:r>
            <a:r>
              <a:rPr lang="en-IN" dirty="0"/>
              <a:t> elements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Output:  </a:t>
            </a:r>
            <a:r>
              <a:rPr lang="en-IN" dirty="0"/>
              <a:t>Return index/position of the element </a:t>
            </a:r>
            <a:r>
              <a:rPr lang="en-IN" b="1" dirty="0">
                <a:solidFill>
                  <a:srgbClr val="FF0000"/>
                </a:solidFill>
              </a:rPr>
              <a:t>X</a:t>
            </a:r>
            <a:r>
              <a:rPr lang="en-IN" dirty="0"/>
              <a:t> in the array </a:t>
            </a:r>
            <a:r>
              <a:rPr lang="en-IN" b="1" dirty="0">
                <a:solidFill>
                  <a:srgbClr val="FF0000"/>
                </a:solidFill>
              </a:rPr>
              <a:t>A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Two Cases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Either element is present : Linear Search Gives the Index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Or elements not present: Elements not found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1546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A86DEE-CBA8-4290-84AC-4A003FF4D994}"/>
              </a:ext>
            </a:extLst>
          </p:cNvPr>
          <p:cNvSpPr txBox="1"/>
          <p:nvPr/>
        </p:nvSpPr>
        <p:spPr>
          <a:xfrm>
            <a:off x="5638800" y="297410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5D9890-0644-4322-BA32-D1237364F137}"/>
              </a:ext>
            </a:extLst>
          </p:cNvPr>
          <p:cNvSpPr txBox="1"/>
          <p:nvPr/>
        </p:nvSpPr>
        <p:spPr>
          <a:xfrm>
            <a:off x="637308" y="100445"/>
            <a:ext cx="1136072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Find (Search-key) </a:t>
            </a:r>
            <a:r>
              <a:rPr lang="en-US" dirty="0">
                <a:solidFill>
                  <a:srgbClr val="FF0000"/>
                </a:solidFill>
              </a:rPr>
              <a:t>X=40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               </a:t>
            </a:r>
            <a:r>
              <a:rPr lang="en-US" dirty="0"/>
              <a:t> For </a:t>
            </a:r>
            <a:r>
              <a:rPr lang="en-US" b="1" dirty="0">
                <a:solidFill>
                  <a:srgbClr val="FF0000"/>
                </a:solidFill>
              </a:rPr>
              <a:t>X=41</a:t>
            </a:r>
          </a:p>
          <a:p>
            <a:endParaRPr lang="en-US" dirty="0"/>
          </a:p>
          <a:p>
            <a:r>
              <a:rPr lang="en-US" sz="2400" b="1" dirty="0">
                <a:solidFill>
                  <a:srgbClr val="FF0000"/>
                </a:solidFill>
              </a:rPr>
              <a:t>                    A</a:t>
            </a:r>
            <a:r>
              <a:rPr lang="en-US" sz="2400" dirty="0"/>
              <a:t>=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For</a:t>
            </a:r>
            <a:r>
              <a:rPr lang="en-US" b="1" dirty="0">
                <a:solidFill>
                  <a:srgbClr val="FF0000"/>
                </a:solidFill>
              </a:rPr>
              <a:t> X=40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There are a possibility of two cases:  Suppose search-key is</a:t>
            </a:r>
            <a:r>
              <a:rPr lang="en-US" dirty="0">
                <a:solidFill>
                  <a:srgbClr val="FF0000"/>
                </a:solidFill>
              </a:rPr>
              <a:t> X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Case 1: </a:t>
            </a:r>
            <a:r>
              <a:rPr lang="en-US" dirty="0"/>
              <a:t>X is present in Array A. </a:t>
            </a:r>
            <a:r>
              <a:rPr lang="en-US" dirty="0">
                <a:solidFill>
                  <a:srgbClr val="FF0000"/>
                </a:solidFill>
              </a:rPr>
              <a:t>X=40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    Linear Search gives the location index of element 40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                          Location/Index= 5+1= 6</a:t>
            </a:r>
          </a:p>
          <a:p>
            <a:r>
              <a:rPr lang="en-US" b="1" dirty="0">
                <a:solidFill>
                  <a:srgbClr val="002060"/>
                </a:solidFill>
              </a:rPr>
              <a:t>Case II:  </a:t>
            </a:r>
            <a:r>
              <a:rPr lang="en-US" dirty="0"/>
              <a:t>X not present in Array A.  </a:t>
            </a:r>
            <a:r>
              <a:rPr lang="en-US" dirty="0">
                <a:solidFill>
                  <a:srgbClr val="FF0000"/>
                </a:solidFill>
              </a:rPr>
              <a:t>X=41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         Linear Search gives the message that  </a:t>
            </a:r>
            <a:r>
              <a:rPr lang="en-US" b="1" dirty="0">
                <a:solidFill>
                  <a:srgbClr val="7030A0"/>
                </a:solidFill>
              </a:rPr>
              <a:t>Element not Found in the given Array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0C27D3A9-39B6-4C20-BBE0-6783E6452C42}"/>
              </a:ext>
            </a:extLst>
          </p:cNvPr>
          <p:cNvGraphicFramePr>
            <a:graphicFrameLocks noGrp="1"/>
          </p:cNvGraphicFramePr>
          <p:nvPr/>
        </p:nvGraphicFramePr>
        <p:xfrm>
          <a:off x="3181926" y="1969235"/>
          <a:ext cx="627148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27">
                  <a:extLst>
                    <a:ext uri="{9D8B030D-6E8A-4147-A177-3AD203B41FA5}">
                      <a16:colId xmlns:a16="http://schemas.microsoft.com/office/drawing/2014/main" xmlns="" val="1816670141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1774167186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1411936053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4087141273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1499679735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3933414498"/>
                    </a:ext>
                  </a:extLst>
                </a:gridCol>
                <a:gridCol w="895927">
                  <a:extLst>
                    <a:ext uri="{9D8B030D-6E8A-4147-A177-3AD203B41FA5}">
                      <a16:colId xmlns:a16="http://schemas.microsoft.com/office/drawing/2014/main" xmlns="" val="393513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789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5500025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C6F2C37-FCFA-4A25-832F-C739A34DD535}"/>
              </a:ext>
            </a:extLst>
          </p:cNvPr>
          <p:cNvGrpSpPr/>
          <p:nvPr/>
        </p:nvGrpSpPr>
        <p:grpSpPr>
          <a:xfrm>
            <a:off x="3045887" y="1410435"/>
            <a:ext cx="6100226" cy="558800"/>
            <a:chOff x="1519776" y="1420769"/>
            <a:chExt cx="6100226" cy="558800"/>
          </a:xfrm>
        </p:grpSpPr>
        <p:sp>
          <p:nvSpPr>
            <p:cNvPr id="2" name="Arrow: Curved Down 1">
              <a:extLst>
                <a:ext uri="{FF2B5EF4-FFF2-40B4-BE49-F238E27FC236}">
                  <a16:creationId xmlns:a16="http://schemas.microsoft.com/office/drawing/2014/main" xmlns="" id="{91A09580-814B-4591-9DF1-C1E0EBC12CAA}"/>
                </a:ext>
              </a:extLst>
            </p:cNvPr>
            <p:cNvSpPr/>
            <p:nvPr/>
          </p:nvSpPr>
          <p:spPr>
            <a:xfrm>
              <a:off x="1984088" y="1440873"/>
              <a:ext cx="115627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" name="Arrow: Curved Down 7">
              <a:extLst>
                <a:ext uri="{FF2B5EF4-FFF2-40B4-BE49-F238E27FC236}">
                  <a16:creationId xmlns:a16="http://schemas.microsoft.com/office/drawing/2014/main" xmlns="" id="{D500E8E4-0BD4-4FA4-8970-1C0D25DC69AB}"/>
                </a:ext>
              </a:extLst>
            </p:cNvPr>
            <p:cNvSpPr/>
            <p:nvPr/>
          </p:nvSpPr>
          <p:spPr>
            <a:xfrm>
              <a:off x="3140364" y="1440873"/>
              <a:ext cx="92363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9" name="Arrow: Curved Down 8">
              <a:extLst>
                <a:ext uri="{FF2B5EF4-FFF2-40B4-BE49-F238E27FC236}">
                  <a16:creationId xmlns:a16="http://schemas.microsoft.com/office/drawing/2014/main" xmlns="" id="{D742EFE3-8F39-4CC0-AF25-DFA439B6CC9F}"/>
                </a:ext>
              </a:extLst>
            </p:cNvPr>
            <p:cNvSpPr/>
            <p:nvPr/>
          </p:nvSpPr>
          <p:spPr>
            <a:xfrm>
              <a:off x="3993862" y="1440873"/>
              <a:ext cx="103995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1" name="Arrow: Curved Down 10">
              <a:extLst>
                <a:ext uri="{FF2B5EF4-FFF2-40B4-BE49-F238E27FC236}">
                  <a16:creationId xmlns:a16="http://schemas.microsoft.com/office/drawing/2014/main" xmlns="" id="{7A39006F-6A23-4481-9B32-5F8B45ED7350}"/>
                </a:ext>
              </a:extLst>
            </p:cNvPr>
            <p:cNvSpPr/>
            <p:nvPr/>
          </p:nvSpPr>
          <p:spPr>
            <a:xfrm>
              <a:off x="4926738" y="1440873"/>
              <a:ext cx="92363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xmlns="" id="{7DFAB2F9-4D95-4A63-8C37-F0C956C36F41}"/>
                </a:ext>
              </a:extLst>
            </p:cNvPr>
            <p:cNvSpPr/>
            <p:nvPr/>
          </p:nvSpPr>
          <p:spPr>
            <a:xfrm>
              <a:off x="5802167" y="1440873"/>
              <a:ext cx="92363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Arrow: Curved Down 12">
              <a:extLst>
                <a:ext uri="{FF2B5EF4-FFF2-40B4-BE49-F238E27FC236}">
                  <a16:creationId xmlns:a16="http://schemas.microsoft.com/office/drawing/2014/main" xmlns="" id="{A618DD76-FC4F-42A8-BF3C-098B1AD3BBB0}"/>
                </a:ext>
              </a:extLst>
            </p:cNvPr>
            <p:cNvSpPr/>
            <p:nvPr/>
          </p:nvSpPr>
          <p:spPr>
            <a:xfrm>
              <a:off x="6696366" y="1420769"/>
              <a:ext cx="923636" cy="538696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xmlns="" id="{649773AC-59BC-4CD1-A59D-71F620A2FF2F}"/>
                </a:ext>
              </a:extLst>
            </p:cNvPr>
            <p:cNvSpPr/>
            <p:nvPr/>
          </p:nvSpPr>
          <p:spPr>
            <a:xfrm rot="18732064">
              <a:off x="1670510" y="1581914"/>
              <a:ext cx="217124" cy="5185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2AA181C-4EA2-4088-94BD-1574A1E1825D}"/>
              </a:ext>
            </a:extLst>
          </p:cNvPr>
          <p:cNvCxnSpPr/>
          <p:nvPr/>
        </p:nvCxnSpPr>
        <p:spPr>
          <a:xfrm>
            <a:off x="9367786" y="1382963"/>
            <a:ext cx="0" cy="14050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84F678F-0EF8-4BA2-A64F-66150A04C77A}"/>
              </a:ext>
            </a:extLst>
          </p:cNvPr>
          <p:cNvSpPr txBox="1"/>
          <p:nvPr/>
        </p:nvSpPr>
        <p:spPr>
          <a:xfrm flipH="1">
            <a:off x="9365235" y="1646210"/>
            <a:ext cx="2005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array. Stop here</a:t>
            </a:r>
            <a:endParaRPr lang="en-IN" dirty="0"/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xmlns="" id="{0EEDE751-1CEE-4985-8B9B-04904EB82375}"/>
              </a:ext>
            </a:extLst>
          </p:cNvPr>
          <p:cNvSpPr/>
          <p:nvPr/>
        </p:nvSpPr>
        <p:spPr>
          <a:xfrm>
            <a:off x="3666836" y="2340075"/>
            <a:ext cx="831273" cy="447913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xmlns="" id="{F47AB8C6-7820-4A1A-843B-6FB0282A2515}"/>
              </a:ext>
            </a:extLst>
          </p:cNvPr>
          <p:cNvSpPr/>
          <p:nvPr/>
        </p:nvSpPr>
        <p:spPr>
          <a:xfrm>
            <a:off x="4468618" y="2340075"/>
            <a:ext cx="831273" cy="447913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xmlns="" id="{9D762DAD-B24C-4800-92B8-0CE6CD73D551}"/>
              </a:ext>
            </a:extLst>
          </p:cNvPr>
          <p:cNvSpPr/>
          <p:nvPr/>
        </p:nvSpPr>
        <p:spPr>
          <a:xfrm>
            <a:off x="5317836" y="2306182"/>
            <a:ext cx="831273" cy="447913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xmlns="" id="{EE3AE96F-07E1-46AC-8588-D9D39CCB7C36}"/>
              </a:ext>
            </a:extLst>
          </p:cNvPr>
          <p:cNvSpPr/>
          <p:nvPr/>
        </p:nvSpPr>
        <p:spPr>
          <a:xfrm>
            <a:off x="6254074" y="2306182"/>
            <a:ext cx="831273" cy="447913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Arrow: Curved Up 32">
            <a:extLst>
              <a:ext uri="{FF2B5EF4-FFF2-40B4-BE49-F238E27FC236}">
                <a16:creationId xmlns:a16="http://schemas.microsoft.com/office/drawing/2014/main" xmlns="" id="{E4085BB8-3134-4C4C-82B7-BD0AAEA931C1}"/>
              </a:ext>
            </a:extLst>
          </p:cNvPr>
          <p:cNvSpPr/>
          <p:nvPr/>
        </p:nvSpPr>
        <p:spPr>
          <a:xfrm>
            <a:off x="7255406" y="2331550"/>
            <a:ext cx="831273" cy="447913"/>
          </a:xfrm>
          <a:prstGeom prst="curved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xmlns="" id="{7021497A-9ABE-4DB3-A96D-B9804ED0F076}"/>
              </a:ext>
            </a:extLst>
          </p:cNvPr>
          <p:cNvSpPr/>
          <p:nvPr/>
        </p:nvSpPr>
        <p:spPr>
          <a:xfrm rot="2907974">
            <a:off x="3197939" y="2225012"/>
            <a:ext cx="160827" cy="68355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xmlns="" id="{891742ED-86FD-4B6E-8451-44A9CF3A8F7C}"/>
              </a:ext>
            </a:extLst>
          </p:cNvPr>
          <p:cNvSpPr/>
          <p:nvPr/>
        </p:nvSpPr>
        <p:spPr>
          <a:xfrm>
            <a:off x="7883115" y="2334512"/>
            <a:ext cx="217176" cy="667306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BA947113-486A-4AC5-925D-E168E064A544}"/>
              </a:ext>
            </a:extLst>
          </p:cNvPr>
          <p:cNvSpPr txBox="1"/>
          <p:nvPr/>
        </p:nvSpPr>
        <p:spPr>
          <a:xfrm>
            <a:off x="7401885" y="2914695"/>
            <a:ext cx="1943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 key 40 at index 5</a:t>
            </a:r>
          </a:p>
          <a:p>
            <a:endParaRPr lang="en-IN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88801F18-8AA5-4CD3-BC72-3DC5D25C2003}"/>
              </a:ext>
            </a:extLst>
          </p:cNvPr>
          <p:cNvSpPr txBox="1">
            <a:spLocks/>
          </p:cNvSpPr>
          <p:nvPr/>
        </p:nvSpPr>
        <p:spPr>
          <a:xfrm>
            <a:off x="391445" y="360055"/>
            <a:ext cx="7729728" cy="50716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Illustration of Linear Search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589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323A4-6366-4A30-8172-58F0258A8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28" y="770444"/>
            <a:ext cx="9603275" cy="1049235"/>
          </a:xfrm>
        </p:spPr>
        <p:txBody>
          <a:bodyPr>
            <a:normAutofit/>
          </a:bodyPr>
          <a:lstStyle/>
          <a:p>
            <a:r>
              <a:rPr lang="en-IN" sz="2800" dirty="0"/>
              <a:t>Iterative Implementation of 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5F0395-C5F7-468B-8016-F9B41249103F}"/>
              </a:ext>
            </a:extLst>
          </p:cNvPr>
          <p:cNvSpPr txBox="1"/>
          <p:nvPr/>
        </p:nvSpPr>
        <p:spPr>
          <a:xfrm>
            <a:off x="763293" y="1505866"/>
            <a:ext cx="419057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#include &lt;iostream&gt;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using namespace std;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int </a:t>
            </a:r>
            <a:r>
              <a:rPr lang="en-US" altLang="en-US" dirty="0" err="1">
                <a:solidFill>
                  <a:srgbClr val="FF0000"/>
                </a:solidFill>
                <a:latin typeface="+mj-lt"/>
              </a:rPr>
              <a:t>Linear_search</a:t>
            </a:r>
            <a:r>
              <a:rPr lang="en-US" altLang="en-US" dirty="0">
                <a:latin typeface="+mj-lt"/>
              </a:rPr>
              <a:t>(int A[], int n, int x)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   int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   for (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= 0;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 &lt; n;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++)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       if (A[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] == x)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           return </a:t>
            </a:r>
            <a:r>
              <a:rPr lang="en-US" altLang="en-US" dirty="0" err="1">
                <a:latin typeface="+mj-lt"/>
              </a:rPr>
              <a:t>i</a:t>
            </a:r>
            <a:r>
              <a:rPr lang="en-US" altLang="en-US" dirty="0">
                <a:latin typeface="+mj-lt"/>
              </a:rPr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    return -1;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+mj-lt"/>
              </a:rPr>
              <a:t> 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9E8CE2-BF1A-4ADA-BDFB-9D1C704C8CDC}"/>
              </a:ext>
            </a:extLst>
          </p:cNvPr>
          <p:cNvSpPr txBox="1"/>
          <p:nvPr/>
        </p:nvSpPr>
        <p:spPr>
          <a:xfrm>
            <a:off x="5835648" y="1258025"/>
            <a:ext cx="560281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int main(void)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 int A[] = { 2, 3, 4, 10, 40 };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 int x = 10;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 int n = 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arr</a:t>
            </a:r>
            <a:r>
              <a:rPr lang="en-US" altLang="en-US" dirty="0"/>
              <a:t>) / </a:t>
            </a:r>
            <a:r>
              <a:rPr lang="en-US" altLang="en-US" dirty="0" err="1"/>
              <a:t>sizeof</a:t>
            </a:r>
            <a:r>
              <a:rPr lang="en-US" altLang="en-US" dirty="0"/>
              <a:t>(</a:t>
            </a:r>
            <a:r>
              <a:rPr lang="en-US" altLang="en-US" dirty="0" err="1"/>
              <a:t>arr</a:t>
            </a:r>
            <a:r>
              <a:rPr lang="en-US" altLang="en-US" dirty="0"/>
              <a:t>[0]);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 int result = </a:t>
            </a:r>
            <a:r>
              <a:rPr lang="en-US" altLang="en-US" dirty="0" err="1">
                <a:solidFill>
                  <a:srgbClr val="FF0000"/>
                </a:solidFill>
              </a:rPr>
              <a:t>Linear_search</a:t>
            </a:r>
            <a:r>
              <a:rPr lang="en-US" altLang="en-US" dirty="0"/>
              <a:t>(A, n, x);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if (result == -1)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      </a:t>
            </a:r>
            <a:r>
              <a:rPr lang="en-US" altLang="en-US" dirty="0" err="1"/>
              <a:t>cout</a:t>
            </a:r>
            <a:r>
              <a:rPr lang="en-US" altLang="en-US" dirty="0"/>
              <a:t>&lt;&lt;"Element is not present in array" 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else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   </a:t>
            </a:r>
            <a:r>
              <a:rPr lang="en-US" altLang="en-US" dirty="0" err="1"/>
              <a:t>cout</a:t>
            </a:r>
            <a:r>
              <a:rPr lang="en-US" altLang="en-US" dirty="0"/>
              <a:t>&lt;&lt;"Element is present at index " &lt;&lt;result;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   return 0;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}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049C-395B-482C-A387-65DECF28A76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34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543790AC-94C9-43B5-A6DD-49F80E010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721" y="643964"/>
            <a:ext cx="8925984" cy="792162"/>
          </a:xfrm>
        </p:spPr>
        <p:txBody>
          <a:bodyPr/>
          <a:lstStyle/>
          <a:p>
            <a:pPr eaLnBrk="1" hangingPunct="1"/>
            <a:r>
              <a:rPr lang="en-US" altLang="en-US" dirty="0"/>
              <a:t>Recursive Linear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89D99D7-B13D-4658-A188-A80D010687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5505" y="1447800"/>
            <a:ext cx="8458200" cy="39624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+mj-lt"/>
              </a:rPr>
              <a:t>Recursive implementation of linear search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int </a:t>
            </a:r>
            <a:r>
              <a:rPr lang="en-IN" sz="1900" b="1" dirty="0" err="1">
                <a:solidFill>
                  <a:srgbClr val="FF0000"/>
                </a:solidFill>
                <a:latin typeface="+mj-lt"/>
              </a:rPr>
              <a:t>RLinear_search</a:t>
            </a:r>
            <a:r>
              <a:rPr lang="en-IN" sz="1900" dirty="0">
                <a:latin typeface="+mj-lt"/>
              </a:rPr>
              <a:t>(int A[], int l, int r, int x)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     if (r &lt; l)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        return -1;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     if (A[l] == x)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        return l;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     return </a:t>
            </a:r>
            <a:r>
              <a:rPr lang="en-IN" sz="1900" dirty="0" err="1">
                <a:latin typeface="+mj-lt"/>
              </a:rPr>
              <a:t>RLinear_search</a:t>
            </a:r>
            <a:r>
              <a:rPr lang="en-IN" sz="1900" dirty="0">
                <a:latin typeface="+mj-lt"/>
              </a:rPr>
              <a:t>(A, l+1, r, x);</a:t>
            </a:r>
          </a:p>
          <a:p>
            <a:pPr>
              <a:buFont typeface="Arial" charset="0"/>
              <a:buNone/>
              <a:defRPr/>
            </a:pPr>
            <a:r>
              <a:rPr lang="en-IN" sz="1900" dirty="0">
                <a:latin typeface="+mj-lt"/>
              </a:rPr>
              <a:t>}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xmlns="" id="{EE1CC709-9DDA-4126-873B-EF8E3ABFE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anchorCtr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E98D4D-29A9-4D25-8DEC-945320A71890}" type="slidenum">
              <a:rPr lang="en-AU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AU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DA4DC8-E25F-4994-8E92-A5154110907B}"/>
              </a:ext>
            </a:extLst>
          </p:cNvPr>
          <p:cNvSpPr/>
          <p:nvPr/>
        </p:nvSpPr>
        <p:spPr>
          <a:xfrm>
            <a:off x="6321620" y="1423836"/>
            <a:ext cx="5743001" cy="3301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l=lower (left) index of array that is 0.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r=higher(right) index of array A that is r=n-1 (number of element)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x= element to be search</a:t>
            </a:r>
          </a:p>
          <a:p>
            <a:r>
              <a:rPr lang="en-IN" b="1" dirty="0" err="1">
                <a:solidFill>
                  <a:srgbClr val="FF0000"/>
                </a:solidFill>
                <a:latin typeface="+mj-lt"/>
              </a:rPr>
              <a:t>RLinear_search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will be called from main function. Code for main function same as in non-iterative code. Just replace the </a:t>
            </a:r>
            <a:r>
              <a:rPr lang="en-US" altLang="en-US" b="1" dirty="0" err="1">
                <a:solidFill>
                  <a:srgbClr val="FF0000"/>
                </a:solidFill>
                <a:latin typeface="+mj-lt"/>
              </a:rPr>
              <a:t>Linear_search</a:t>
            </a:r>
            <a:r>
              <a:rPr lang="en-US" altLang="en-US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(A, n, x) by</a:t>
            </a:r>
            <a:r>
              <a:rPr lang="en-US" altLang="en-US" dirty="0">
                <a:latin typeface="+mj-lt"/>
              </a:rPr>
              <a:t> </a:t>
            </a:r>
            <a:r>
              <a:rPr lang="en-IN" b="1" dirty="0" err="1">
                <a:solidFill>
                  <a:srgbClr val="FF0000"/>
                </a:solidFill>
                <a:latin typeface="+mj-lt"/>
              </a:rPr>
              <a:t>RLinear_search</a:t>
            </a:r>
            <a:r>
              <a:rPr lang="en-IN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(A, l, r,  x)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4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xmlns="" id="{4CF4C22D-ACBE-4C5F-A6A5-F2F6F59A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C8A39C-617C-44B4-9B0D-F349A884B14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2291" name="Title 1">
            <a:extLst>
              <a:ext uri="{FF2B5EF4-FFF2-40B4-BE49-F238E27FC236}">
                <a16:creationId xmlns:a16="http://schemas.microsoft.com/office/drawing/2014/main" xmlns="" id="{51E3C2F7-472F-4CA1-B102-F3418FC30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015" y="39326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Time and Space Complexity of Linear </a:t>
            </a:r>
            <a:r>
              <a:rPr lang="en-US" altLang="en-US" dirty="0"/>
              <a:t>Search</a:t>
            </a:r>
          </a:p>
        </p:txBody>
      </p:sp>
      <p:sp>
        <p:nvSpPr>
          <p:cNvPr id="12292" name="Content Placeholder 2">
            <a:extLst>
              <a:ext uri="{FF2B5EF4-FFF2-40B4-BE49-F238E27FC236}">
                <a16:creationId xmlns:a16="http://schemas.microsoft.com/office/drawing/2014/main" xmlns="" id="{B4474C85-6149-40D3-95B7-C92667C929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3061" y="1007705"/>
            <a:ext cx="11028784" cy="50758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b="1" dirty="0"/>
              <a:t>Best case </a:t>
            </a:r>
            <a:r>
              <a:rPr lang="en-US" altLang="en-US" sz="1800" dirty="0"/>
              <a:t>what is the minimum number of comparisons that can be done for n items = </a:t>
            </a:r>
            <a:r>
              <a:rPr lang="en-US" altLang="en-US" sz="1800" dirty="0">
                <a:solidFill>
                  <a:srgbClr val="FF0000"/>
                </a:solidFill>
              </a:rPr>
              <a:t>comparisons: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Occurs when x is the first element examined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1800" b="1" dirty="0"/>
              <a:t>Worst case </a:t>
            </a:r>
            <a:r>
              <a:rPr lang="en-US" altLang="en-US" sz="1800" dirty="0"/>
              <a:t>what is the maximum number of comparisons for n items=</a:t>
            </a:r>
            <a:r>
              <a:rPr lang="en-US" altLang="en-US" sz="1800" b="1" dirty="0"/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comparisons: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Case 1: x is the last element examine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Case 2: x is not in the list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1800" b="1" dirty="0"/>
              <a:t>Average case </a:t>
            </a:r>
            <a:r>
              <a:rPr lang="en-US" altLang="en-US" sz="1800" dirty="0"/>
              <a:t>on average, how many comparisons do you expect the algorithm to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is bit tougher because it depends 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order of the elements list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The probability that x is in the list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D9E424-6EB7-46C0-BE87-438F6360FD31}"/>
              </a:ext>
            </a:extLst>
          </p:cNvPr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0F270AF-DF57-42C4-9527-AF71C60394C4}" type="slidenum">
              <a:rPr lang="en-US" altLang="en-US" sz="1200">
                <a:solidFill>
                  <a:srgbClr val="898989"/>
                </a:solidFill>
              </a:rPr>
              <a:pPr algn="r"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0CAE26-41FE-4535-8FAD-E5F6F622E1B8}"/>
              </a:ext>
            </a:extLst>
          </p:cNvPr>
          <p:cNvSpPr txBox="1">
            <a:spLocks noGrp="1"/>
          </p:cNvSpPr>
          <p:nvPr/>
        </p:nvSpPr>
        <p:spPr>
          <a:xfrm>
            <a:off x="4648200" y="6356351"/>
            <a:ext cx="2895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Donaldson/128</a:t>
            </a:r>
          </a:p>
        </p:txBody>
      </p:sp>
    </p:spTree>
    <p:extLst>
      <p:ext uri="{BB962C8B-B14F-4D97-AF65-F5344CB8AC3E}">
        <p14:creationId xmlns:p14="http://schemas.microsoft.com/office/powerpoint/2010/main" xmlns="" val="32897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5033C53F-14EB-479B-9B0B-4E04146F5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Search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CA7D2135-9E6D-43D0-A2AE-5A4FA2767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0270" y="1758462"/>
            <a:ext cx="9603275" cy="370788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900" b="1" dirty="0"/>
              <a:t>Worst Case : </a:t>
            </a:r>
          </a:p>
          <a:p>
            <a:pPr lvl="1" eaLnBrk="1" hangingPunct="1"/>
            <a:r>
              <a:rPr lang="en-US" altLang="en-US" sz="1900" dirty="0"/>
              <a:t>x is the last element examine  or  x is not in the list</a:t>
            </a:r>
          </a:p>
          <a:p>
            <a:pPr lvl="1" eaLnBrk="1" hangingPunct="1">
              <a:buFontTx/>
              <a:buNone/>
            </a:pPr>
            <a:r>
              <a:rPr lang="en-US" altLang="en-US" sz="1900" dirty="0"/>
              <a:t>In either case we have T(n)=n</a:t>
            </a:r>
          </a:p>
          <a:p>
            <a:pPr eaLnBrk="1" hangingPunct="1"/>
            <a:r>
              <a:rPr lang="en-US" altLang="en-US" sz="1900" b="1" dirty="0"/>
              <a:t>Average Case :</a:t>
            </a:r>
          </a:p>
          <a:p>
            <a:pPr eaLnBrk="1" hangingPunct="1">
              <a:buFontTx/>
              <a:buNone/>
            </a:pPr>
            <a:r>
              <a:rPr lang="en-US" altLang="en-US" sz="1900" dirty="0"/>
              <a:t>	</a:t>
            </a:r>
            <a:r>
              <a:rPr lang="en-US" altLang="en-US" sz="1900" dirty="0">
                <a:solidFill>
                  <a:schemeClr val="tx1"/>
                </a:solidFill>
              </a:rPr>
              <a:t>We assume that x appears in an array and it is equally likely to occur at any position in the array with probability 1/n</a:t>
            </a:r>
          </a:p>
          <a:p>
            <a:pPr eaLnBrk="1" hangingPunct="1"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		T(n)=1.1/n+2.1/n + 3.1/n + ……+ n.1/n</a:t>
            </a:r>
          </a:p>
          <a:p>
            <a:pPr eaLnBrk="1" hangingPunct="1"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		       =(1+2+3+…..+ n).1/n</a:t>
            </a:r>
          </a:p>
          <a:p>
            <a:pPr eaLnBrk="1" hangingPunct="1">
              <a:buFontTx/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		= n(n+1)/2 * 1/n=(n+1)/2</a:t>
            </a:r>
          </a:p>
          <a:p>
            <a:pPr eaLnBrk="1" hangingPunct="1">
              <a:buFontTx/>
              <a:buNone/>
            </a:pPr>
            <a:endParaRPr lang="en-US" altLang="en-US" sz="19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</p:txBody>
      </p:sp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xmlns="" id="{475C48DF-9AAE-4CC6-BC5C-7CB2C4E1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C329CD-23B5-45B5-93A1-95B7E1D8FA9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7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67E89811-06BF-4D46-BD5D-1079156A1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1019" y="941439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Binary Search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xmlns="" id="{5D78FC32-B132-4C80-9A8B-FCC039F12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8645" y="1676400"/>
            <a:ext cx="10140764" cy="4419600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Binary search works on the sorted array only.</a:t>
            </a:r>
          </a:p>
          <a:p>
            <a:r>
              <a:rPr lang="en-US" altLang="en-US" sz="1800" dirty="0"/>
              <a:t>If you have sorted array then go for binary search than linear search.</a:t>
            </a:r>
          </a:p>
          <a:p>
            <a:r>
              <a:rPr lang="en-US" altLang="en-US" sz="1800" dirty="0"/>
              <a:t>In the binary search, searching start from mid of the array and check for the element if it at mid or not.</a:t>
            </a:r>
          </a:p>
          <a:p>
            <a:r>
              <a:rPr lang="en-US" altLang="en-US" sz="1800" dirty="0"/>
              <a:t>If element </a:t>
            </a:r>
            <a:r>
              <a:rPr lang="en-US" altLang="en-US" sz="1800" dirty="0" smtClean="0"/>
              <a:t>not </a:t>
            </a:r>
            <a:r>
              <a:rPr lang="en-US" altLang="en-US" sz="1800" dirty="0"/>
              <a:t>present at the mid then array is divided into two part from mid called left sub-array and right sub-array</a:t>
            </a:r>
          </a:p>
          <a:p>
            <a:r>
              <a:rPr lang="en-US" altLang="en-US" sz="1800" dirty="0"/>
              <a:t>Now check element is smaller or greater than mid element. If it is smaller than mid element then check in left sub-array and if greater than mid element then check in right-subarray.</a:t>
            </a:r>
          </a:p>
          <a:p>
            <a:r>
              <a:rPr lang="en-US" altLang="en-US" sz="1800" dirty="0"/>
              <a:t>Repeat the process until element found or process end.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xmlns="" id="{5B549E8C-0DAA-41B3-99BC-FBEC51D5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20F985-D481-4479-A61E-CDDFBFC4A271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7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44785490,Y:\courses\itec200\course_files\wk07\wk07.ppc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</TotalTime>
  <Words>1059</Words>
  <Application>Microsoft Office PowerPoint</Application>
  <PresentationFormat>Custom</PresentationFormat>
  <Paragraphs>347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Gallery</vt:lpstr>
      <vt:lpstr>Data Structures (15B11CI311)  Odd Semester 2021</vt:lpstr>
      <vt:lpstr>Outline</vt:lpstr>
      <vt:lpstr>Linear Search</vt:lpstr>
      <vt:lpstr>Slide 4</vt:lpstr>
      <vt:lpstr>Iterative Implementation of Linear Search</vt:lpstr>
      <vt:lpstr>Recursive Linear Search</vt:lpstr>
      <vt:lpstr>Time and Space Complexity of Linear Search</vt:lpstr>
      <vt:lpstr>Linear Search</vt:lpstr>
      <vt:lpstr>Binary Search</vt:lpstr>
      <vt:lpstr>Binary Search: Pseudo Code</vt:lpstr>
      <vt:lpstr>Illustration of Binary search</vt:lpstr>
      <vt:lpstr>Illustration of Binary search</vt:lpstr>
      <vt:lpstr>Iterative Code of Binary Search</vt:lpstr>
      <vt:lpstr>Slide 14</vt:lpstr>
      <vt:lpstr>The Recursive Code of Binary Search</vt:lpstr>
      <vt:lpstr>Time Complexity of Binary Search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Linear, Binary, Interpolation and Median Search</dc:title>
  <dc:creator>dhanalekshmi g</dc:creator>
  <cp:lastModifiedBy>dhanalekshmi.g</cp:lastModifiedBy>
  <cp:revision>39</cp:revision>
  <dcterms:created xsi:type="dcterms:W3CDTF">2020-06-19T06:56:24Z</dcterms:created>
  <dcterms:modified xsi:type="dcterms:W3CDTF">2021-09-11T08:54:01Z</dcterms:modified>
</cp:coreProperties>
</file>