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303" r:id="rId3"/>
    <p:sldId id="304" r:id="rId4"/>
    <p:sldId id="271" r:id="rId5"/>
    <p:sldId id="326" r:id="rId6"/>
    <p:sldId id="327" r:id="rId7"/>
    <p:sldId id="328" r:id="rId8"/>
    <p:sldId id="329" r:id="rId9"/>
    <p:sldId id="330" r:id="rId10"/>
    <p:sldId id="331" r:id="rId11"/>
    <p:sldId id="272" r:id="rId12"/>
    <p:sldId id="334" r:id="rId13"/>
    <p:sldId id="332" r:id="rId14"/>
    <p:sldId id="335" r:id="rId15"/>
    <p:sldId id="333" r:id="rId16"/>
    <p:sldId id="29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9" autoAdjust="0"/>
  </p:normalViewPr>
  <p:slideViewPr>
    <p:cSldViewPr snapToGrid="0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9AF69-DED0-4E82-BC74-732B9E726BC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B80CC-EDB5-48CB-B5A2-2BA8CBF9B64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8B22-1886-4BED-8851-47ABE907F19C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2B28-0D14-4134-892D-D930B37B7E3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5" name="Picture 14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85D4-DF63-44D5-93A2-3D07B77923F4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7" name="Picture 16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>
            <a:fillRect/>
          </a:stretch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0A670EC-6432-4355-8928-51A0EBFD714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24" name="Picture 23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11001940" y="113546"/>
            <a:ext cx="914400" cy="91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317588" y="6386732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Data Structure 2020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5531-E6B0-44EA-A599-00762B3811ED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1564-111E-40D1-826F-A964E986D66D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FA25-8946-46EC-B31C-C5D0CC00A65A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8" name="Picture 17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75BD-3777-4133-ADCE-DC7252B488C5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4" name="Picture 13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8339-48FD-423A-8474-A32443EBD318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3C02-7942-4869-80D9-38C05425C1DB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ACC9FA0-193B-4ED0-9A97-E2D47017C7AD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22" name="Picture 21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>
            <a:fillRect/>
          </a:stretch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DED0D-4406-4029-AC6E-72FB60F1297E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D0BF76-E763-4964-B6E3-972F78D927E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www.geeksforgeeks.org/inorder-traversal-of-an-n-ary-tree/" TargetMode="External"/><Relationship Id="rId6" Type="http://schemas.openxmlformats.org/officeDocument/2006/relationships/hyperlink" Target="https://en.wikipedia.org/wiki/Special:BookSources/0-262-03384-4" TargetMode="External"/><Relationship Id="rId5" Type="http://schemas.openxmlformats.org/officeDocument/2006/relationships/hyperlink" Target="https://en.wikipedia.org/wiki/ISBN_(identifier)" TargetMode="External"/><Relationship Id="rId4" Type="http://schemas.openxmlformats.org/officeDocument/2006/relationships/hyperlink" Target="https://en.wikipedia.org/wiki/Clifford_Stein" TargetMode="External"/><Relationship Id="rId3" Type="http://schemas.openxmlformats.org/officeDocument/2006/relationships/hyperlink" Target="https://en.wikipedia.org/wiki/Ron_Rivest" TargetMode="External"/><Relationship Id="rId2" Type="http://schemas.openxmlformats.org/officeDocument/2006/relationships/hyperlink" Target="https://en.wikipedia.org/wiki/Charles_E._Leiserson" TargetMode="External"/><Relationship Id="rId1" Type="http://schemas.openxmlformats.org/officeDocument/2006/relationships/hyperlink" Target="https://en.wikipedia.org/wiki/Thomas_H._Corme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0" y="998625"/>
            <a:ext cx="8637073" cy="1342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Data Structures (15B11CI311)</a:t>
            </a:r>
            <a:br>
              <a:rPr lang="en-US" sz="5400" b="1" dirty="0"/>
            </a:br>
            <a:br>
              <a:rPr lang="en-US" sz="3100" b="1" dirty="0"/>
            </a:br>
            <a:r>
              <a:rPr lang="en-US" sz="3100" dirty="0"/>
              <a:t>Odd Semester </a:t>
            </a:r>
            <a:r>
              <a:rPr lang="en-US" sz="3100" dirty="0" smtClean="0"/>
              <a:t>2021</a:t>
            </a:r>
            <a:endParaRPr lang="en-IN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3840" y="4871471"/>
            <a:ext cx="9369236" cy="1071095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Semester , Computer Science and Engineering</a:t>
            </a:r>
            <a:endParaRPr lang="en-US" sz="2000" dirty="0"/>
          </a:p>
          <a:p>
            <a:pPr algn="ctr"/>
            <a:r>
              <a:rPr lang="en-US" sz="2000" dirty="0"/>
              <a:t>Jaypee Institute Of Information Technology (JIIT), Noida</a:t>
            </a:r>
            <a:endParaRPr lang="en-US" sz="2000" dirty="0"/>
          </a:p>
        </p:txBody>
      </p:sp>
      <p:pic>
        <p:nvPicPr>
          <p:cNvPr id="2050" name="Picture 2" descr="Jaypee Institute of Information Technology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78" y="2771185"/>
            <a:ext cx="1342836" cy="1670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8" y="0"/>
            <a:ext cx="9603275" cy="1049235"/>
          </a:xfrm>
        </p:spPr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 of k-</a:t>
            </a:r>
            <a:r>
              <a:rPr lang="en-US" dirty="0" err="1"/>
              <a:t>ary</a:t>
            </a:r>
            <a:r>
              <a:rPr lang="en-US" dirty="0"/>
              <a:t> tree </a:t>
            </a:r>
            <a:r>
              <a:rPr lang="en-IN" dirty="0"/>
              <a:t>(k=3)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160" y="948690"/>
            <a:ext cx="4263188" cy="54168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#include&lt;iostream&gt; </a:t>
            </a:r>
            <a:endParaRPr lang="en-US" sz="1600" dirty="0"/>
          </a:p>
          <a:p>
            <a:r>
              <a:rPr lang="en-US" sz="1600" dirty="0"/>
              <a:t>using namespace std; 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class Node { 	</a:t>
            </a:r>
            <a:endParaRPr lang="en-US" sz="1600" dirty="0"/>
          </a:p>
          <a:p>
            <a:r>
              <a:rPr lang="en-US" sz="1600" dirty="0"/>
              <a:t>    public:</a:t>
            </a:r>
            <a:endParaRPr lang="en-US" sz="1600" dirty="0"/>
          </a:p>
          <a:p>
            <a:r>
              <a:rPr lang="en-US" sz="1600" dirty="0"/>
              <a:t>      int data;</a:t>
            </a:r>
            <a:endParaRPr lang="en-US" sz="1600" dirty="0"/>
          </a:p>
          <a:p>
            <a:r>
              <a:rPr lang="en-US" sz="1600" dirty="0"/>
              <a:t>      Node *children[3];</a:t>
            </a:r>
            <a:endParaRPr lang="en-US" sz="1600" dirty="0"/>
          </a:p>
          <a:p>
            <a:r>
              <a:rPr lang="en-US" sz="1600" dirty="0"/>
              <a:t>      Node(int </a:t>
            </a:r>
            <a:r>
              <a:rPr lang="en-US" sz="1600" dirty="0" err="1"/>
              <a:t>val</a:t>
            </a:r>
            <a:r>
              <a:rPr lang="en-US" sz="1600" dirty="0"/>
              <a:t>)</a:t>
            </a:r>
            <a:endParaRPr lang="en-US" sz="1600" dirty="0"/>
          </a:p>
          <a:p>
            <a:r>
              <a:rPr lang="en-US" sz="1600" dirty="0"/>
              <a:t>      {</a:t>
            </a:r>
            <a:endParaRPr lang="en-US" sz="1600" dirty="0"/>
          </a:p>
          <a:p>
            <a:r>
              <a:rPr lang="en-US" sz="1600" dirty="0"/>
              <a:t>        data = </a:t>
            </a:r>
            <a:r>
              <a:rPr lang="en-US" sz="1600" dirty="0" err="1"/>
              <a:t>val</a:t>
            </a:r>
            <a:r>
              <a:rPr lang="en-US" sz="1600" dirty="0"/>
              <a:t>;</a:t>
            </a:r>
            <a:endParaRPr lang="en-US" sz="1600" dirty="0"/>
          </a:p>
          <a:p>
            <a:r>
              <a:rPr lang="en-US" sz="1600" dirty="0"/>
              <a:t>      }    </a:t>
            </a:r>
            <a:endParaRPr lang="en-US" sz="1600" dirty="0"/>
          </a:p>
          <a:p>
            <a:r>
              <a:rPr lang="en-US" sz="1600" dirty="0"/>
              <a:t>}; 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void </a:t>
            </a:r>
            <a:r>
              <a:rPr lang="en-US" sz="1600" dirty="0" err="1"/>
              <a:t>inorder</a:t>
            </a:r>
            <a:r>
              <a:rPr lang="en-US" sz="1600" dirty="0"/>
              <a:t>(Node *node) { </a:t>
            </a:r>
            <a:endParaRPr lang="en-US" sz="1600" dirty="0"/>
          </a:p>
          <a:p>
            <a:r>
              <a:rPr lang="en-US" sz="1600" dirty="0"/>
              <a:t>	if (node == NULL) </a:t>
            </a:r>
            <a:endParaRPr lang="en-US" sz="1600" dirty="0"/>
          </a:p>
          <a:p>
            <a:r>
              <a:rPr lang="en-US" sz="1600" dirty="0"/>
              <a:t>		return; </a:t>
            </a:r>
            <a:endParaRPr lang="en-US" sz="1600" dirty="0"/>
          </a:p>
          <a:p>
            <a:r>
              <a:rPr lang="en-US" sz="1600" dirty="0"/>
              <a:t>	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2; </a:t>
            </a:r>
            <a:r>
              <a:rPr lang="en-US" sz="1600" dirty="0" err="1"/>
              <a:t>i</a:t>
            </a:r>
            <a:r>
              <a:rPr lang="en-US" sz="1600" dirty="0"/>
              <a:t>++) </a:t>
            </a:r>
            <a:endParaRPr lang="en-US" sz="1600" dirty="0"/>
          </a:p>
          <a:p>
            <a:r>
              <a:rPr lang="en-US" sz="1600" dirty="0"/>
              <a:t>		</a:t>
            </a:r>
            <a:r>
              <a:rPr lang="en-US" sz="1600" dirty="0" err="1"/>
              <a:t>inorder</a:t>
            </a:r>
            <a:r>
              <a:rPr lang="en-US" sz="1600" dirty="0"/>
              <a:t>(node-&gt;children[</a:t>
            </a:r>
            <a:r>
              <a:rPr lang="en-US" sz="1600" dirty="0" err="1"/>
              <a:t>i</a:t>
            </a:r>
            <a:r>
              <a:rPr lang="en-US" sz="1600" dirty="0"/>
              <a:t>]); 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 node-&gt;data &lt;&lt; " "; 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inorder</a:t>
            </a:r>
            <a:r>
              <a:rPr lang="en-US" sz="1600" dirty="0"/>
              <a:t>(node-&gt;children[2]); </a:t>
            </a:r>
            <a:endParaRPr lang="en-US" sz="1600" dirty="0"/>
          </a:p>
          <a:p>
            <a:r>
              <a:rPr lang="en-US" sz="1600" dirty="0"/>
              <a:t>} 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10989" y="948690"/>
            <a:ext cx="5935579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int main() { </a:t>
            </a:r>
            <a:endParaRPr lang="en-US" sz="1600" dirty="0"/>
          </a:p>
          <a:p>
            <a:r>
              <a:rPr lang="en-US" sz="1600" dirty="0"/>
              <a:t>	Node* root = new Node(1);</a:t>
            </a:r>
            <a:endParaRPr lang="en-US" sz="1600" dirty="0"/>
          </a:p>
          <a:p>
            <a:r>
              <a:rPr lang="en-US" sz="1600" dirty="0"/>
              <a:t>    	root-&gt;children[0] = new Node(2);</a:t>
            </a:r>
            <a:endParaRPr lang="en-US" sz="1600" dirty="0"/>
          </a:p>
          <a:p>
            <a:r>
              <a:rPr lang="en-US" sz="1600" dirty="0"/>
              <a:t>	root-&gt;children[1] = new Node(3); </a:t>
            </a:r>
            <a:endParaRPr lang="en-US" sz="1600" dirty="0"/>
          </a:p>
          <a:p>
            <a:r>
              <a:rPr lang="en-US" sz="1600" dirty="0"/>
              <a:t>	root-&gt;children[2] = new Node(4); </a:t>
            </a:r>
            <a:endParaRPr lang="en-US" sz="1600" dirty="0"/>
          </a:p>
          <a:p>
            <a:r>
              <a:rPr lang="en-US" sz="1600" dirty="0"/>
              <a:t>   	root-&gt;children[0]-&gt;children[0] =   new Node(5); </a:t>
            </a:r>
            <a:endParaRPr lang="en-US" sz="1600" dirty="0"/>
          </a:p>
          <a:p>
            <a:r>
              <a:rPr lang="en-US" sz="1600" dirty="0"/>
              <a:t>	root-&gt;children[0]-&gt;children[1] = new Node(6); </a:t>
            </a:r>
            <a:endParaRPr lang="en-US" sz="1600" dirty="0"/>
          </a:p>
          <a:p>
            <a:r>
              <a:rPr lang="en-US" sz="1600" dirty="0"/>
              <a:t>	root-&gt;children[0]-&gt;children[2] = new Node(7); 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inorder</a:t>
            </a:r>
            <a:r>
              <a:rPr lang="en-US" sz="1600" dirty="0"/>
              <a:t>(root); </a:t>
            </a:r>
            <a:endParaRPr lang="en-US" sz="1600" dirty="0"/>
          </a:p>
          <a:p>
            <a:r>
              <a:rPr lang="en-US" sz="1600" dirty="0"/>
              <a:t>	return 0; </a:t>
            </a:r>
            <a:endParaRPr lang="en-US" sz="1600" dirty="0"/>
          </a:p>
          <a:p>
            <a:r>
              <a:rPr lang="en-US" sz="1600" dirty="0"/>
              <a:t>}</a:t>
            </a:r>
            <a:endParaRPr lang="en-US" sz="16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937" y="3870730"/>
            <a:ext cx="2518610" cy="211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513" y="0"/>
            <a:ext cx="9603275" cy="1049235"/>
          </a:xfrm>
        </p:spPr>
        <p:txBody>
          <a:bodyPr/>
          <a:lstStyle/>
          <a:p>
            <a:r>
              <a:rPr lang="en-US" dirty="0">
                <a:latin typeface="Arial Rounded MT Bold" panose="020F0704030504030204" charset="0"/>
                <a:cs typeface="Arial Rounded MT Bold" panose="020F0704030504030204" charset="0"/>
              </a:rPr>
              <a:t> </a:t>
            </a:r>
            <a:r>
              <a:rPr lang="en-IN" dirty="0" err="1">
                <a:latin typeface="Arial Rounded MT Bold" panose="020F0704030504030204" charset="0"/>
                <a:cs typeface="Arial Rounded MT Bold" panose="020F0704030504030204" charset="0"/>
              </a:rPr>
              <a:t>Preorder</a:t>
            </a:r>
            <a:r>
              <a:rPr lang="en-IN" dirty="0">
                <a:latin typeface="Arial Rounded MT Bold" panose="020F0704030504030204" charset="0"/>
                <a:cs typeface="Arial Rounded MT Bold" panose="020F0704030504030204" charset="0"/>
              </a:rPr>
              <a:t> traversal of k-</a:t>
            </a:r>
            <a:r>
              <a:rPr lang="en-IN" dirty="0" err="1">
                <a:latin typeface="Arial Rounded MT Bold" panose="020F0704030504030204" charset="0"/>
                <a:cs typeface="Arial Rounded MT Bold" panose="020F0704030504030204" charset="0"/>
              </a:rPr>
              <a:t>ary</a:t>
            </a:r>
            <a:r>
              <a:rPr lang="en-IN" dirty="0">
                <a:latin typeface="Arial Rounded MT Bold" panose="020F0704030504030204" charset="0"/>
                <a:cs typeface="Arial Rounded MT Bold" panose="020F0704030504030204" charset="0"/>
              </a:rPr>
              <a:t> Tree (k=3)</a:t>
            </a:r>
            <a:endParaRPr lang="en-US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02" y="1419225"/>
            <a:ext cx="3553577" cy="298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3" y="1419225"/>
            <a:ext cx="3730372" cy="298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15169" y="6077634"/>
            <a:ext cx="8706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Rounded MT Bold" panose="020F0704030504030204" charset="0"/>
                <a:cs typeface="Arial Rounded MT Bold" panose="020F0704030504030204" charset="0"/>
              </a:rPr>
              <a:t>Source: https://www.geeksforgeeks.org/inorder-traversal-of-an-n-ary-tree/</a:t>
            </a:r>
            <a:endParaRPr lang="en-US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7195" y="4632100"/>
            <a:ext cx="2673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1" dirty="0">
                <a:effectLst/>
                <a:latin typeface="Arial Rounded MT Bold" panose="020F0704030504030204" charset="0"/>
                <a:cs typeface="Arial Rounded MT Bold" panose="020F0704030504030204" charset="0"/>
              </a:rPr>
              <a:t>Output:</a:t>
            </a:r>
            <a:r>
              <a:rPr lang="en-IN" sz="2000" b="0" i="1" dirty="0">
                <a:effectLst/>
                <a:latin typeface="Arial Rounded MT Bold" panose="020F0704030504030204" charset="0"/>
                <a:cs typeface="Arial Rounded MT Bold" panose="020F0704030504030204" charset="0"/>
              </a:rPr>
              <a:t> </a:t>
            </a:r>
            <a:r>
              <a:rPr lang="en-IN" sz="2000" i="1" dirty="0">
                <a:latin typeface="Arial Rounded MT Bold" panose="020F0704030504030204" charset="0"/>
                <a:cs typeface="Arial Rounded MT Bold" panose="020F0704030504030204" charset="0"/>
              </a:rPr>
              <a:t>1 2 5 6 7 3 4</a:t>
            </a:r>
            <a:endParaRPr lang="en-US" sz="2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8332" y="4681310"/>
            <a:ext cx="246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1" dirty="0">
                <a:effectLst/>
                <a:latin typeface="Arial Rounded MT Bold" panose="020F0704030504030204" charset="0"/>
                <a:cs typeface="Arial Rounded MT Bold" panose="020F0704030504030204" charset="0"/>
              </a:rPr>
              <a:t>Output:</a:t>
            </a:r>
            <a:r>
              <a:rPr lang="en-IN" sz="2000" b="0" i="1" dirty="0">
                <a:effectLst/>
                <a:latin typeface="Arial Rounded MT Bold" panose="020F0704030504030204" charset="0"/>
                <a:cs typeface="Arial Rounded MT Bold" panose="020F0704030504030204" charset="0"/>
              </a:rPr>
              <a:t> </a:t>
            </a:r>
            <a:r>
              <a:rPr lang="en-IN" sz="2000" i="1" dirty="0">
                <a:latin typeface="Arial Rounded MT Bold" panose="020F0704030504030204" charset="0"/>
                <a:cs typeface="Arial Rounded MT Bold" panose="020F0704030504030204" charset="0"/>
              </a:rPr>
              <a:t>1 2 3 5 4 6</a:t>
            </a:r>
            <a:endParaRPr lang="en-US" sz="2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7602" y="5370256"/>
            <a:ext cx="10130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Arial Rounded MT Bold" panose="020F0704030504030204" charset="0"/>
                <a:cs typeface="Arial Rounded MT Bold" panose="020F0704030504030204" charset="0"/>
              </a:rPr>
              <a:t>Approach: </a:t>
            </a:r>
            <a:r>
              <a:rPr lang="en-US" altLang="en-US" sz="2000" dirty="0">
                <a:latin typeface="Arial Rounded MT Bold" panose="020F0704030504030204" charset="0"/>
                <a:cs typeface="Arial Rounded MT Bold" panose="020F0704030504030204" charset="0"/>
              </a:rPr>
              <a:t>First (m-1) can be considered as part of left subtree and </a:t>
            </a:r>
            <a:r>
              <a:rPr lang="en-US" altLang="en-US" sz="2000" dirty="0" err="1">
                <a:latin typeface="Arial Rounded MT Bold" panose="020F0704030504030204" charset="0"/>
                <a:cs typeface="Arial Rounded MT Bold" panose="020F0704030504030204" charset="0"/>
              </a:rPr>
              <a:t>m</a:t>
            </a:r>
            <a:r>
              <a:rPr lang="en-US" altLang="en-US" sz="2000" baseline="30000" dirty="0" err="1">
                <a:latin typeface="Arial Rounded MT Bold" panose="020F0704030504030204" charset="0"/>
                <a:cs typeface="Arial Rounded MT Bold" panose="020F0704030504030204" charset="0"/>
              </a:rPr>
              <a:t>th</a:t>
            </a:r>
            <a:r>
              <a:rPr lang="en-US" altLang="en-US" sz="2000" dirty="0">
                <a:latin typeface="Arial Rounded MT Bold" panose="020F0704030504030204" charset="0"/>
                <a:cs typeface="Arial Rounded MT Bold" panose="020F0704030504030204" charset="0"/>
              </a:rPr>
              <a:t> node as right subtree </a:t>
            </a:r>
            <a:r>
              <a:rPr lang="en-US" sz="2000" b="0" i="0" dirty="0">
                <a:effectLst/>
                <a:latin typeface="Arial Rounded MT Bold" panose="020F0704030504030204" charset="0"/>
                <a:cs typeface="Arial Rounded MT Bold" panose="020F0704030504030204" charset="0"/>
              </a:rPr>
              <a:t> </a:t>
            </a:r>
            <a:endParaRPr lang="en-US" sz="2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8" y="0"/>
            <a:ext cx="9603275" cy="1049235"/>
          </a:xfrm>
        </p:spPr>
        <p:txBody>
          <a:bodyPr/>
          <a:lstStyle/>
          <a:p>
            <a:r>
              <a:rPr lang="en-US" dirty="0"/>
              <a:t>Preorder Traversal of k-</a:t>
            </a:r>
            <a:r>
              <a:rPr lang="en-US" dirty="0" err="1"/>
              <a:t>ary</a:t>
            </a:r>
            <a:r>
              <a:rPr lang="en-US" dirty="0"/>
              <a:t> tree </a:t>
            </a:r>
            <a:r>
              <a:rPr lang="en-IN" dirty="0"/>
              <a:t>(k=3)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160" y="948690"/>
            <a:ext cx="6525124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void preorder(Node *node) </a:t>
            </a:r>
            <a:endParaRPr lang="en-US" sz="2400" dirty="0"/>
          </a:p>
          <a:p>
            <a:r>
              <a:rPr lang="en-US" sz="2400" dirty="0"/>
              <a:t>{ </a:t>
            </a:r>
            <a:endParaRPr lang="en-US" sz="2400" dirty="0"/>
          </a:p>
          <a:p>
            <a:r>
              <a:rPr lang="en-US" sz="2400" dirty="0"/>
              <a:t>	if (node == NULL) </a:t>
            </a:r>
            <a:endParaRPr lang="en-US" sz="2400" dirty="0"/>
          </a:p>
          <a:p>
            <a:r>
              <a:rPr lang="en-US" sz="2400" dirty="0"/>
              <a:t>		return;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&lt;&lt; node-&gt;data &lt;&lt; " "; </a:t>
            </a:r>
            <a:endParaRPr lang="en-US" sz="2400" dirty="0"/>
          </a:p>
          <a:p>
            <a:r>
              <a:rPr lang="en-US" sz="2400" dirty="0"/>
              <a:t>	for (int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2; </a:t>
            </a:r>
            <a:r>
              <a:rPr lang="en-US" sz="2400" dirty="0" err="1"/>
              <a:t>i</a:t>
            </a:r>
            <a:r>
              <a:rPr lang="en-US" sz="2400" dirty="0"/>
              <a:t>++) </a:t>
            </a:r>
            <a:endParaRPr lang="en-US" sz="2400" dirty="0"/>
          </a:p>
          <a:p>
            <a:r>
              <a:rPr lang="en-US" sz="2400" dirty="0"/>
              <a:t>		preorder(node-&gt;children[</a:t>
            </a:r>
            <a:r>
              <a:rPr lang="en-US" sz="2400" dirty="0" err="1"/>
              <a:t>i</a:t>
            </a:r>
            <a:r>
              <a:rPr lang="en-US" sz="2400" dirty="0"/>
              <a:t>]); </a:t>
            </a:r>
            <a:endParaRPr lang="en-US" sz="2400" dirty="0"/>
          </a:p>
          <a:p>
            <a:r>
              <a:rPr lang="en-US" sz="2400" dirty="0"/>
              <a:t>	preorder(node-&gt;children[2]); </a:t>
            </a:r>
            <a:endParaRPr lang="en-US" sz="2400" dirty="0"/>
          </a:p>
          <a:p>
            <a:r>
              <a:rPr lang="en-US" sz="2400" dirty="0"/>
              <a:t>}</a:t>
            </a:r>
            <a:endParaRPr lang="en-US" sz="2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813" y="1044233"/>
            <a:ext cx="2518610" cy="211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513" y="0"/>
            <a:ext cx="9603275" cy="1049235"/>
          </a:xfrm>
        </p:spPr>
        <p:txBody>
          <a:bodyPr/>
          <a:lstStyle/>
          <a:p>
            <a:r>
              <a:rPr lang="en-US" dirty="0">
                <a:latin typeface="Arial Rounded MT Bold" panose="020F0704030504030204" charset="0"/>
                <a:cs typeface="Arial Rounded MT Bold" panose="020F0704030504030204" charset="0"/>
              </a:rPr>
              <a:t> </a:t>
            </a:r>
            <a:r>
              <a:rPr lang="en-IN" dirty="0" err="1">
                <a:latin typeface="Arial Rounded MT Bold" panose="020F0704030504030204" charset="0"/>
                <a:cs typeface="Arial Rounded MT Bold" panose="020F0704030504030204" charset="0"/>
              </a:rPr>
              <a:t>Postorder</a:t>
            </a:r>
            <a:r>
              <a:rPr lang="en-IN" dirty="0">
                <a:latin typeface="Arial Rounded MT Bold" panose="020F0704030504030204" charset="0"/>
                <a:cs typeface="Arial Rounded MT Bold" panose="020F0704030504030204" charset="0"/>
              </a:rPr>
              <a:t> traversal of k-</a:t>
            </a:r>
            <a:r>
              <a:rPr lang="en-IN" dirty="0" err="1">
                <a:latin typeface="Arial Rounded MT Bold" panose="020F0704030504030204" charset="0"/>
                <a:cs typeface="Arial Rounded MT Bold" panose="020F0704030504030204" charset="0"/>
              </a:rPr>
              <a:t>ary</a:t>
            </a:r>
            <a:r>
              <a:rPr lang="en-IN" dirty="0">
                <a:latin typeface="Arial Rounded MT Bold" panose="020F0704030504030204" charset="0"/>
                <a:cs typeface="Arial Rounded MT Bold" panose="020F0704030504030204" charset="0"/>
              </a:rPr>
              <a:t> Tree (k=3)</a:t>
            </a:r>
            <a:endParaRPr lang="en-US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02" y="1419225"/>
            <a:ext cx="3553577" cy="298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3" y="1419225"/>
            <a:ext cx="3730372" cy="298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15169" y="6077634"/>
            <a:ext cx="8706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Rounded MT Bold" panose="020F0704030504030204" charset="0"/>
                <a:cs typeface="Arial Rounded MT Bold" panose="020F0704030504030204" charset="0"/>
              </a:rPr>
              <a:t>Source: https://www.geeksforgeeks.org/inorder-traversal-of-an-n-ary-tree/</a:t>
            </a:r>
            <a:endParaRPr lang="en-US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7195" y="4632100"/>
            <a:ext cx="2673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1" dirty="0">
                <a:effectLst/>
                <a:latin typeface="Arial Rounded MT Bold" panose="020F0704030504030204" charset="0"/>
                <a:cs typeface="Arial Rounded MT Bold" panose="020F0704030504030204" charset="0"/>
              </a:rPr>
              <a:t>Output:</a:t>
            </a:r>
            <a:r>
              <a:rPr lang="en-IN" sz="2000" b="0" i="1" dirty="0">
                <a:effectLst/>
                <a:latin typeface="Arial Rounded MT Bold" panose="020F0704030504030204" charset="0"/>
                <a:cs typeface="Arial Rounded MT Bold" panose="020F0704030504030204" charset="0"/>
              </a:rPr>
              <a:t> </a:t>
            </a:r>
            <a:r>
              <a:rPr lang="en-IN" sz="2000" i="1" dirty="0">
                <a:latin typeface="Arial Rounded MT Bold" panose="020F0704030504030204" charset="0"/>
                <a:cs typeface="Arial Rounded MT Bold" panose="020F0704030504030204" charset="0"/>
              </a:rPr>
              <a:t>5 6 7 2 3 4 1</a:t>
            </a:r>
            <a:endParaRPr lang="en-US" sz="2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8332" y="4681310"/>
            <a:ext cx="246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1" dirty="0">
                <a:effectLst/>
                <a:latin typeface="Arial Rounded MT Bold" panose="020F0704030504030204" charset="0"/>
                <a:cs typeface="Arial Rounded MT Bold" panose="020F0704030504030204" charset="0"/>
              </a:rPr>
              <a:t>Output:</a:t>
            </a:r>
            <a:r>
              <a:rPr lang="en-IN" sz="2000" b="0" i="1" dirty="0">
                <a:effectLst/>
                <a:latin typeface="Arial Rounded MT Bold" panose="020F0704030504030204" charset="0"/>
                <a:cs typeface="Arial Rounded MT Bold" panose="020F0704030504030204" charset="0"/>
              </a:rPr>
              <a:t> </a:t>
            </a:r>
            <a:r>
              <a:rPr lang="en-IN" sz="2000" i="1" dirty="0">
                <a:latin typeface="Arial Rounded MT Bold" panose="020F0704030504030204" charset="0"/>
                <a:cs typeface="Arial Rounded MT Bold" panose="020F0704030504030204" charset="0"/>
              </a:rPr>
              <a:t>2 5 3 6 4 1</a:t>
            </a:r>
            <a:endParaRPr lang="en-US" sz="2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7602" y="5370256"/>
            <a:ext cx="10130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Arial Rounded MT Bold" panose="020F0704030504030204" charset="0"/>
                <a:cs typeface="Arial Rounded MT Bold" panose="020F0704030504030204" charset="0"/>
              </a:rPr>
              <a:t>Approach: </a:t>
            </a:r>
            <a:r>
              <a:rPr lang="en-US" altLang="en-US" sz="2000" dirty="0">
                <a:latin typeface="Arial Rounded MT Bold" panose="020F0704030504030204" charset="0"/>
                <a:cs typeface="Arial Rounded MT Bold" panose="020F0704030504030204" charset="0"/>
              </a:rPr>
              <a:t>First (m-1) can be considered as part of left subtree and </a:t>
            </a:r>
            <a:r>
              <a:rPr lang="en-US" altLang="en-US" sz="2000" dirty="0" err="1">
                <a:latin typeface="Arial Rounded MT Bold" panose="020F0704030504030204" charset="0"/>
                <a:cs typeface="Arial Rounded MT Bold" panose="020F0704030504030204" charset="0"/>
              </a:rPr>
              <a:t>m</a:t>
            </a:r>
            <a:r>
              <a:rPr lang="en-US" altLang="en-US" sz="2000" baseline="30000" dirty="0" err="1">
                <a:latin typeface="Arial Rounded MT Bold" panose="020F0704030504030204" charset="0"/>
                <a:cs typeface="Arial Rounded MT Bold" panose="020F0704030504030204" charset="0"/>
              </a:rPr>
              <a:t>th</a:t>
            </a:r>
            <a:r>
              <a:rPr lang="en-US" altLang="en-US" sz="2000" dirty="0">
                <a:latin typeface="Arial Rounded MT Bold" panose="020F0704030504030204" charset="0"/>
                <a:cs typeface="Arial Rounded MT Bold" panose="020F0704030504030204" charset="0"/>
              </a:rPr>
              <a:t> node as right subtree </a:t>
            </a:r>
            <a:r>
              <a:rPr lang="en-US" sz="2000" b="0" i="0" dirty="0">
                <a:effectLst/>
                <a:latin typeface="Arial Rounded MT Bold" panose="020F0704030504030204" charset="0"/>
                <a:cs typeface="Arial Rounded MT Bold" panose="020F0704030504030204" charset="0"/>
              </a:rPr>
              <a:t> </a:t>
            </a:r>
            <a:endParaRPr lang="en-US" sz="2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8" y="0"/>
            <a:ext cx="9603275" cy="1049235"/>
          </a:xfrm>
        </p:spPr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 of k-</a:t>
            </a:r>
            <a:r>
              <a:rPr lang="en-US" dirty="0" err="1"/>
              <a:t>ary</a:t>
            </a:r>
            <a:r>
              <a:rPr lang="en-US" dirty="0"/>
              <a:t> tree </a:t>
            </a:r>
            <a:r>
              <a:rPr lang="en-IN" dirty="0"/>
              <a:t>(k=3)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160" y="948690"/>
            <a:ext cx="6525124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void </a:t>
            </a:r>
            <a:r>
              <a:rPr lang="en-US" sz="2400" dirty="0" err="1"/>
              <a:t>postorder</a:t>
            </a:r>
            <a:r>
              <a:rPr lang="en-US" sz="2400" dirty="0"/>
              <a:t>(Node *node) </a:t>
            </a:r>
            <a:endParaRPr lang="en-US" sz="2400" dirty="0"/>
          </a:p>
          <a:p>
            <a:r>
              <a:rPr lang="en-US" sz="2400" dirty="0"/>
              <a:t>{ </a:t>
            </a:r>
            <a:endParaRPr lang="en-US" sz="2400" dirty="0"/>
          </a:p>
          <a:p>
            <a:r>
              <a:rPr lang="en-US" sz="2400" dirty="0"/>
              <a:t>	if (node == NULL) </a:t>
            </a:r>
            <a:endParaRPr lang="en-US" sz="2400" dirty="0"/>
          </a:p>
          <a:p>
            <a:r>
              <a:rPr lang="en-US" sz="2400" dirty="0"/>
              <a:t>		return; </a:t>
            </a:r>
            <a:endParaRPr lang="en-US" sz="2400" dirty="0"/>
          </a:p>
          <a:p>
            <a:r>
              <a:rPr lang="en-US" sz="2400" dirty="0"/>
              <a:t>	for (int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2; </a:t>
            </a:r>
            <a:r>
              <a:rPr lang="en-US" sz="2400" dirty="0" err="1"/>
              <a:t>i</a:t>
            </a:r>
            <a:r>
              <a:rPr lang="en-US" sz="2400" dirty="0"/>
              <a:t>++) </a:t>
            </a:r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/>
              <a:t>postorder</a:t>
            </a:r>
            <a:r>
              <a:rPr lang="en-US" sz="2400" dirty="0"/>
              <a:t>(node-&gt;children[</a:t>
            </a:r>
            <a:r>
              <a:rPr lang="en-US" sz="2400" dirty="0" err="1"/>
              <a:t>i</a:t>
            </a:r>
            <a:r>
              <a:rPr lang="en-US" sz="2400" dirty="0"/>
              <a:t>]);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postorder</a:t>
            </a:r>
            <a:r>
              <a:rPr lang="en-US" sz="2400" dirty="0"/>
              <a:t>(node-&gt;children[2]);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&lt;&lt; node-&gt;data &lt;&lt; " ";</a:t>
            </a:r>
            <a:endParaRPr lang="en-US" sz="2400" dirty="0"/>
          </a:p>
          <a:p>
            <a:r>
              <a:rPr lang="en-US" sz="2400" dirty="0"/>
              <a:t>}</a:t>
            </a:r>
            <a:endParaRPr lang="en-US" sz="2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813" y="1044233"/>
            <a:ext cx="2518610" cy="211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58542" y="1781712"/>
            <a:ext cx="10988026" cy="329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0" i="1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" tooltip="Thomas H. Cormen"/>
              </a:rPr>
              <a:t>Cormen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" tooltip="Thomas H. Cormen"/>
              </a:rPr>
              <a:t>, Thomas H.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 </a:t>
            </a:r>
            <a:r>
              <a:rPr lang="en-IN" b="0" i="1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Charles E. Leiserson"/>
              </a:rPr>
              <a:t>Leiserson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Charles E. Leiserson"/>
              </a:rPr>
              <a:t>, Charles E.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 </a:t>
            </a:r>
            <a:r>
              <a:rPr lang="en-IN" b="0" i="1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Ron Rivest"/>
              </a:rPr>
              <a:t>Rivest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Ron Rivest"/>
              </a:rPr>
              <a:t>, Ronald L.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 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Clifford Stein"/>
              </a:rPr>
              <a:t>Stein, Clifford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(2009) [1990]</a:t>
            </a:r>
            <a:endParaRPr lang="en-IN" b="0" i="1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 to Algorithms (3rd ed.). MIT Press and McGraw-Hill. 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ISBN (identifier)"/>
              </a:rPr>
              <a:t>ISBN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Special:BookSources/0-262-03384-4"/>
              </a:rPr>
              <a:t>0-262-03384-4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1320 pp.</a:t>
            </a:r>
            <a:endParaRPr lang="en-IN" b="0" i="1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Drozdek, Data Structures and Algorithms in C++ (2</a:t>
            </a:r>
            <a:r>
              <a:rPr lang="en-IN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Edition), 2001</a:t>
            </a:r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https://www.geeksforgeeks.org/inorder-traversal-of-an-n-ary-tree/</a:t>
            </a:r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http://www2.cs.uregina.ca/~beattieb/CS340/notes/09%20-%20Non-Binary%20Trees.pdf</a:t>
            </a:r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800" dirty="0">
              <a:solidFill>
                <a:srgbClr val="002060"/>
              </a:solidFill>
            </a:endParaRPr>
          </a:p>
          <a:p>
            <a:pPr algn="just"/>
            <a:endParaRPr lang="fr-FR" sz="1800" dirty="0">
              <a:solidFill>
                <a:srgbClr val="002060"/>
              </a:solidFill>
            </a:endParaRPr>
          </a:p>
          <a:p>
            <a:pPr algn="just"/>
            <a:endParaRPr lang="fr-FR" sz="1800" dirty="0">
              <a:solidFill>
                <a:srgbClr val="002060"/>
              </a:solidFill>
            </a:endParaRPr>
          </a:p>
          <a:p>
            <a:pPr algn="just"/>
            <a:endParaRPr lang="fr-FR" sz="1800" dirty="0">
              <a:solidFill>
                <a:srgbClr val="002060"/>
              </a:solidFill>
            </a:endParaRPr>
          </a:p>
          <a:p>
            <a:pPr algn="just"/>
            <a:endParaRPr lang="en-IN" sz="1800" dirty="0">
              <a:solidFill>
                <a:srgbClr val="002060"/>
              </a:solidFill>
            </a:endParaRPr>
          </a:p>
          <a:p>
            <a:pPr algn="just"/>
            <a:endParaRPr lang="en-IN" sz="1600" i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728720"/>
          </a:xfrm>
        </p:spPr>
        <p:txBody>
          <a:bodyPr/>
          <a:lstStyle/>
          <a:p>
            <a:r>
              <a:rPr lang="en-US" dirty="0"/>
              <a:t>Lecture: </a:t>
            </a:r>
            <a:r>
              <a:rPr lang="en-US" dirty="0" smtClean="0"/>
              <a:t>22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682044"/>
            <a:ext cx="9603275" cy="37843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Topics to be covered:</a:t>
            </a:r>
            <a:endParaRPr lang="en-US" dirty="0"/>
          </a:p>
          <a:p>
            <a:r>
              <a:rPr lang="en-IN" dirty="0"/>
              <a:t>Introduction to k-</a:t>
            </a:r>
            <a:r>
              <a:rPr lang="en-IN" dirty="0" err="1"/>
              <a:t>ary</a:t>
            </a:r>
            <a:r>
              <a:rPr lang="en-IN" dirty="0"/>
              <a:t> tree</a:t>
            </a:r>
            <a:endParaRPr lang="en-IN" dirty="0"/>
          </a:p>
          <a:p>
            <a:r>
              <a:rPr lang="en-US" dirty="0"/>
              <a:t>Operations on k-</a:t>
            </a:r>
            <a:r>
              <a:rPr lang="en-US" dirty="0" err="1"/>
              <a:t>ary</a:t>
            </a:r>
            <a:r>
              <a:rPr lang="en-US" dirty="0"/>
              <a:t> Tree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513" y="0"/>
            <a:ext cx="9603275" cy="1049235"/>
          </a:xfrm>
        </p:spPr>
        <p:txBody>
          <a:bodyPr/>
          <a:lstStyle/>
          <a:p>
            <a:r>
              <a:rPr lang="en-US" dirty="0"/>
              <a:t> k-</a:t>
            </a:r>
            <a:r>
              <a:rPr lang="en-US" dirty="0" err="1"/>
              <a:t>ary</a:t>
            </a:r>
            <a:r>
              <a:rPr lang="en-US" dirty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2" y="798491"/>
            <a:ext cx="10174310" cy="5345636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A tree in which every node has at most K children is known as an K-</a:t>
            </a:r>
            <a:r>
              <a:rPr lang="en-IN" sz="3200" dirty="0" err="1"/>
              <a:t>ary</a:t>
            </a:r>
            <a:r>
              <a:rPr lang="en-IN" sz="3200" dirty="0"/>
              <a:t> tree</a:t>
            </a:r>
            <a:endParaRPr lang="en-IN" sz="3200" dirty="0"/>
          </a:p>
          <a:p>
            <a:pPr algn="just"/>
            <a:r>
              <a:rPr lang="en-IN" sz="3200" dirty="0"/>
              <a:t>If K=2 then it will be a binary tree</a:t>
            </a:r>
            <a:endParaRPr lang="en-IN" sz="3200" dirty="0"/>
          </a:p>
          <a:p>
            <a:pPr algn="just"/>
            <a:r>
              <a:rPr lang="en-IN" sz="3200" dirty="0"/>
              <a:t>If K=3 then it will be a ternary trees, and so on</a:t>
            </a:r>
            <a:endParaRPr lang="en-IN" sz="3200" dirty="0"/>
          </a:p>
          <a:p>
            <a:pPr algn="just"/>
            <a:r>
              <a:rPr lang="en-IN" sz="3200" dirty="0"/>
              <a:t>The examples with k&gt;2: 2-3 tree, B-tree</a:t>
            </a:r>
            <a:endParaRPr lang="en-IN" sz="3200" dirty="0"/>
          </a:p>
          <a:p>
            <a:pPr algn="just"/>
            <a:r>
              <a:rPr lang="en-IN" sz="3200" dirty="0"/>
              <a:t>All the children of a node in a K-</a:t>
            </a:r>
            <a:r>
              <a:rPr lang="en-IN" sz="3200" dirty="0" err="1"/>
              <a:t>ary</a:t>
            </a:r>
            <a:r>
              <a:rPr lang="en-IN" sz="3200" dirty="0"/>
              <a:t> tree are sequentially ordered, i.e. left-to-right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513" y="0"/>
            <a:ext cx="9603275" cy="1049235"/>
          </a:xfrm>
        </p:spPr>
        <p:txBody>
          <a:bodyPr/>
          <a:lstStyle/>
          <a:p>
            <a:r>
              <a:rPr lang="en-US" dirty="0"/>
              <a:t> Example of k-</a:t>
            </a:r>
            <a:r>
              <a:rPr lang="en-US" dirty="0" err="1"/>
              <a:t>ary</a:t>
            </a:r>
            <a:r>
              <a:rPr lang="en-US" dirty="0"/>
              <a:t> Tree with k=4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513" y="1686398"/>
            <a:ext cx="10855244" cy="34852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513" y="0"/>
            <a:ext cx="9603275" cy="1049235"/>
          </a:xfrm>
        </p:spPr>
        <p:txBody>
          <a:bodyPr/>
          <a:lstStyle/>
          <a:p>
            <a:r>
              <a:rPr lang="en-US" dirty="0"/>
              <a:t> Properties of k-</a:t>
            </a:r>
            <a:r>
              <a:rPr lang="en-US" dirty="0" err="1"/>
              <a:t>ary</a:t>
            </a:r>
            <a:r>
              <a:rPr lang="en-US" dirty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2" y="798491"/>
            <a:ext cx="10174310" cy="3308288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The maximum depth of a K-</a:t>
            </a:r>
            <a:r>
              <a:rPr lang="en-IN" sz="3200" dirty="0" err="1"/>
              <a:t>ary</a:t>
            </a:r>
            <a:r>
              <a:rPr lang="en-IN" sz="3200" dirty="0"/>
              <a:t> tree, having N nodes: N</a:t>
            </a:r>
            <a:endParaRPr lang="en-IN" sz="3200" dirty="0"/>
          </a:p>
          <a:p>
            <a:pPr algn="just"/>
            <a:r>
              <a:rPr lang="en-IN" sz="3200" dirty="0"/>
              <a:t>The minimum depth of a K-</a:t>
            </a:r>
            <a:r>
              <a:rPr lang="en-IN" sz="3200" dirty="0" err="1"/>
              <a:t>ary</a:t>
            </a:r>
            <a:r>
              <a:rPr lang="en-IN" sz="3200" dirty="0"/>
              <a:t> tree, having N leaves: </a:t>
            </a:r>
            <a:r>
              <a:rPr lang="en-IN" sz="3200" dirty="0" err="1"/>
              <a:t>log</a:t>
            </a:r>
            <a:r>
              <a:rPr lang="en-IN" sz="3200" baseline="-25000" dirty="0" err="1"/>
              <a:t>k</a:t>
            </a:r>
            <a:r>
              <a:rPr lang="en-IN" sz="3200" baseline="-25000" dirty="0"/>
              <a:t> </a:t>
            </a:r>
            <a:r>
              <a:rPr lang="en-IN" sz="3200" dirty="0"/>
              <a:t>(N+1)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513" y="0"/>
            <a:ext cx="9603275" cy="1049235"/>
          </a:xfrm>
        </p:spPr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ary</a:t>
            </a:r>
            <a:r>
              <a:rPr lang="en-US" dirty="0"/>
              <a:t>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2" y="798490"/>
            <a:ext cx="10174310" cy="4703951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An K-</a:t>
            </a:r>
            <a:r>
              <a:rPr lang="en-IN" sz="3200" dirty="0" err="1"/>
              <a:t>ary</a:t>
            </a:r>
            <a:r>
              <a:rPr lang="en-IN" sz="3200" dirty="0"/>
              <a:t> search tree is a K-</a:t>
            </a:r>
            <a:r>
              <a:rPr lang="en-IN" sz="3200" dirty="0" err="1"/>
              <a:t>ary</a:t>
            </a:r>
            <a:r>
              <a:rPr lang="en-IN" sz="3200" dirty="0"/>
              <a:t> tree in which</a:t>
            </a:r>
            <a:endParaRPr lang="en-IN" sz="3200" dirty="0"/>
          </a:p>
          <a:p>
            <a:pPr lvl="1" algn="just"/>
            <a:r>
              <a:rPr lang="en-IN" sz="3000" dirty="0"/>
              <a:t>A set of K-1 key values is stored at each node</a:t>
            </a:r>
            <a:endParaRPr lang="en-IN" sz="3000" dirty="0"/>
          </a:p>
          <a:p>
            <a:pPr lvl="1" algn="just"/>
            <a:r>
              <a:rPr lang="en-IN" sz="3000" dirty="0"/>
              <a:t>All key values in a sub-tree Sn, lie between the key values </a:t>
            </a:r>
            <a:r>
              <a:rPr lang="en-IN" sz="3000" dirty="0" err="1"/>
              <a:t>Vn</a:t>
            </a:r>
            <a:r>
              <a:rPr lang="en-IN" sz="3000" dirty="0"/>
              <a:t> and Vn+1 of the parent node.</a:t>
            </a:r>
            <a:endParaRPr lang="en-IN" sz="3000" dirty="0"/>
          </a:p>
          <a:p>
            <a:pPr algn="just"/>
            <a:r>
              <a:rPr lang="en-IN" sz="3200" dirty="0"/>
              <a:t>A binary search tree is an example of an K-</a:t>
            </a:r>
            <a:r>
              <a:rPr lang="en-IN" sz="3200" dirty="0" err="1"/>
              <a:t>ary</a:t>
            </a:r>
            <a:r>
              <a:rPr lang="en-IN" sz="3200" dirty="0"/>
              <a:t> search tree, where K is 2.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04513" y="6059510"/>
            <a:ext cx="1063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http://www2.cs.uregina.ca/~beattieb/CS340/notes/09%20-%20Non-Binary%20Trees.pdf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513" y="0"/>
            <a:ext cx="9603275" cy="1049235"/>
          </a:xfrm>
        </p:spPr>
        <p:txBody>
          <a:bodyPr/>
          <a:lstStyle/>
          <a:p>
            <a:r>
              <a:rPr lang="en-US" dirty="0"/>
              <a:t> Example of k-</a:t>
            </a:r>
            <a:r>
              <a:rPr lang="en-US" dirty="0" err="1"/>
              <a:t>ary</a:t>
            </a:r>
            <a:r>
              <a:rPr lang="en-US" dirty="0"/>
              <a:t> Search Tree with k=5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50" y="1665081"/>
            <a:ext cx="11606514" cy="36929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4513" y="6059510"/>
            <a:ext cx="1063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http://www2.cs.uregina.ca/~beattieb/CS340/notes/09%20-%20Non-Binary%20Trees.pdf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513" y="0"/>
            <a:ext cx="9603275" cy="1049235"/>
          </a:xfrm>
        </p:spPr>
        <p:txBody>
          <a:bodyPr/>
          <a:lstStyle/>
          <a:p>
            <a:r>
              <a:rPr lang="en-US" dirty="0"/>
              <a:t>Traversal in k-</a:t>
            </a:r>
            <a:r>
              <a:rPr lang="en-US" dirty="0" err="1"/>
              <a:t>ary</a:t>
            </a:r>
            <a:r>
              <a:rPr lang="en-US" dirty="0"/>
              <a:t> Tree 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04512" y="1006090"/>
            <a:ext cx="10451947" cy="45683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85800" marR="0" lvl="1" indent="-228600" algn="just" defTabSz="91440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Traversing a k-</a:t>
            </a:r>
            <a:r>
              <a:rPr lang="en-US" altLang="en-US" sz="2000" dirty="0" err="1">
                <a:latin typeface="+mn-lt"/>
              </a:rPr>
              <a:t>ary</a:t>
            </a:r>
            <a:r>
              <a:rPr lang="en-US" altLang="en-US" sz="2000" dirty="0">
                <a:latin typeface="+mn-lt"/>
              </a:rPr>
              <a:t> tree is very similar to binary tree traversal. </a:t>
            </a:r>
            <a:endParaRPr lang="en-US" altLang="en-US" sz="2000" dirty="0">
              <a:latin typeface="+mn-lt"/>
            </a:endParaRPr>
          </a:p>
          <a:p>
            <a:pPr marL="685800" marR="0" lvl="1" indent="-228600" algn="just" defTabSz="91440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Pre-order traversal:  visit parent, left subtree and then right subtree</a:t>
            </a:r>
            <a:endParaRPr lang="en-US" altLang="en-US" sz="2000" dirty="0">
              <a:latin typeface="+mn-lt"/>
            </a:endParaRPr>
          </a:p>
          <a:p>
            <a:pPr marL="685800" marR="0" lvl="1" indent="-228600" algn="just" defTabSz="91440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Post-order traversal: left subtree, right subtree, and then visit parent</a:t>
            </a:r>
            <a:endParaRPr lang="en-US" altLang="en-US" sz="2000" dirty="0">
              <a:latin typeface="+mn-lt"/>
            </a:endParaRPr>
          </a:p>
          <a:p>
            <a:pPr marL="685800" lvl="1" indent="-228600" algn="just" defTabSz="914400" ea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In-order traversal: left subtree, visit parent and then right subtree</a:t>
            </a:r>
            <a:endParaRPr lang="en-US" altLang="en-US" sz="2000" dirty="0">
              <a:latin typeface="+mn-lt"/>
            </a:endParaRPr>
          </a:p>
          <a:p>
            <a:pPr marL="685800" marR="0" lvl="1" indent="-228600" algn="just" defTabSz="91440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However, as there are more than two children per node for m &gt; 2, left and right subtrees are to be defined </a:t>
            </a:r>
            <a:endParaRPr lang="en-US" altLang="en-US" sz="2000" dirty="0">
              <a:latin typeface="+mn-lt"/>
            </a:endParaRPr>
          </a:p>
          <a:p>
            <a:pPr marL="685800" marR="0" lvl="1" indent="-228600" algn="just" defTabSz="91440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One possible approach is to divide the list of children nodes into two groups: </a:t>
            </a:r>
            <a:endParaRPr lang="en-US" altLang="en-US" sz="2000" dirty="0">
              <a:latin typeface="+mn-lt"/>
            </a:endParaRPr>
          </a:p>
          <a:p>
            <a:pPr marL="1143000" lvl="2" indent="-228600" algn="just" defTabSz="914400" ea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First (m-1) can be considered as part of left subtree and </a:t>
            </a:r>
            <a:r>
              <a:rPr lang="en-US" altLang="en-US" sz="2000" dirty="0" err="1">
                <a:latin typeface="+mn-lt"/>
              </a:rPr>
              <a:t>m</a:t>
            </a:r>
            <a:r>
              <a:rPr lang="en-US" altLang="en-US" sz="2000" baseline="30000" dirty="0" err="1">
                <a:latin typeface="+mn-lt"/>
              </a:rPr>
              <a:t>th</a:t>
            </a:r>
            <a:r>
              <a:rPr lang="en-US" altLang="en-US" sz="2000" dirty="0">
                <a:latin typeface="+mn-lt"/>
              </a:rPr>
              <a:t> node as right subtree or vice-versa or</a:t>
            </a:r>
            <a:endParaRPr lang="en-US" altLang="en-US" sz="2000" dirty="0">
              <a:latin typeface="+mn-lt"/>
            </a:endParaRPr>
          </a:p>
          <a:p>
            <a:pPr marL="1143000" lvl="2" indent="-228600" algn="just" defTabSz="914400" ea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The first m/2 nodes as the left subtree and rest m/2 nodes as the right subtree</a:t>
            </a:r>
            <a:endParaRPr lang="en-US" altLang="en-US" sz="2000" dirty="0">
              <a:latin typeface="+mn-lt"/>
            </a:endParaRPr>
          </a:p>
        </p:txBody>
      </p:sp>
      <p:sp>
        <p:nvSpPr>
          <p:cNvPr id="9" name="AutoShape 5" descr="{\textstyle \{1,\dots ,\lfloor {\frac {m}{2}}\rfloor \}}"/>
          <p:cNvSpPr>
            <a:spLocks noChangeAspect="1" noChangeArrowheads="1"/>
          </p:cNvSpPr>
          <p:nvPr/>
        </p:nvSpPr>
        <p:spPr bwMode="auto">
          <a:xfrm flipV="1">
            <a:off x="20528239" y="-190184"/>
            <a:ext cx="811082" cy="83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AutoShape 6" descr="{\textstyle \{\lceil {\frac {m}{2}}\rceil ,\dots ,m\}}"/>
          <p:cNvSpPr>
            <a:spLocks noChangeAspect="1" noChangeArrowheads="1"/>
          </p:cNvSpPr>
          <p:nvPr/>
        </p:nvSpPr>
        <p:spPr bwMode="auto">
          <a:xfrm flipV="1">
            <a:off x="22655489" y="-190184"/>
            <a:ext cx="811082" cy="83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513" y="0"/>
            <a:ext cx="9603275" cy="1049235"/>
          </a:xfrm>
        </p:spPr>
        <p:txBody>
          <a:bodyPr/>
          <a:lstStyle/>
          <a:p>
            <a:r>
              <a:rPr lang="en-US" dirty="0">
                <a:latin typeface="Arial Rounded MT Bold" panose="020F0704030504030204" charset="0"/>
                <a:cs typeface="Arial Rounded MT Bold" panose="020F0704030504030204" charset="0"/>
              </a:rPr>
              <a:t> </a:t>
            </a:r>
            <a:r>
              <a:rPr lang="en-IN" dirty="0" err="1">
                <a:latin typeface="Arial Rounded MT Bold" panose="020F0704030504030204" charset="0"/>
                <a:cs typeface="Arial Rounded MT Bold" panose="020F0704030504030204" charset="0"/>
              </a:rPr>
              <a:t>Inorder</a:t>
            </a:r>
            <a:r>
              <a:rPr lang="en-IN" dirty="0">
                <a:latin typeface="Arial Rounded MT Bold" panose="020F0704030504030204" charset="0"/>
                <a:cs typeface="Arial Rounded MT Bold" panose="020F0704030504030204" charset="0"/>
              </a:rPr>
              <a:t> traversal of k-</a:t>
            </a:r>
            <a:r>
              <a:rPr lang="en-IN" dirty="0" err="1">
                <a:latin typeface="Arial Rounded MT Bold" panose="020F0704030504030204" charset="0"/>
                <a:cs typeface="Arial Rounded MT Bold" panose="020F0704030504030204" charset="0"/>
              </a:rPr>
              <a:t>ary</a:t>
            </a:r>
            <a:r>
              <a:rPr lang="en-IN" dirty="0">
                <a:latin typeface="Arial Rounded MT Bold" panose="020F0704030504030204" charset="0"/>
                <a:cs typeface="Arial Rounded MT Bold" panose="020F0704030504030204" charset="0"/>
              </a:rPr>
              <a:t> Tree (k=3)</a:t>
            </a:r>
            <a:endParaRPr lang="en-US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02" y="1419225"/>
            <a:ext cx="3553577" cy="298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3" y="1419225"/>
            <a:ext cx="3730372" cy="298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15169" y="6077634"/>
            <a:ext cx="8706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Rounded MT Bold" panose="020F0704030504030204" charset="0"/>
                <a:cs typeface="Arial Rounded MT Bold" panose="020F0704030504030204" charset="0"/>
              </a:rPr>
              <a:t>Source: https://www.geeksforgeeks.org/inorder-traversal-of-an-n-ary-tree/</a:t>
            </a:r>
            <a:endParaRPr lang="en-US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7195" y="4632100"/>
            <a:ext cx="2673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1" dirty="0">
                <a:effectLst/>
                <a:latin typeface="Arial Rounded MT Bold" panose="020F0704030504030204" charset="0"/>
                <a:cs typeface="Arial Rounded MT Bold" panose="020F0704030504030204" charset="0"/>
              </a:rPr>
              <a:t>Output:</a:t>
            </a:r>
            <a:r>
              <a:rPr lang="en-IN" sz="2000" b="0" i="1" dirty="0">
                <a:effectLst/>
                <a:latin typeface="Arial Rounded MT Bold" panose="020F0704030504030204" charset="0"/>
                <a:cs typeface="Arial Rounded MT Bold" panose="020F0704030504030204" charset="0"/>
              </a:rPr>
              <a:t> 5 6 2 7 3 1 4</a:t>
            </a:r>
            <a:endParaRPr lang="en-US" sz="2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8332" y="4681310"/>
            <a:ext cx="246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1" dirty="0">
                <a:effectLst/>
                <a:latin typeface="Arial Rounded MT Bold" panose="020F0704030504030204" charset="0"/>
                <a:cs typeface="Arial Rounded MT Bold" panose="020F0704030504030204" charset="0"/>
              </a:rPr>
              <a:t>Output:</a:t>
            </a:r>
            <a:r>
              <a:rPr lang="en-IN" sz="2000" b="0" i="1" dirty="0">
                <a:effectLst/>
                <a:latin typeface="Arial Rounded MT Bold" panose="020F0704030504030204" charset="0"/>
                <a:cs typeface="Arial Rounded MT Bold" panose="020F0704030504030204" charset="0"/>
              </a:rPr>
              <a:t> 2 5 3 1 4 6</a:t>
            </a:r>
            <a:endParaRPr lang="en-US" sz="2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7602" y="5370256"/>
            <a:ext cx="10130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Arial Rounded MT Bold" panose="020F0704030504030204" charset="0"/>
                <a:cs typeface="Arial Rounded MT Bold" panose="020F0704030504030204" charset="0"/>
              </a:rPr>
              <a:t>Approach: </a:t>
            </a:r>
            <a:r>
              <a:rPr lang="en-US" altLang="en-US" sz="2000" dirty="0">
                <a:latin typeface="Arial Rounded MT Bold" panose="020F0704030504030204" charset="0"/>
                <a:cs typeface="Arial Rounded MT Bold" panose="020F0704030504030204" charset="0"/>
              </a:rPr>
              <a:t>First (m-1) can be considered as part of left subtree and </a:t>
            </a:r>
            <a:r>
              <a:rPr lang="en-US" altLang="en-US" sz="2000" dirty="0" err="1">
                <a:latin typeface="Arial Rounded MT Bold" panose="020F0704030504030204" charset="0"/>
                <a:cs typeface="Arial Rounded MT Bold" panose="020F0704030504030204" charset="0"/>
              </a:rPr>
              <a:t>m</a:t>
            </a:r>
            <a:r>
              <a:rPr lang="en-US" altLang="en-US" sz="2000" baseline="30000" dirty="0" err="1">
                <a:latin typeface="Arial Rounded MT Bold" panose="020F0704030504030204" charset="0"/>
                <a:cs typeface="Arial Rounded MT Bold" panose="020F0704030504030204" charset="0"/>
              </a:rPr>
              <a:t>th</a:t>
            </a:r>
            <a:r>
              <a:rPr lang="en-US" altLang="en-US" sz="2000" dirty="0">
                <a:latin typeface="Arial Rounded MT Bold" panose="020F0704030504030204" charset="0"/>
                <a:cs typeface="Arial Rounded MT Bold" panose="020F0704030504030204" charset="0"/>
              </a:rPr>
              <a:t> node as right subtree </a:t>
            </a:r>
            <a:r>
              <a:rPr lang="en-US" sz="2000" b="0" i="0" dirty="0">
                <a:effectLst/>
                <a:latin typeface="Arial Rounded MT Bold" panose="020F0704030504030204" charset="0"/>
                <a:cs typeface="Arial Rounded MT Bold" panose="020F0704030504030204" charset="0"/>
              </a:rPr>
              <a:t> </a:t>
            </a:r>
            <a:endParaRPr lang="en-US" sz="2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4106</Words>
  <Application>WPS Presentation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Roboto</vt:lpstr>
      <vt:lpstr>AMGDT</vt:lpstr>
      <vt:lpstr>Century Gothic</vt:lpstr>
      <vt:lpstr>Microsoft YaHei</vt:lpstr>
      <vt:lpstr>Arial Unicode MS</vt:lpstr>
      <vt:lpstr>Calibri</vt:lpstr>
      <vt:lpstr>Arial Rounded MT Bold</vt:lpstr>
      <vt:lpstr>Gallery</vt:lpstr>
      <vt:lpstr>Data Structures (15B11CI311)  Odd Semester 2021</vt:lpstr>
      <vt:lpstr>Lecture: 22</vt:lpstr>
      <vt:lpstr> k-ary Tree</vt:lpstr>
      <vt:lpstr> Example of k-ary Tree with k=4</vt:lpstr>
      <vt:lpstr> Properties of k-ary Tree</vt:lpstr>
      <vt:lpstr>k-ary Search Tree</vt:lpstr>
      <vt:lpstr> Example of k-ary Search Tree with k=5</vt:lpstr>
      <vt:lpstr>Traversal in k-ary Tree </vt:lpstr>
      <vt:lpstr> Inorder traversal of k-ary Tree (k=3)</vt:lpstr>
      <vt:lpstr>Inorder Traversal of k-ary tree (k=3)</vt:lpstr>
      <vt:lpstr> Preorder traversal of k-ary Tree (k=3)</vt:lpstr>
      <vt:lpstr>Preorder Traversal of k-ary tree (k=3)</vt:lpstr>
      <vt:lpstr> Postorder traversal of k-ary Tree (k=3)</vt:lpstr>
      <vt:lpstr>Postorder Traversal of k-ary tree (k=3)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Title</dc:title>
  <dc:creator>hp</dc:creator>
  <cp:lastModifiedBy>RAHI AGARWAL 9921103145</cp:lastModifiedBy>
  <cp:revision>348</cp:revision>
  <dcterms:created xsi:type="dcterms:W3CDTF">2020-06-20T13:41:00Z</dcterms:created>
  <dcterms:modified xsi:type="dcterms:W3CDTF">2022-12-10T10:12:21Z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DD47256B481C4F77A464337D961532EC</vt:lpwstr>
  </property>
  <property fmtid="{D5CDD505-2E9C-101B-9397-08002B2CF9AE}" pid="3" name="KSOProductBuildVer">
    <vt:lpwstr>1033-11.2.0.11440</vt:lpwstr>
  </property>
</Properties>
</file>