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303" r:id="rId2"/>
    <p:sldId id="304" r:id="rId3"/>
    <p:sldId id="272" r:id="rId4"/>
    <p:sldId id="315" r:id="rId5"/>
    <p:sldId id="275" r:id="rId6"/>
    <p:sldId id="316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9AF69-DED0-4E82-BC74-732B9E726BC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80CC-EDB5-48CB-B5A2-2BA8CBF9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3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8B22-1886-4BED-8851-47ABE907F19C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2B28-0D14-4134-892D-D930B37B7E37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85D4-DF63-44D5-93A2-3D07B77923F4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0A670EC-6432-4355-8928-51A0EBFD714A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D437BC9-F492-4388-ACDB-AF391015F77E}"/>
              </a:ext>
            </a:extLst>
          </p:cNvPr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B6607E-50CC-4737-A31D-24BF273E41BC}"/>
              </a:ext>
            </a:extLst>
          </p:cNvPr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13576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5531-E6B0-44EA-A599-00762B3811ED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2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1564-111E-40D1-826F-A964E986D66D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A25-8946-46EC-B31C-C5D0CC00A65A}" type="datetime1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8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5BD-3777-4133-ADCE-DC7252B488C5}" type="datetime1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8339-48FD-423A-8474-A32443EBD318}" type="datetime1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C02-7942-4869-80D9-38C05425C1DB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ACC9FA0-193B-4ED0-9A97-E2D47017C7AD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ED0D-4406-4029-AC6E-72FB60F1297E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hreaded-binary-tree/#:~:text=The%20idea%20of%20threaded%20binary,types%20of%20threaded%20binary%20tre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(15B11CI311)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dirty="0"/>
              <a:t>Odd Semester </a:t>
            </a:r>
            <a:r>
              <a:rPr lang="en-US" sz="3100" dirty="0" smtClean="0"/>
              <a:t>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, Computer Science and Engineering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xmlns="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8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711200" y="5486400"/>
            <a:ext cx="6096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Follow thread to right, print node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9448800" y="1371600"/>
            <a:ext cx="1625600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7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9C447B10-C6C3-430D-B2E7-E527D9070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849" y="0"/>
            <a:ext cx="9603275" cy="1049235"/>
          </a:xfrm>
        </p:spPr>
        <p:txBody>
          <a:bodyPr/>
          <a:lstStyle/>
          <a:p>
            <a:r>
              <a:rPr lang="en-US" dirty="0"/>
              <a:t>Threaded Binary Tree In-order Traversal</a:t>
            </a:r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xmlns="" id="{6D43824F-DF81-46FF-8B74-273D38FDD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514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12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xmlns="" id="{5855ADA5-B1A4-4B68-88EB-40C95808C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32" name="AutoShape 8">
            <a:extLst>
              <a:ext uri="{FF2B5EF4-FFF2-40B4-BE49-F238E27FC236}">
                <a16:creationId xmlns:a16="http://schemas.microsoft.com/office/drawing/2014/main" xmlns="" id="{0EC1BF41-21A4-4263-8D21-9C544FCA087D}"/>
              </a:ext>
            </a:extLst>
          </p:cNvPr>
          <p:cNvCxnSpPr>
            <a:cxnSpLocks noChangeShapeType="1"/>
            <a:stCxn id="30" idx="3"/>
            <a:endCxn id="31" idx="0"/>
          </p:cNvCxnSpPr>
          <p:nvPr/>
        </p:nvCxnSpPr>
        <p:spPr bwMode="auto">
          <a:xfrm flipH="1">
            <a:off x="6197600" y="2970214"/>
            <a:ext cx="4233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Oval 9">
            <a:extLst>
              <a:ext uri="{FF2B5EF4-FFF2-40B4-BE49-F238E27FC236}">
                <a16:creationId xmlns:a16="http://schemas.microsoft.com/office/drawing/2014/main" xmlns="" id="{064A4C02-9FAB-4581-9DBB-2750BB0BE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xmlns="" id="{BB3FA260-10B1-4C2F-B39F-72063749A641}"/>
              </a:ext>
            </a:extLst>
          </p:cNvPr>
          <p:cNvCxnSpPr>
            <a:cxnSpLocks noChangeShapeType="1"/>
            <a:stCxn id="35" idx="5"/>
            <a:endCxn id="33" idx="0"/>
          </p:cNvCxnSpPr>
          <p:nvPr/>
        </p:nvCxnSpPr>
        <p:spPr bwMode="auto">
          <a:xfrm>
            <a:off x="4351867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xmlns="" id="{152995DD-55A6-43DB-BF1A-8293609F3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812800" cy="533400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36" name="AutoShape 12">
            <a:extLst>
              <a:ext uri="{FF2B5EF4-FFF2-40B4-BE49-F238E27FC236}">
                <a16:creationId xmlns:a16="http://schemas.microsoft.com/office/drawing/2014/main" xmlns="" id="{B728389A-3432-4566-B874-10609F909448}"/>
              </a:ext>
            </a:extLst>
          </p:cNvPr>
          <p:cNvCxnSpPr>
            <a:cxnSpLocks noChangeShapeType="1"/>
            <a:stCxn id="43" idx="3"/>
            <a:endCxn id="35" idx="0"/>
          </p:cNvCxnSpPr>
          <p:nvPr/>
        </p:nvCxnSpPr>
        <p:spPr bwMode="auto">
          <a:xfrm flipH="1">
            <a:off x="4064000" y="2132014"/>
            <a:ext cx="1134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Oval 13">
            <a:extLst>
              <a:ext uri="{FF2B5EF4-FFF2-40B4-BE49-F238E27FC236}">
                <a16:creationId xmlns:a16="http://schemas.microsoft.com/office/drawing/2014/main" xmlns="" id="{1399A901-07FE-4EAA-9AE2-42F2A3970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14</a:t>
            </a:r>
          </a:p>
        </p:txBody>
      </p:sp>
      <p:cxnSp>
        <p:nvCxnSpPr>
          <p:cNvPr id="38" name="AutoShape 14">
            <a:extLst>
              <a:ext uri="{FF2B5EF4-FFF2-40B4-BE49-F238E27FC236}">
                <a16:creationId xmlns:a16="http://schemas.microsoft.com/office/drawing/2014/main" xmlns="" id="{DD698B65-91E4-4BA1-BA95-929B91281956}"/>
              </a:ext>
            </a:extLst>
          </p:cNvPr>
          <p:cNvCxnSpPr>
            <a:cxnSpLocks noChangeShapeType="1"/>
            <a:stCxn id="30" idx="5"/>
            <a:endCxn id="37" idx="0"/>
          </p:cNvCxnSpPr>
          <p:nvPr/>
        </p:nvCxnSpPr>
        <p:spPr bwMode="auto">
          <a:xfrm>
            <a:off x="7196667" y="2970214"/>
            <a:ext cx="626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Oval 15">
            <a:extLst>
              <a:ext uri="{FF2B5EF4-FFF2-40B4-BE49-F238E27FC236}">
                <a16:creationId xmlns:a16="http://schemas.microsoft.com/office/drawing/2014/main" xmlns="" id="{37694622-9E9E-4783-955F-7BBA16A25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cxnSp>
        <p:nvCxnSpPr>
          <p:cNvPr id="40" name="AutoShape 16">
            <a:extLst>
              <a:ext uri="{FF2B5EF4-FFF2-40B4-BE49-F238E27FC236}">
                <a16:creationId xmlns:a16="http://schemas.microsoft.com/office/drawing/2014/main" xmlns="" id="{1A09B72F-972A-4E81-9252-3E953A726788}"/>
              </a:ext>
            </a:extLst>
          </p:cNvPr>
          <p:cNvCxnSpPr>
            <a:cxnSpLocks noChangeShapeType="1"/>
            <a:stCxn id="37" idx="5"/>
            <a:endCxn id="39" idx="0"/>
          </p:cNvCxnSpPr>
          <p:nvPr/>
        </p:nvCxnSpPr>
        <p:spPr bwMode="auto">
          <a:xfrm>
            <a:off x="8111067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" name="Oval 17">
            <a:extLst>
              <a:ext uri="{FF2B5EF4-FFF2-40B4-BE49-F238E27FC236}">
                <a16:creationId xmlns:a16="http://schemas.microsoft.com/office/drawing/2014/main" xmlns="" id="{77724A5A-E35E-4804-883F-3B51D2DE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cxnSp>
        <p:nvCxnSpPr>
          <p:cNvPr id="42" name="AutoShape 18">
            <a:extLst>
              <a:ext uri="{FF2B5EF4-FFF2-40B4-BE49-F238E27FC236}">
                <a16:creationId xmlns:a16="http://schemas.microsoft.com/office/drawing/2014/main" xmlns="" id="{D383BEC9-4127-4C73-9B9B-E02097EAED5F}"/>
              </a:ext>
            </a:extLst>
          </p:cNvPr>
          <p:cNvCxnSpPr>
            <a:cxnSpLocks noChangeShapeType="1"/>
            <a:stCxn id="35" idx="3"/>
            <a:endCxn id="41" idx="0"/>
          </p:cNvCxnSpPr>
          <p:nvPr/>
        </p:nvCxnSpPr>
        <p:spPr bwMode="auto">
          <a:xfrm flipH="1">
            <a:off x="3251200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Oval 19">
            <a:extLst>
              <a:ext uri="{FF2B5EF4-FFF2-40B4-BE49-F238E27FC236}">
                <a16:creationId xmlns:a16="http://schemas.microsoft.com/office/drawing/2014/main" xmlns="" id="{AA182D41-F624-4F46-845B-02E515A82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6764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44" name="Oval 20">
            <a:extLst>
              <a:ext uri="{FF2B5EF4-FFF2-40B4-BE49-F238E27FC236}">
                <a16:creationId xmlns:a16="http://schemas.microsoft.com/office/drawing/2014/main" xmlns="" id="{4EAFA57F-DED5-4CCD-82C2-734386E6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45" name="AutoShape 21">
            <a:extLst>
              <a:ext uri="{FF2B5EF4-FFF2-40B4-BE49-F238E27FC236}">
                <a16:creationId xmlns:a16="http://schemas.microsoft.com/office/drawing/2014/main" xmlns="" id="{B6B10A39-5DC6-429F-A912-70D49FC58A02}"/>
              </a:ext>
            </a:extLst>
          </p:cNvPr>
          <p:cNvCxnSpPr>
            <a:cxnSpLocks noChangeShapeType="1"/>
            <a:stCxn id="37" idx="3"/>
            <a:endCxn id="44" idx="0"/>
          </p:cNvCxnSpPr>
          <p:nvPr/>
        </p:nvCxnSpPr>
        <p:spPr bwMode="auto">
          <a:xfrm flipH="1">
            <a:off x="7112000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2">
            <a:extLst>
              <a:ext uri="{FF2B5EF4-FFF2-40B4-BE49-F238E27FC236}">
                <a16:creationId xmlns:a16="http://schemas.microsoft.com/office/drawing/2014/main" xmlns="" id="{0EFBC7C0-7334-4DF6-A809-43FF3A16160D}"/>
              </a:ext>
            </a:extLst>
          </p:cNvPr>
          <p:cNvCxnSpPr>
            <a:cxnSpLocks noChangeShapeType="1"/>
            <a:stCxn id="43" idx="5"/>
            <a:endCxn id="30" idx="0"/>
          </p:cNvCxnSpPr>
          <p:nvPr/>
        </p:nvCxnSpPr>
        <p:spPr bwMode="auto">
          <a:xfrm>
            <a:off x="5774267" y="2132014"/>
            <a:ext cx="11345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3">
            <a:extLst>
              <a:ext uri="{FF2B5EF4-FFF2-40B4-BE49-F238E27FC236}">
                <a16:creationId xmlns:a16="http://schemas.microsoft.com/office/drawing/2014/main" xmlns="" id="{29969A19-3056-415E-9447-126AB9B5E9BD}"/>
              </a:ext>
            </a:extLst>
          </p:cNvPr>
          <p:cNvCxnSpPr>
            <a:cxnSpLocks noChangeShapeType="1"/>
            <a:stCxn id="41" idx="4"/>
            <a:endCxn id="35" idx="4"/>
          </p:cNvCxnSpPr>
          <p:nvPr/>
        </p:nvCxnSpPr>
        <p:spPr bwMode="auto">
          <a:xfrm rot="5400000" flipH="1" flipV="1">
            <a:off x="3238500" y="3213100"/>
            <a:ext cx="838200" cy="812800"/>
          </a:xfrm>
          <a:prstGeom prst="curvedConnector3">
            <a:avLst>
              <a:gd name="adj1" fmla="val -27273"/>
            </a:avLst>
          </a:prstGeom>
          <a:ln w="38100">
            <a:solidFill>
              <a:schemeClr val="accent1"/>
            </a:solidFill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AutoShape 24">
            <a:extLst>
              <a:ext uri="{FF2B5EF4-FFF2-40B4-BE49-F238E27FC236}">
                <a16:creationId xmlns:a16="http://schemas.microsoft.com/office/drawing/2014/main" xmlns="" id="{E1D195A6-C845-47E3-A304-8611962BFF1F}"/>
              </a:ext>
            </a:extLst>
          </p:cNvPr>
          <p:cNvCxnSpPr>
            <a:cxnSpLocks noChangeShapeType="1"/>
            <a:stCxn id="33" idx="4"/>
            <a:endCxn id="43" idx="4"/>
          </p:cNvCxnSpPr>
          <p:nvPr/>
        </p:nvCxnSpPr>
        <p:spPr bwMode="auto">
          <a:xfrm rot="5400000" flipH="1" flipV="1">
            <a:off x="4267200" y="2819400"/>
            <a:ext cx="1828800" cy="609600"/>
          </a:xfrm>
          <a:prstGeom prst="curvedConnector3">
            <a:avLst>
              <a:gd name="adj1" fmla="val -125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AutoShape 25">
            <a:extLst>
              <a:ext uri="{FF2B5EF4-FFF2-40B4-BE49-F238E27FC236}">
                <a16:creationId xmlns:a16="http://schemas.microsoft.com/office/drawing/2014/main" xmlns="" id="{DB0211E1-AB40-4D22-A3A7-6CCCEBD212FA}"/>
              </a:ext>
            </a:extLst>
          </p:cNvPr>
          <p:cNvCxnSpPr>
            <a:cxnSpLocks noChangeShapeType="1"/>
            <a:stCxn id="31" idx="4"/>
            <a:endCxn id="30" idx="4"/>
          </p:cNvCxnSpPr>
          <p:nvPr/>
        </p:nvCxnSpPr>
        <p:spPr bwMode="auto">
          <a:xfrm rot="5400000" flipH="1" flipV="1">
            <a:off x="6057900" y="3187700"/>
            <a:ext cx="990600" cy="711200"/>
          </a:xfrm>
          <a:prstGeom prst="curvedConnector3">
            <a:avLst>
              <a:gd name="adj1" fmla="val -23079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xmlns="" id="{ED5BE2DE-480D-4DAA-B1B8-96EC75F59966}"/>
              </a:ext>
            </a:extLst>
          </p:cNvPr>
          <p:cNvCxnSpPr>
            <a:cxnSpLocks noChangeShapeType="1"/>
            <a:stCxn id="44" idx="4"/>
            <a:endCxn id="37" idx="4"/>
          </p:cNvCxnSpPr>
          <p:nvPr/>
        </p:nvCxnSpPr>
        <p:spPr bwMode="auto">
          <a:xfrm rot="5400000" flipH="1" flipV="1">
            <a:off x="7010400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AutoShape 26">
            <a:extLst>
              <a:ext uri="{FF2B5EF4-FFF2-40B4-BE49-F238E27FC236}">
                <a16:creationId xmlns:a16="http://schemas.microsoft.com/office/drawing/2014/main" xmlns="" id="{74B51281-9E4E-4639-8759-ED7024EF38E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539982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711200" y="5334001"/>
            <a:ext cx="589280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9448800" y="1371601"/>
            <a:ext cx="16256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9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DE48E140-8C9C-4811-926C-2465955C7E2C}"/>
              </a:ext>
            </a:extLst>
          </p:cNvPr>
          <p:cNvSpPr txBox="1">
            <a:spLocks noChangeArrowheads="1"/>
          </p:cNvSpPr>
          <p:nvPr/>
        </p:nvSpPr>
        <p:spPr>
          <a:xfrm>
            <a:off x="9698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Threaded Binary Tree In-order Traversal</a:t>
            </a:r>
            <a:endParaRPr lang="en-US" dirty="0"/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xmlns="" id="{90D0CA14-1514-40E6-804E-6F15DC92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514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12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xmlns="" id="{7B7CB1D5-7417-4ADF-BBF9-EB032A267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32" name="AutoShape 8">
            <a:extLst>
              <a:ext uri="{FF2B5EF4-FFF2-40B4-BE49-F238E27FC236}">
                <a16:creationId xmlns:a16="http://schemas.microsoft.com/office/drawing/2014/main" xmlns="" id="{46255C79-F700-49C4-B049-FC76904247B8}"/>
              </a:ext>
            </a:extLst>
          </p:cNvPr>
          <p:cNvCxnSpPr>
            <a:cxnSpLocks noChangeShapeType="1"/>
            <a:stCxn id="30" idx="3"/>
            <a:endCxn id="31" idx="0"/>
          </p:cNvCxnSpPr>
          <p:nvPr/>
        </p:nvCxnSpPr>
        <p:spPr bwMode="auto">
          <a:xfrm flipH="1">
            <a:off x="6197600" y="2970214"/>
            <a:ext cx="4233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Oval 9">
            <a:extLst>
              <a:ext uri="{FF2B5EF4-FFF2-40B4-BE49-F238E27FC236}">
                <a16:creationId xmlns:a16="http://schemas.microsoft.com/office/drawing/2014/main" xmlns="" id="{5615FBE1-8239-489C-BDF7-DE15A1518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505200"/>
            <a:ext cx="812800" cy="533400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xmlns="" id="{B0ED4B9E-F26E-4C92-972A-33E1B14B856A}"/>
              </a:ext>
            </a:extLst>
          </p:cNvPr>
          <p:cNvCxnSpPr>
            <a:cxnSpLocks noChangeShapeType="1"/>
            <a:stCxn id="35" idx="5"/>
            <a:endCxn id="33" idx="0"/>
          </p:cNvCxnSpPr>
          <p:nvPr/>
        </p:nvCxnSpPr>
        <p:spPr bwMode="auto">
          <a:xfrm>
            <a:off x="4351867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xmlns="" id="{C368584C-FC1A-4CB5-9A9B-8C8908AB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36" name="AutoShape 12">
            <a:extLst>
              <a:ext uri="{FF2B5EF4-FFF2-40B4-BE49-F238E27FC236}">
                <a16:creationId xmlns:a16="http://schemas.microsoft.com/office/drawing/2014/main" xmlns="" id="{97B642A8-B5C2-4BAD-ABB2-A7A11A453998}"/>
              </a:ext>
            </a:extLst>
          </p:cNvPr>
          <p:cNvCxnSpPr>
            <a:cxnSpLocks noChangeShapeType="1"/>
            <a:stCxn id="43" idx="3"/>
            <a:endCxn id="35" idx="0"/>
          </p:cNvCxnSpPr>
          <p:nvPr/>
        </p:nvCxnSpPr>
        <p:spPr bwMode="auto">
          <a:xfrm flipH="1">
            <a:off x="4064000" y="2132014"/>
            <a:ext cx="1134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Oval 13">
            <a:extLst>
              <a:ext uri="{FF2B5EF4-FFF2-40B4-BE49-F238E27FC236}">
                <a16:creationId xmlns:a16="http://schemas.microsoft.com/office/drawing/2014/main" xmlns="" id="{2CE3D81F-9297-4E9B-A43A-033699C9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14</a:t>
            </a:r>
          </a:p>
        </p:txBody>
      </p:sp>
      <p:cxnSp>
        <p:nvCxnSpPr>
          <p:cNvPr id="38" name="AutoShape 14">
            <a:extLst>
              <a:ext uri="{FF2B5EF4-FFF2-40B4-BE49-F238E27FC236}">
                <a16:creationId xmlns:a16="http://schemas.microsoft.com/office/drawing/2014/main" xmlns="" id="{BBC78CA5-1660-4D16-8CE0-EF330AE87C50}"/>
              </a:ext>
            </a:extLst>
          </p:cNvPr>
          <p:cNvCxnSpPr>
            <a:cxnSpLocks noChangeShapeType="1"/>
            <a:stCxn id="30" idx="5"/>
            <a:endCxn id="37" idx="0"/>
          </p:cNvCxnSpPr>
          <p:nvPr/>
        </p:nvCxnSpPr>
        <p:spPr bwMode="auto">
          <a:xfrm>
            <a:off x="7196667" y="2970214"/>
            <a:ext cx="626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Oval 15">
            <a:extLst>
              <a:ext uri="{FF2B5EF4-FFF2-40B4-BE49-F238E27FC236}">
                <a16:creationId xmlns:a16="http://schemas.microsoft.com/office/drawing/2014/main" xmlns="" id="{E95D28B0-6434-4122-B3CA-CF3FB25DF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cxnSp>
        <p:nvCxnSpPr>
          <p:cNvPr id="40" name="AutoShape 16">
            <a:extLst>
              <a:ext uri="{FF2B5EF4-FFF2-40B4-BE49-F238E27FC236}">
                <a16:creationId xmlns:a16="http://schemas.microsoft.com/office/drawing/2014/main" xmlns="" id="{4F7EB67D-D887-49F3-8B62-23106E213D79}"/>
              </a:ext>
            </a:extLst>
          </p:cNvPr>
          <p:cNvCxnSpPr>
            <a:cxnSpLocks noChangeShapeType="1"/>
            <a:stCxn id="37" idx="5"/>
            <a:endCxn id="39" idx="0"/>
          </p:cNvCxnSpPr>
          <p:nvPr/>
        </p:nvCxnSpPr>
        <p:spPr bwMode="auto">
          <a:xfrm>
            <a:off x="8111067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" name="Oval 17">
            <a:extLst>
              <a:ext uri="{FF2B5EF4-FFF2-40B4-BE49-F238E27FC236}">
                <a16:creationId xmlns:a16="http://schemas.microsoft.com/office/drawing/2014/main" xmlns="" id="{1B57E582-4EC4-42AE-A4E8-49A6B94C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cxnSp>
        <p:nvCxnSpPr>
          <p:cNvPr id="42" name="AutoShape 18">
            <a:extLst>
              <a:ext uri="{FF2B5EF4-FFF2-40B4-BE49-F238E27FC236}">
                <a16:creationId xmlns:a16="http://schemas.microsoft.com/office/drawing/2014/main" xmlns="" id="{B1B74F89-B667-4D16-BC34-EFBAE43C55AF}"/>
              </a:ext>
            </a:extLst>
          </p:cNvPr>
          <p:cNvCxnSpPr>
            <a:cxnSpLocks noChangeShapeType="1"/>
            <a:stCxn id="35" idx="3"/>
            <a:endCxn id="41" idx="0"/>
          </p:cNvCxnSpPr>
          <p:nvPr/>
        </p:nvCxnSpPr>
        <p:spPr bwMode="auto">
          <a:xfrm flipH="1">
            <a:off x="3251200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Oval 19">
            <a:extLst>
              <a:ext uri="{FF2B5EF4-FFF2-40B4-BE49-F238E27FC236}">
                <a16:creationId xmlns:a16="http://schemas.microsoft.com/office/drawing/2014/main" xmlns="" id="{A6A223CB-5925-4AA6-A28C-420CE77B1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6764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44" name="Oval 20">
            <a:extLst>
              <a:ext uri="{FF2B5EF4-FFF2-40B4-BE49-F238E27FC236}">
                <a16:creationId xmlns:a16="http://schemas.microsoft.com/office/drawing/2014/main" xmlns="" id="{DA055886-B85C-4C47-8329-91F3046D9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45" name="AutoShape 21">
            <a:extLst>
              <a:ext uri="{FF2B5EF4-FFF2-40B4-BE49-F238E27FC236}">
                <a16:creationId xmlns:a16="http://schemas.microsoft.com/office/drawing/2014/main" xmlns="" id="{C38FDCA1-13BA-4EB5-86A2-7F8632854D2F}"/>
              </a:ext>
            </a:extLst>
          </p:cNvPr>
          <p:cNvCxnSpPr>
            <a:cxnSpLocks noChangeShapeType="1"/>
            <a:stCxn id="37" idx="3"/>
            <a:endCxn id="44" idx="0"/>
          </p:cNvCxnSpPr>
          <p:nvPr/>
        </p:nvCxnSpPr>
        <p:spPr bwMode="auto">
          <a:xfrm flipH="1">
            <a:off x="7112000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2">
            <a:extLst>
              <a:ext uri="{FF2B5EF4-FFF2-40B4-BE49-F238E27FC236}">
                <a16:creationId xmlns:a16="http://schemas.microsoft.com/office/drawing/2014/main" xmlns="" id="{41470798-88A2-4082-B8A0-8FC80ED84A02}"/>
              </a:ext>
            </a:extLst>
          </p:cNvPr>
          <p:cNvCxnSpPr>
            <a:cxnSpLocks noChangeShapeType="1"/>
            <a:stCxn id="43" idx="5"/>
            <a:endCxn id="30" idx="0"/>
          </p:cNvCxnSpPr>
          <p:nvPr/>
        </p:nvCxnSpPr>
        <p:spPr bwMode="auto">
          <a:xfrm>
            <a:off x="5774267" y="2132014"/>
            <a:ext cx="11345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3">
            <a:extLst>
              <a:ext uri="{FF2B5EF4-FFF2-40B4-BE49-F238E27FC236}">
                <a16:creationId xmlns:a16="http://schemas.microsoft.com/office/drawing/2014/main" xmlns="" id="{ACCE487F-34F4-43E4-9CA9-087F6DFD257F}"/>
              </a:ext>
            </a:extLst>
          </p:cNvPr>
          <p:cNvCxnSpPr>
            <a:cxnSpLocks noChangeShapeType="1"/>
            <a:stCxn id="41" idx="4"/>
            <a:endCxn id="35" idx="4"/>
          </p:cNvCxnSpPr>
          <p:nvPr/>
        </p:nvCxnSpPr>
        <p:spPr bwMode="auto">
          <a:xfrm rot="5400000" flipH="1" flipV="1">
            <a:off x="3238500" y="3213100"/>
            <a:ext cx="838200" cy="812800"/>
          </a:xfrm>
          <a:prstGeom prst="curvedConnector3">
            <a:avLst>
              <a:gd name="adj1" fmla="val -27273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AutoShape 24">
            <a:extLst>
              <a:ext uri="{FF2B5EF4-FFF2-40B4-BE49-F238E27FC236}">
                <a16:creationId xmlns:a16="http://schemas.microsoft.com/office/drawing/2014/main" xmlns="" id="{3AA595E7-D197-491F-9013-1314489C1635}"/>
              </a:ext>
            </a:extLst>
          </p:cNvPr>
          <p:cNvCxnSpPr>
            <a:cxnSpLocks noChangeShapeType="1"/>
            <a:stCxn id="33" idx="4"/>
            <a:endCxn id="43" idx="4"/>
          </p:cNvCxnSpPr>
          <p:nvPr/>
        </p:nvCxnSpPr>
        <p:spPr bwMode="auto">
          <a:xfrm rot="5400000" flipH="1" flipV="1">
            <a:off x="4267200" y="2819400"/>
            <a:ext cx="1828800" cy="609600"/>
          </a:xfrm>
          <a:prstGeom prst="curvedConnector3">
            <a:avLst>
              <a:gd name="adj1" fmla="val -125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AutoShape 25">
            <a:extLst>
              <a:ext uri="{FF2B5EF4-FFF2-40B4-BE49-F238E27FC236}">
                <a16:creationId xmlns:a16="http://schemas.microsoft.com/office/drawing/2014/main" xmlns="" id="{E08FA683-FF0E-46BA-9AC6-AE255A065E8A}"/>
              </a:ext>
            </a:extLst>
          </p:cNvPr>
          <p:cNvCxnSpPr>
            <a:cxnSpLocks noChangeShapeType="1"/>
            <a:stCxn id="31" idx="4"/>
            <a:endCxn id="30" idx="4"/>
          </p:cNvCxnSpPr>
          <p:nvPr/>
        </p:nvCxnSpPr>
        <p:spPr bwMode="auto">
          <a:xfrm rot="5400000" flipH="1" flipV="1">
            <a:off x="6057900" y="3187700"/>
            <a:ext cx="990600" cy="711200"/>
          </a:xfrm>
          <a:prstGeom prst="curvedConnector3">
            <a:avLst>
              <a:gd name="adj1" fmla="val -23079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xmlns="" id="{509195AC-33FF-486D-89F3-968481F3677F}"/>
              </a:ext>
            </a:extLst>
          </p:cNvPr>
          <p:cNvCxnSpPr>
            <a:cxnSpLocks noChangeShapeType="1"/>
            <a:stCxn id="44" idx="4"/>
            <a:endCxn id="37" idx="4"/>
          </p:cNvCxnSpPr>
          <p:nvPr/>
        </p:nvCxnSpPr>
        <p:spPr bwMode="auto">
          <a:xfrm rot="5400000" flipH="1" flipV="1">
            <a:off x="7010400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AutoShape 26">
            <a:extLst>
              <a:ext uri="{FF2B5EF4-FFF2-40B4-BE49-F238E27FC236}">
                <a16:creationId xmlns:a16="http://schemas.microsoft.com/office/drawing/2014/main" xmlns="" id="{D2D14F5C-A74A-4359-B586-BA90B884202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539982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11200" y="5486400"/>
            <a:ext cx="6197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9448800" y="1371600"/>
            <a:ext cx="1625600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9</a:t>
            </a:r>
          </a:p>
          <a:p>
            <a:r>
              <a:rPr lang="en-US" sz="2400" dirty="0"/>
              <a:t>10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4A0B4F2A-70F8-42E7-80DA-42676A098D5B}"/>
              </a:ext>
            </a:extLst>
          </p:cNvPr>
          <p:cNvSpPr txBox="1">
            <a:spLocks noChangeArrowheads="1"/>
          </p:cNvSpPr>
          <p:nvPr/>
        </p:nvSpPr>
        <p:spPr>
          <a:xfrm>
            <a:off x="9698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Threaded Binary Tree In-order Traversal</a:t>
            </a:r>
            <a:endParaRPr lang="en-US" dirty="0"/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xmlns="" id="{D363FA83-BA35-4785-B0D8-0D7F183C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514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12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xmlns="" id="{15163720-673D-404D-8AC1-D22149BCB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32" name="AutoShape 8">
            <a:extLst>
              <a:ext uri="{FF2B5EF4-FFF2-40B4-BE49-F238E27FC236}">
                <a16:creationId xmlns:a16="http://schemas.microsoft.com/office/drawing/2014/main" xmlns="" id="{516153DC-D582-4AAA-9D54-6ED1CEAE167D}"/>
              </a:ext>
            </a:extLst>
          </p:cNvPr>
          <p:cNvCxnSpPr>
            <a:cxnSpLocks noChangeShapeType="1"/>
            <a:stCxn id="30" idx="3"/>
            <a:endCxn id="31" idx="0"/>
          </p:cNvCxnSpPr>
          <p:nvPr/>
        </p:nvCxnSpPr>
        <p:spPr bwMode="auto">
          <a:xfrm flipH="1">
            <a:off x="6197600" y="2970214"/>
            <a:ext cx="4233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Oval 9">
            <a:extLst>
              <a:ext uri="{FF2B5EF4-FFF2-40B4-BE49-F238E27FC236}">
                <a16:creationId xmlns:a16="http://schemas.microsoft.com/office/drawing/2014/main" xmlns="" id="{633943E8-7BDD-41F5-95CE-E4A0C2CF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xmlns="" id="{AB7E9001-D3E9-48B3-A1CA-20A875D203E3}"/>
              </a:ext>
            </a:extLst>
          </p:cNvPr>
          <p:cNvCxnSpPr>
            <a:cxnSpLocks noChangeShapeType="1"/>
            <a:stCxn id="35" idx="5"/>
            <a:endCxn id="33" idx="0"/>
          </p:cNvCxnSpPr>
          <p:nvPr/>
        </p:nvCxnSpPr>
        <p:spPr bwMode="auto">
          <a:xfrm>
            <a:off x="4351867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xmlns="" id="{AB2D866C-CACB-427B-AFF4-16F823DE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36" name="AutoShape 12">
            <a:extLst>
              <a:ext uri="{FF2B5EF4-FFF2-40B4-BE49-F238E27FC236}">
                <a16:creationId xmlns:a16="http://schemas.microsoft.com/office/drawing/2014/main" xmlns="" id="{0B833BEE-8B78-4CCE-9DCA-3BC604BFEAFC}"/>
              </a:ext>
            </a:extLst>
          </p:cNvPr>
          <p:cNvCxnSpPr>
            <a:cxnSpLocks noChangeShapeType="1"/>
            <a:stCxn id="43" idx="3"/>
            <a:endCxn id="35" idx="0"/>
          </p:cNvCxnSpPr>
          <p:nvPr/>
        </p:nvCxnSpPr>
        <p:spPr bwMode="auto">
          <a:xfrm flipH="1">
            <a:off x="4064000" y="2132014"/>
            <a:ext cx="1134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Oval 13">
            <a:extLst>
              <a:ext uri="{FF2B5EF4-FFF2-40B4-BE49-F238E27FC236}">
                <a16:creationId xmlns:a16="http://schemas.microsoft.com/office/drawing/2014/main" xmlns="" id="{089A6185-FD02-4BBD-8A52-1529DF70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14</a:t>
            </a:r>
          </a:p>
        </p:txBody>
      </p:sp>
      <p:cxnSp>
        <p:nvCxnSpPr>
          <p:cNvPr id="38" name="AutoShape 14">
            <a:extLst>
              <a:ext uri="{FF2B5EF4-FFF2-40B4-BE49-F238E27FC236}">
                <a16:creationId xmlns:a16="http://schemas.microsoft.com/office/drawing/2014/main" xmlns="" id="{A72DE692-E37B-46FD-9D01-EAD5B971FB3C}"/>
              </a:ext>
            </a:extLst>
          </p:cNvPr>
          <p:cNvCxnSpPr>
            <a:cxnSpLocks noChangeShapeType="1"/>
            <a:stCxn id="30" idx="5"/>
            <a:endCxn id="37" idx="0"/>
          </p:cNvCxnSpPr>
          <p:nvPr/>
        </p:nvCxnSpPr>
        <p:spPr bwMode="auto">
          <a:xfrm>
            <a:off x="7196667" y="2970214"/>
            <a:ext cx="626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Oval 15">
            <a:extLst>
              <a:ext uri="{FF2B5EF4-FFF2-40B4-BE49-F238E27FC236}">
                <a16:creationId xmlns:a16="http://schemas.microsoft.com/office/drawing/2014/main" xmlns="" id="{3FC238DC-DA00-434A-9AC1-BE500E33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cxnSp>
        <p:nvCxnSpPr>
          <p:cNvPr id="40" name="AutoShape 16">
            <a:extLst>
              <a:ext uri="{FF2B5EF4-FFF2-40B4-BE49-F238E27FC236}">
                <a16:creationId xmlns:a16="http://schemas.microsoft.com/office/drawing/2014/main" xmlns="" id="{C16EEB7F-9B25-409C-ABAE-52A183B7906E}"/>
              </a:ext>
            </a:extLst>
          </p:cNvPr>
          <p:cNvCxnSpPr>
            <a:cxnSpLocks noChangeShapeType="1"/>
            <a:stCxn id="37" idx="5"/>
            <a:endCxn id="39" idx="0"/>
          </p:cNvCxnSpPr>
          <p:nvPr/>
        </p:nvCxnSpPr>
        <p:spPr bwMode="auto">
          <a:xfrm>
            <a:off x="8111067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" name="Oval 17">
            <a:extLst>
              <a:ext uri="{FF2B5EF4-FFF2-40B4-BE49-F238E27FC236}">
                <a16:creationId xmlns:a16="http://schemas.microsoft.com/office/drawing/2014/main" xmlns="" id="{0D27D7FB-3A1D-4CA7-AA89-4E5E8E15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cxnSp>
        <p:nvCxnSpPr>
          <p:cNvPr id="42" name="AutoShape 18">
            <a:extLst>
              <a:ext uri="{FF2B5EF4-FFF2-40B4-BE49-F238E27FC236}">
                <a16:creationId xmlns:a16="http://schemas.microsoft.com/office/drawing/2014/main" xmlns="" id="{6DC0E702-E68F-454B-9290-48745091C4BE}"/>
              </a:ext>
            </a:extLst>
          </p:cNvPr>
          <p:cNvCxnSpPr>
            <a:cxnSpLocks noChangeShapeType="1"/>
            <a:stCxn id="35" idx="3"/>
            <a:endCxn id="41" idx="0"/>
          </p:cNvCxnSpPr>
          <p:nvPr/>
        </p:nvCxnSpPr>
        <p:spPr bwMode="auto">
          <a:xfrm flipH="1">
            <a:off x="3251200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Oval 19">
            <a:extLst>
              <a:ext uri="{FF2B5EF4-FFF2-40B4-BE49-F238E27FC236}">
                <a16:creationId xmlns:a16="http://schemas.microsoft.com/office/drawing/2014/main" xmlns="" id="{87C0D56E-40C0-4B18-A78C-2CE61F402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676400"/>
            <a:ext cx="812800" cy="533400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44" name="Oval 20">
            <a:extLst>
              <a:ext uri="{FF2B5EF4-FFF2-40B4-BE49-F238E27FC236}">
                <a16:creationId xmlns:a16="http://schemas.microsoft.com/office/drawing/2014/main" xmlns="" id="{E74ED5CE-D297-43ED-9BA1-A3957C3F6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45" name="AutoShape 21">
            <a:extLst>
              <a:ext uri="{FF2B5EF4-FFF2-40B4-BE49-F238E27FC236}">
                <a16:creationId xmlns:a16="http://schemas.microsoft.com/office/drawing/2014/main" xmlns="" id="{7BBE7AB4-FDBB-4D5E-A918-C6AD542F2AFA}"/>
              </a:ext>
            </a:extLst>
          </p:cNvPr>
          <p:cNvCxnSpPr>
            <a:cxnSpLocks noChangeShapeType="1"/>
            <a:stCxn id="37" idx="3"/>
            <a:endCxn id="44" idx="0"/>
          </p:cNvCxnSpPr>
          <p:nvPr/>
        </p:nvCxnSpPr>
        <p:spPr bwMode="auto">
          <a:xfrm flipH="1">
            <a:off x="7112000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2">
            <a:extLst>
              <a:ext uri="{FF2B5EF4-FFF2-40B4-BE49-F238E27FC236}">
                <a16:creationId xmlns:a16="http://schemas.microsoft.com/office/drawing/2014/main" xmlns="" id="{6E6AF3F4-1E33-4AA9-88F0-EF2608A22DF2}"/>
              </a:ext>
            </a:extLst>
          </p:cNvPr>
          <p:cNvCxnSpPr>
            <a:cxnSpLocks noChangeShapeType="1"/>
            <a:stCxn id="43" idx="5"/>
            <a:endCxn id="30" idx="0"/>
          </p:cNvCxnSpPr>
          <p:nvPr/>
        </p:nvCxnSpPr>
        <p:spPr bwMode="auto">
          <a:xfrm>
            <a:off x="5774267" y="2132014"/>
            <a:ext cx="11345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3">
            <a:extLst>
              <a:ext uri="{FF2B5EF4-FFF2-40B4-BE49-F238E27FC236}">
                <a16:creationId xmlns:a16="http://schemas.microsoft.com/office/drawing/2014/main" xmlns="" id="{5E347485-80DB-4882-8400-D719638A9F31}"/>
              </a:ext>
            </a:extLst>
          </p:cNvPr>
          <p:cNvCxnSpPr>
            <a:cxnSpLocks noChangeShapeType="1"/>
            <a:stCxn id="41" idx="4"/>
            <a:endCxn id="35" idx="4"/>
          </p:cNvCxnSpPr>
          <p:nvPr/>
        </p:nvCxnSpPr>
        <p:spPr bwMode="auto">
          <a:xfrm rot="5400000" flipH="1" flipV="1">
            <a:off x="3238500" y="3213100"/>
            <a:ext cx="838200" cy="812800"/>
          </a:xfrm>
          <a:prstGeom prst="curvedConnector3">
            <a:avLst>
              <a:gd name="adj1" fmla="val -27273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AutoShape 24">
            <a:extLst>
              <a:ext uri="{FF2B5EF4-FFF2-40B4-BE49-F238E27FC236}">
                <a16:creationId xmlns:a16="http://schemas.microsoft.com/office/drawing/2014/main" xmlns="" id="{2D67ED34-A26A-45BF-BCA5-A76C0E7A056F}"/>
              </a:ext>
            </a:extLst>
          </p:cNvPr>
          <p:cNvCxnSpPr>
            <a:cxnSpLocks noChangeShapeType="1"/>
            <a:stCxn id="33" idx="4"/>
            <a:endCxn id="43" idx="4"/>
          </p:cNvCxnSpPr>
          <p:nvPr/>
        </p:nvCxnSpPr>
        <p:spPr bwMode="auto">
          <a:xfrm rot="5400000" flipH="1" flipV="1">
            <a:off x="4267200" y="2819400"/>
            <a:ext cx="1828800" cy="609600"/>
          </a:xfrm>
          <a:prstGeom prst="curvedConnector3">
            <a:avLst>
              <a:gd name="adj1" fmla="val -12500"/>
            </a:avLst>
          </a:prstGeom>
          <a:ln w="38100">
            <a:solidFill>
              <a:schemeClr val="accent1"/>
            </a:solidFill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AutoShape 25">
            <a:extLst>
              <a:ext uri="{FF2B5EF4-FFF2-40B4-BE49-F238E27FC236}">
                <a16:creationId xmlns:a16="http://schemas.microsoft.com/office/drawing/2014/main" xmlns="" id="{6210780A-9B69-4FBF-9839-0B4D6430AE41}"/>
              </a:ext>
            </a:extLst>
          </p:cNvPr>
          <p:cNvCxnSpPr>
            <a:cxnSpLocks noChangeShapeType="1"/>
            <a:stCxn id="31" idx="4"/>
            <a:endCxn id="30" idx="4"/>
          </p:cNvCxnSpPr>
          <p:nvPr/>
        </p:nvCxnSpPr>
        <p:spPr bwMode="auto">
          <a:xfrm rot="5400000" flipH="1" flipV="1">
            <a:off x="6057900" y="3187700"/>
            <a:ext cx="990600" cy="711200"/>
          </a:xfrm>
          <a:prstGeom prst="curvedConnector3">
            <a:avLst>
              <a:gd name="adj1" fmla="val -23079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xmlns="" id="{E28B8B8B-A7E4-4C72-8C5C-E08F3E708E12}"/>
              </a:ext>
            </a:extLst>
          </p:cNvPr>
          <p:cNvCxnSpPr>
            <a:cxnSpLocks noChangeShapeType="1"/>
            <a:stCxn id="44" idx="4"/>
            <a:endCxn id="37" idx="4"/>
          </p:cNvCxnSpPr>
          <p:nvPr/>
        </p:nvCxnSpPr>
        <p:spPr bwMode="auto">
          <a:xfrm rot="5400000" flipH="1" flipV="1">
            <a:off x="7010400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AutoShape 26">
            <a:extLst>
              <a:ext uri="{FF2B5EF4-FFF2-40B4-BE49-F238E27FC236}">
                <a16:creationId xmlns:a16="http://schemas.microsoft.com/office/drawing/2014/main" xmlns="" id="{3B0CD38D-59D8-429A-88D5-CC9C470111B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539982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711200" y="5334001"/>
            <a:ext cx="568960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9448800" y="1371601"/>
            <a:ext cx="1625600" cy="230832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9</a:t>
            </a:r>
          </a:p>
          <a:p>
            <a:r>
              <a:rPr lang="en-US" sz="2400" dirty="0"/>
              <a:t>10</a:t>
            </a:r>
          </a:p>
          <a:p>
            <a:r>
              <a:rPr lang="en-US" sz="2400" dirty="0"/>
              <a:t>11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AD0306E3-E49F-4FCF-9DA8-2AAFED06F8FE}"/>
              </a:ext>
            </a:extLst>
          </p:cNvPr>
          <p:cNvSpPr txBox="1">
            <a:spLocks noChangeArrowheads="1"/>
          </p:cNvSpPr>
          <p:nvPr/>
        </p:nvSpPr>
        <p:spPr>
          <a:xfrm>
            <a:off x="9698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Threaded Binary Tree In-order Traversal</a:t>
            </a:r>
            <a:endParaRPr lang="en-US" dirty="0"/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xmlns="" id="{AFBCF7A9-3384-4BFE-A662-0D08A1568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514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12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xmlns="" id="{910C2237-A14D-4D33-A3D5-A13DCD8C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812800" cy="533400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32" name="AutoShape 8">
            <a:extLst>
              <a:ext uri="{FF2B5EF4-FFF2-40B4-BE49-F238E27FC236}">
                <a16:creationId xmlns:a16="http://schemas.microsoft.com/office/drawing/2014/main" xmlns="" id="{7378ED88-8884-4792-B4B5-669D1F09825D}"/>
              </a:ext>
            </a:extLst>
          </p:cNvPr>
          <p:cNvCxnSpPr>
            <a:cxnSpLocks noChangeShapeType="1"/>
            <a:stCxn id="30" idx="3"/>
            <a:endCxn id="31" idx="0"/>
          </p:cNvCxnSpPr>
          <p:nvPr/>
        </p:nvCxnSpPr>
        <p:spPr bwMode="auto">
          <a:xfrm flipH="1">
            <a:off x="6197600" y="2970214"/>
            <a:ext cx="4233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Oval 9">
            <a:extLst>
              <a:ext uri="{FF2B5EF4-FFF2-40B4-BE49-F238E27FC236}">
                <a16:creationId xmlns:a16="http://schemas.microsoft.com/office/drawing/2014/main" xmlns="" id="{1FA6B8E7-0BD1-4590-AFDD-3AA7761C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xmlns="" id="{E5D45440-7C06-4AFC-83CE-FF29BD0575BA}"/>
              </a:ext>
            </a:extLst>
          </p:cNvPr>
          <p:cNvCxnSpPr>
            <a:cxnSpLocks noChangeShapeType="1"/>
            <a:stCxn id="35" idx="5"/>
            <a:endCxn id="33" idx="0"/>
          </p:cNvCxnSpPr>
          <p:nvPr/>
        </p:nvCxnSpPr>
        <p:spPr bwMode="auto">
          <a:xfrm>
            <a:off x="4351867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xmlns="" id="{F7459996-59E7-4A39-93D5-6F08CBAD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36" name="AutoShape 12">
            <a:extLst>
              <a:ext uri="{FF2B5EF4-FFF2-40B4-BE49-F238E27FC236}">
                <a16:creationId xmlns:a16="http://schemas.microsoft.com/office/drawing/2014/main" xmlns="" id="{F71F37C2-8298-46D1-8BC4-1159627A6C78}"/>
              </a:ext>
            </a:extLst>
          </p:cNvPr>
          <p:cNvCxnSpPr>
            <a:cxnSpLocks noChangeShapeType="1"/>
            <a:stCxn id="43" idx="3"/>
            <a:endCxn id="35" idx="0"/>
          </p:cNvCxnSpPr>
          <p:nvPr/>
        </p:nvCxnSpPr>
        <p:spPr bwMode="auto">
          <a:xfrm flipH="1">
            <a:off x="4064000" y="2132014"/>
            <a:ext cx="1134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Oval 13">
            <a:extLst>
              <a:ext uri="{FF2B5EF4-FFF2-40B4-BE49-F238E27FC236}">
                <a16:creationId xmlns:a16="http://schemas.microsoft.com/office/drawing/2014/main" xmlns="" id="{1B4A9FBB-70EF-49B5-B3FE-5F147C01F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14</a:t>
            </a:r>
          </a:p>
        </p:txBody>
      </p:sp>
      <p:cxnSp>
        <p:nvCxnSpPr>
          <p:cNvPr id="38" name="AutoShape 14">
            <a:extLst>
              <a:ext uri="{FF2B5EF4-FFF2-40B4-BE49-F238E27FC236}">
                <a16:creationId xmlns:a16="http://schemas.microsoft.com/office/drawing/2014/main" xmlns="" id="{4A25F73B-E9BD-44DD-B609-345E01181E84}"/>
              </a:ext>
            </a:extLst>
          </p:cNvPr>
          <p:cNvCxnSpPr>
            <a:cxnSpLocks noChangeShapeType="1"/>
            <a:stCxn id="30" idx="5"/>
            <a:endCxn id="37" idx="0"/>
          </p:cNvCxnSpPr>
          <p:nvPr/>
        </p:nvCxnSpPr>
        <p:spPr bwMode="auto">
          <a:xfrm>
            <a:off x="7196667" y="2970214"/>
            <a:ext cx="626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Oval 15">
            <a:extLst>
              <a:ext uri="{FF2B5EF4-FFF2-40B4-BE49-F238E27FC236}">
                <a16:creationId xmlns:a16="http://schemas.microsoft.com/office/drawing/2014/main" xmlns="" id="{3C1E7308-A1FD-45BF-A4CD-8858CF434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cxnSp>
        <p:nvCxnSpPr>
          <p:cNvPr id="40" name="AutoShape 16">
            <a:extLst>
              <a:ext uri="{FF2B5EF4-FFF2-40B4-BE49-F238E27FC236}">
                <a16:creationId xmlns:a16="http://schemas.microsoft.com/office/drawing/2014/main" xmlns="" id="{EC854F19-C4D6-4CCC-9433-91B0113B8535}"/>
              </a:ext>
            </a:extLst>
          </p:cNvPr>
          <p:cNvCxnSpPr>
            <a:cxnSpLocks noChangeShapeType="1"/>
            <a:stCxn id="37" idx="5"/>
            <a:endCxn id="39" idx="0"/>
          </p:cNvCxnSpPr>
          <p:nvPr/>
        </p:nvCxnSpPr>
        <p:spPr bwMode="auto">
          <a:xfrm>
            <a:off x="8111067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" name="Oval 17">
            <a:extLst>
              <a:ext uri="{FF2B5EF4-FFF2-40B4-BE49-F238E27FC236}">
                <a16:creationId xmlns:a16="http://schemas.microsoft.com/office/drawing/2014/main" xmlns="" id="{3D623BA7-8F8E-43BD-B540-17565DAEC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cxnSp>
        <p:nvCxnSpPr>
          <p:cNvPr id="42" name="AutoShape 18">
            <a:extLst>
              <a:ext uri="{FF2B5EF4-FFF2-40B4-BE49-F238E27FC236}">
                <a16:creationId xmlns:a16="http://schemas.microsoft.com/office/drawing/2014/main" xmlns="" id="{EB4A675B-D1A5-4383-B29A-AB3F00A84965}"/>
              </a:ext>
            </a:extLst>
          </p:cNvPr>
          <p:cNvCxnSpPr>
            <a:cxnSpLocks noChangeShapeType="1"/>
            <a:stCxn id="35" idx="3"/>
            <a:endCxn id="41" idx="0"/>
          </p:cNvCxnSpPr>
          <p:nvPr/>
        </p:nvCxnSpPr>
        <p:spPr bwMode="auto">
          <a:xfrm flipH="1">
            <a:off x="3251200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Oval 19">
            <a:extLst>
              <a:ext uri="{FF2B5EF4-FFF2-40B4-BE49-F238E27FC236}">
                <a16:creationId xmlns:a16="http://schemas.microsoft.com/office/drawing/2014/main" xmlns="" id="{42CF1320-D6B6-4563-AE2C-D8E9A3E28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6764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44" name="Oval 20">
            <a:extLst>
              <a:ext uri="{FF2B5EF4-FFF2-40B4-BE49-F238E27FC236}">
                <a16:creationId xmlns:a16="http://schemas.microsoft.com/office/drawing/2014/main" xmlns="" id="{6AA29741-ED0C-4D55-87E5-ADFFCEE95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45" name="AutoShape 21">
            <a:extLst>
              <a:ext uri="{FF2B5EF4-FFF2-40B4-BE49-F238E27FC236}">
                <a16:creationId xmlns:a16="http://schemas.microsoft.com/office/drawing/2014/main" xmlns="" id="{BC5ADB01-8445-4124-955A-DA560167E001}"/>
              </a:ext>
            </a:extLst>
          </p:cNvPr>
          <p:cNvCxnSpPr>
            <a:cxnSpLocks noChangeShapeType="1"/>
            <a:stCxn id="37" idx="3"/>
            <a:endCxn id="44" idx="0"/>
          </p:cNvCxnSpPr>
          <p:nvPr/>
        </p:nvCxnSpPr>
        <p:spPr bwMode="auto">
          <a:xfrm flipH="1">
            <a:off x="7112000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2">
            <a:extLst>
              <a:ext uri="{FF2B5EF4-FFF2-40B4-BE49-F238E27FC236}">
                <a16:creationId xmlns:a16="http://schemas.microsoft.com/office/drawing/2014/main" xmlns="" id="{A9653808-B525-4EA8-B36F-B856B679E89E}"/>
              </a:ext>
            </a:extLst>
          </p:cNvPr>
          <p:cNvCxnSpPr>
            <a:cxnSpLocks noChangeShapeType="1"/>
            <a:stCxn id="43" idx="5"/>
            <a:endCxn id="30" idx="0"/>
          </p:cNvCxnSpPr>
          <p:nvPr/>
        </p:nvCxnSpPr>
        <p:spPr bwMode="auto">
          <a:xfrm>
            <a:off x="5774267" y="2132014"/>
            <a:ext cx="11345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3">
            <a:extLst>
              <a:ext uri="{FF2B5EF4-FFF2-40B4-BE49-F238E27FC236}">
                <a16:creationId xmlns:a16="http://schemas.microsoft.com/office/drawing/2014/main" xmlns="" id="{B82C4FE1-7469-4204-A7CB-F104F6F780E6}"/>
              </a:ext>
            </a:extLst>
          </p:cNvPr>
          <p:cNvCxnSpPr>
            <a:cxnSpLocks noChangeShapeType="1"/>
            <a:stCxn id="41" idx="4"/>
            <a:endCxn id="35" idx="4"/>
          </p:cNvCxnSpPr>
          <p:nvPr/>
        </p:nvCxnSpPr>
        <p:spPr bwMode="auto">
          <a:xfrm rot="5400000" flipH="1" flipV="1">
            <a:off x="3238500" y="3213100"/>
            <a:ext cx="838200" cy="812800"/>
          </a:xfrm>
          <a:prstGeom prst="curvedConnector3">
            <a:avLst>
              <a:gd name="adj1" fmla="val -27273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AutoShape 24">
            <a:extLst>
              <a:ext uri="{FF2B5EF4-FFF2-40B4-BE49-F238E27FC236}">
                <a16:creationId xmlns:a16="http://schemas.microsoft.com/office/drawing/2014/main" xmlns="" id="{23545E61-0A3C-4892-B55B-565B244C68DD}"/>
              </a:ext>
            </a:extLst>
          </p:cNvPr>
          <p:cNvCxnSpPr>
            <a:cxnSpLocks noChangeShapeType="1"/>
            <a:stCxn id="33" idx="4"/>
            <a:endCxn id="43" idx="4"/>
          </p:cNvCxnSpPr>
          <p:nvPr/>
        </p:nvCxnSpPr>
        <p:spPr bwMode="auto">
          <a:xfrm rot="5400000" flipH="1" flipV="1">
            <a:off x="4267200" y="2819400"/>
            <a:ext cx="1828800" cy="609600"/>
          </a:xfrm>
          <a:prstGeom prst="curvedConnector3">
            <a:avLst>
              <a:gd name="adj1" fmla="val -125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AutoShape 25">
            <a:extLst>
              <a:ext uri="{FF2B5EF4-FFF2-40B4-BE49-F238E27FC236}">
                <a16:creationId xmlns:a16="http://schemas.microsoft.com/office/drawing/2014/main" xmlns="" id="{4F6C3D8D-707A-4400-BFAC-D9AB017876B8}"/>
              </a:ext>
            </a:extLst>
          </p:cNvPr>
          <p:cNvCxnSpPr>
            <a:cxnSpLocks noChangeShapeType="1"/>
            <a:stCxn id="31" idx="4"/>
            <a:endCxn id="30" idx="4"/>
          </p:cNvCxnSpPr>
          <p:nvPr/>
        </p:nvCxnSpPr>
        <p:spPr bwMode="auto">
          <a:xfrm rot="5400000" flipH="1" flipV="1">
            <a:off x="6057900" y="3187700"/>
            <a:ext cx="990600" cy="711200"/>
          </a:xfrm>
          <a:prstGeom prst="curvedConnector3">
            <a:avLst>
              <a:gd name="adj1" fmla="val -23079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xmlns="" id="{FD63A253-B433-4660-B82A-41915DA0F97E}"/>
              </a:ext>
            </a:extLst>
          </p:cNvPr>
          <p:cNvCxnSpPr>
            <a:cxnSpLocks noChangeShapeType="1"/>
            <a:stCxn id="44" idx="4"/>
            <a:endCxn id="37" idx="4"/>
          </p:cNvCxnSpPr>
          <p:nvPr/>
        </p:nvCxnSpPr>
        <p:spPr bwMode="auto">
          <a:xfrm rot="5400000" flipH="1" flipV="1">
            <a:off x="7010400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AutoShape 26">
            <a:extLst>
              <a:ext uri="{FF2B5EF4-FFF2-40B4-BE49-F238E27FC236}">
                <a16:creationId xmlns:a16="http://schemas.microsoft.com/office/drawing/2014/main" xmlns="" id="{65FA7969-9E9D-4DF7-9339-58F6FDD3A27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539982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711200" y="5486400"/>
            <a:ext cx="6197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9448800" y="1371600"/>
            <a:ext cx="1625600" cy="267765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9</a:t>
            </a:r>
          </a:p>
          <a:p>
            <a:r>
              <a:rPr lang="en-US" sz="2400" dirty="0"/>
              <a:t>10</a:t>
            </a:r>
          </a:p>
          <a:p>
            <a:r>
              <a:rPr lang="en-US" sz="2400" dirty="0"/>
              <a:t>11</a:t>
            </a:r>
          </a:p>
          <a:p>
            <a:r>
              <a:rPr lang="en-US" sz="2400" dirty="0"/>
              <a:t>12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7F0A56A0-FFDB-4192-A9E8-28564B6B0AA7}"/>
              </a:ext>
            </a:extLst>
          </p:cNvPr>
          <p:cNvSpPr txBox="1">
            <a:spLocks noChangeArrowheads="1"/>
          </p:cNvSpPr>
          <p:nvPr/>
        </p:nvSpPr>
        <p:spPr>
          <a:xfrm>
            <a:off x="9698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Threaded Binary Tree In-order Traversal</a:t>
            </a:r>
            <a:endParaRPr lang="en-US" dirty="0"/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xmlns="" id="{C36EC4A1-18BC-45EE-B864-CEFE43D5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514600"/>
            <a:ext cx="812800" cy="533400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12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xmlns="" id="{C005DBD9-2FAA-4D37-8F2B-D7838F970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32" name="AutoShape 8">
            <a:extLst>
              <a:ext uri="{FF2B5EF4-FFF2-40B4-BE49-F238E27FC236}">
                <a16:creationId xmlns:a16="http://schemas.microsoft.com/office/drawing/2014/main" xmlns="" id="{67A9641F-F59D-46F8-8046-40B73511EA56}"/>
              </a:ext>
            </a:extLst>
          </p:cNvPr>
          <p:cNvCxnSpPr>
            <a:cxnSpLocks noChangeShapeType="1"/>
            <a:stCxn id="30" idx="3"/>
            <a:endCxn id="31" idx="0"/>
          </p:cNvCxnSpPr>
          <p:nvPr/>
        </p:nvCxnSpPr>
        <p:spPr bwMode="auto">
          <a:xfrm flipH="1">
            <a:off x="6197600" y="2970214"/>
            <a:ext cx="4233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Oval 9">
            <a:extLst>
              <a:ext uri="{FF2B5EF4-FFF2-40B4-BE49-F238E27FC236}">
                <a16:creationId xmlns:a16="http://schemas.microsoft.com/office/drawing/2014/main" xmlns="" id="{9152A1FE-33D9-4E81-8536-BEB41F7D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xmlns="" id="{692637A8-A74C-4463-8502-FF66ACC3E9E1}"/>
              </a:ext>
            </a:extLst>
          </p:cNvPr>
          <p:cNvCxnSpPr>
            <a:cxnSpLocks noChangeShapeType="1"/>
            <a:stCxn id="35" idx="5"/>
            <a:endCxn id="33" idx="0"/>
          </p:cNvCxnSpPr>
          <p:nvPr/>
        </p:nvCxnSpPr>
        <p:spPr bwMode="auto">
          <a:xfrm>
            <a:off x="4351867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xmlns="" id="{5D01E197-43DB-4382-9F00-CDB4AEE5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36" name="AutoShape 12">
            <a:extLst>
              <a:ext uri="{FF2B5EF4-FFF2-40B4-BE49-F238E27FC236}">
                <a16:creationId xmlns:a16="http://schemas.microsoft.com/office/drawing/2014/main" xmlns="" id="{0FD47DBA-528B-409E-B89E-A236D7722047}"/>
              </a:ext>
            </a:extLst>
          </p:cNvPr>
          <p:cNvCxnSpPr>
            <a:cxnSpLocks noChangeShapeType="1"/>
            <a:stCxn id="43" idx="3"/>
            <a:endCxn id="35" idx="0"/>
          </p:cNvCxnSpPr>
          <p:nvPr/>
        </p:nvCxnSpPr>
        <p:spPr bwMode="auto">
          <a:xfrm flipH="1">
            <a:off x="4064000" y="2132014"/>
            <a:ext cx="1134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Oval 13">
            <a:extLst>
              <a:ext uri="{FF2B5EF4-FFF2-40B4-BE49-F238E27FC236}">
                <a16:creationId xmlns:a16="http://schemas.microsoft.com/office/drawing/2014/main" xmlns="" id="{B3C18514-0494-4694-B827-938874432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14</a:t>
            </a:r>
          </a:p>
        </p:txBody>
      </p:sp>
      <p:cxnSp>
        <p:nvCxnSpPr>
          <p:cNvPr id="38" name="AutoShape 14">
            <a:extLst>
              <a:ext uri="{FF2B5EF4-FFF2-40B4-BE49-F238E27FC236}">
                <a16:creationId xmlns:a16="http://schemas.microsoft.com/office/drawing/2014/main" xmlns="" id="{0BB28328-6860-449D-AFBA-EF71DC7A54D7}"/>
              </a:ext>
            </a:extLst>
          </p:cNvPr>
          <p:cNvCxnSpPr>
            <a:cxnSpLocks noChangeShapeType="1"/>
            <a:stCxn id="30" idx="5"/>
            <a:endCxn id="37" idx="0"/>
          </p:cNvCxnSpPr>
          <p:nvPr/>
        </p:nvCxnSpPr>
        <p:spPr bwMode="auto">
          <a:xfrm>
            <a:off x="7196667" y="2970214"/>
            <a:ext cx="626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Oval 15">
            <a:extLst>
              <a:ext uri="{FF2B5EF4-FFF2-40B4-BE49-F238E27FC236}">
                <a16:creationId xmlns:a16="http://schemas.microsoft.com/office/drawing/2014/main" xmlns="" id="{D160E993-978C-4993-8FED-A607EB4D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cxnSp>
        <p:nvCxnSpPr>
          <p:cNvPr id="40" name="AutoShape 16">
            <a:extLst>
              <a:ext uri="{FF2B5EF4-FFF2-40B4-BE49-F238E27FC236}">
                <a16:creationId xmlns:a16="http://schemas.microsoft.com/office/drawing/2014/main" xmlns="" id="{A1E3BA74-BBD2-485E-B772-F685CE271BAB}"/>
              </a:ext>
            </a:extLst>
          </p:cNvPr>
          <p:cNvCxnSpPr>
            <a:cxnSpLocks noChangeShapeType="1"/>
            <a:stCxn id="37" idx="5"/>
            <a:endCxn id="39" idx="0"/>
          </p:cNvCxnSpPr>
          <p:nvPr/>
        </p:nvCxnSpPr>
        <p:spPr bwMode="auto">
          <a:xfrm>
            <a:off x="8111067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" name="Oval 17">
            <a:extLst>
              <a:ext uri="{FF2B5EF4-FFF2-40B4-BE49-F238E27FC236}">
                <a16:creationId xmlns:a16="http://schemas.microsoft.com/office/drawing/2014/main" xmlns="" id="{07F07014-CB50-4D82-9CC1-36198E9FE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cxnSp>
        <p:nvCxnSpPr>
          <p:cNvPr id="42" name="AutoShape 18">
            <a:extLst>
              <a:ext uri="{FF2B5EF4-FFF2-40B4-BE49-F238E27FC236}">
                <a16:creationId xmlns:a16="http://schemas.microsoft.com/office/drawing/2014/main" xmlns="" id="{F464E9B0-8B06-4598-BF6B-4685158AFCBC}"/>
              </a:ext>
            </a:extLst>
          </p:cNvPr>
          <p:cNvCxnSpPr>
            <a:cxnSpLocks noChangeShapeType="1"/>
            <a:stCxn id="35" idx="3"/>
            <a:endCxn id="41" idx="0"/>
          </p:cNvCxnSpPr>
          <p:nvPr/>
        </p:nvCxnSpPr>
        <p:spPr bwMode="auto">
          <a:xfrm flipH="1">
            <a:off x="3251200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Oval 19">
            <a:extLst>
              <a:ext uri="{FF2B5EF4-FFF2-40B4-BE49-F238E27FC236}">
                <a16:creationId xmlns:a16="http://schemas.microsoft.com/office/drawing/2014/main" xmlns="" id="{D18D99CD-29B1-44BF-8854-FEE08549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6764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44" name="Oval 20">
            <a:extLst>
              <a:ext uri="{FF2B5EF4-FFF2-40B4-BE49-F238E27FC236}">
                <a16:creationId xmlns:a16="http://schemas.microsoft.com/office/drawing/2014/main" xmlns="" id="{5FEEF115-8124-4ED1-8468-56A7D9A29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45" name="AutoShape 21">
            <a:extLst>
              <a:ext uri="{FF2B5EF4-FFF2-40B4-BE49-F238E27FC236}">
                <a16:creationId xmlns:a16="http://schemas.microsoft.com/office/drawing/2014/main" xmlns="" id="{2F1D0FC3-20C6-4A3B-836F-57545746F512}"/>
              </a:ext>
            </a:extLst>
          </p:cNvPr>
          <p:cNvCxnSpPr>
            <a:cxnSpLocks noChangeShapeType="1"/>
            <a:stCxn id="37" idx="3"/>
            <a:endCxn id="44" idx="0"/>
          </p:cNvCxnSpPr>
          <p:nvPr/>
        </p:nvCxnSpPr>
        <p:spPr bwMode="auto">
          <a:xfrm flipH="1">
            <a:off x="7112000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2">
            <a:extLst>
              <a:ext uri="{FF2B5EF4-FFF2-40B4-BE49-F238E27FC236}">
                <a16:creationId xmlns:a16="http://schemas.microsoft.com/office/drawing/2014/main" xmlns="" id="{08DDA74A-9EEE-4390-B525-9F107949DFDA}"/>
              </a:ext>
            </a:extLst>
          </p:cNvPr>
          <p:cNvCxnSpPr>
            <a:cxnSpLocks noChangeShapeType="1"/>
            <a:stCxn id="43" idx="5"/>
            <a:endCxn id="30" idx="0"/>
          </p:cNvCxnSpPr>
          <p:nvPr/>
        </p:nvCxnSpPr>
        <p:spPr bwMode="auto">
          <a:xfrm>
            <a:off x="5774267" y="2132014"/>
            <a:ext cx="11345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3">
            <a:extLst>
              <a:ext uri="{FF2B5EF4-FFF2-40B4-BE49-F238E27FC236}">
                <a16:creationId xmlns:a16="http://schemas.microsoft.com/office/drawing/2014/main" xmlns="" id="{C3D9995F-BDBA-4E41-8BFF-5A99B1064EE8}"/>
              </a:ext>
            </a:extLst>
          </p:cNvPr>
          <p:cNvCxnSpPr>
            <a:cxnSpLocks noChangeShapeType="1"/>
            <a:stCxn id="41" idx="4"/>
            <a:endCxn id="35" idx="4"/>
          </p:cNvCxnSpPr>
          <p:nvPr/>
        </p:nvCxnSpPr>
        <p:spPr bwMode="auto">
          <a:xfrm rot="5400000" flipH="1" flipV="1">
            <a:off x="3238500" y="3213100"/>
            <a:ext cx="838200" cy="812800"/>
          </a:xfrm>
          <a:prstGeom prst="curvedConnector3">
            <a:avLst>
              <a:gd name="adj1" fmla="val -27273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AutoShape 24">
            <a:extLst>
              <a:ext uri="{FF2B5EF4-FFF2-40B4-BE49-F238E27FC236}">
                <a16:creationId xmlns:a16="http://schemas.microsoft.com/office/drawing/2014/main" xmlns="" id="{C2883EC5-1BB1-4BE9-A51B-29A7D664579B}"/>
              </a:ext>
            </a:extLst>
          </p:cNvPr>
          <p:cNvCxnSpPr>
            <a:cxnSpLocks noChangeShapeType="1"/>
            <a:stCxn id="33" idx="4"/>
            <a:endCxn id="43" idx="4"/>
          </p:cNvCxnSpPr>
          <p:nvPr/>
        </p:nvCxnSpPr>
        <p:spPr bwMode="auto">
          <a:xfrm rot="5400000" flipH="1" flipV="1">
            <a:off x="4267200" y="2819400"/>
            <a:ext cx="1828800" cy="609600"/>
          </a:xfrm>
          <a:prstGeom prst="curvedConnector3">
            <a:avLst>
              <a:gd name="adj1" fmla="val -125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AutoShape 25">
            <a:extLst>
              <a:ext uri="{FF2B5EF4-FFF2-40B4-BE49-F238E27FC236}">
                <a16:creationId xmlns:a16="http://schemas.microsoft.com/office/drawing/2014/main" xmlns="" id="{68761B89-6867-47DE-81AD-C0E629120B26}"/>
              </a:ext>
            </a:extLst>
          </p:cNvPr>
          <p:cNvCxnSpPr>
            <a:cxnSpLocks noChangeShapeType="1"/>
            <a:stCxn id="31" idx="4"/>
            <a:endCxn id="30" idx="4"/>
          </p:cNvCxnSpPr>
          <p:nvPr/>
        </p:nvCxnSpPr>
        <p:spPr bwMode="auto">
          <a:xfrm rot="5400000" flipH="1" flipV="1">
            <a:off x="6057900" y="3187700"/>
            <a:ext cx="990600" cy="711200"/>
          </a:xfrm>
          <a:prstGeom prst="curvedConnector3">
            <a:avLst>
              <a:gd name="adj1" fmla="val -23079"/>
            </a:avLst>
          </a:prstGeom>
          <a:ln w="38100">
            <a:solidFill>
              <a:schemeClr val="accent1"/>
            </a:solidFill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xmlns="" id="{E1DCD8B0-B94B-47D3-A214-36519271E634}"/>
              </a:ext>
            </a:extLst>
          </p:cNvPr>
          <p:cNvCxnSpPr>
            <a:cxnSpLocks noChangeShapeType="1"/>
            <a:stCxn id="44" idx="4"/>
            <a:endCxn id="37" idx="4"/>
          </p:cNvCxnSpPr>
          <p:nvPr/>
        </p:nvCxnSpPr>
        <p:spPr bwMode="auto">
          <a:xfrm rot="5400000" flipH="1" flipV="1">
            <a:off x="7010400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AutoShape 26">
            <a:extLst>
              <a:ext uri="{FF2B5EF4-FFF2-40B4-BE49-F238E27FC236}">
                <a16:creationId xmlns:a16="http://schemas.microsoft.com/office/drawing/2014/main" xmlns="" id="{DCA917DC-AADD-4439-B035-4CE5E7C491A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539982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711200" y="5334001"/>
            <a:ext cx="568960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9448800" y="1371601"/>
            <a:ext cx="1625600" cy="3046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9</a:t>
            </a:r>
          </a:p>
          <a:p>
            <a:r>
              <a:rPr lang="en-US" sz="2400" dirty="0"/>
              <a:t>10</a:t>
            </a:r>
          </a:p>
          <a:p>
            <a:r>
              <a:rPr lang="en-US" sz="2400" dirty="0"/>
              <a:t>11</a:t>
            </a:r>
          </a:p>
          <a:p>
            <a:r>
              <a:rPr lang="en-US" sz="2400" dirty="0"/>
              <a:t>12</a:t>
            </a:r>
          </a:p>
          <a:p>
            <a:r>
              <a:rPr lang="en-US" sz="2400" dirty="0"/>
              <a:t>13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67E1B87A-49DB-47C5-A014-AD27BA3A9D44}"/>
              </a:ext>
            </a:extLst>
          </p:cNvPr>
          <p:cNvSpPr txBox="1">
            <a:spLocks noChangeArrowheads="1"/>
          </p:cNvSpPr>
          <p:nvPr/>
        </p:nvSpPr>
        <p:spPr>
          <a:xfrm>
            <a:off x="9698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Threaded Binary Tree In-order Traversal</a:t>
            </a:r>
            <a:endParaRPr lang="en-US" dirty="0"/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xmlns="" id="{38FA737F-572C-4B8C-A050-7A9042A8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514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12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xmlns="" id="{49261F41-7EA9-4259-A844-2677F5CD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32" name="AutoShape 8">
            <a:extLst>
              <a:ext uri="{FF2B5EF4-FFF2-40B4-BE49-F238E27FC236}">
                <a16:creationId xmlns:a16="http://schemas.microsoft.com/office/drawing/2014/main" xmlns="" id="{1A943024-D238-42D9-95B0-55E271C15E77}"/>
              </a:ext>
            </a:extLst>
          </p:cNvPr>
          <p:cNvCxnSpPr>
            <a:cxnSpLocks noChangeShapeType="1"/>
            <a:stCxn id="30" idx="3"/>
            <a:endCxn id="31" idx="0"/>
          </p:cNvCxnSpPr>
          <p:nvPr/>
        </p:nvCxnSpPr>
        <p:spPr bwMode="auto">
          <a:xfrm flipH="1">
            <a:off x="6197600" y="2970214"/>
            <a:ext cx="4233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Oval 9">
            <a:extLst>
              <a:ext uri="{FF2B5EF4-FFF2-40B4-BE49-F238E27FC236}">
                <a16:creationId xmlns:a16="http://schemas.microsoft.com/office/drawing/2014/main" xmlns="" id="{1EE285CE-DA80-44A1-92AB-F94966BB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xmlns="" id="{DE2BF09F-6626-46B8-8430-CCCD273B6357}"/>
              </a:ext>
            </a:extLst>
          </p:cNvPr>
          <p:cNvCxnSpPr>
            <a:cxnSpLocks noChangeShapeType="1"/>
            <a:stCxn id="35" idx="5"/>
            <a:endCxn id="33" idx="0"/>
          </p:cNvCxnSpPr>
          <p:nvPr/>
        </p:nvCxnSpPr>
        <p:spPr bwMode="auto">
          <a:xfrm>
            <a:off x="4351867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xmlns="" id="{C8BE2AF3-E638-4A8A-ABF9-9B17D1CD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36" name="AutoShape 12">
            <a:extLst>
              <a:ext uri="{FF2B5EF4-FFF2-40B4-BE49-F238E27FC236}">
                <a16:creationId xmlns:a16="http://schemas.microsoft.com/office/drawing/2014/main" xmlns="" id="{B87E4E05-3AE9-459C-959B-998D9DC3D89A}"/>
              </a:ext>
            </a:extLst>
          </p:cNvPr>
          <p:cNvCxnSpPr>
            <a:cxnSpLocks noChangeShapeType="1"/>
            <a:stCxn id="43" idx="3"/>
            <a:endCxn id="35" idx="0"/>
          </p:cNvCxnSpPr>
          <p:nvPr/>
        </p:nvCxnSpPr>
        <p:spPr bwMode="auto">
          <a:xfrm flipH="1">
            <a:off x="4064000" y="2132014"/>
            <a:ext cx="1134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Oval 13">
            <a:extLst>
              <a:ext uri="{FF2B5EF4-FFF2-40B4-BE49-F238E27FC236}">
                <a16:creationId xmlns:a16="http://schemas.microsoft.com/office/drawing/2014/main" xmlns="" id="{2ABEBE22-3EAC-47F2-B5A6-50FF0ACC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14</a:t>
            </a:r>
          </a:p>
        </p:txBody>
      </p:sp>
      <p:cxnSp>
        <p:nvCxnSpPr>
          <p:cNvPr id="38" name="AutoShape 14">
            <a:extLst>
              <a:ext uri="{FF2B5EF4-FFF2-40B4-BE49-F238E27FC236}">
                <a16:creationId xmlns:a16="http://schemas.microsoft.com/office/drawing/2014/main" xmlns="" id="{58CADB9A-CF0D-4FB3-8708-09D77F77A0F0}"/>
              </a:ext>
            </a:extLst>
          </p:cNvPr>
          <p:cNvCxnSpPr>
            <a:cxnSpLocks noChangeShapeType="1"/>
            <a:stCxn id="30" idx="5"/>
            <a:endCxn id="37" idx="0"/>
          </p:cNvCxnSpPr>
          <p:nvPr/>
        </p:nvCxnSpPr>
        <p:spPr bwMode="auto">
          <a:xfrm>
            <a:off x="7196667" y="2970214"/>
            <a:ext cx="626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Oval 15">
            <a:extLst>
              <a:ext uri="{FF2B5EF4-FFF2-40B4-BE49-F238E27FC236}">
                <a16:creationId xmlns:a16="http://schemas.microsoft.com/office/drawing/2014/main" xmlns="" id="{83EF98B4-F2D7-436A-8889-D5350433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cxnSp>
        <p:nvCxnSpPr>
          <p:cNvPr id="40" name="AutoShape 16">
            <a:extLst>
              <a:ext uri="{FF2B5EF4-FFF2-40B4-BE49-F238E27FC236}">
                <a16:creationId xmlns:a16="http://schemas.microsoft.com/office/drawing/2014/main" xmlns="" id="{EE71509C-BFBF-4849-B38F-5556DE6B6C24}"/>
              </a:ext>
            </a:extLst>
          </p:cNvPr>
          <p:cNvCxnSpPr>
            <a:cxnSpLocks noChangeShapeType="1"/>
            <a:stCxn id="37" idx="5"/>
            <a:endCxn id="39" idx="0"/>
          </p:cNvCxnSpPr>
          <p:nvPr/>
        </p:nvCxnSpPr>
        <p:spPr bwMode="auto">
          <a:xfrm>
            <a:off x="8111067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" name="Oval 17">
            <a:extLst>
              <a:ext uri="{FF2B5EF4-FFF2-40B4-BE49-F238E27FC236}">
                <a16:creationId xmlns:a16="http://schemas.microsoft.com/office/drawing/2014/main" xmlns="" id="{49C44000-5BDE-406E-9890-BA0BB3BE4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cxnSp>
        <p:nvCxnSpPr>
          <p:cNvPr id="42" name="AutoShape 18">
            <a:extLst>
              <a:ext uri="{FF2B5EF4-FFF2-40B4-BE49-F238E27FC236}">
                <a16:creationId xmlns:a16="http://schemas.microsoft.com/office/drawing/2014/main" xmlns="" id="{F74CE8F9-5E36-4940-AEC6-FA9E19165189}"/>
              </a:ext>
            </a:extLst>
          </p:cNvPr>
          <p:cNvCxnSpPr>
            <a:cxnSpLocks noChangeShapeType="1"/>
            <a:stCxn id="35" idx="3"/>
            <a:endCxn id="41" idx="0"/>
          </p:cNvCxnSpPr>
          <p:nvPr/>
        </p:nvCxnSpPr>
        <p:spPr bwMode="auto">
          <a:xfrm flipH="1">
            <a:off x="3251200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Oval 19">
            <a:extLst>
              <a:ext uri="{FF2B5EF4-FFF2-40B4-BE49-F238E27FC236}">
                <a16:creationId xmlns:a16="http://schemas.microsoft.com/office/drawing/2014/main" xmlns="" id="{50C3E196-9C0A-4EEB-BFEE-8D6FA3B14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6764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44" name="Oval 20">
            <a:extLst>
              <a:ext uri="{FF2B5EF4-FFF2-40B4-BE49-F238E27FC236}">
                <a16:creationId xmlns:a16="http://schemas.microsoft.com/office/drawing/2014/main" xmlns="" id="{D6707912-973E-4891-9212-051731257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9600"/>
            <a:ext cx="812800" cy="533400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45" name="AutoShape 21">
            <a:extLst>
              <a:ext uri="{FF2B5EF4-FFF2-40B4-BE49-F238E27FC236}">
                <a16:creationId xmlns:a16="http://schemas.microsoft.com/office/drawing/2014/main" xmlns="" id="{EC73EA39-BD72-4530-B4BB-C02730D2F92F}"/>
              </a:ext>
            </a:extLst>
          </p:cNvPr>
          <p:cNvCxnSpPr>
            <a:cxnSpLocks noChangeShapeType="1"/>
            <a:stCxn id="37" idx="3"/>
            <a:endCxn id="44" idx="0"/>
          </p:cNvCxnSpPr>
          <p:nvPr/>
        </p:nvCxnSpPr>
        <p:spPr bwMode="auto">
          <a:xfrm flipH="1">
            <a:off x="7112000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2">
            <a:extLst>
              <a:ext uri="{FF2B5EF4-FFF2-40B4-BE49-F238E27FC236}">
                <a16:creationId xmlns:a16="http://schemas.microsoft.com/office/drawing/2014/main" xmlns="" id="{F23C6FDB-0241-47F0-B243-E9FBAD3BA275}"/>
              </a:ext>
            </a:extLst>
          </p:cNvPr>
          <p:cNvCxnSpPr>
            <a:cxnSpLocks noChangeShapeType="1"/>
            <a:stCxn id="43" idx="5"/>
            <a:endCxn id="30" idx="0"/>
          </p:cNvCxnSpPr>
          <p:nvPr/>
        </p:nvCxnSpPr>
        <p:spPr bwMode="auto">
          <a:xfrm>
            <a:off x="5774267" y="2132014"/>
            <a:ext cx="11345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3">
            <a:extLst>
              <a:ext uri="{FF2B5EF4-FFF2-40B4-BE49-F238E27FC236}">
                <a16:creationId xmlns:a16="http://schemas.microsoft.com/office/drawing/2014/main" xmlns="" id="{18640D59-34D2-42E1-B7AE-BF871DB8EEF0}"/>
              </a:ext>
            </a:extLst>
          </p:cNvPr>
          <p:cNvCxnSpPr>
            <a:cxnSpLocks noChangeShapeType="1"/>
            <a:stCxn id="41" idx="4"/>
            <a:endCxn id="35" idx="4"/>
          </p:cNvCxnSpPr>
          <p:nvPr/>
        </p:nvCxnSpPr>
        <p:spPr bwMode="auto">
          <a:xfrm rot="5400000" flipH="1" flipV="1">
            <a:off x="3238500" y="3213100"/>
            <a:ext cx="838200" cy="812800"/>
          </a:xfrm>
          <a:prstGeom prst="curvedConnector3">
            <a:avLst>
              <a:gd name="adj1" fmla="val -27273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AutoShape 24">
            <a:extLst>
              <a:ext uri="{FF2B5EF4-FFF2-40B4-BE49-F238E27FC236}">
                <a16:creationId xmlns:a16="http://schemas.microsoft.com/office/drawing/2014/main" xmlns="" id="{764204CF-98EF-46AE-8CE8-5AB0443E3F96}"/>
              </a:ext>
            </a:extLst>
          </p:cNvPr>
          <p:cNvCxnSpPr>
            <a:cxnSpLocks noChangeShapeType="1"/>
            <a:stCxn id="33" idx="4"/>
            <a:endCxn id="43" idx="4"/>
          </p:cNvCxnSpPr>
          <p:nvPr/>
        </p:nvCxnSpPr>
        <p:spPr bwMode="auto">
          <a:xfrm rot="5400000" flipH="1" flipV="1">
            <a:off x="4267200" y="2819400"/>
            <a:ext cx="1828800" cy="609600"/>
          </a:xfrm>
          <a:prstGeom prst="curvedConnector3">
            <a:avLst>
              <a:gd name="adj1" fmla="val -125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AutoShape 25">
            <a:extLst>
              <a:ext uri="{FF2B5EF4-FFF2-40B4-BE49-F238E27FC236}">
                <a16:creationId xmlns:a16="http://schemas.microsoft.com/office/drawing/2014/main" xmlns="" id="{B953ABBF-0F8C-4374-B121-739518DD15B4}"/>
              </a:ext>
            </a:extLst>
          </p:cNvPr>
          <p:cNvCxnSpPr>
            <a:cxnSpLocks noChangeShapeType="1"/>
            <a:stCxn id="31" idx="4"/>
            <a:endCxn id="30" idx="4"/>
          </p:cNvCxnSpPr>
          <p:nvPr/>
        </p:nvCxnSpPr>
        <p:spPr bwMode="auto">
          <a:xfrm rot="5400000" flipH="1" flipV="1">
            <a:off x="6057900" y="3187700"/>
            <a:ext cx="990600" cy="711200"/>
          </a:xfrm>
          <a:prstGeom prst="curvedConnector3">
            <a:avLst>
              <a:gd name="adj1" fmla="val -23079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xmlns="" id="{CB94D2A7-AC38-4F66-880B-0D7E1E7883DC}"/>
              </a:ext>
            </a:extLst>
          </p:cNvPr>
          <p:cNvCxnSpPr>
            <a:cxnSpLocks noChangeShapeType="1"/>
            <a:stCxn id="44" idx="4"/>
            <a:endCxn id="37" idx="4"/>
          </p:cNvCxnSpPr>
          <p:nvPr/>
        </p:nvCxnSpPr>
        <p:spPr bwMode="auto">
          <a:xfrm rot="5400000" flipH="1" flipV="1">
            <a:off x="7010400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AutoShape 26">
            <a:extLst>
              <a:ext uri="{FF2B5EF4-FFF2-40B4-BE49-F238E27FC236}">
                <a16:creationId xmlns:a16="http://schemas.microsoft.com/office/drawing/2014/main" xmlns="" id="{803C450D-C3E8-4160-BCFB-9EDCA2F12A0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539982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711200" y="5486400"/>
            <a:ext cx="6197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9448800" y="1371600"/>
            <a:ext cx="1625600" cy="3416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9</a:t>
            </a:r>
          </a:p>
          <a:p>
            <a:r>
              <a:rPr lang="en-US" sz="2400" dirty="0"/>
              <a:t>10</a:t>
            </a:r>
          </a:p>
          <a:p>
            <a:r>
              <a:rPr lang="en-US" sz="2400" dirty="0"/>
              <a:t>11</a:t>
            </a:r>
          </a:p>
          <a:p>
            <a:r>
              <a:rPr lang="en-US" sz="2400" dirty="0"/>
              <a:t>12</a:t>
            </a:r>
          </a:p>
          <a:p>
            <a:r>
              <a:rPr lang="en-US" sz="2400" dirty="0"/>
              <a:t>13</a:t>
            </a:r>
          </a:p>
          <a:p>
            <a:r>
              <a:rPr lang="en-US" sz="2400" dirty="0"/>
              <a:t>14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DBC3F211-50FC-4280-95F1-DD1BBE15618D}"/>
              </a:ext>
            </a:extLst>
          </p:cNvPr>
          <p:cNvSpPr txBox="1">
            <a:spLocks noChangeArrowheads="1"/>
          </p:cNvSpPr>
          <p:nvPr/>
        </p:nvSpPr>
        <p:spPr>
          <a:xfrm>
            <a:off x="9698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Threaded Binary Tree In-order Traversal</a:t>
            </a:r>
            <a:endParaRPr lang="en-US" dirty="0"/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xmlns="" id="{C4A90057-FC4F-4F77-9051-95CC36236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514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12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xmlns="" id="{C4FFD83F-47C3-4D5F-BD33-2C43817F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32" name="AutoShape 8">
            <a:extLst>
              <a:ext uri="{FF2B5EF4-FFF2-40B4-BE49-F238E27FC236}">
                <a16:creationId xmlns:a16="http://schemas.microsoft.com/office/drawing/2014/main" xmlns="" id="{3281E53A-BE73-4667-A054-59C79B218AD2}"/>
              </a:ext>
            </a:extLst>
          </p:cNvPr>
          <p:cNvCxnSpPr>
            <a:cxnSpLocks noChangeShapeType="1"/>
            <a:stCxn id="30" idx="3"/>
            <a:endCxn id="31" idx="0"/>
          </p:cNvCxnSpPr>
          <p:nvPr/>
        </p:nvCxnSpPr>
        <p:spPr bwMode="auto">
          <a:xfrm flipH="1">
            <a:off x="6197600" y="2970214"/>
            <a:ext cx="4233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Oval 9">
            <a:extLst>
              <a:ext uri="{FF2B5EF4-FFF2-40B4-BE49-F238E27FC236}">
                <a16:creationId xmlns:a16="http://schemas.microsoft.com/office/drawing/2014/main" xmlns="" id="{DF4C6AB3-929F-4C72-866B-167332BF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xmlns="" id="{738FB2EB-B75E-4973-9618-AC0468A1AE17}"/>
              </a:ext>
            </a:extLst>
          </p:cNvPr>
          <p:cNvCxnSpPr>
            <a:cxnSpLocks noChangeShapeType="1"/>
            <a:stCxn id="35" idx="5"/>
            <a:endCxn id="33" idx="0"/>
          </p:cNvCxnSpPr>
          <p:nvPr/>
        </p:nvCxnSpPr>
        <p:spPr bwMode="auto">
          <a:xfrm>
            <a:off x="4351867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xmlns="" id="{71D6B007-EDAE-4D29-B8C0-6F2217708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36" name="AutoShape 12">
            <a:extLst>
              <a:ext uri="{FF2B5EF4-FFF2-40B4-BE49-F238E27FC236}">
                <a16:creationId xmlns:a16="http://schemas.microsoft.com/office/drawing/2014/main" xmlns="" id="{7F5B4A5A-4CB5-4F6D-8FD7-75DDDC37E94F}"/>
              </a:ext>
            </a:extLst>
          </p:cNvPr>
          <p:cNvCxnSpPr>
            <a:cxnSpLocks noChangeShapeType="1"/>
            <a:stCxn id="43" idx="3"/>
            <a:endCxn id="35" idx="0"/>
          </p:cNvCxnSpPr>
          <p:nvPr/>
        </p:nvCxnSpPr>
        <p:spPr bwMode="auto">
          <a:xfrm flipH="1">
            <a:off x="4064000" y="2132014"/>
            <a:ext cx="1134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Oval 13">
            <a:extLst>
              <a:ext uri="{FF2B5EF4-FFF2-40B4-BE49-F238E27FC236}">
                <a16:creationId xmlns:a16="http://schemas.microsoft.com/office/drawing/2014/main" xmlns="" id="{E5A32F62-AD07-49DB-A8EB-BF61A7B25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505200"/>
            <a:ext cx="812800" cy="533400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14</a:t>
            </a:r>
          </a:p>
        </p:txBody>
      </p:sp>
      <p:cxnSp>
        <p:nvCxnSpPr>
          <p:cNvPr id="38" name="AutoShape 14">
            <a:extLst>
              <a:ext uri="{FF2B5EF4-FFF2-40B4-BE49-F238E27FC236}">
                <a16:creationId xmlns:a16="http://schemas.microsoft.com/office/drawing/2014/main" xmlns="" id="{2A0D5B57-5ADB-420A-9535-07967C63A16C}"/>
              </a:ext>
            </a:extLst>
          </p:cNvPr>
          <p:cNvCxnSpPr>
            <a:cxnSpLocks noChangeShapeType="1"/>
            <a:stCxn id="30" idx="5"/>
            <a:endCxn id="37" idx="0"/>
          </p:cNvCxnSpPr>
          <p:nvPr/>
        </p:nvCxnSpPr>
        <p:spPr bwMode="auto">
          <a:xfrm>
            <a:off x="7196667" y="2970214"/>
            <a:ext cx="626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Oval 15">
            <a:extLst>
              <a:ext uri="{FF2B5EF4-FFF2-40B4-BE49-F238E27FC236}">
                <a16:creationId xmlns:a16="http://schemas.microsoft.com/office/drawing/2014/main" xmlns="" id="{57F6E14A-FAC4-4895-A980-607E664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cxnSp>
        <p:nvCxnSpPr>
          <p:cNvPr id="40" name="AutoShape 16">
            <a:extLst>
              <a:ext uri="{FF2B5EF4-FFF2-40B4-BE49-F238E27FC236}">
                <a16:creationId xmlns:a16="http://schemas.microsoft.com/office/drawing/2014/main" xmlns="" id="{14A30DA5-029B-45BE-9155-76B36C4C25D7}"/>
              </a:ext>
            </a:extLst>
          </p:cNvPr>
          <p:cNvCxnSpPr>
            <a:cxnSpLocks noChangeShapeType="1"/>
            <a:stCxn id="37" idx="5"/>
            <a:endCxn id="39" idx="0"/>
          </p:cNvCxnSpPr>
          <p:nvPr/>
        </p:nvCxnSpPr>
        <p:spPr bwMode="auto">
          <a:xfrm>
            <a:off x="8111067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" name="Oval 17">
            <a:extLst>
              <a:ext uri="{FF2B5EF4-FFF2-40B4-BE49-F238E27FC236}">
                <a16:creationId xmlns:a16="http://schemas.microsoft.com/office/drawing/2014/main" xmlns="" id="{B175E00B-FB4B-4570-B07C-391403D9A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cxnSp>
        <p:nvCxnSpPr>
          <p:cNvPr id="42" name="AutoShape 18">
            <a:extLst>
              <a:ext uri="{FF2B5EF4-FFF2-40B4-BE49-F238E27FC236}">
                <a16:creationId xmlns:a16="http://schemas.microsoft.com/office/drawing/2014/main" xmlns="" id="{CF1700D3-81B7-408F-B8D5-FB05FC0A7826}"/>
              </a:ext>
            </a:extLst>
          </p:cNvPr>
          <p:cNvCxnSpPr>
            <a:cxnSpLocks noChangeShapeType="1"/>
            <a:stCxn id="35" idx="3"/>
            <a:endCxn id="41" idx="0"/>
          </p:cNvCxnSpPr>
          <p:nvPr/>
        </p:nvCxnSpPr>
        <p:spPr bwMode="auto">
          <a:xfrm flipH="1">
            <a:off x="3251200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Oval 19">
            <a:extLst>
              <a:ext uri="{FF2B5EF4-FFF2-40B4-BE49-F238E27FC236}">
                <a16:creationId xmlns:a16="http://schemas.microsoft.com/office/drawing/2014/main" xmlns="" id="{5F441724-E1B7-485B-9C7E-5A5CE46B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6764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44" name="Oval 20">
            <a:extLst>
              <a:ext uri="{FF2B5EF4-FFF2-40B4-BE49-F238E27FC236}">
                <a16:creationId xmlns:a16="http://schemas.microsoft.com/office/drawing/2014/main" xmlns="" id="{29BA9984-D026-4E1B-AC8A-0C36EF86A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45" name="AutoShape 21">
            <a:extLst>
              <a:ext uri="{FF2B5EF4-FFF2-40B4-BE49-F238E27FC236}">
                <a16:creationId xmlns:a16="http://schemas.microsoft.com/office/drawing/2014/main" xmlns="" id="{AA067E31-2D28-44FD-A74B-A689FB57F4EB}"/>
              </a:ext>
            </a:extLst>
          </p:cNvPr>
          <p:cNvCxnSpPr>
            <a:cxnSpLocks noChangeShapeType="1"/>
            <a:stCxn id="37" idx="3"/>
            <a:endCxn id="44" idx="0"/>
          </p:cNvCxnSpPr>
          <p:nvPr/>
        </p:nvCxnSpPr>
        <p:spPr bwMode="auto">
          <a:xfrm flipH="1">
            <a:off x="7112000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2">
            <a:extLst>
              <a:ext uri="{FF2B5EF4-FFF2-40B4-BE49-F238E27FC236}">
                <a16:creationId xmlns:a16="http://schemas.microsoft.com/office/drawing/2014/main" xmlns="" id="{2AD38758-DC8F-4F87-A078-2A63C0C5BE97}"/>
              </a:ext>
            </a:extLst>
          </p:cNvPr>
          <p:cNvCxnSpPr>
            <a:cxnSpLocks noChangeShapeType="1"/>
            <a:stCxn id="43" idx="5"/>
            <a:endCxn id="30" idx="0"/>
          </p:cNvCxnSpPr>
          <p:nvPr/>
        </p:nvCxnSpPr>
        <p:spPr bwMode="auto">
          <a:xfrm>
            <a:off x="5774267" y="2132014"/>
            <a:ext cx="11345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3">
            <a:extLst>
              <a:ext uri="{FF2B5EF4-FFF2-40B4-BE49-F238E27FC236}">
                <a16:creationId xmlns:a16="http://schemas.microsoft.com/office/drawing/2014/main" xmlns="" id="{24FF2CDD-6ED0-4419-A4DD-3600E2C3593F}"/>
              </a:ext>
            </a:extLst>
          </p:cNvPr>
          <p:cNvCxnSpPr>
            <a:cxnSpLocks noChangeShapeType="1"/>
            <a:stCxn id="41" idx="4"/>
            <a:endCxn id="35" idx="4"/>
          </p:cNvCxnSpPr>
          <p:nvPr/>
        </p:nvCxnSpPr>
        <p:spPr bwMode="auto">
          <a:xfrm rot="5400000" flipH="1" flipV="1">
            <a:off x="3238500" y="3213100"/>
            <a:ext cx="838200" cy="812800"/>
          </a:xfrm>
          <a:prstGeom prst="curvedConnector3">
            <a:avLst>
              <a:gd name="adj1" fmla="val -27273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AutoShape 24">
            <a:extLst>
              <a:ext uri="{FF2B5EF4-FFF2-40B4-BE49-F238E27FC236}">
                <a16:creationId xmlns:a16="http://schemas.microsoft.com/office/drawing/2014/main" xmlns="" id="{AF478377-6400-4C8B-9966-CE8CC48C00AA}"/>
              </a:ext>
            </a:extLst>
          </p:cNvPr>
          <p:cNvCxnSpPr>
            <a:cxnSpLocks noChangeShapeType="1"/>
            <a:stCxn id="33" idx="4"/>
            <a:endCxn id="43" idx="4"/>
          </p:cNvCxnSpPr>
          <p:nvPr/>
        </p:nvCxnSpPr>
        <p:spPr bwMode="auto">
          <a:xfrm rot="5400000" flipH="1" flipV="1">
            <a:off x="4267200" y="2819400"/>
            <a:ext cx="1828800" cy="609600"/>
          </a:xfrm>
          <a:prstGeom prst="curvedConnector3">
            <a:avLst>
              <a:gd name="adj1" fmla="val -125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AutoShape 25">
            <a:extLst>
              <a:ext uri="{FF2B5EF4-FFF2-40B4-BE49-F238E27FC236}">
                <a16:creationId xmlns:a16="http://schemas.microsoft.com/office/drawing/2014/main" xmlns="" id="{65F530C4-602C-4EB2-BDB8-14951F83296A}"/>
              </a:ext>
            </a:extLst>
          </p:cNvPr>
          <p:cNvCxnSpPr>
            <a:cxnSpLocks noChangeShapeType="1"/>
            <a:stCxn id="31" idx="4"/>
            <a:endCxn id="30" idx="4"/>
          </p:cNvCxnSpPr>
          <p:nvPr/>
        </p:nvCxnSpPr>
        <p:spPr bwMode="auto">
          <a:xfrm rot="5400000" flipH="1" flipV="1">
            <a:off x="6057900" y="3187700"/>
            <a:ext cx="990600" cy="711200"/>
          </a:xfrm>
          <a:prstGeom prst="curvedConnector3">
            <a:avLst>
              <a:gd name="adj1" fmla="val -23079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xmlns="" id="{CABB2306-7CB0-4897-B855-2B8356DB0D74}"/>
              </a:ext>
            </a:extLst>
          </p:cNvPr>
          <p:cNvCxnSpPr>
            <a:cxnSpLocks noChangeShapeType="1"/>
            <a:stCxn id="44" idx="4"/>
            <a:endCxn id="37" idx="4"/>
          </p:cNvCxnSpPr>
          <p:nvPr/>
        </p:nvCxnSpPr>
        <p:spPr bwMode="auto">
          <a:xfrm rot="5400000" flipH="1" flipV="1">
            <a:off x="7010400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solidFill>
              <a:schemeClr val="accent1"/>
            </a:solidFill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AutoShape 26">
            <a:extLst>
              <a:ext uri="{FF2B5EF4-FFF2-40B4-BE49-F238E27FC236}">
                <a16:creationId xmlns:a16="http://schemas.microsoft.com/office/drawing/2014/main" xmlns="" id="{F16A455F-5BA4-489E-B23E-BF0739FD790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539982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11200" y="5334001"/>
            <a:ext cx="568960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9448800" y="1371601"/>
            <a:ext cx="1625600" cy="37856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9</a:t>
            </a:r>
          </a:p>
          <a:p>
            <a:r>
              <a:rPr lang="en-US" sz="2400" dirty="0"/>
              <a:t>10</a:t>
            </a:r>
          </a:p>
          <a:p>
            <a:r>
              <a:rPr lang="en-US" sz="2400" dirty="0"/>
              <a:t>11</a:t>
            </a:r>
          </a:p>
          <a:p>
            <a:r>
              <a:rPr lang="en-US" sz="2400" dirty="0"/>
              <a:t>12</a:t>
            </a:r>
          </a:p>
          <a:p>
            <a:r>
              <a:rPr lang="en-US" sz="2400" dirty="0"/>
              <a:t>13</a:t>
            </a:r>
          </a:p>
          <a:p>
            <a:r>
              <a:rPr lang="en-US" sz="2400" dirty="0"/>
              <a:t>14</a:t>
            </a:r>
          </a:p>
          <a:p>
            <a:r>
              <a:rPr lang="en-US" sz="2400" dirty="0"/>
              <a:t>20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02A0658A-F6E2-4962-8763-E94816BDC382}"/>
              </a:ext>
            </a:extLst>
          </p:cNvPr>
          <p:cNvSpPr txBox="1">
            <a:spLocks noChangeArrowheads="1"/>
          </p:cNvSpPr>
          <p:nvPr/>
        </p:nvSpPr>
        <p:spPr>
          <a:xfrm>
            <a:off x="9698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Threaded Binary Tree In-order Traversal</a:t>
            </a:r>
            <a:endParaRPr lang="en-US" dirty="0"/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xmlns="" id="{132CE61F-E79B-43AD-A43D-812CC3DD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514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12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xmlns="" id="{AD961187-D0F6-4DBB-85DF-C70F9B8E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32" name="AutoShape 8">
            <a:extLst>
              <a:ext uri="{FF2B5EF4-FFF2-40B4-BE49-F238E27FC236}">
                <a16:creationId xmlns:a16="http://schemas.microsoft.com/office/drawing/2014/main" xmlns="" id="{BFD96D6C-2637-495B-9032-8720E73C2C36}"/>
              </a:ext>
            </a:extLst>
          </p:cNvPr>
          <p:cNvCxnSpPr>
            <a:cxnSpLocks noChangeShapeType="1"/>
            <a:stCxn id="30" idx="3"/>
            <a:endCxn id="31" idx="0"/>
          </p:cNvCxnSpPr>
          <p:nvPr/>
        </p:nvCxnSpPr>
        <p:spPr bwMode="auto">
          <a:xfrm flipH="1">
            <a:off x="6197600" y="2970214"/>
            <a:ext cx="4233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Oval 9">
            <a:extLst>
              <a:ext uri="{FF2B5EF4-FFF2-40B4-BE49-F238E27FC236}">
                <a16:creationId xmlns:a16="http://schemas.microsoft.com/office/drawing/2014/main" xmlns="" id="{E029D028-0C37-4FC3-8302-188690D3B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xmlns="" id="{BABCCAE5-FBD4-4439-ACBE-E5A406666D3A}"/>
              </a:ext>
            </a:extLst>
          </p:cNvPr>
          <p:cNvCxnSpPr>
            <a:cxnSpLocks noChangeShapeType="1"/>
            <a:stCxn id="35" idx="5"/>
            <a:endCxn id="33" idx="0"/>
          </p:cNvCxnSpPr>
          <p:nvPr/>
        </p:nvCxnSpPr>
        <p:spPr bwMode="auto">
          <a:xfrm>
            <a:off x="4351867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xmlns="" id="{C464005B-99DF-4204-9617-3168FA15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36" name="AutoShape 12">
            <a:extLst>
              <a:ext uri="{FF2B5EF4-FFF2-40B4-BE49-F238E27FC236}">
                <a16:creationId xmlns:a16="http://schemas.microsoft.com/office/drawing/2014/main" xmlns="" id="{F3614605-2470-4BE4-9B64-99D32BB86E11}"/>
              </a:ext>
            </a:extLst>
          </p:cNvPr>
          <p:cNvCxnSpPr>
            <a:cxnSpLocks noChangeShapeType="1"/>
            <a:stCxn id="43" idx="3"/>
            <a:endCxn id="35" idx="0"/>
          </p:cNvCxnSpPr>
          <p:nvPr/>
        </p:nvCxnSpPr>
        <p:spPr bwMode="auto">
          <a:xfrm flipH="1">
            <a:off x="4064000" y="2132014"/>
            <a:ext cx="1134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Oval 13">
            <a:extLst>
              <a:ext uri="{FF2B5EF4-FFF2-40B4-BE49-F238E27FC236}">
                <a16:creationId xmlns:a16="http://schemas.microsoft.com/office/drawing/2014/main" xmlns="" id="{13FF21F4-67DD-47AA-83AF-AE200C46B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14</a:t>
            </a:r>
          </a:p>
        </p:txBody>
      </p:sp>
      <p:cxnSp>
        <p:nvCxnSpPr>
          <p:cNvPr id="38" name="AutoShape 14">
            <a:extLst>
              <a:ext uri="{FF2B5EF4-FFF2-40B4-BE49-F238E27FC236}">
                <a16:creationId xmlns:a16="http://schemas.microsoft.com/office/drawing/2014/main" xmlns="" id="{5A188A08-FC5C-4DF8-9757-8E8538AA472D}"/>
              </a:ext>
            </a:extLst>
          </p:cNvPr>
          <p:cNvCxnSpPr>
            <a:cxnSpLocks noChangeShapeType="1"/>
            <a:stCxn id="30" idx="5"/>
            <a:endCxn id="37" idx="0"/>
          </p:cNvCxnSpPr>
          <p:nvPr/>
        </p:nvCxnSpPr>
        <p:spPr bwMode="auto">
          <a:xfrm>
            <a:off x="7196667" y="2970214"/>
            <a:ext cx="626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Oval 15">
            <a:extLst>
              <a:ext uri="{FF2B5EF4-FFF2-40B4-BE49-F238E27FC236}">
                <a16:creationId xmlns:a16="http://schemas.microsoft.com/office/drawing/2014/main" xmlns="" id="{DBC87AF1-B331-4F9C-B97F-347F783DD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4419600"/>
            <a:ext cx="812800" cy="533400"/>
          </a:xfrm>
          <a:prstGeom prst="ellipse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cxnSp>
        <p:nvCxnSpPr>
          <p:cNvPr id="40" name="AutoShape 16">
            <a:extLst>
              <a:ext uri="{FF2B5EF4-FFF2-40B4-BE49-F238E27FC236}">
                <a16:creationId xmlns:a16="http://schemas.microsoft.com/office/drawing/2014/main" xmlns="" id="{CAF5E195-5141-4F5D-80CC-1F47D2E20A59}"/>
              </a:ext>
            </a:extLst>
          </p:cNvPr>
          <p:cNvCxnSpPr>
            <a:cxnSpLocks noChangeShapeType="1"/>
            <a:stCxn id="37" idx="5"/>
            <a:endCxn id="39" idx="0"/>
          </p:cNvCxnSpPr>
          <p:nvPr/>
        </p:nvCxnSpPr>
        <p:spPr bwMode="auto">
          <a:xfrm>
            <a:off x="8111067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" name="Oval 17">
            <a:extLst>
              <a:ext uri="{FF2B5EF4-FFF2-40B4-BE49-F238E27FC236}">
                <a16:creationId xmlns:a16="http://schemas.microsoft.com/office/drawing/2014/main" xmlns="" id="{C2B940ED-BBB0-4F33-806C-7553A600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cxnSp>
        <p:nvCxnSpPr>
          <p:cNvPr id="42" name="AutoShape 18">
            <a:extLst>
              <a:ext uri="{FF2B5EF4-FFF2-40B4-BE49-F238E27FC236}">
                <a16:creationId xmlns:a16="http://schemas.microsoft.com/office/drawing/2014/main" xmlns="" id="{9DC60EF6-C3C5-4A5E-B00D-94A68F4377A1}"/>
              </a:ext>
            </a:extLst>
          </p:cNvPr>
          <p:cNvCxnSpPr>
            <a:cxnSpLocks noChangeShapeType="1"/>
            <a:stCxn id="35" idx="3"/>
            <a:endCxn id="41" idx="0"/>
          </p:cNvCxnSpPr>
          <p:nvPr/>
        </p:nvCxnSpPr>
        <p:spPr bwMode="auto">
          <a:xfrm flipH="1">
            <a:off x="3251200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Oval 19">
            <a:extLst>
              <a:ext uri="{FF2B5EF4-FFF2-40B4-BE49-F238E27FC236}">
                <a16:creationId xmlns:a16="http://schemas.microsoft.com/office/drawing/2014/main" xmlns="" id="{EEFDD5ED-159A-4B4B-A422-8F33FEDEE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6764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44" name="Oval 20">
            <a:extLst>
              <a:ext uri="{FF2B5EF4-FFF2-40B4-BE49-F238E27FC236}">
                <a16:creationId xmlns:a16="http://schemas.microsoft.com/office/drawing/2014/main" xmlns="" id="{4A2D1CB8-D36A-4E93-BEFD-C8EE038B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45" name="AutoShape 21">
            <a:extLst>
              <a:ext uri="{FF2B5EF4-FFF2-40B4-BE49-F238E27FC236}">
                <a16:creationId xmlns:a16="http://schemas.microsoft.com/office/drawing/2014/main" xmlns="" id="{939A7268-29A4-4662-AEB9-74465D0B41F2}"/>
              </a:ext>
            </a:extLst>
          </p:cNvPr>
          <p:cNvCxnSpPr>
            <a:cxnSpLocks noChangeShapeType="1"/>
            <a:stCxn id="37" idx="3"/>
            <a:endCxn id="44" idx="0"/>
          </p:cNvCxnSpPr>
          <p:nvPr/>
        </p:nvCxnSpPr>
        <p:spPr bwMode="auto">
          <a:xfrm flipH="1">
            <a:off x="7112000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2">
            <a:extLst>
              <a:ext uri="{FF2B5EF4-FFF2-40B4-BE49-F238E27FC236}">
                <a16:creationId xmlns:a16="http://schemas.microsoft.com/office/drawing/2014/main" xmlns="" id="{C182F135-A9A4-4729-ADE5-03E7D692F7B1}"/>
              </a:ext>
            </a:extLst>
          </p:cNvPr>
          <p:cNvCxnSpPr>
            <a:cxnSpLocks noChangeShapeType="1"/>
            <a:stCxn id="43" idx="5"/>
            <a:endCxn id="30" idx="0"/>
          </p:cNvCxnSpPr>
          <p:nvPr/>
        </p:nvCxnSpPr>
        <p:spPr bwMode="auto">
          <a:xfrm>
            <a:off x="5774267" y="2132014"/>
            <a:ext cx="11345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3">
            <a:extLst>
              <a:ext uri="{FF2B5EF4-FFF2-40B4-BE49-F238E27FC236}">
                <a16:creationId xmlns:a16="http://schemas.microsoft.com/office/drawing/2014/main" xmlns="" id="{65098B1C-82A0-490C-A33A-30E83581B2F4}"/>
              </a:ext>
            </a:extLst>
          </p:cNvPr>
          <p:cNvCxnSpPr>
            <a:cxnSpLocks noChangeShapeType="1"/>
            <a:stCxn id="41" idx="4"/>
            <a:endCxn id="35" idx="4"/>
          </p:cNvCxnSpPr>
          <p:nvPr/>
        </p:nvCxnSpPr>
        <p:spPr bwMode="auto">
          <a:xfrm rot="5400000" flipH="1" flipV="1">
            <a:off x="3238500" y="3213100"/>
            <a:ext cx="838200" cy="812800"/>
          </a:xfrm>
          <a:prstGeom prst="curvedConnector3">
            <a:avLst>
              <a:gd name="adj1" fmla="val -27273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AutoShape 24">
            <a:extLst>
              <a:ext uri="{FF2B5EF4-FFF2-40B4-BE49-F238E27FC236}">
                <a16:creationId xmlns:a16="http://schemas.microsoft.com/office/drawing/2014/main" xmlns="" id="{D17B7F7D-DF4C-4725-9E7E-30C864DECF47}"/>
              </a:ext>
            </a:extLst>
          </p:cNvPr>
          <p:cNvCxnSpPr>
            <a:cxnSpLocks noChangeShapeType="1"/>
            <a:stCxn id="33" idx="4"/>
            <a:endCxn id="43" idx="4"/>
          </p:cNvCxnSpPr>
          <p:nvPr/>
        </p:nvCxnSpPr>
        <p:spPr bwMode="auto">
          <a:xfrm rot="5400000" flipH="1" flipV="1">
            <a:off x="4267200" y="2819400"/>
            <a:ext cx="1828800" cy="609600"/>
          </a:xfrm>
          <a:prstGeom prst="curvedConnector3">
            <a:avLst>
              <a:gd name="adj1" fmla="val -125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AutoShape 25">
            <a:extLst>
              <a:ext uri="{FF2B5EF4-FFF2-40B4-BE49-F238E27FC236}">
                <a16:creationId xmlns:a16="http://schemas.microsoft.com/office/drawing/2014/main" xmlns="" id="{9EECE973-E099-45D0-9075-18CBF971883B}"/>
              </a:ext>
            </a:extLst>
          </p:cNvPr>
          <p:cNvCxnSpPr>
            <a:cxnSpLocks noChangeShapeType="1"/>
            <a:stCxn id="31" idx="4"/>
            <a:endCxn id="30" idx="4"/>
          </p:cNvCxnSpPr>
          <p:nvPr/>
        </p:nvCxnSpPr>
        <p:spPr bwMode="auto">
          <a:xfrm rot="5400000" flipH="1" flipV="1">
            <a:off x="6057900" y="3187700"/>
            <a:ext cx="990600" cy="711200"/>
          </a:xfrm>
          <a:prstGeom prst="curvedConnector3">
            <a:avLst>
              <a:gd name="adj1" fmla="val -23079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xmlns="" id="{B626D5F8-01F8-4527-B559-A0CC4EB8A614}"/>
              </a:ext>
            </a:extLst>
          </p:cNvPr>
          <p:cNvCxnSpPr>
            <a:cxnSpLocks noChangeShapeType="1"/>
            <a:stCxn id="44" idx="4"/>
            <a:endCxn id="37" idx="4"/>
          </p:cNvCxnSpPr>
          <p:nvPr/>
        </p:nvCxnSpPr>
        <p:spPr bwMode="auto">
          <a:xfrm rot="5400000" flipH="1" flipV="1">
            <a:off x="7010400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AutoShape 26">
            <a:extLst>
              <a:ext uri="{FF2B5EF4-FFF2-40B4-BE49-F238E27FC236}">
                <a16:creationId xmlns:a16="http://schemas.microsoft.com/office/drawing/2014/main" xmlns="" id="{9E2AABF3-E167-4DA5-8CC0-581BB51D76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539982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AABC11F-285F-41E7-A0DB-05FE2122DAFC}"/>
              </a:ext>
            </a:extLst>
          </p:cNvPr>
          <p:cNvSpPr>
            <a:spLocks noGrp="1"/>
          </p:cNvSpPr>
          <p:nvPr/>
        </p:nvSpPr>
        <p:spPr>
          <a:xfrm>
            <a:off x="658542" y="1781711"/>
            <a:ext cx="10988026" cy="3918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Drozdek, Data Structures and Algorithms in C++ (2</a:t>
            </a:r>
            <a:r>
              <a:rPr lang="en-IN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Edition), 2001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Ellis Horowitz, Sartaj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Sahni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Susan Anderson-Freed, 	“Fundamentals of Data Structures in C”, Computer Science Press, 1992.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https://www.geeksforgeeks.org/threaded-binary-tree/#:~:text=The%20idea%20of%20threaded%20binary,types%20of%20threaded%20binary%20trees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en-IN" sz="1800" dirty="0">
              <a:solidFill>
                <a:srgbClr val="002060"/>
              </a:solidFill>
            </a:endParaRPr>
          </a:p>
          <a:p>
            <a:pPr algn="just"/>
            <a:endParaRPr lang="en-IN" sz="16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136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FDDBE-AFDC-4F3D-9D4A-24515A46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r>
              <a:rPr lang="en-US"/>
              <a:t>: </a:t>
            </a:r>
            <a:r>
              <a:rPr lang="en-US" smtClean="0"/>
              <a:t>25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5CBF5-F48B-4171-8308-1553BF0C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82044"/>
            <a:ext cx="9603275" cy="37843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Topics to be covered:</a:t>
            </a:r>
          </a:p>
          <a:p>
            <a:r>
              <a:rPr lang="en-IN" dirty="0"/>
              <a:t>Threaded Binary Tree</a:t>
            </a:r>
          </a:p>
          <a:p>
            <a:r>
              <a:rPr lang="en-IN" dirty="0"/>
              <a:t>Threaded Binary Search Tree</a:t>
            </a:r>
          </a:p>
          <a:p>
            <a:r>
              <a:rPr lang="en-US" dirty="0"/>
              <a:t>Traversals in Threaded Tree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3D2279-FC6A-4CF0-A091-C27659B1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807" y="0"/>
            <a:ext cx="9603275" cy="1049235"/>
          </a:xfrm>
        </p:spPr>
        <p:txBody>
          <a:bodyPr/>
          <a:lstStyle/>
          <a:p>
            <a:r>
              <a:rPr lang="en-US" dirty="0"/>
              <a:t>Threaded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366" y="1146836"/>
            <a:ext cx="9603275" cy="469248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Binary trees have many NULL pointers which are the wasted space</a:t>
            </a:r>
          </a:p>
          <a:p>
            <a:pPr lvl="1" algn="just"/>
            <a:r>
              <a:rPr lang="en-US" sz="2000" dirty="0"/>
              <a:t>Number of nodes in a binary tree = n</a:t>
            </a:r>
          </a:p>
          <a:p>
            <a:pPr lvl="1" algn="just"/>
            <a:r>
              <a:rPr lang="en-US" sz="2000" dirty="0"/>
              <a:t>Number of non-NULL pointers = n-1</a:t>
            </a:r>
          </a:p>
          <a:p>
            <a:pPr lvl="1" algn="just"/>
            <a:r>
              <a:rPr lang="en-US" sz="2000" dirty="0"/>
              <a:t>Total pointers = 2n</a:t>
            </a:r>
          </a:p>
          <a:p>
            <a:pPr lvl="1" algn="just"/>
            <a:r>
              <a:rPr lang="en-US" sz="2000" dirty="0"/>
              <a:t>NULL Pointers = 2n-(n-1) = n+1</a:t>
            </a:r>
          </a:p>
          <a:p>
            <a:pPr algn="just"/>
            <a:r>
              <a:rPr lang="en-US" sz="2400" dirty="0"/>
              <a:t>These NULL pointers can be replaced with some useful threads. </a:t>
            </a:r>
          </a:p>
          <a:p>
            <a:pPr algn="just"/>
            <a:r>
              <a:rPr lang="en-US" sz="2400" dirty="0"/>
              <a:t>If left child of a node is NULL then </a:t>
            </a:r>
            <a:r>
              <a:rPr lang="en-IN" sz="2400" dirty="0"/>
              <a:t>replace it with a pointer (thread) to the node that comes before that node in an in-order traversal (in-order predecessor)</a:t>
            </a:r>
          </a:p>
          <a:p>
            <a:pPr algn="just"/>
            <a:r>
              <a:rPr lang="en-US" sz="2400" dirty="0"/>
              <a:t>If right child of a node is NULL then </a:t>
            </a:r>
            <a:r>
              <a:rPr lang="en-IN" sz="2400" dirty="0"/>
              <a:t>replace it with a pointer (thread) to the node that comes after that node in an in-order traversal (in-order successor)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807" y="0"/>
            <a:ext cx="9603275" cy="1049235"/>
          </a:xfrm>
        </p:spPr>
        <p:txBody>
          <a:bodyPr/>
          <a:lstStyle/>
          <a:p>
            <a:r>
              <a:rPr lang="en-US" dirty="0"/>
              <a:t>Threaded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366" y="1146836"/>
            <a:ext cx="9603275" cy="4692489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Types of Threaded Binary Trees</a:t>
            </a:r>
          </a:p>
          <a:p>
            <a:pPr lvl="1" algn="just"/>
            <a:r>
              <a:rPr lang="en-IN" sz="2200" dirty="0"/>
              <a:t>Single Threaded: Only single type of thread is present, i.e. either towards in-order predecessor or in-order successor.</a:t>
            </a:r>
          </a:p>
          <a:p>
            <a:pPr lvl="1" algn="just"/>
            <a:endParaRPr lang="en-IN" sz="2200" dirty="0"/>
          </a:p>
          <a:p>
            <a:pPr lvl="1" algn="just"/>
            <a:r>
              <a:rPr lang="en-IN" sz="2200" dirty="0"/>
              <a:t>Double threaded: Both threads are presented, i.e. towards both the in-order predecessor and in-order successor.</a:t>
            </a:r>
          </a:p>
          <a:p>
            <a:pPr algn="just"/>
            <a:r>
              <a:rPr lang="en-IN" sz="2400" dirty="0"/>
              <a:t>Threaded Binary Trees can be used for faster in-order traversals as it will save the required space for recursion in normal binary tree.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710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989562" y="92179"/>
            <a:ext cx="9603275" cy="1049235"/>
          </a:xfrm>
          <a:noFill/>
          <a:ln/>
        </p:spPr>
        <p:txBody>
          <a:bodyPr/>
          <a:lstStyle/>
          <a:p>
            <a:r>
              <a:rPr lang="en-US" dirty="0"/>
              <a:t>Single Threaded Binary Search Tree Example</a:t>
            </a: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6502400" y="2514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12</a:t>
            </a:r>
          </a:p>
        </p:txBody>
      </p:sp>
      <p:sp>
        <p:nvSpPr>
          <p:cNvPr id="2055" name="Oval 7"/>
          <p:cNvSpPr>
            <a:spLocks noChangeArrowheads="1"/>
          </p:cNvSpPr>
          <p:nvPr/>
        </p:nvSpPr>
        <p:spPr bwMode="auto">
          <a:xfrm>
            <a:off x="57912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2056" name="AutoShape 8"/>
          <p:cNvCxnSpPr>
            <a:cxnSpLocks noChangeShapeType="1"/>
            <a:stCxn id="2054" idx="3"/>
            <a:endCxn id="2055" idx="0"/>
          </p:cNvCxnSpPr>
          <p:nvPr/>
        </p:nvCxnSpPr>
        <p:spPr bwMode="auto">
          <a:xfrm flipH="1">
            <a:off x="6197600" y="2970214"/>
            <a:ext cx="4233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44704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2058" name="AutoShape 10"/>
          <p:cNvCxnSpPr>
            <a:cxnSpLocks noChangeShapeType="1"/>
            <a:stCxn id="2059" idx="5"/>
            <a:endCxn id="2057" idx="0"/>
          </p:cNvCxnSpPr>
          <p:nvPr/>
        </p:nvCxnSpPr>
        <p:spPr bwMode="auto">
          <a:xfrm>
            <a:off x="4351867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9" name="Oval 11"/>
          <p:cNvSpPr>
            <a:spLocks noChangeArrowheads="1"/>
          </p:cNvSpPr>
          <p:nvPr/>
        </p:nvSpPr>
        <p:spPr bwMode="auto">
          <a:xfrm>
            <a:off x="3657600" y="26670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2060" name="AutoShape 12"/>
          <p:cNvCxnSpPr>
            <a:cxnSpLocks noChangeShapeType="1"/>
            <a:stCxn id="2067" idx="3"/>
            <a:endCxn id="2059" idx="0"/>
          </p:cNvCxnSpPr>
          <p:nvPr/>
        </p:nvCxnSpPr>
        <p:spPr bwMode="auto">
          <a:xfrm flipH="1">
            <a:off x="4064000" y="2132014"/>
            <a:ext cx="1134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61" name="Oval 13"/>
          <p:cNvSpPr>
            <a:spLocks noChangeArrowheads="1"/>
          </p:cNvSpPr>
          <p:nvPr/>
        </p:nvSpPr>
        <p:spPr bwMode="auto">
          <a:xfrm>
            <a:off x="7416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14</a:t>
            </a:r>
          </a:p>
        </p:txBody>
      </p:sp>
      <p:cxnSp>
        <p:nvCxnSpPr>
          <p:cNvPr id="2062" name="AutoShape 14"/>
          <p:cNvCxnSpPr>
            <a:cxnSpLocks noChangeShapeType="1"/>
            <a:stCxn id="2054" idx="5"/>
            <a:endCxn id="2061" idx="0"/>
          </p:cNvCxnSpPr>
          <p:nvPr/>
        </p:nvCxnSpPr>
        <p:spPr bwMode="auto">
          <a:xfrm>
            <a:off x="7196667" y="2970214"/>
            <a:ext cx="626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63" name="Oval 15"/>
          <p:cNvSpPr>
            <a:spLocks noChangeArrowheads="1"/>
          </p:cNvSpPr>
          <p:nvPr/>
        </p:nvSpPr>
        <p:spPr bwMode="auto">
          <a:xfrm>
            <a:off x="81280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cxnSp>
        <p:nvCxnSpPr>
          <p:cNvPr id="2064" name="AutoShape 16"/>
          <p:cNvCxnSpPr>
            <a:cxnSpLocks noChangeShapeType="1"/>
            <a:stCxn id="2061" idx="5"/>
            <a:endCxn id="2063" idx="0"/>
          </p:cNvCxnSpPr>
          <p:nvPr/>
        </p:nvCxnSpPr>
        <p:spPr bwMode="auto">
          <a:xfrm>
            <a:off x="8111067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2844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cxnSp>
        <p:nvCxnSpPr>
          <p:cNvPr id="2066" name="AutoShape 18"/>
          <p:cNvCxnSpPr>
            <a:cxnSpLocks noChangeShapeType="1"/>
            <a:stCxn id="2059" idx="3"/>
            <a:endCxn id="2065" idx="0"/>
          </p:cNvCxnSpPr>
          <p:nvPr/>
        </p:nvCxnSpPr>
        <p:spPr bwMode="auto">
          <a:xfrm flipH="1">
            <a:off x="3251200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5080000" y="16764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2068" name="Oval 20"/>
          <p:cNvSpPr>
            <a:spLocks noChangeArrowheads="1"/>
          </p:cNvSpPr>
          <p:nvPr/>
        </p:nvSpPr>
        <p:spPr bwMode="auto">
          <a:xfrm>
            <a:off x="67056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2069" name="AutoShape 21"/>
          <p:cNvCxnSpPr>
            <a:cxnSpLocks noChangeShapeType="1"/>
            <a:stCxn id="2061" idx="3"/>
            <a:endCxn id="2068" idx="0"/>
          </p:cNvCxnSpPr>
          <p:nvPr/>
        </p:nvCxnSpPr>
        <p:spPr bwMode="auto">
          <a:xfrm flipH="1">
            <a:off x="7112000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0" name="AutoShape 22"/>
          <p:cNvCxnSpPr>
            <a:cxnSpLocks noChangeShapeType="1"/>
            <a:stCxn id="2067" idx="5"/>
            <a:endCxn id="2054" idx="0"/>
          </p:cNvCxnSpPr>
          <p:nvPr/>
        </p:nvCxnSpPr>
        <p:spPr bwMode="auto">
          <a:xfrm>
            <a:off x="5774267" y="2132014"/>
            <a:ext cx="11345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1" name="AutoShape 23"/>
          <p:cNvCxnSpPr>
            <a:cxnSpLocks noChangeShapeType="1"/>
            <a:stCxn id="2065" idx="4"/>
            <a:endCxn id="2059" idx="4"/>
          </p:cNvCxnSpPr>
          <p:nvPr/>
        </p:nvCxnSpPr>
        <p:spPr bwMode="auto">
          <a:xfrm rot="5400000" flipH="1" flipV="1">
            <a:off x="3238500" y="3213100"/>
            <a:ext cx="838200" cy="812800"/>
          </a:xfrm>
          <a:prstGeom prst="curvedConnector3">
            <a:avLst>
              <a:gd name="adj1" fmla="val -27273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72" name="AutoShape 24"/>
          <p:cNvCxnSpPr>
            <a:cxnSpLocks noChangeShapeType="1"/>
            <a:stCxn id="2057" idx="4"/>
            <a:endCxn id="2067" idx="4"/>
          </p:cNvCxnSpPr>
          <p:nvPr/>
        </p:nvCxnSpPr>
        <p:spPr bwMode="auto">
          <a:xfrm rot="5400000" flipH="1" flipV="1">
            <a:off x="4267200" y="2819400"/>
            <a:ext cx="1828800" cy="609600"/>
          </a:xfrm>
          <a:prstGeom prst="curvedConnector3">
            <a:avLst>
              <a:gd name="adj1" fmla="val -125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73" name="AutoShape 25"/>
          <p:cNvCxnSpPr>
            <a:cxnSpLocks noChangeShapeType="1"/>
            <a:stCxn id="2055" idx="4"/>
            <a:endCxn id="2054" idx="4"/>
          </p:cNvCxnSpPr>
          <p:nvPr/>
        </p:nvCxnSpPr>
        <p:spPr bwMode="auto">
          <a:xfrm rot="5400000" flipH="1" flipV="1">
            <a:off x="6057900" y="3187700"/>
            <a:ext cx="990600" cy="711200"/>
          </a:xfrm>
          <a:prstGeom prst="curvedConnector3">
            <a:avLst>
              <a:gd name="adj1" fmla="val -23079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74" name="AutoShape 26"/>
          <p:cNvCxnSpPr>
            <a:cxnSpLocks noChangeShapeType="1"/>
            <a:stCxn id="2068" idx="4"/>
            <a:endCxn id="2061" idx="4"/>
          </p:cNvCxnSpPr>
          <p:nvPr/>
        </p:nvCxnSpPr>
        <p:spPr bwMode="auto">
          <a:xfrm rot="5400000" flipH="1" flipV="1">
            <a:off x="7010400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AutoShape 26">
            <a:extLst>
              <a:ext uri="{FF2B5EF4-FFF2-40B4-BE49-F238E27FC236}">
                <a16:creationId xmlns:a16="http://schemas.microsoft.com/office/drawing/2014/main" xmlns="" id="{666FAED1-0D03-42E2-99C5-EB3614DF427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539982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 Box 63">
            <a:extLst>
              <a:ext uri="{FF2B5EF4-FFF2-40B4-BE49-F238E27FC236}">
                <a16:creationId xmlns:a16="http://schemas.microsoft.com/office/drawing/2014/main" xmlns="" id="{4E1836D3-2914-4826-B745-0AF961B4C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133" y="4984501"/>
            <a:ext cx="43452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/>
              <a:t>In-order traversal:</a:t>
            </a:r>
          </a:p>
          <a:p>
            <a:r>
              <a:rPr lang="en-US" altLang="zh-TW" sz="2400" dirty="0">
                <a:solidFill>
                  <a:srgbClr val="006600"/>
                </a:solidFill>
              </a:rPr>
              <a:t>2, 7, 9, 10, 11, 12, 13, 14, 20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989562" y="92179"/>
            <a:ext cx="9603275" cy="1049235"/>
          </a:xfrm>
          <a:noFill/>
          <a:ln/>
        </p:spPr>
        <p:txBody>
          <a:bodyPr/>
          <a:lstStyle/>
          <a:p>
            <a:r>
              <a:rPr lang="en-US" dirty="0"/>
              <a:t>Double Threaded Binary Search Tree Example</a:t>
            </a: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6502400" y="2514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12</a:t>
            </a:r>
          </a:p>
        </p:txBody>
      </p:sp>
      <p:sp>
        <p:nvSpPr>
          <p:cNvPr id="2055" name="Oval 7"/>
          <p:cNvSpPr>
            <a:spLocks noChangeArrowheads="1"/>
          </p:cNvSpPr>
          <p:nvPr/>
        </p:nvSpPr>
        <p:spPr bwMode="auto">
          <a:xfrm>
            <a:off x="57912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2056" name="AutoShape 8"/>
          <p:cNvCxnSpPr>
            <a:cxnSpLocks noChangeShapeType="1"/>
            <a:stCxn id="2054" idx="3"/>
            <a:endCxn id="2055" idx="0"/>
          </p:cNvCxnSpPr>
          <p:nvPr/>
        </p:nvCxnSpPr>
        <p:spPr bwMode="auto">
          <a:xfrm flipH="1">
            <a:off x="6197600" y="2970214"/>
            <a:ext cx="4233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44704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2058" name="AutoShape 10"/>
          <p:cNvCxnSpPr>
            <a:cxnSpLocks noChangeShapeType="1"/>
            <a:stCxn id="2059" idx="5"/>
            <a:endCxn id="2057" idx="0"/>
          </p:cNvCxnSpPr>
          <p:nvPr/>
        </p:nvCxnSpPr>
        <p:spPr bwMode="auto">
          <a:xfrm>
            <a:off x="4351867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9" name="Oval 11"/>
          <p:cNvSpPr>
            <a:spLocks noChangeArrowheads="1"/>
          </p:cNvSpPr>
          <p:nvPr/>
        </p:nvSpPr>
        <p:spPr bwMode="auto">
          <a:xfrm>
            <a:off x="3657600" y="26670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2060" name="AutoShape 12"/>
          <p:cNvCxnSpPr>
            <a:cxnSpLocks noChangeShapeType="1"/>
            <a:stCxn id="2067" idx="3"/>
            <a:endCxn id="2059" idx="0"/>
          </p:cNvCxnSpPr>
          <p:nvPr/>
        </p:nvCxnSpPr>
        <p:spPr bwMode="auto">
          <a:xfrm flipH="1">
            <a:off x="4064000" y="2132014"/>
            <a:ext cx="1134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61" name="Oval 13"/>
          <p:cNvSpPr>
            <a:spLocks noChangeArrowheads="1"/>
          </p:cNvSpPr>
          <p:nvPr/>
        </p:nvSpPr>
        <p:spPr bwMode="auto">
          <a:xfrm>
            <a:off x="7416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14</a:t>
            </a:r>
          </a:p>
        </p:txBody>
      </p:sp>
      <p:cxnSp>
        <p:nvCxnSpPr>
          <p:cNvPr id="2062" name="AutoShape 14"/>
          <p:cNvCxnSpPr>
            <a:cxnSpLocks noChangeShapeType="1"/>
            <a:stCxn id="2054" idx="5"/>
            <a:endCxn id="2061" idx="0"/>
          </p:cNvCxnSpPr>
          <p:nvPr/>
        </p:nvCxnSpPr>
        <p:spPr bwMode="auto">
          <a:xfrm>
            <a:off x="7196667" y="2970214"/>
            <a:ext cx="626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63" name="Oval 15"/>
          <p:cNvSpPr>
            <a:spLocks noChangeArrowheads="1"/>
          </p:cNvSpPr>
          <p:nvPr/>
        </p:nvSpPr>
        <p:spPr bwMode="auto">
          <a:xfrm>
            <a:off x="81280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cxnSp>
        <p:nvCxnSpPr>
          <p:cNvPr id="2064" name="AutoShape 16"/>
          <p:cNvCxnSpPr>
            <a:cxnSpLocks noChangeShapeType="1"/>
            <a:stCxn id="2061" idx="5"/>
            <a:endCxn id="2063" idx="0"/>
          </p:cNvCxnSpPr>
          <p:nvPr/>
        </p:nvCxnSpPr>
        <p:spPr bwMode="auto">
          <a:xfrm>
            <a:off x="8111067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2844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cxnSp>
        <p:nvCxnSpPr>
          <p:cNvPr id="2066" name="AutoShape 18"/>
          <p:cNvCxnSpPr>
            <a:cxnSpLocks noChangeShapeType="1"/>
            <a:stCxn id="2059" idx="3"/>
            <a:endCxn id="2065" idx="0"/>
          </p:cNvCxnSpPr>
          <p:nvPr/>
        </p:nvCxnSpPr>
        <p:spPr bwMode="auto">
          <a:xfrm flipH="1">
            <a:off x="3251200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5080000" y="16764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2068" name="Oval 20"/>
          <p:cNvSpPr>
            <a:spLocks noChangeArrowheads="1"/>
          </p:cNvSpPr>
          <p:nvPr/>
        </p:nvSpPr>
        <p:spPr bwMode="auto">
          <a:xfrm>
            <a:off x="67056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2069" name="AutoShape 21"/>
          <p:cNvCxnSpPr>
            <a:cxnSpLocks noChangeShapeType="1"/>
            <a:stCxn id="2061" idx="3"/>
            <a:endCxn id="2068" idx="0"/>
          </p:cNvCxnSpPr>
          <p:nvPr/>
        </p:nvCxnSpPr>
        <p:spPr bwMode="auto">
          <a:xfrm flipH="1">
            <a:off x="7112000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0" name="AutoShape 22"/>
          <p:cNvCxnSpPr>
            <a:cxnSpLocks noChangeShapeType="1"/>
            <a:stCxn id="2067" idx="5"/>
            <a:endCxn id="2054" idx="0"/>
          </p:cNvCxnSpPr>
          <p:nvPr/>
        </p:nvCxnSpPr>
        <p:spPr bwMode="auto">
          <a:xfrm>
            <a:off x="5774267" y="2132014"/>
            <a:ext cx="11345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1" name="AutoShape 23"/>
          <p:cNvCxnSpPr>
            <a:cxnSpLocks noChangeShapeType="1"/>
            <a:stCxn id="2065" idx="4"/>
          </p:cNvCxnSpPr>
          <p:nvPr/>
        </p:nvCxnSpPr>
        <p:spPr bwMode="auto">
          <a:xfrm rot="5400000" flipH="1" flipV="1">
            <a:off x="3179233" y="3272366"/>
            <a:ext cx="838200" cy="694267"/>
          </a:xfrm>
          <a:prstGeom prst="curvedConnector3">
            <a:avLst>
              <a:gd name="adj1" fmla="val -27273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72" name="AutoShape 24"/>
          <p:cNvCxnSpPr>
            <a:cxnSpLocks noChangeShapeType="1"/>
            <a:stCxn id="2057" idx="4"/>
            <a:endCxn id="2067" idx="4"/>
          </p:cNvCxnSpPr>
          <p:nvPr/>
        </p:nvCxnSpPr>
        <p:spPr bwMode="auto">
          <a:xfrm rot="5400000" flipH="1" flipV="1">
            <a:off x="4267200" y="2819400"/>
            <a:ext cx="1828800" cy="609600"/>
          </a:xfrm>
          <a:prstGeom prst="curvedConnector3">
            <a:avLst>
              <a:gd name="adj1" fmla="val -125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73" name="AutoShape 25"/>
          <p:cNvCxnSpPr>
            <a:cxnSpLocks noChangeShapeType="1"/>
            <a:stCxn id="2055" idx="4"/>
            <a:endCxn id="2054" idx="4"/>
          </p:cNvCxnSpPr>
          <p:nvPr/>
        </p:nvCxnSpPr>
        <p:spPr bwMode="auto">
          <a:xfrm rot="5400000" flipH="1" flipV="1">
            <a:off x="6057900" y="3187700"/>
            <a:ext cx="990600" cy="711200"/>
          </a:xfrm>
          <a:prstGeom prst="curvedConnector3">
            <a:avLst>
              <a:gd name="adj1" fmla="val -23079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74" name="AutoShape 26"/>
          <p:cNvCxnSpPr>
            <a:cxnSpLocks noChangeShapeType="1"/>
            <a:stCxn id="2068" idx="4"/>
            <a:endCxn id="2061" idx="4"/>
          </p:cNvCxnSpPr>
          <p:nvPr/>
        </p:nvCxnSpPr>
        <p:spPr bwMode="auto">
          <a:xfrm rot="5400000" flipH="1" flipV="1">
            <a:off x="7010400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AutoShape 26">
            <a:extLst>
              <a:ext uri="{FF2B5EF4-FFF2-40B4-BE49-F238E27FC236}">
                <a16:creationId xmlns:a16="http://schemas.microsoft.com/office/drawing/2014/main" xmlns="" id="{666FAED1-0D03-42E2-99C5-EB3614DF427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539982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AutoShape 23">
            <a:extLst>
              <a:ext uri="{FF2B5EF4-FFF2-40B4-BE49-F238E27FC236}">
                <a16:creationId xmlns:a16="http://schemas.microsoft.com/office/drawing/2014/main" xmlns="" id="{E1B149CA-379B-426C-9708-E49862CDB62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2038489" y="2982986"/>
            <a:ext cx="1028700" cy="982134"/>
          </a:xfrm>
          <a:prstGeom prst="curvedConnector3">
            <a:avLst>
              <a:gd name="adj1" fmla="val -22222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AutoShape 23">
            <a:extLst>
              <a:ext uri="{FF2B5EF4-FFF2-40B4-BE49-F238E27FC236}">
                <a16:creationId xmlns:a16="http://schemas.microsoft.com/office/drawing/2014/main" xmlns="" id="{19F599FB-6C94-4633-8654-DAEF30A762CA}"/>
              </a:ext>
            </a:extLst>
          </p:cNvPr>
          <p:cNvCxnSpPr>
            <a:cxnSpLocks noChangeShapeType="1"/>
            <a:stCxn id="2057" idx="3"/>
          </p:cNvCxnSpPr>
          <p:nvPr/>
        </p:nvCxnSpPr>
        <p:spPr bwMode="auto">
          <a:xfrm rot="5400000" flipH="1">
            <a:off x="4003381" y="3374434"/>
            <a:ext cx="760086" cy="412016"/>
          </a:xfrm>
          <a:prstGeom prst="curvedConnector3">
            <a:avLst>
              <a:gd name="adj1" fmla="val -40353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AutoShape 23">
            <a:extLst>
              <a:ext uri="{FF2B5EF4-FFF2-40B4-BE49-F238E27FC236}">
                <a16:creationId xmlns:a16="http://schemas.microsoft.com/office/drawing/2014/main" xmlns="" id="{AFA4B994-0A59-44AA-BCEA-59696F09196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903108" y="2928558"/>
            <a:ext cx="1789742" cy="352225"/>
          </a:xfrm>
          <a:prstGeom prst="curvedConnector3">
            <a:avLst>
              <a:gd name="adj1" fmla="val -21303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AutoShape 23">
            <a:extLst>
              <a:ext uri="{FF2B5EF4-FFF2-40B4-BE49-F238E27FC236}">
                <a16:creationId xmlns:a16="http://schemas.microsoft.com/office/drawing/2014/main" xmlns="" id="{67917D49-0499-43E7-88EC-69E3F95E0260}"/>
              </a:ext>
            </a:extLst>
          </p:cNvPr>
          <p:cNvCxnSpPr>
            <a:cxnSpLocks noChangeShapeType="1"/>
            <a:stCxn id="2068" idx="3"/>
          </p:cNvCxnSpPr>
          <p:nvPr/>
        </p:nvCxnSpPr>
        <p:spPr bwMode="auto">
          <a:xfrm rot="5400000" flipH="1" flipV="1">
            <a:off x="6046407" y="3826226"/>
            <a:ext cx="1826884" cy="270434"/>
          </a:xfrm>
          <a:prstGeom prst="curvedConnector5">
            <a:avLst>
              <a:gd name="adj1" fmla="val -12513"/>
              <a:gd name="adj2" fmla="val -188728"/>
              <a:gd name="adj3" fmla="val 23285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AutoShape 23">
            <a:extLst>
              <a:ext uri="{FF2B5EF4-FFF2-40B4-BE49-F238E27FC236}">
                <a16:creationId xmlns:a16="http://schemas.microsoft.com/office/drawing/2014/main" xmlns="" id="{469A4573-1556-42C7-95E7-75879538019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778037" y="4202297"/>
            <a:ext cx="914401" cy="587008"/>
          </a:xfrm>
          <a:prstGeom prst="curvedConnector3">
            <a:avLst>
              <a:gd name="adj1" fmla="val -32418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 Box 63">
            <a:extLst>
              <a:ext uri="{FF2B5EF4-FFF2-40B4-BE49-F238E27FC236}">
                <a16:creationId xmlns:a16="http://schemas.microsoft.com/office/drawing/2014/main" xmlns="" id="{0D42C963-B5C6-483B-998F-CB6C26C5B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133" y="4984501"/>
            <a:ext cx="43452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/>
              <a:t>In-order traversal:</a:t>
            </a:r>
          </a:p>
          <a:p>
            <a:r>
              <a:rPr lang="en-US" altLang="zh-TW" sz="2400" dirty="0">
                <a:solidFill>
                  <a:srgbClr val="006600"/>
                </a:solidFill>
              </a:rPr>
              <a:t>2, 7, 9, 10, 11, 12, 13, 14, 20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8585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91" y="0"/>
            <a:ext cx="9603275" cy="1049235"/>
          </a:xfrm>
        </p:spPr>
        <p:txBody>
          <a:bodyPr/>
          <a:lstStyle/>
          <a:p>
            <a:r>
              <a:rPr lang="en-US" dirty="0"/>
              <a:t>Representation of Threaded Binary Tree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891" y="996882"/>
            <a:ext cx="9603275" cy="3294576"/>
          </a:xfrm>
        </p:spPr>
        <p:txBody>
          <a:bodyPr>
            <a:normAutofit/>
          </a:bodyPr>
          <a:lstStyle/>
          <a:p>
            <a:r>
              <a:rPr lang="en-IN" dirty="0"/>
              <a:t>Each node of a threaded binary tree contains two extra information</a:t>
            </a:r>
          </a:p>
          <a:p>
            <a:pPr lvl="1"/>
            <a:r>
              <a:rPr lang="en-IN" sz="2000" dirty="0"/>
              <a:t>Left thread field</a:t>
            </a:r>
          </a:p>
          <a:p>
            <a:pPr lvl="1"/>
            <a:r>
              <a:rPr lang="en-IN" sz="2000" dirty="0"/>
              <a:t>Right thread field</a:t>
            </a:r>
          </a:p>
          <a:p>
            <a:pPr lvl="1"/>
            <a:r>
              <a:rPr lang="en-IN" sz="2000" dirty="0"/>
              <a:t>The left and right thread fields of a node can have two values:</a:t>
            </a:r>
          </a:p>
          <a:p>
            <a:pPr lvl="2"/>
            <a:r>
              <a:rPr lang="en-IN" sz="2000" dirty="0"/>
              <a:t>1: Indicates a normal link to the child node </a:t>
            </a:r>
          </a:p>
          <a:p>
            <a:pPr lvl="2"/>
            <a:r>
              <a:rPr lang="en-IN" sz="2000" dirty="0"/>
              <a:t>0: Indicates a thread pointing to the in-order predecessor or in-order successor</a:t>
            </a:r>
            <a:endParaRPr lang="en-US" sz="20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543929" y="4251548"/>
            <a:ext cx="81280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IN" sz="2400" dirty="0">
                <a:solidFill>
                  <a:srgbClr val="FF0000"/>
                </a:solidFill>
              </a:rPr>
              <a:t>struct Node {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int data;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    Node *</a:t>
            </a:r>
            <a:r>
              <a:rPr lang="en-IN" sz="2400" dirty="0" err="1">
                <a:solidFill>
                  <a:srgbClr val="FF0000"/>
                </a:solidFill>
              </a:rPr>
              <a:t>lchild</a:t>
            </a:r>
            <a:r>
              <a:rPr lang="en-IN" sz="2400" dirty="0">
                <a:solidFill>
                  <a:srgbClr val="FF0000"/>
                </a:solidFill>
              </a:rPr>
              <a:t>, *</a:t>
            </a:r>
            <a:r>
              <a:rPr lang="en-IN" sz="2400" dirty="0" err="1">
                <a:solidFill>
                  <a:srgbClr val="FF0000"/>
                </a:solidFill>
              </a:rPr>
              <a:t>rchild</a:t>
            </a:r>
            <a:r>
              <a:rPr lang="en-IN" sz="2400" dirty="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    bool </a:t>
            </a:r>
            <a:r>
              <a:rPr lang="en-IN" sz="2400" dirty="0" err="1">
                <a:solidFill>
                  <a:srgbClr val="FF0000"/>
                </a:solidFill>
              </a:rPr>
              <a:t>lthread</a:t>
            </a:r>
            <a:r>
              <a:rPr lang="en-IN" sz="2400" dirty="0">
                <a:solidFill>
                  <a:srgbClr val="FF0000"/>
                </a:solidFill>
              </a:rPr>
              <a:t>, </a:t>
            </a:r>
            <a:r>
              <a:rPr lang="en-IN" sz="2400" dirty="0" err="1">
                <a:solidFill>
                  <a:srgbClr val="FF0000"/>
                </a:solidFill>
              </a:rPr>
              <a:t>rthread</a:t>
            </a:r>
            <a:r>
              <a:rPr lang="en-IN" sz="2400" dirty="0">
                <a:solidFill>
                  <a:srgbClr val="FF0000"/>
                </a:solidFill>
              </a:rPr>
              <a:t>; };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849" y="0"/>
            <a:ext cx="9603275" cy="1049235"/>
          </a:xfrm>
        </p:spPr>
        <p:txBody>
          <a:bodyPr/>
          <a:lstStyle/>
          <a:p>
            <a:r>
              <a:rPr lang="en-US" dirty="0"/>
              <a:t>Threaded Binary Tree In-order Traversal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4362" y="944546"/>
            <a:ext cx="5685987" cy="505432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inorder</a:t>
            </a:r>
            <a:r>
              <a:rPr lang="en-US" sz="2400" dirty="0"/>
              <a:t>(Node *root) { </a:t>
            </a:r>
          </a:p>
          <a:p>
            <a:pPr marL="0" indent="0">
              <a:buNone/>
            </a:pPr>
            <a:r>
              <a:rPr lang="en-US" sz="2400" dirty="0"/>
              <a:t>   Node *cur = leftmost(root); </a:t>
            </a:r>
          </a:p>
          <a:p>
            <a:pPr marL="0" indent="0">
              <a:buNone/>
            </a:pPr>
            <a:r>
              <a:rPr lang="en-US" sz="2400" dirty="0"/>
              <a:t>    while (cur != NULL) </a:t>
            </a:r>
          </a:p>
          <a:p>
            <a:pPr marL="0" indent="0">
              <a:buNone/>
            </a:pPr>
            <a:r>
              <a:rPr lang="en-US" sz="2400" dirty="0"/>
              <a:t>    {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cout</a:t>
            </a:r>
            <a:r>
              <a:rPr lang="en-US" sz="2400" dirty="0"/>
              <a:t>&lt;&lt; cur-&gt;data; </a:t>
            </a:r>
          </a:p>
          <a:p>
            <a:pPr marL="0" indent="0">
              <a:buNone/>
            </a:pPr>
            <a:r>
              <a:rPr lang="en-US" sz="2400" dirty="0"/>
              <a:t>        if (cur-&gt;</a:t>
            </a:r>
            <a:r>
              <a:rPr lang="en-US" sz="2400" dirty="0" err="1"/>
              <a:t>rthread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            cur = cur-&gt;</a:t>
            </a:r>
            <a:r>
              <a:rPr lang="en-US" sz="2400" dirty="0" err="1"/>
              <a:t>rchild</a:t>
            </a:r>
            <a:r>
              <a:rPr lang="en-US" sz="2400" dirty="0"/>
              <a:t>; </a:t>
            </a:r>
          </a:p>
          <a:p>
            <a:pPr marL="0" indent="0">
              <a:buNone/>
            </a:pPr>
            <a:r>
              <a:rPr lang="en-US" sz="2400" dirty="0"/>
              <a:t>        else </a:t>
            </a:r>
          </a:p>
          <a:p>
            <a:pPr marL="0" indent="0">
              <a:buNone/>
            </a:pPr>
            <a:r>
              <a:rPr lang="en-US" sz="2400" dirty="0"/>
              <a:t>	cur = leftmost(cur-&gt;</a:t>
            </a:r>
            <a:r>
              <a:rPr lang="en-US" sz="2400" dirty="0" err="1"/>
              <a:t>rchild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/>
              <a:t>    } 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329E9EA-C97B-4FE4-8373-C5AB23320950}"/>
              </a:ext>
            </a:extLst>
          </p:cNvPr>
          <p:cNvSpPr txBox="1"/>
          <p:nvPr/>
        </p:nvSpPr>
        <p:spPr>
          <a:xfrm>
            <a:off x="7253033" y="1225107"/>
            <a:ext cx="4453863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Node* </a:t>
            </a:r>
            <a:r>
              <a:rPr lang="en-IN" sz="2000" dirty="0" err="1"/>
              <a:t>leftMost</a:t>
            </a:r>
            <a:r>
              <a:rPr lang="en-IN" sz="2000" dirty="0"/>
              <a:t>(Node *n) { </a:t>
            </a:r>
          </a:p>
          <a:p>
            <a:r>
              <a:rPr lang="en-IN" sz="2000" dirty="0"/>
              <a:t>    if (n == NULL) </a:t>
            </a:r>
          </a:p>
          <a:p>
            <a:r>
              <a:rPr lang="en-IN" sz="2000" dirty="0"/>
              <a:t>       return NULL; </a:t>
            </a:r>
          </a:p>
          <a:p>
            <a:r>
              <a:rPr lang="en-IN" sz="2000" dirty="0"/>
              <a:t>  </a:t>
            </a:r>
          </a:p>
          <a:p>
            <a:r>
              <a:rPr lang="en-IN" sz="2000" dirty="0"/>
              <a:t>    while (n-&gt;</a:t>
            </a:r>
            <a:r>
              <a:rPr lang="en-IN" sz="2000" dirty="0" err="1"/>
              <a:t>lchild</a:t>
            </a:r>
            <a:r>
              <a:rPr lang="en-IN" sz="2000" dirty="0"/>
              <a:t> != NULL) </a:t>
            </a:r>
          </a:p>
          <a:p>
            <a:r>
              <a:rPr lang="en-IN" sz="2000" dirty="0"/>
              <a:t>        n = n-&gt;</a:t>
            </a:r>
            <a:r>
              <a:rPr lang="en-IN" sz="2000" dirty="0" err="1"/>
              <a:t>lchild</a:t>
            </a:r>
            <a:r>
              <a:rPr lang="en-IN" sz="2000" dirty="0"/>
              <a:t>;   </a:t>
            </a:r>
          </a:p>
          <a:p>
            <a:r>
              <a:rPr lang="en-IN" sz="2000" dirty="0"/>
              <a:t>    return n; </a:t>
            </a:r>
          </a:p>
          <a:p>
            <a:r>
              <a:rPr lang="en-IN" sz="2000" dirty="0"/>
              <a:t>}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10DDE6-E5C5-4965-A441-BB5DE2117B12}"/>
              </a:ext>
            </a:extLst>
          </p:cNvPr>
          <p:cNvSpPr txBox="1"/>
          <p:nvPr/>
        </p:nvSpPr>
        <p:spPr>
          <a:xfrm>
            <a:off x="772733" y="6125879"/>
            <a:ext cx="11250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https://www.geeksforgeeks.org/threaded-binary-tree/ #:~:text=The%20idea%20of%20threaded%20binary,types%20of%20threaded%20binary%20trees.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711200" y="5486400"/>
            <a:ext cx="58928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Start at leftmost node, print it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9448800" y="1371600"/>
            <a:ext cx="162560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2</a:t>
            </a: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xmlns="" id="{80F79443-2D84-4922-8B07-F548E1B11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514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12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xmlns="" id="{4112CD41-F989-4F46-8EAE-82BF1FEA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29" name="AutoShape 8">
            <a:extLst>
              <a:ext uri="{FF2B5EF4-FFF2-40B4-BE49-F238E27FC236}">
                <a16:creationId xmlns:a16="http://schemas.microsoft.com/office/drawing/2014/main" xmlns="" id="{0ECE23D8-BC97-48E4-AF61-75F2DF0DB2FE}"/>
              </a:ext>
            </a:extLst>
          </p:cNvPr>
          <p:cNvCxnSpPr>
            <a:cxnSpLocks noChangeShapeType="1"/>
            <a:stCxn id="27" idx="3"/>
            <a:endCxn id="28" idx="0"/>
          </p:cNvCxnSpPr>
          <p:nvPr/>
        </p:nvCxnSpPr>
        <p:spPr bwMode="auto">
          <a:xfrm flipH="1">
            <a:off x="6197600" y="2970214"/>
            <a:ext cx="4233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Oval 9">
            <a:extLst>
              <a:ext uri="{FF2B5EF4-FFF2-40B4-BE49-F238E27FC236}">
                <a16:creationId xmlns:a16="http://schemas.microsoft.com/office/drawing/2014/main" xmlns="" id="{F2468375-CF4B-450D-870D-8ED0E8D5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31" name="AutoShape 10">
            <a:extLst>
              <a:ext uri="{FF2B5EF4-FFF2-40B4-BE49-F238E27FC236}">
                <a16:creationId xmlns:a16="http://schemas.microsoft.com/office/drawing/2014/main" xmlns="" id="{60D28652-1292-4D75-82F8-4BCDD4509594}"/>
              </a:ext>
            </a:extLst>
          </p:cNvPr>
          <p:cNvCxnSpPr>
            <a:cxnSpLocks noChangeShapeType="1"/>
            <a:stCxn id="32" idx="5"/>
            <a:endCxn id="30" idx="0"/>
          </p:cNvCxnSpPr>
          <p:nvPr/>
        </p:nvCxnSpPr>
        <p:spPr bwMode="auto">
          <a:xfrm>
            <a:off x="4351867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Oval 11">
            <a:extLst>
              <a:ext uri="{FF2B5EF4-FFF2-40B4-BE49-F238E27FC236}">
                <a16:creationId xmlns:a16="http://schemas.microsoft.com/office/drawing/2014/main" xmlns="" id="{AE080714-6280-40F0-95ED-0DFB8C864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33" name="AutoShape 12">
            <a:extLst>
              <a:ext uri="{FF2B5EF4-FFF2-40B4-BE49-F238E27FC236}">
                <a16:creationId xmlns:a16="http://schemas.microsoft.com/office/drawing/2014/main" xmlns="" id="{9530BA1C-B17E-4738-9234-47D52B0AD79C}"/>
              </a:ext>
            </a:extLst>
          </p:cNvPr>
          <p:cNvCxnSpPr>
            <a:cxnSpLocks noChangeShapeType="1"/>
            <a:stCxn id="40" idx="3"/>
            <a:endCxn id="32" idx="0"/>
          </p:cNvCxnSpPr>
          <p:nvPr/>
        </p:nvCxnSpPr>
        <p:spPr bwMode="auto">
          <a:xfrm flipH="1">
            <a:off x="4064000" y="2132014"/>
            <a:ext cx="1134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Oval 13">
            <a:extLst>
              <a:ext uri="{FF2B5EF4-FFF2-40B4-BE49-F238E27FC236}">
                <a16:creationId xmlns:a16="http://schemas.microsoft.com/office/drawing/2014/main" xmlns="" id="{EF60C337-3DCA-4E21-96A3-C604F18E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14</a:t>
            </a:r>
          </a:p>
        </p:txBody>
      </p:sp>
      <p:cxnSp>
        <p:nvCxnSpPr>
          <p:cNvPr id="35" name="AutoShape 14">
            <a:extLst>
              <a:ext uri="{FF2B5EF4-FFF2-40B4-BE49-F238E27FC236}">
                <a16:creationId xmlns:a16="http://schemas.microsoft.com/office/drawing/2014/main" xmlns="" id="{C7350848-DF56-4912-B4EA-81A37AC1D6E0}"/>
              </a:ext>
            </a:extLst>
          </p:cNvPr>
          <p:cNvCxnSpPr>
            <a:cxnSpLocks noChangeShapeType="1"/>
            <a:stCxn id="27" idx="5"/>
            <a:endCxn id="34" idx="0"/>
          </p:cNvCxnSpPr>
          <p:nvPr/>
        </p:nvCxnSpPr>
        <p:spPr bwMode="auto">
          <a:xfrm>
            <a:off x="7196667" y="2970214"/>
            <a:ext cx="626533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Oval 15">
            <a:extLst>
              <a:ext uri="{FF2B5EF4-FFF2-40B4-BE49-F238E27FC236}">
                <a16:creationId xmlns:a16="http://schemas.microsoft.com/office/drawing/2014/main" xmlns="" id="{34CD370E-0F8C-4614-BC06-B0D49D236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cxnSp>
        <p:nvCxnSpPr>
          <p:cNvPr id="37" name="AutoShape 16">
            <a:extLst>
              <a:ext uri="{FF2B5EF4-FFF2-40B4-BE49-F238E27FC236}">
                <a16:creationId xmlns:a16="http://schemas.microsoft.com/office/drawing/2014/main" xmlns="" id="{D30099EA-5FE4-4682-BAEE-519D12A01D66}"/>
              </a:ext>
            </a:extLst>
          </p:cNvPr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111067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" name="Oval 17">
            <a:extLst>
              <a:ext uri="{FF2B5EF4-FFF2-40B4-BE49-F238E27FC236}">
                <a16:creationId xmlns:a16="http://schemas.microsoft.com/office/drawing/2014/main" xmlns="" id="{ECE06B47-E780-4132-81A1-F5F903C8E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5052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cxnSp>
        <p:nvCxnSpPr>
          <p:cNvPr id="39" name="AutoShape 18">
            <a:extLst>
              <a:ext uri="{FF2B5EF4-FFF2-40B4-BE49-F238E27FC236}">
                <a16:creationId xmlns:a16="http://schemas.microsoft.com/office/drawing/2014/main" xmlns="" id="{87F6932C-75D0-4F4E-B4B0-581BA6FFCD90}"/>
              </a:ext>
            </a:extLst>
          </p:cNvPr>
          <p:cNvCxnSpPr>
            <a:cxnSpLocks noChangeShapeType="1"/>
            <a:stCxn id="32" idx="3"/>
            <a:endCxn id="38" idx="0"/>
          </p:cNvCxnSpPr>
          <p:nvPr/>
        </p:nvCxnSpPr>
        <p:spPr bwMode="auto">
          <a:xfrm flipH="1">
            <a:off x="3251200" y="3122614"/>
            <a:ext cx="5249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" name="Oval 19">
            <a:extLst>
              <a:ext uri="{FF2B5EF4-FFF2-40B4-BE49-F238E27FC236}">
                <a16:creationId xmlns:a16="http://schemas.microsoft.com/office/drawing/2014/main" xmlns="" id="{BD07BF6C-A96D-40E3-BF26-509DB9E69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6764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41" name="Oval 20">
            <a:extLst>
              <a:ext uri="{FF2B5EF4-FFF2-40B4-BE49-F238E27FC236}">
                <a16:creationId xmlns:a16="http://schemas.microsoft.com/office/drawing/2014/main" xmlns="" id="{F6351946-FA30-45B2-86E2-F7C49992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9600"/>
            <a:ext cx="8128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000" dirty="0">
                <a:solidFill>
                  <a:srgbClr val="FF0000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42" name="AutoShape 21">
            <a:extLst>
              <a:ext uri="{FF2B5EF4-FFF2-40B4-BE49-F238E27FC236}">
                <a16:creationId xmlns:a16="http://schemas.microsoft.com/office/drawing/2014/main" xmlns="" id="{471428ED-58BC-4213-985E-2559B0F474C3}"/>
              </a:ext>
            </a:extLst>
          </p:cNvPr>
          <p:cNvCxnSpPr>
            <a:cxnSpLocks noChangeShapeType="1"/>
            <a:stCxn id="34" idx="3"/>
            <a:endCxn id="41" idx="0"/>
          </p:cNvCxnSpPr>
          <p:nvPr/>
        </p:nvCxnSpPr>
        <p:spPr bwMode="auto">
          <a:xfrm flipH="1">
            <a:off x="7112000" y="3960814"/>
            <a:ext cx="423333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22">
            <a:extLst>
              <a:ext uri="{FF2B5EF4-FFF2-40B4-BE49-F238E27FC236}">
                <a16:creationId xmlns:a16="http://schemas.microsoft.com/office/drawing/2014/main" xmlns="" id="{4127F030-C438-42F3-8AFD-6FA8325585A6}"/>
              </a:ext>
            </a:extLst>
          </p:cNvPr>
          <p:cNvCxnSpPr>
            <a:cxnSpLocks noChangeShapeType="1"/>
            <a:stCxn id="40" idx="5"/>
            <a:endCxn id="27" idx="0"/>
          </p:cNvCxnSpPr>
          <p:nvPr/>
        </p:nvCxnSpPr>
        <p:spPr bwMode="auto">
          <a:xfrm>
            <a:off x="5774267" y="2132014"/>
            <a:ext cx="1134533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23">
            <a:extLst>
              <a:ext uri="{FF2B5EF4-FFF2-40B4-BE49-F238E27FC236}">
                <a16:creationId xmlns:a16="http://schemas.microsoft.com/office/drawing/2014/main" xmlns="" id="{1E1A7870-29DE-4E7D-868E-24FDE227D039}"/>
              </a:ext>
            </a:extLst>
          </p:cNvPr>
          <p:cNvCxnSpPr>
            <a:cxnSpLocks noChangeShapeType="1"/>
            <a:stCxn id="38" idx="4"/>
            <a:endCxn id="32" idx="4"/>
          </p:cNvCxnSpPr>
          <p:nvPr/>
        </p:nvCxnSpPr>
        <p:spPr bwMode="auto">
          <a:xfrm rot="5400000" flipH="1" flipV="1">
            <a:off x="3238500" y="3213100"/>
            <a:ext cx="838200" cy="812800"/>
          </a:xfrm>
          <a:prstGeom prst="curvedConnector3">
            <a:avLst>
              <a:gd name="adj1" fmla="val -27273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AutoShape 24">
            <a:extLst>
              <a:ext uri="{FF2B5EF4-FFF2-40B4-BE49-F238E27FC236}">
                <a16:creationId xmlns:a16="http://schemas.microsoft.com/office/drawing/2014/main" xmlns="" id="{73C170D6-CC40-4878-ACEA-BFC94896F67D}"/>
              </a:ext>
            </a:extLst>
          </p:cNvPr>
          <p:cNvCxnSpPr>
            <a:cxnSpLocks noChangeShapeType="1"/>
            <a:stCxn id="30" idx="4"/>
            <a:endCxn id="40" idx="4"/>
          </p:cNvCxnSpPr>
          <p:nvPr/>
        </p:nvCxnSpPr>
        <p:spPr bwMode="auto">
          <a:xfrm rot="5400000" flipH="1" flipV="1">
            <a:off x="4267200" y="2819400"/>
            <a:ext cx="1828800" cy="609600"/>
          </a:xfrm>
          <a:prstGeom prst="curvedConnector3">
            <a:avLst>
              <a:gd name="adj1" fmla="val -125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AutoShape 25">
            <a:extLst>
              <a:ext uri="{FF2B5EF4-FFF2-40B4-BE49-F238E27FC236}">
                <a16:creationId xmlns:a16="http://schemas.microsoft.com/office/drawing/2014/main" xmlns="" id="{32BA327F-03AA-4F69-B559-E430FF80DB53}"/>
              </a:ext>
            </a:extLst>
          </p:cNvPr>
          <p:cNvCxnSpPr>
            <a:cxnSpLocks noChangeShapeType="1"/>
            <a:stCxn id="28" idx="4"/>
            <a:endCxn id="27" idx="4"/>
          </p:cNvCxnSpPr>
          <p:nvPr/>
        </p:nvCxnSpPr>
        <p:spPr bwMode="auto">
          <a:xfrm rot="5400000" flipH="1" flipV="1">
            <a:off x="6057900" y="3187700"/>
            <a:ext cx="990600" cy="711200"/>
          </a:xfrm>
          <a:prstGeom prst="curvedConnector3">
            <a:avLst>
              <a:gd name="adj1" fmla="val -23079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AutoShape 26">
            <a:extLst>
              <a:ext uri="{FF2B5EF4-FFF2-40B4-BE49-F238E27FC236}">
                <a16:creationId xmlns:a16="http://schemas.microsoft.com/office/drawing/2014/main" xmlns="" id="{4961032A-7994-4F23-B259-151B52F93CDB}"/>
              </a:ext>
            </a:extLst>
          </p:cNvPr>
          <p:cNvCxnSpPr>
            <a:cxnSpLocks noChangeShapeType="1"/>
            <a:stCxn id="41" idx="4"/>
            <a:endCxn id="34" idx="4"/>
          </p:cNvCxnSpPr>
          <p:nvPr/>
        </p:nvCxnSpPr>
        <p:spPr bwMode="auto">
          <a:xfrm rot="5400000" flipH="1" flipV="1">
            <a:off x="7010400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AutoShape 26">
            <a:extLst>
              <a:ext uri="{FF2B5EF4-FFF2-40B4-BE49-F238E27FC236}">
                <a16:creationId xmlns:a16="http://schemas.microsoft.com/office/drawing/2014/main" xmlns="" id="{A10AC3CC-77FC-4FCF-BD8B-882294AD85D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539982" y="4140200"/>
            <a:ext cx="914400" cy="711200"/>
          </a:xfrm>
          <a:prstGeom prst="curvedConnector3">
            <a:avLst>
              <a:gd name="adj1" fmla="val -25000"/>
            </a:avLst>
          </a:prstGeom>
          <a:ln w="38100">
            <a:prstDash val="dash"/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Rectangle 2">
            <a:extLst>
              <a:ext uri="{FF2B5EF4-FFF2-40B4-BE49-F238E27FC236}">
                <a16:creationId xmlns:a16="http://schemas.microsoft.com/office/drawing/2014/main" xmlns="" id="{22C344D1-E493-426C-8704-31C53B6727DA}"/>
              </a:ext>
            </a:extLst>
          </p:cNvPr>
          <p:cNvSpPr txBox="1">
            <a:spLocks noChangeArrowheads="1"/>
          </p:cNvSpPr>
          <p:nvPr/>
        </p:nvSpPr>
        <p:spPr>
          <a:xfrm>
            <a:off x="969849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Threaded Binary Tree In-order Traversal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6527</TotalTime>
  <Words>765</Words>
  <Application>Microsoft Office PowerPoint</Application>
  <PresentationFormat>Widescreen</PresentationFormat>
  <Paragraphs>242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新細明體</vt:lpstr>
      <vt:lpstr>Times New Roman</vt:lpstr>
      <vt:lpstr>Gallery</vt:lpstr>
      <vt:lpstr>Data Structures (15B11CI311)  Odd Semester 2021</vt:lpstr>
      <vt:lpstr>Lecture: 25</vt:lpstr>
      <vt:lpstr>Threaded Trees</vt:lpstr>
      <vt:lpstr>Threaded Trees</vt:lpstr>
      <vt:lpstr>Single Threaded Binary Search Tree Example</vt:lpstr>
      <vt:lpstr>Double Threaded Binary Search Tree Example</vt:lpstr>
      <vt:lpstr>Representation of Threaded Binary Tree</vt:lpstr>
      <vt:lpstr>Threaded Binary Tree In-order Traversal</vt:lpstr>
      <vt:lpstr>PowerPoint Presentation</vt:lpstr>
      <vt:lpstr>Threaded Binary Tree In-order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Mukesh Saraswat</dc:creator>
  <cp:lastModifiedBy>Microsoft account</cp:lastModifiedBy>
  <cp:revision>379</cp:revision>
  <dcterms:created xsi:type="dcterms:W3CDTF">2020-06-20T13:41:26Z</dcterms:created>
  <dcterms:modified xsi:type="dcterms:W3CDTF">2021-09-27T05:16:24Z</dcterms:modified>
</cp:coreProperties>
</file>