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presProps" Target="presProps.xml" /><Relationship Id="rId50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viewProps" Target="viewProps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4072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1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1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910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958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0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04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001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3" name="Google Shape;4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4" name="Google Shape;434;p16:notes"/>
          <p:cNvSpPr txBox="1">
            <a:spLocks noGrp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036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13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139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19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58266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923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22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9" name="Google Shape;70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3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496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4" name="Google Shape;81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88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5" name="Google Shape;8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053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5" name="Google Shape;91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237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6" name="Google Shape;96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3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841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1" name="Google Shape;107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6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4770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2" name="Google Shape;112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508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4" name="Google Shape;117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675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08" name="Google Shape;12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9" name="Google Shape;1209;p32:notes"/>
          <p:cNvSpPr txBox="1">
            <a:spLocks noGrp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if no decrease-key, our data structure is a lazy version of a binomial queue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Lucida Sans"/>
                <a:ea typeface="Lucida Sans"/>
                <a:cs typeface="Lucida Sans"/>
                <a:sym typeface="Lucida Sans"/>
              </a:rPr>
              <a:t>decrease key will not preserve property that all trees are binomial trees, but it will be close enough to bound maximum degree by O(log 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433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5" name="Google Shape;121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283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6" name="Google Shape;1256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960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7" name="Google Shape;129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69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7" name="Google Shape;133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7250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8" name="Google Shape;137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611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0" name="Google Shape;142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945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2" name="Google Shape;1462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28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873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4" name="Google Shape;150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080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43" name="Google Shape;15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44" name="Google Shape;1544;p41:notes"/>
          <p:cNvSpPr txBox="1">
            <a:spLocks noGrp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273442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50" name="Google Shape;155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1" name="Google Shape;1551;p42:notes"/>
          <p:cNvSpPr txBox="1">
            <a:spLocks noGrp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92190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57" name="Google Shape;15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8" name="Google Shape;1558;p43:notes"/>
          <p:cNvSpPr txBox="1">
            <a:spLocks noGrp="1"/>
          </p:cNvSpPr>
          <p:nvPr>
            <p:ph type="body" idx="1"/>
          </p:nvPr>
        </p:nvSpPr>
        <p:spPr>
          <a:xfrm>
            <a:off x="915988" y="4341813"/>
            <a:ext cx="5026025" cy="41163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main improvement: decrease-key is now O(1)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we'll emphasize the first 5 ops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206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9" name="Google Shape;16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47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20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61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set -&gt; unordered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835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11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937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alysis-algorithm-set-5-amortized-analysis-introduction/" TargetMode="Externa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://en.wikipedia.org/wiki/Amortized_analysis" TargetMode="External" /><Relationship Id="rId4" Type="http://schemas.openxmlformats.org/officeDocument/2006/relationships/image" Target="../media/image2.png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~wayne/teaching/fibonacci-heap.pdf" TargetMode="External" /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/>
        </p:nvSpPr>
        <p:spPr>
          <a:xfrm>
            <a:off x="600746" y="280363"/>
            <a:ext cx="1099050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Structures(15B12CI311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ODD 2021</a:t>
            </a:r>
            <a:endParaRPr sz="28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976" y="1897163"/>
            <a:ext cx="2697863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812800" y="5702300"/>
            <a:ext cx="110578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Jaypee Institute of Information Technology (JIIT)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A-10, Sector 62, Noida</a:t>
            </a:r>
            <a:endParaRPr sz="2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5704023" y="3206775"/>
            <a:ext cx="475162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Fibonacci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Heaps</a:t>
            </a:r>
            <a:endParaRPr sz="32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2352040" y="2254885"/>
            <a:ext cx="726948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Operations on Fibonacci Heap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Insert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Insert.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new singleton tree.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to left of min pointer.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Update min pointer.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43255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22"/>
          <p:cNvCxnSpPr>
            <a:stCxn id="243" idx="2"/>
            <a:endCxn id="241" idx="6"/>
          </p:cNvCxnSpPr>
          <p:nvPr/>
        </p:nvCxnSpPr>
        <p:spPr>
          <a:xfrm rot="10800000">
            <a:off x="6797701" y="4902994"/>
            <a:ext cx="1889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4" name="Google Shape;244;p22"/>
          <p:cNvSpPr/>
          <p:nvPr/>
        </p:nvSpPr>
        <p:spPr>
          <a:xfrm>
            <a:off x="528955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" name="Google Shape;245;p22"/>
          <p:cNvCxnSpPr>
            <a:stCxn id="241" idx="2"/>
            <a:endCxn id="244" idx="6"/>
          </p:cNvCxnSpPr>
          <p:nvPr/>
        </p:nvCxnSpPr>
        <p:spPr>
          <a:xfrm rot="10800000">
            <a:off x="5654651" y="4902994"/>
            <a:ext cx="7779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6" name="Google Shape;246;p22"/>
          <p:cNvSpPr/>
          <p:nvPr/>
        </p:nvSpPr>
        <p:spPr>
          <a:xfrm>
            <a:off x="2903539" y="5410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2903539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" name="Google Shape;248;p22"/>
          <p:cNvCxnSpPr>
            <a:stCxn id="246" idx="0"/>
            <a:endCxn id="247" idx="4"/>
          </p:cNvCxnSpPr>
          <p:nvPr/>
        </p:nvCxnSpPr>
        <p:spPr>
          <a:xfrm rot="10800000">
            <a:off x="3086102" y="5089501"/>
            <a:ext cx="0" cy="3207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22"/>
          <p:cNvCxnSpPr>
            <a:stCxn id="250" idx="2"/>
            <a:endCxn id="247" idx="6"/>
          </p:cNvCxnSpPr>
          <p:nvPr/>
        </p:nvCxnSpPr>
        <p:spPr>
          <a:xfrm rot="10800000">
            <a:off x="3268639" y="4902994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1" name="Google Shape;251;p22"/>
          <p:cNvSpPr/>
          <p:nvPr/>
        </p:nvSpPr>
        <p:spPr>
          <a:xfrm>
            <a:off x="3673476" y="61039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3673476" y="54181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2"/>
          <p:cNvCxnSpPr>
            <a:stCxn id="251" idx="0"/>
            <a:endCxn id="252" idx="4"/>
          </p:cNvCxnSpPr>
          <p:nvPr/>
        </p:nvCxnSpPr>
        <p:spPr>
          <a:xfrm rot="10800000">
            <a:off x="3856039" y="5791338"/>
            <a:ext cx="0" cy="31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22"/>
          <p:cNvSpPr/>
          <p:nvPr/>
        </p:nvSpPr>
        <p:spPr>
          <a:xfrm>
            <a:off x="4275139" y="5418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2"/>
          <p:cNvCxnSpPr>
            <a:stCxn id="254" idx="0"/>
            <a:endCxn id="250" idx="4"/>
          </p:cNvCxnSpPr>
          <p:nvPr/>
        </p:nvCxnSpPr>
        <p:spPr>
          <a:xfrm rot="10800000">
            <a:off x="4457702" y="50896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22"/>
          <p:cNvCxnSpPr>
            <a:stCxn id="252" idx="7"/>
            <a:endCxn id="250" idx="3"/>
          </p:cNvCxnSpPr>
          <p:nvPr/>
        </p:nvCxnSpPr>
        <p:spPr>
          <a:xfrm rot="10800000" flipH="1">
            <a:off x="3985130" y="5034772"/>
            <a:ext cx="343500" cy="438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22"/>
          <p:cNvSpPr/>
          <p:nvPr/>
        </p:nvSpPr>
        <p:spPr>
          <a:xfrm>
            <a:off x="4275139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2"/>
          <p:cNvCxnSpPr>
            <a:stCxn id="250" idx="6"/>
            <a:endCxn id="244" idx="2"/>
          </p:cNvCxnSpPr>
          <p:nvPr/>
        </p:nvCxnSpPr>
        <p:spPr>
          <a:xfrm>
            <a:off x="4640264" y="4902994"/>
            <a:ext cx="649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58" name="Google Shape;258;p22"/>
          <p:cNvSpPr txBox="1"/>
          <p:nvPr/>
        </p:nvSpPr>
        <p:spPr>
          <a:xfrm>
            <a:off x="5334000" y="6248401"/>
            <a:ext cx="3810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7864476" y="62563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2"/>
          <p:cNvCxnSpPr>
            <a:stCxn id="259" idx="0"/>
            <a:endCxn id="261" idx="4"/>
          </p:cNvCxnSpPr>
          <p:nvPr/>
        </p:nvCxnSpPr>
        <p:spPr>
          <a:xfrm rot="10800000">
            <a:off x="8047038" y="59278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22"/>
          <p:cNvSpPr/>
          <p:nvPr/>
        </p:nvSpPr>
        <p:spPr>
          <a:xfrm>
            <a:off x="9464676" y="55578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22"/>
          <p:cNvCxnSpPr>
            <a:stCxn id="262" idx="0"/>
            <a:endCxn id="243" idx="5"/>
          </p:cNvCxnSpPr>
          <p:nvPr/>
        </p:nvCxnSpPr>
        <p:spPr>
          <a:xfrm rot="10800000">
            <a:off x="8998338" y="5034938"/>
            <a:ext cx="648900" cy="522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1" name="Google Shape;261;p22"/>
          <p:cNvSpPr/>
          <p:nvPr/>
        </p:nvSpPr>
        <p:spPr>
          <a:xfrm>
            <a:off x="7864476" y="5554663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8686801" y="55546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868680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2"/>
          <p:cNvCxnSpPr>
            <a:stCxn id="264" idx="0"/>
            <a:endCxn id="243" idx="4"/>
          </p:cNvCxnSpPr>
          <p:nvPr/>
        </p:nvCxnSpPr>
        <p:spPr>
          <a:xfrm rot="10800000">
            <a:off x="8869363" y="5089663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2"/>
          <p:cNvCxnSpPr>
            <a:stCxn id="261" idx="7"/>
            <a:endCxn id="243" idx="3"/>
          </p:cNvCxnSpPr>
          <p:nvPr/>
        </p:nvCxnSpPr>
        <p:spPr>
          <a:xfrm rot="10800000" flipH="1">
            <a:off x="8176129" y="5034797"/>
            <a:ext cx="5640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22"/>
          <p:cNvSpPr/>
          <p:nvPr/>
        </p:nvSpPr>
        <p:spPr>
          <a:xfrm>
            <a:off x="9464676" y="6240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2"/>
          <p:cNvCxnSpPr>
            <a:stCxn id="267" idx="0"/>
            <a:endCxn id="262" idx="4"/>
          </p:cNvCxnSpPr>
          <p:nvPr/>
        </p:nvCxnSpPr>
        <p:spPr>
          <a:xfrm rot="10800000">
            <a:off x="9647238" y="5930863"/>
            <a:ext cx="0" cy="3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22"/>
          <p:cNvCxnSpPr>
            <a:stCxn id="243" idx="0"/>
            <a:endCxn id="270" idx="4"/>
          </p:cNvCxnSpPr>
          <p:nvPr/>
        </p:nvCxnSpPr>
        <p:spPr>
          <a:xfrm rot="10800000">
            <a:off x="8869363" y="4267063"/>
            <a:ext cx="0" cy="4494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270" name="Google Shape;270;p22"/>
          <p:cNvSpPr/>
          <p:nvPr/>
        </p:nvSpPr>
        <p:spPr>
          <a:xfrm>
            <a:off x="8686801" y="38941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5410201" y="3657601"/>
            <a:ext cx="365125" cy="373063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6400800" y="2895601"/>
            <a:ext cx="1752600" cy="307777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Insert</a:t>
            </a:r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Insert.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new singleton tree.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to left of min pointer.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Update min pointer.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7864476" y="62563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3"/>
          <p:cNvCxnSpPr>
            <a:stCxn id="279" idx="0"/>
            <a:endCxn id="281" idx="4"/>
          </p:cNvCxnSpPr>
          <p:nvPr/>
        </p:nvCxnSpPr>
        <p:spPr>
          <a:xfrm rot="10800000">
            <a:off x="8047038" y="59278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23"/>
          <p:cNvSpPr/>
          <p:nvPr/>
        </p:nvSpPr>
        <p:spPr>
          <a:xfrm>
            <a:off x="9464676" y="55578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3"/>
          <p:cNvCxnSpPr>
            <a:stCxn id="282" idx="0"/>
            <a:endCxn id="284" idx="5"/>
          </p:cNvCxnSpPr>
          <p:nvPr/>
        </p:nvCxnSpPr>
        <p:spPr>
          <a:xfrm rot="10800000">
            <a:off x="8998338" y="5034938"/>
            <a:ext cx="648900" cy="522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23"/>
          <p:cNvSpPr/>
          <p:nvPr/>
        </p:nvSpPr>
        <p:spPr>
          <a:xfrm>
            <a:off x="643255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6" name="Google Shape;286;p23"/>
          <p:cNvCxnSpPr>
            <a:stCxn id="284" idx="2"/>
            <a:endCxn id="285" idx="6"/>
          </p:cNvCxnSpPr>
          <p:nvPr/>
        </p:nvCxnSpPr>
        <p:spPr>
          <a:xfrm rot="10800000">
            <a:off x="6797701" y="4902994"/>
            <a:ext cx="1889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87" name="Google Shape;287;p23"/>
          <p:cNvSpPr/>
          <p:nvPr/>
        </p:nvSpPr>
        <p:spPr>
          <a:xfrm>
            <a:off x="528955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23"/>
          <p:cNvCxnSpPr>
            <a:stCxn id="285" idx="2"/>
            <a:endCxn id="287" idx="6"/>
          </p:cNvCxnSpPr>
          <p:nvPr/>
        </p:nvCxnSpPr>
        <p:spPr>
          <a:xfrm rot="10800000">
            <a:off x="5654651" y="4902994"/>
            <a:ext cx="7779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81" name="Google Shape;281;p23"/>
          <p:cNvSpPr/>
          <p:nvPr/>
        </p:nvSpPr>
        <p:spPr>
          <a:xfrm>
            <a:off x="7864476" y="5554663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8686801" y="55546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>
            <a:off x="868680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2903539" y="5410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2903539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2" name="Google Shape;292;p23"/>
          <p:cNvCxnSpPr>
            <a:stCxn id="290" idx="0"/>
            <a:endCxn id="291" idx="4"/>
          </p:cNvCxnSpPr>
          <p:nvPr/>
        </p:nvCxnSpPr>
        <p:spPr>
          <a:xfrm rot="10800000">
            <a:off x="3086102" y="5089501"/>
            <a:ext cx="0" cy="3207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23"/>
          <p:cNvCxnSpPr>
            <a:stCxn id="294" idx="2"/>
            <a:endCxn id="291" idx="6"/>
          </p:cNvCxnSpPr>
          <p:nvPr/>
        </p:nvCxnSpPr>
        <p:spPr>
          <a:xfrm rot="10800000">
            <a:off x="3268639" y="4902994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95" name="Google Shape;295;p23"/>
          <p:cNvSpPr/>
          <p:nvPr/>
        </p:nvSpPr>
        <p:spPr>
          <a:xfrm>
            <a:off x="3673476" y="61039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3673476" y="54181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3"/>
          <p:cNvCxnSpPr>
            <a:stCxn id="295" idx="0"/>
            <a:endCxn id="296" idx="4"/>
          </p:cNvCxnSpPr>
          <p:nvPr/>
        </p:nvCxnSpPr>
        <p:spPr>
          <a:xfrm rot="10800000">
            <a:off x="3856039" y="5791338"/>
            <a:ext cx="0" cy="31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" name="Google Shape;298;p23"/>
          <p:cNvSpPr/>
          <p:nvPr/>
        </p:nvSpPr>
        <p:spPr>
          <a:xfrm>
            <a:off x="4275139" y="5418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3"/>
          <p:cNvCxnSpPr>
            <a:stCxn id="298" idx="0"/>
            <a:endCxn id="294" idx="4"/>
          </p:cNvCxnSpPr>
          <p:nvPr/>
        </p:nvCxnSpPr>
        <p:spPr>
          <a:xfrm rot="10800000">
            <a:off x="4457702" y="50896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p23"/>
          <p:cNvCxnSpPr>
            <a:stCxn id="296" idx="7"/>
            <a:endCxn id="294" idx="3"/>
          </p:cNvCxnSpPr>
          <p:nvPr/>
        </p:nvCxnSpPr>
        <p:spPr>
          <a:xfrm rot="10800000" flipH="1">
            <a:off x="3985130" y="5034772"/>
            <a:ext cx="343500" cy="438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23"/>
          <p:cNvSpPr/>
          <p:nvPr/>
        </p:nvSpPr>
        <p:spPr>
          <a:xfrm>
            <a:off x="4275139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3"/>
          <p:cNvCxnSpPr>
            <a:stCxn id="294" idx="6"/>
            <a:endCxn id="287" idx="2"/>
          </p:cNvCxnSpPr>
          <p:nvPr/>
        </p:nvCxnSpPr>
        <p:spPr>
          <a:xfrm>
            <a:off x="4640264" y="4902994"/>
            <a:ext cx="649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02" name="Google Shape;302;p23"/>
          <p:cNvCxnSpPr>
            <a:stCxn id="289" idx="0"/>
            <a:endCxn id="284" idx="4"/>
          </p:cNvCxnSpPr>
          <p:nvPr/>
        </p:nvCxnSpPr>
        <p:spPr>
          <a:xfrm rot="10800000">
            <a:off x="8869363" y="5089663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3" name="Google Shape;303;p23"/>
          <p:cNvCxnSpPr>
            <a:stCxn id="281" idx="7"/>
            <a:endCxn id="284" idx="3"/>
          </p:cNvCxnSpPr>
          <p:nvPr/>
        </p:nvCxnSpPr>
        <p:spPr>
          <a:xfrm rot="10800000" flipH="1">
            <a:off x="8176129" y="5034797"/>
            <a:ext cx="5640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23"/>
          <p:cNvSpPr/>
          <p:nvPr/>
        </p:nvSpPr>
        <p:spPr>
          <a:xfrm>
            <a:off x="9464676" y="6240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23"/>
          <p:cNvCxnSpPr>
            <a:stCxn id="304" idx="0"/>
            <a:endCxn id="282" idx="4"/>
          </p:cNvCxnSpPr>
          <p:nvPr/>
        </p:nvCxnSpPr>
        <p:spPr>
          <a:xfrm rot="10800000">
            <a:off x="9647238" y="5930863"/>
            <a:ext cx="0" cy="3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23"/>
          <p:cNvCxnSpPr>
            <a:stCxn id="284" idx="0"/>
            <a:endCxn id="307" idx="4"/>
          </p:cNvCxnSpPr>
          <p:nvPr/>
        </p:nvCxnSpPr>
        <p:spPr>
          <a:xfrm rot="10800000">
            <a:off x="8869363" y="4267063"/>
            <a:ext cx="0" cy="4494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07" name="Google Shape;307;p23"/>
          <p:cNvSpPr/>
          <p:nvPr/>
        </p:nvSpPr>
        <p:spPr>
          <a:xfrm>
            <a:off x="8686801" y="38941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5334000" y="6248401"/>
            <a:ext cx="3810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7543801" y="4724401"/>
            <a:ext cx="365125" cy="373063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6400800" y="2895601"/>
            <a:ext cx="1752600" cy="307777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Insert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Insert.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Create a new singleton tree.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to left of min pointer.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Update min pointer.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Running time.  </a:t>
            </a:r>
            <a:r>
              <a:rPr lang="en-US" sz="1800">
                <a:solidFill>
                  <a:schemeClr val="hlink"/>
                </a:solidFill>
              </a:rPr>
              <a:t>O(1)</a:t>
            </a:r>
            <a:endParaRPr sz="1800"/>
          </a:p>
        </p:txBody>
      </p:sp>
      <p:sp>
        <p:nvSpPr>
          <p:cNvPr id="317" name="Google Shape;317;p24"/>
          <p:cNvSpPr/>
          <p:nvPr/>
        </p:nvSpPr>
        <p:spPr>
          <a:xfrm>
            <a:off x="7864476" y="62563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4"/>
          <p:cNvCxnSpPr>
            <a:stCxn id="317" idx="0"/>
            <a:endCxn id="319" idx="4"/>
          </p:cNvCxnSpPr>
          <p:nvPr/>
        </p:nvCxnSpPr>
        <p:spPr>
          <a:xfrm rot="10800000">
            <a:off x="8047038" y="59278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24"/>
          <p:cNvSpPr/>
          <p:nvPr/>
        </p:nvSpPr>
        <p:spPr>
          <a:xfrm>
            <a:off x="9464676" y="55578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4"/>
          <p:cNvCxnSpPr>
            <a:stCxn id="320" idx="0"/>
            <a:endCxn id="322" idx="5"/>
          </p:cNvCxnSpPr>
          <p:nvPr/>
        </p:nvCxnSpPr>
        <p:spPr>
          <a:xfrm rot="10800000">
            <a:off x="8998338" y="5034938"/>
            <a:ext cx="648900" cy="522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3" name="Google Shape;323;p24"/>
          <p:cNvSpPr/>
          <p:nvPr/>
        </p:nvSpPr>
        <p:spPr>
          <a:xfrm>
            <a:off x="643255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4" name="Google Shape;324;p24"/>
          <p:cNvCxnSpPr>
            <a:stCxn id="322" idx="2"/>
            <a:endCxn id="323" idx="6"/>
          </p:cNvCxnSpPr>
          <p:nvPr/>
        </p:nvCxnSpPr>
        <p:spPr>
          <a:xfrm rot="10800000">
            <a:off x="6797701" y="4902994"/>
            <a:ext cx="1889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5" name="Google Shape;325;p24"/>
          <p:cNvCxnSpPr>
            <a:stCxn id="323" idx="2"/>
            <a:endCxn id="326" idx="6"/>
          </p:cNvCxnSpPr>
          <p:nvPr/>
        </p:nvCxnSpPr>
        <p:spPr>
          <a:xfrm rot="10800000">
            <a:off x="5654651" y="4902994"/>
            <a:ext cx="7779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19" name="Google Shape;319;p24"/>
          <p:cNvSpPr/>
          <p:nvPr/>
        </p:nvSpPr>
        <p:spPr>
          <a:xfrm>
            <a:off x="7864476" y="5554663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8686801" y="55546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868680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2903539" y="5410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2903539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0" name="Google Shape;330;p24"/>
          <p:cNvCxnSpPr>
            <a:stCxn id="328" idx="0"/>
            <a:endCxn id="329" idx="4"/>
          </p:cNvCxnSpPr>
          <p:nvPr/>
        </p:nvCxnSpPr>
        <p:spPr>
          <a:xfrm rot="10800000">
            <a:off x="3086102" y="5089501"/>
            <a:ext cx="0" cy="3207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4"/>
          <p:cNvCxnSpPr>
            <a:stCxn id="332" idx="2"/>
            <a:endCxn id="329" idx="6"/>
          </p:cNvCxnSpPr>
          <p:nvPr/>
        </p:nvCxnSpPr>
        <p:spPr>
          <a:xfrm rot="10800000">
            <a:off x="3268639" y="4902994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33" name="Google Shape;333;p24"/>
          <p:cNvSpPr/>
          <p:nvPr/>
        </p:nvSpPr>
        <p:spPr>
          <a:xfrm>
            <a:off x="3673476" y="61039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3673476" y="54181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4"/>
          <p:cNvCxnSpPr>
            <a:stCxn id="333" idx="0"/>
            <a:endCxn id="334" idx="4"/>
          </p:cNvCxnSpPr>
          <p:nvPr/>
        </p:nvCxnSpPr>
        <p:spPr>
          <a:xfrm rot="10800000">
            <a:off x="3856039" y="5791338"/>
            <a:ext cx="0" cy="31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24"/>
          <p:cNvSpPr/>
          <p:nvPr/>
        </p:nvSpPr>
        <p:spPr>
          <a:xfrm>
            <a:off x="4275139" y="5418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24"/>
          <p:cNvCxnSpPr>
            <a:stCxn id="336" idx="0"/>
            <a:endCxn id="332" idx="4"/>
          </p:cNvCxnSpPr>
          <p:nvPr/>
        </p:nvCxnSpPr>
        <p:spPr>
          <a:xfrm rot="10800000">
            <a:off x="4457702" y="50896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p24"/>
          <p:cNvCxnSpPr>
            <a:stCxn id="334" idx="7"/>
            <a:endCxn id="332" idx="3"/>
          </p:cNvCxnSpPr>
          <p:nvPr/>
        </p:nvCxnSpPr>
        <p:spPr>
          <a:xfrm rot="10800000" flipH="1">
            <a:off x="3985130" y="5034772"/>
            <a:ext cx="343500" cy="438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4"/>
          <p:cNvSpPr/>
          <p:nvPr/>
        </p:nvSpPr>
        <p:spPr>
          <a:xfrm>
            <a:off x="4275139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4"/>
          <p:cNvCxnSpPr>
            <a:stCxn id="332" idx="6"/>
            <a:endCxn id="326" idx="2"/>
          </p:cNvCxnSpPr>
          <p:nvPr/>
        </p:nvCxnSpPr>
        <p:spPr>
          <a:xfrm>
            <a:off x="4640264" y="4902994"/>
            <a:ext cx="649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40" name="Google Shape;340;p24"/>
          <p:cNvCxnSpPr>
            <a:stCxn id="327" idx="0"/>
            <a:endCxn id="322" idx="4"/>
          </p:cNvCxnSpPr>
          <p:nvPr/>
        </p:nvCxnSpPr>
        <p:spPr>
          <a:xfrm rot="10800000">
            <a:off x="8869363" y="5089663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24"/>
          <p:cNvCxnSpPr>
            <a:stCxn id="319" idx="7"/>
            <a:endCxn id="322" idx="3"/>
          </p:cNvCxnSpPr>
          <p:nvPr/>
        </p:nvCxnSpPr>
        <p:spPr>
          <a:xfrm rot="10800000" flipH="1">
            <a:off x="8176129" y="5034797"/>
            <a:ext cx="5640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24"/>
          <p:cNvSpPr/>
          <p:nvPr/>
        </p:nvSpPr>
        <p:spPr>
          <a:xfrm>
            <a:off x="9464676" y="6240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4"/>
          <p:cNvCxnSpPr>
            <a:stCxn id="342" idx="0"/>
            <a:endCxn id="320" idx="4"/>
          </p:cNvCxnSpPr>
          <p:nvPr/>
        </p:nvCxnSpPr>
        <p:spPr>
          <a:xfrm rot="10800000">
            <a:off x="9647238" y="5930863"/>
            <a:ext cx="0" cy="3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24"/>
          <p:cNvCxnSpPr>
            <a:stCxn id="322" idx="0"/>
            <a:endCxn id="345" idx="4"/>
          </p:cNvCxnSpPr>
          <p:nvPr/>
        </p:nvCxnSpPr>
        <p:spPr>
          <a:xfrm rot="10800000">
            <a:off x="8869363" y="4267063"/>
            <a:ext cx="0" cy="4494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5" name="Google Shape;345;p24"/>
          <p:cNvSpPr/>
          <p:nvPr/>
        </p:nvSpPr>
        <p:spPr>
          <a:xfrm>
            <a:off x="8686801" y="38941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5334000" y="6248401"/>
            <a:ext cx="3810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7543801" y="4724401"/>
            <a:ext cx="365125" cy="373063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5289551" y="4716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6400800" y="2895601"/>
            <a:ext cx="1752600" cy="307777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Union</a:t>
            </a:r>
            <a:endParaRPr/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Union.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Concatenate two Fibonacci heaps.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Root lists are circular, doubly linked lists.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55" name="Google Shape;355;p25"/>
          <p:cNvSpPr/>
          <p:nvPr/>
        </p:nvSpPr>
        <p:spPr>
          <a:xfrm>
            <a:off x="7864476" y="62563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5"/>
          <p:cNvCxnSpPr>
            <a:stCxn id="355" idx="0"/>
            <a:endCxn id="357" idx="4"/>
          </p:cNvCxnSpPr>
          <p:nvPr/>
        </p:nvCxnSpPr>
        <p:spPr>
          <a:xfrm rot="10800000">
            <a:off x="8047038" y="59278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8" name="Google Shape;358;p25"/>
          <p:cNvSpPr/>
          <p:nvPr/>
        </p:nvSpPr>
        <p:spPr>
          <a:xfrm>
            <a:off x="9464676" y="55578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5"/>
          <p:cNvCxnSpPr>
            <a:stCxn id="358" idx="0"/>
            <a:endCxn id="360" idx="5"/>
          </p:cNvCxnSpPr>
          <p:nvPr/>
        </p:nvCxnSpPr>
        <p:spPr>
          <a:xfrm rot="10800000">
            <a:off x="8998338" y="4966538"/>
            <a:ext cx="648900" cy="591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" name="Google Shape;361;p25"/>
          <p:cNvSpPr/>
          <p:nvPr/>
        </p:nvSpPr>
        <p:spPr>
          <a:xfrm>
            <a:off x="7194551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2" name="Google Shape;362;p25"/>
          <p:cNvCxnSpPr/>
          <p:nvPr/>
        </p:nvCxnSpPr>
        <p:spPr>
          <a:xfrm rot="10800000">
            <a:off x="7543800" y="4800600"/>
            <a:ext cx="111125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triangle" w="med" len="med"/>
            <a:tailEnd type="none" w="sm" len="sm"/>
          </a:ln>
        </p:spPr>
      </p:cxnSp>
      <p:sp>
        <p:nvSpPr>
          <p:cNvPr id="363" name="Google Shape;363;p25"/>
          <p:cNvSpPr/>
          <p:nvPr/>
        </p:nvSpPr>
        <p:spPr>
          <a:xfrm>
            <a:off x="5197476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7864476" y="5554663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5"/>
          <p:cNvSpPr/>
          <p:nvPr/>
        </p:nvSpPr>
        <p:spPr>
          <a:xfrm>
            <a:off x="8686801" y="55546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8686801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2751139" y="5410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>
            <a:off x="2751139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7" name="Google Shape;367;p25"/>
          <p:cNvCxnSpPr>
            <a:stCxn id="365" idx="0"/>
            <a:endCxn id="366" idx="4"/>
          </p:cNvCxnSpPr>
          <p:nvPr/>
        </p:nvCxnSpPr>
        <p:spPr>
          <a:xfrm rot="10800000">
            <a:off x="2933702" y="50214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25"/>
          <p:cNvCxnSpPr>
            <a:stCxn id="369" idx="2"/>
            <a:endCxn id="366" idx="6"/>
          </p:cNvCxnSpPr>
          <p:nvPr/>
        </p:nvCxnSpPr>
        <p:spPr>
          <a:xfrm rot="10800000">
            <a:off x="3116239" y="4834733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triangle" w="med" len="med"/>
            <a:tailEnd type="none" w="sm" len="sm"/>
          </a:ln>
        </p:spPr>
      </p:cxnSp>
      <p:sp>
        <p:nvSpPr>
          <p:cNvPr id="370" name="Google Shape;370;p25"/>
          <p:cNvSpPr/>
          <p:nvPr/>
        </p:nvSpPr>
        <p:spPr>
          <a:xfrm>
            <a:off x="3521076" y="61039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3521076" y="54181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25"/>
          <p:cNvCxnSpPr>
            <a:stCxn id="370" idx="0"/>
            <a:endCxn id="371" idx="4"/>
          </p:cNvCxnSpPr>
          <p:nvPr/>
        </p:nvCxnSpPr>
        <p:spPr>
          <a:xfrm rot="10800000">
            <a:off x="3703639" y="5791338"/>
            <a:ext cx="0" cy="31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3" name="Google Shape;373;p25"/>
          <p:cNvSpPr/>
          <p:nvPr/>
        </p:nvSpPr>
        <p:spPr>
          <a:xfrm>
            <a:off x="4122739" y="5418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25"/>
          <p:cNvCxnSpPr>
            <a:stCxn id="373" idx="0"/>
            <a:endCxn id="369" idx="4"/>
          </p:cNvCxnSpPr>
          <p:nvPr/>
        </p:nvCxnSpPr>
        <p:spPr>
          <a:xfrm rot="10800000">
            <a:off x="4305302" y="5021238"/>
            <a:ext cx="0" cy="396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25"/>
          <p:cNvCxnSpPr>
            <a:stCxn id="371" idx="7"/>
            <a:endCxn id="369" idx="3"/>
          </p:cNvCxnSpPr>
          <p:nvPr/>
        </p:nvCxnSpPr>
        <p:spPr>
          <a:xfrm rot="10800000" flipH="1">
            <a:off x="3832730" y="4966672"/>
            <a:ext cx="343500" cy="5061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9" name="Google Shape;369;p25"/>
          <p:cNvSpPr/>
          <p:nvPr/>
        </p:nvSpPr>
        <p:spPr>
          <a:xfrm>
            <a:off x="4122739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25"/>
          <p:cNvCxnSpPr>
            <a:stCxn id="369" idx="6"/>
            <a:endCxn id="363" idx="2"/>
          </p:cNvCxnSpPr>
          <p:nvPr/>
        </p:nvCxnSpPr>
        <p:spPr>
          <a:xfrm>
            <a:off x="4487864" y="4834733"/>
            <a:ext cx="709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25"/>
          <p:cNvCxnSpPr>
            <a:stCxn id="364" idx="0"/>
            <a:endCxn id="360" idx="4"/>
          </p:cNvCxnSpPr>
          <p:nvPr/>
        </p:nvCxnSpPr>
        <p:spPr>
          <a:xfrm rot="10800000">
            <a:off x="8869363" y="5021263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25"/>
          <p:cNvCxnSpPr>
            <a:stCxn id="357" idx="7"/>
            <a:endCxn id="360" idx="3"/>
          </p:cNvCxnSpPr>
          <p:nvPr/>
        </p:nvCxnSpPr>
        <p:spPr>
          <a:xfrm rot="10800000" flipH="1">
            <a:off x="8176129" y="4966697"/>
            <a:ext cx="5640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25"/>
          <p:cNvSpPr/>
          <p:nvPr/>
        </p:nvSpPr>
        <p:spPr>
          <a:xfrm>
            <a:off x="9464676" y="6240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25"/>
          <p:cNvCxnSpPr>
            <a:stCxn id="379" idx="0"/>
            <a:endCxn id="358" idx="4"/>
          </p:cNvCxnSpPr>
          <p:nvPr/>
        </p:nvCxnSpPr>
        <p:spPr>
          <a:xfrm rot="10800000">
            <a:off x="9647238" y="5930863"/>
            <a:ext cx="0" cy="3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1" name="Google Shape;381;p25"/>
          <p:cNvCxnSpPr>
            <a:stCxn id="360" idx="0"/>
            <a:endCxn id="382" idx="4"/>
          </p:cNvCxnSpPr>
          <p:nvPr/>
        </p:nvCxnSpPr>
        <p:spPr>
          <a:xfrm rot="10800000">
            <a:off x="8869363" y="4191001"/>
            <a:ext cx="0" cy="457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2" name="Google Shape;382;p25"/>
          <p:cNvSpPr/>
          <p:nvPr/>
        </p:nvSpPr>
        <p:spPr>
          <a:xfrm>
            <a:off x="8686801" y="3817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1752600" y="5181601"/>
            <a:ext cx="4572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H'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9982200" y="5181601"/>
            <a:ext cx="4572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H''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9921876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25"/>
          <p:cNvCxnSpPr>
            <a:stCxn id="360" idx="6"/>
            <a:endCxn id="385" idx="2"/>
          </p:cNvCxnSpPr>
          <p:nvPr/>
        </p:nvCxnSpPr>
        <p:spPr>
          <a:xfrm>
            <a:off x="9051926" y="4834733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87" name="Google Shape;387;p25"/>
          <p:cNvCxnSpPr>
            <a:stCxn id="363" idx="1"/>
            <a:endCxn id="366" idx="7"/>
          </p:cNvCxnSpPr>
          <p:nvPr/>
        </p:nvCxnSpPr>
        <p:spPr>
          <a:xfrm rot="5400000">
            <a:off x="4156547" y="3609035"/>
            <a:ext cx="600" cy="2188200"/>
          </a:xfrm>
          <a:prstGeom prst="curvedConnector3">
            <a:avLst>
              <a:gd name="adj1" fmla="val -47191212"/>
            </a:avLst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88" name="Google Shape;388;p25"/>
          <p:cNvCxnSpPr>
            <a:stCxn id="385" idx="1"/>
            <a:endCxn id="361" idx="0"/>
          </p:cNvCxnSpPr>
          <p:nvPr/>
        </p:nvCxnSpPr>
        <p:spPr>
          <a:xfrm rot="5400000" flipH="1">
            <a:off x="8648897" y="3376385"/>
            <a:ext cx="54600" cy="2598300"/>
          </a:xfrm>
          <a:prstGeom prst="curvedConnector3">
            <a:avLst>
              <a:gd name="adj1" fmla="val 518743"/>
            </a:avLst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389" name="Google Shape;389;p25"/>
          <p:cNvCxnSpPr>
            <a:stCxn id="363" idx="0"/>
            <a:endCxn id="390" idx="4"/>
          </p:cNvCxnSpPr>
          <p:nvPr/>
        </p:nvCxnSpPr>
        <p:spPr>
          <a:xfrm rot="10800000">
            <a:off x="5380039" y="4183201"/>
            <a:ext cx="0" cy="4650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90" name="Google Shape;390;p25"/>
          <p:cNvSpPr/>
          <p:nvPr/>
        </p:nvSpPr>
        <p:spPr>
          <a:xfrm>
            <a:off x="5197476" y="38100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Union</a:t>
            </a:r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Union.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Concatenate two Fibonacci heaps.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Root lists are circular, doubly linked lists.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Running time.  </a:t>
            </a:r>
            <a:r>
              <a:rPr lang="en-US" sz="1800">
                <a:solidFill>
                  <a:schemeClr val="hlink"/>
                </a:solidFill>
              </a:rPr>
              <a:t>O(1)</a:t>
            </a: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97" name="Google Shape;397;p26"/>
          <p:cNvSpPr/>
          <p:nvPr/>
        </p:nvSpPr>
        <p:spPr>
          <a:xfrm>
            <a:off x="7864476" y="62563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26"/>
          <p:cNvCxnSpPr>
            <a:stCxn id="397" idx="0"/>
            <a:endCxn id="399" idx="4"/>
          </p:cNvCxnSpPr>
          <p:nvPr/>
        </p:nvCxnSpPr>
        <p:spPr>
          <a:xfrm rot="10800000">
            <a:off x="8047038" y="5927838"/>
            <a:ext cx="0" cy="328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0" name="Google Shape;400;p26"/>
          <p:cNvSpPr/>
          <p:nvPr/>
        </p:nvSpPr>
        <p:spPr>
          <a:xfrm>
            <a:off x="9464676" y="55578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26"/>
          <p:cNvCxnSpPr>
            <a:stCxn id="400" idx="0"/>
            <a:endCxn id="402" idx="5"/>
          </p:cNvCxnSpPr>
          <p:nvPr/>
        </p:nvCxnSpPr>
        <p:spPr>
          <a:xfrm rot="10800000">
            <a:off x="8998338" y="4966538"/>
            <a:ext cx="648900" cy="591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26"/>
          <p:cNvSpPr/>
          <p:nvPr/>
        </p:nvSpPr>
        <p:spPr>
          <a:xfrm>
            <a:off x="7194551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5197476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7864476" y="5554663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686801" y="55546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8686801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2751139" y="5410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2751139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26"/>
          <p:cNvCxnSpPr>
            <a:stCxn id="406" idx="0"/>
            <a:endCxn id="407" idx="4"/>
          </p:cNvCxnSpPr>
          <p:nvPr/>
        </p:nvCxnSpPr>
        <p:spPr>
          <a:xfrm rot="10800000">
            <a:off x="2933702" y="50214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9" name="Google Shape;409;p26"/>
          <p:cNvCxnSpPr>
            <a:stCxn id="410" idx="2"/>
            <a:endCxn id="407" idx="6"/>
          </p:cNvCxnSpPr>
          <p:nvPr/>
        </p:nvCxnSpPr>
        <p:spPr>
          <a:xfrm rot="10800000">
            <a:off x="3116239" y="4834733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triangle" w="med" len="med"/>
            <a:tailEnd type="none" w="sm" len="sm"/>
          </a:ln>
        </p:spPr>
      </p:cxnSp>
      <p:sp>
        <p:nvSpPr>
          <p:cNvPr id="411" name="Google Shape;411;p26"/>
          <p:cNvSpPr/>
          <p:nvPr/>
        </p:nvSpPr>
        <p:spPr>
          <a:xfrm>
            <a:off x="3521076" y="61039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3521076" y="54181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26"/>
          <p:cNvCxnSpPr>
            <a:stCxn id="411" idx="0"/>
            <a:endCxn id="412" idx="4"/>
          </p:cNvCxnSpPr>
          <p:nvPr/>
        </p:nvCxnSpPr>
        <p:spPr>
          <a:xfrm rot="10800000">
            <a:off x="3703639" y="5791338"/>
            <a:ext cx="0" cy="31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26"/>
          <p:cNvSpPr/>
          <p:nvPr/>
        </p:nvSpPr>
        <p:spPr>
          <a:xfrm>
            <a:off x="4122739" y="5418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6"/>
          <p:cNvCxnSpPr>
            <a:stCxn id="414" idx="0"/>
            <a:endCxn id="410" idx="4"/>
          </p:cNvCxnSpPr>
          <p:nvPr/>
        </p:nvCxnSpPr>
        <p:spPr>
          <a:xfrm rot="10800000">
            <a:off x="4305302" y="5021238"/>
            <a:ext cx="0" cy="396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26"/>
          <p:cNvCxnSpPr>
            <a:stCxn id="412" idx="7"/>
            <a:endCxn id="410" idx="3"/>
          </p:cNvCxnSpPr>
          <p:nvPr/>
        </p:nvCxnSpPr>
        <p:spPr>
          <a:xfrm rot="10800000" flipH="1">
            <a:off x="3832730" y="4966672"/>
            <a:ext cx="343500" cy="5061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6"/>
          <p:cNvSpPr/>
          <p:nvPr/>
        </p:nvSpPr>
        <p:spPr>
          <a:xfrm>
            <a:off x="4122739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p26"/>
          <p:cNvCxnSpPr>
            <a:stCxn id="410" idx="6"/>
            <a:endCxn id="404" idx="2"/>
          </p:cNvCxnSpPr>
          <p:nvPr/>
        </p:nvCxnSpPr>
        <p:spPr>
          <a:xfrm>
            <a:off x="4487864" y="4834733"/>
            <a:ext cx="709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418" name="Google Shape;418;p26"/>
          <p:cNvCxnSpPr>
            <a:stCxn id="405" idx="0"/>
            <a:endCxn id="402" idx="4"/>
          </p:cNvCxnSpPr>
          <p:nvPr/>
        </p:nvCxnSpPr>
        <p:spPr>
          <a:xfrm rot="10800000">
            <a:off x="8869363" y="5021263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26"/>
          <p:cNvCxnSpPr>
            <a:stCxn id="399" idx="7"/>
            <a:endCxn id="402" idx="3"/>
          </p:cNvCxnSpPr>
          <p:nvPr/>
        </p:nvCxnSpPr>
        <p:spPr>
          <a:xfrm rot="10800000" flipH="1">
            <a:off x="8176129" y="4966697"/>
            <a:ext cx="5640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26"/>
          <p:cNvSpPr/>
          <p:nvPr/>
        </p:nvSpPr>
        <p:spPr>
          <a:xfrm>
            <a:off x="9464676" y="6240463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26"/>
          <p:cNvCxnSpPr>
            <a:stCxn id="420" idx="0"/>
            <a:endCxn id="400" idx="4"/>
          </p:cNvCxnSpPr>
          <p:nvPr/>
        </p:nvCxnSpPr>
        <p:spPr>
          <a:xfrm rot="10800000">
            <a:off x="9647238" y="5930863"/>
            <a:ext cx="0" cy="309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26"/>
          <p:cNvCxnSpPr>
            <a:stCxn id="402" idx="0"/>
            <a:endCxn id="423" idx="4"/>
          </p:cNvCxnSpPr>
          <p:nvPr/>
        </p:nvCxnSpPr>
        <p:spPr>
          <a:xfrm rot="10800000">
            <a:off x="8869363" y="4191001"/>
            <a:ext cx="0" cy="457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423" name="Google Shape;423;p26"/>
          <p:cNvSpPr/>
          <p:nvPr/>
        </p:nvSpPr>
        <p:spPr>
          <a:xfrm>
            <a:off x="8686801" y="3817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6"/>
          <p:cNvSpPr txBox="1"/>
          <p:nvPr/>
        </p:nvSpPr>
        <p:spPr>
          <a:xfrm>
            <a:off x="1752600" y="5181601"/>
            <a:ext cx="4572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H'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9982200" y="5181601"/>
            <a:ext cx="457200" cy="30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H''</a:t>
            </a:r>
            <a:endParaRPr sz="1400" b="1" i="0" u="none" strike="noStrike" cap="non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9921876" y="46482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26"/>
          <p:cNvCxnSpPr>
            <a:stCxn id="402" idx="6"/>
            <a:endCxn id="426" idx="2"/>
          </p:cNvCxnSpPr>
          <p:nvPr/>
        </p:nvCxnSpPr>
        <p:spPr>
          <a:xfrm>
            <a:off x="9051926" y="4834733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428" name="Google Shape;428;p26"/>
          <p:cNvCxnSpPr>
            <a:stCxn id="403" idx="1"/>
            <a:endCxn id="407" idx="7"/>
          </p:cNvCxnSpPr>
          <p:nvPr/>
        </p:nvCxnSpPr>
        <p:spPr>
          <a:xfrm rot="5400000">
            <a:off x="5155072" y="2610485"/>
            <a:ext cx="600" cy="4185300"/>
          </a:xfrm>
          <a:prstGeom prst="curvedConnector3">
            <a:avLst>
              <a:gd name="adj1" fmla="val -47191128"/>
            </a:avLst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429" name="Google Shape;429;p26"/>
          <p:cNvCxnSpPr>
            <a:stCxn id="426" idx="1"/>
            <a:endCxn id="403" idx="0"/>
          </p:cNvCxnSpPr>
          <p:nvPr/>
        </p:nvCxnSpPr>
        <p:spPr>
          <a:xfrm rot="5400000" flipH="1">
            <a:off x="8648897" y="3376385"/>
            <a:ext cx="54600" cy="2598300"/>
          </a:xfrm>
          <a:prstGeom prst="curvedConnector3">
            <a:avLst>
              <a:gd name="adj1" fmla="val 518743"/>
            </a:avLst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430" name="Google Shape;430;p26"/>
          <p:cNvCxnSpPr>
            <a:stCxn id="404" idx="7"/>
            <a:endCxn id="402" idx="1"/>
          </p:cNvCxnSpPr>
          <p:nvPr/>
        </p:nvCxnSpPr>
        <p:spPr>
          <a:xfrm rot="-5400000" flipH="1">
            <a:off x="7124330" y="3087635"/>
            <a:ext cx="600" cy="3231000"/>
          </a:xfrm>
          <a:prstGeom prst="curvedConnector3">
            <a:avLst>
              <a:gd name="adj1" fmla="val -47191212"/>
            </a:avLst>
          </a:prstGeom>
          <a:noFill/>
          <a:ln w="19050" cap="rnd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Linking Operation : will be used in delete min</a:t>
            </a:r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Linking operation.  </a:t>
            </a:r>
            <a:r>
              <a:rPr lang="en-US" sz="1800">
                <a:solidFill>
                  <a:schemeClr val="dk1"/>
                </a:solidFill>
              </a:rPr>
              <a:t>Make larger root be a child of smaller root.</a:t>
            </a: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4056064" y="480536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7"/>
          <p:cNvCxnSpPr>
            <a:stCxn id="438" idx="0"/>
            <a:endCxn id="440" idx="4"/>
          </p:cNvCxnSpPr>
          <p:nvPr/>
        </p:nvCxnSpPr>
        <p:spPr>
          <a:xfrm rot="10800000">
            <a:off x="4238627" y="450056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" name="Google Shape;441;p27"/>
          <p:cNvSpPr/>
          <p:nvPr/>
        </p:nvSpPr>
        <p:spPr>
          <a:xfrm>
            <a:off x="5465764" y="412750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27"/>
          <p:cNvCxnSpPr>
            <a:stCxn id="441" idx="0"/>
            <a:endCxn id="443" idx="5"/>
          </p:cNvCxnSpPr>
          <p:nvPr/>
        </p:nvCxnSpPr>
        <p:spPr>
          <a:xfrm rot="10800000">
            <a:off x="5094827" y="3588701"/>
            <a:ext cx="55350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" name="Google Shape;440;p27"/>
          <p:cNvSpPr/>
          <p:nvPr/>
        </p:nvSpPr>
        <p:spPr>
          <a:xfrm>
            <a:off x="4056064" y="412750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4783139" y="412750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4783139" y="327025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27"/>
          <p:cNvCxnSpPr>
            <a:stCxn id="444" idx="0"/>
            <a:endCxn id="443" idx="4"/>
          </p:cNvCxnSpPr>
          <p:nvPr/>
        </p:nvCxnSpPr>
        <p:spPr>
          <a:xfrm rot="10800000">
            <a:off x="4965702" y="3643301"/>
            <a:ext cx="0" cy="48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27"/>
          <p:cNvCxnSpPr>
            <a:stCxn id="440" idx="7"/>
            <a:endCxn id="443" idx="3"/>
          </p:cNvCxnSpPr>
          <p:nvPr/>
        </p:nvCxnSpPr>
        <p:spPr>
          <a:xfrm rot="10800000" flipH="1">
            <a:off x="4367718" y="3588735"/>
            <a:ext cx="468900" cy="5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7" name="Google Shape;447;p27"/>
          <p:cNvSpPr/>
          <p:nvPr/>
        </p:nvSpPr>
        <p:spPr>
          <a:xfrm>
            <a:off x="5465764" y="480536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27"/>
          <p:cNvCxnSpPr>
            <a:stCxn id="447" idx="0"/>
            <a:endCxn id="441" idx="4"/>
          </p:cNvCxnSpPr>
          <p:nvPr/>
        </p:nvCxnSpPr>
        <p:spPr>
          <a:xfrm rot="10800000">
            <a:off x="5648327" y="450056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9" name="Google Shape;449;p27"/>
          <p:cNvSpPr/>
          <p:nvPr/>
        </p:nvSpPr>
        <p:spPr>
          <a:xfrm>
            <a:off x="2154239" y="482600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27"/>
          <p:cNvCxnSpPr>
            <a:stCxn id="449" idx="0"/>
            <a:endCxn id="451" idx="4"/>
          </p:cNvCxnSpPr>
          <p:nvPr/>
        </p:nvCxnSpPr>
        <p:spPr>
          <a:xfrm rot="10800000">
            <a:off x="2336802" y="4521201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1" name="Google Shape;451;p27"/>
          <p:cNvSpPr/>
          <p:nvPr/>
        </p:nvSpPr>
        <p:spPr>
          <a:xfrm>
            <a:off x="2154239" y="4148138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2881314" y="4148138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/>
          <p:nvPr/>
        </p:nvSpPr>
        <p:spPr>
          <a:xfrm>
            <a:off x="2881314" y="3290888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27"/>
          <p:cNvCxnSpPr>
            <a:stCxn id="452" idx="0"/>
            <a:endCxn id="453" idx="4"/>
          </p:cNvCxnSpPr>
          <p:nvPr/>
        </p:nvCxnSpPr>
        <p:spPr>
          <a:xfrm rot="10800000">
            <a:off x="3063877" y="3663938"/>
            <a:ext cx="0" cy="48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5" name="Google Shape;455;p27"/>
          <p:cNvCxnSpPr>
            <a:stCxn id="451" idx="7"/>
            <a:endCxn id="453" idx="3"/>
          </p:cNvCxnSpPr>
          <p:nvPr/>
        </p:nvCxnSpPr>
        <p:spPr>
          <a:xfrm rot="10800000" flipH="1">
            <a:off x="2465893" y="3609372"/>
            <a:ext cx="468900" cy="5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6" name="Google Shape;456;p27"/>
          <p:cNvSpPr/>
          <p:nvPr/>
        </p:nvSpPr>
        <p:spPr>
          <a:xfrm>
            <a:off x="2278064" y="5395913"/>
            <a:ext cx="7651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tree T</a:t>
            </a:r>
            <a:r>
              <a:rPr lang="en-US" sz="1400" b="0" i="1" u="none" strike="noStrike" cap="none" baseline="-25000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1" u="none" strike="noStrike" cap="none">
              <a:solidFill>
                <a:schemeClr val="hlink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7" name="Google Shape;457;p27"/>
          <p:cNvSpPr/>
          <p:nvPr/>
        </p:nvSpPr>
        <p:spPr>
          <a:xfrm>
            <a:off x="4699001" y="5395913"/>
            <a:ext cx="7651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tree T</a:t>
            </a:r>
            <a:r>
              <a:rPr lang="en-US" sz="1400" b="0" i="1" u="none" strike="noStrike" cap="none" baseline="-25000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1400" b="0" i="1" u="none" strike="noStrike" cap="none">
              <a:solidFill>
                <a:schemeClr val="hlink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8550276" y="4803776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7"/>
          <p:cNvCxnSpPr>
            <a:stCxn id="458" idx="0"/>
            <a:endCxn id="460" idx="4"/>
          </p:cNvCxnSpPr>
          <p:nvPr/>
        </p:nvCxnSpPr>
        <p:spPr>
          <a:xfrm rot="10800000">
            <a:off x="8732838" y="4498976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1" name="Google Shape;461;p27"/>
          <p:cNvSpPr/>
          <p:nvPr/>
        </p:nvSpPr>
        <p:spPr>
          <a:xfrm>
            <a:off x="9959976" y="412591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7"/>
          <p:cNvCxnSpPr>
            <a:stCxn id="461" idx="0"/>
            <a:endCxn id="463" idx="5"/>
          </p:cNvCxnSpPr>
          <p:nvPr/>
        </p:nvCxnSpPr>
        <p:spPr>
          <a:xfrm rot="10800000">
            <a:off x="9589038" y="3587113"/>
            <a:ext cx="55350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p27"/>
          <p:cNvSpPr/>
          <p:nvPr/>
        </p:nvSpPr>
        <p:spPr>
          <a:xfrm>
            <a:off x="8550276" y="412591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7"/>
          <p:cNvSpPr/>
          <p:nvPr/>
        </p:nvSpPr>
        <p:spPr>
          <a:xfrm>
            <a:off x="9277351" y="412591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7"/>
          <p:cNvSpPr/>
          <p:nvPr/>
        </p:nvSpPr>
        <p:spPr>
          <a:xfrm>
            <a:off x="9277351" y="326866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27"/>
          <p:cNvCxnSpPr>
            <a:stCxn id="464" idx="0"/>
            <a:endCxn id="463" idx="4"/>
          </p:cNvCxnSpPr>
          <p:nvPr/>
        </p:nvCxnSpPr>
        <p:spPr>
          <a:xfrm rot="10800000">
            <a:off x="9459913" y="3641713"/>
            <a:ext cx="0" cy="48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27"/>
          <p:cNvCxnSpPr>
            <a:stCxn id="460" idx="7"/>
            <a:endCxn id="463" idx="3"/>
          </p:cNvCxnSpPr>
          <p:nvPr/>
        </p:nvCxnSpPr>
        <p:spPr>
          <a:xfrm rot="10800000" flipH="1">
            <a:off x="8861929" y="3587147"/>
            <a:ext cx="468900" cy="59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7" name="Google Shape;467;p27"/>
          <p:cNvSpPr/>
          <p:nvPr/>
        </p:nvSpPr>
        <p:spPr>
          <a:xfrm>
            <a:off x="9959976" y="4803776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7"/>
          <p:cNvCxnSpPr>
            <a:stCxn id="467" idx="0"/>
            <a:endCxn id="461" idx="4"/>
          </p:cNvCxnSpPr>
          <p:nvPr/>
        </p:nvCxnSpPr>
        <p:spPr>
          <a:xfrm rot="10800000">
            <a:off x="10142538" y="4498976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9" name="Google Shape;469;p27"/>
          <p:cNvSpPr/>
          <p:nvPr/>
        </p:nvSpPr>
        <p:spPr>
          <a:xfrm>
            <a:off x="7065964" y="5497513"/>
            <a:ext cx="365125" cy="3730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7"/>
          <p:cNvCxnSpPr>
            <a:stCxn id="469" idx="0"/>
            <a:endCxn id="471" idx="4"/>
          </p:cNvCxnSpPr>
          <p:nvPr/>
        </p:nvCxnSpPr>
        <p:spPr>
          <a:xfrm rot="10800000">
            <a:off x="7248527" y="5192713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27"/>
          <p:cNvSpPr/>
          <p:nvPr/>
        </p:nvSpPr>
        <p:spPr>
          <a:xfrm>
            <a:off x="7065964" y="481965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7793039" y="4819651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7793039" y="4124326"/>
            <a:ext cx="365125" cy="3730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27"/>
          <p:cNvCxnSpPr>
            <a:stCxn id="472" idx="0"/>
            <a:endCxn id="473" idx="4"/>
          </p:cNvCxnSpPr>
          <p:nvPr/>
        </p:nvCxnSpPr>
        <p:spPr>
          <a:xfrm rot="10800000">
            <a:off x="7975602" y="4497451"/>
            <a:ext cx="0" cy="32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5" name="Google Shape;475;p27"/>
          <p:cNvCxnSpPr>
            <a:stCxn id="471" idx="7"/>
            <a:endCxn id="473" idx="3"/>
          </p:cNvCxnSpPr>
          <p:nvPr/>
        </p:nvCxnSpPr>
        <p:spPr>
          <a:xfrm rot="10800000" flipH="1">
            <a:off x="7377618" y="4442885"/>
            <a:ext cx="468900" cy="43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27"/>
          <p:cNvCxnSpPr>
            <a:stCxn id="473" idx="7"/>
            <a:endCxn id="463" idx="2"/>
          </p:cNvCxnSpPr>
          <p:nvPr/>
        </p:nvCxnSpPr>
        <p:spPr>
          <a:xfrm rot="10800000" flipH="1">
            <a:off x="8104693" y="3455060"/>
            <a:ext cx="1172700" cy="723900"/>
          </a:xfrm>
          <a:prstGeom prst="straightConnector1">
            <a:avLst/>
          </a:prstGeom>
          <a:noFill/>
          <a:ln w="76200" cap="flat" cmpd="sng">
            <a:solidFill>
              <a:schemeClr val="accent1">
                <a:alpha val="49411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7" name="Google Shape;477;p27"/>
          <p:cNvSpPr/>
          <p:nvPr/>
        </p:nvSpPr>
        <p:spPr>
          <a:xfrm>
            <a:off x="8902700" y="5854700"/>
            <a:ext cx="7302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tree T'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4956175" y="2613025"/>
            <a:ext cx="1087438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smaller 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27"/>
          <p:cNvCxnSpPr/>
          <p:nvPr/>
        </p:nvCxnSpPr>
        <p:spPr>
          <a:xfrm flipH="1">
            <a:off x="5057776" y="2909889"/>
            <a:ext cx="193675" cy="287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80" name="Google Shape;480;p27"/>
          <p:cNvSpPr/>
          <p:nvPr/>
        </p:nvSpPr>
        <p:spPr>
          <a:xfrm>
            <a:off x="3008314" y="2603500"/>
            <a:ext cx="992187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larger 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7"/>
          <p:cNvCxnSpPr/>
          <p:nvPr/>
        </p:nvCxnSpPr>
        <p:spPr>
          <a:xfrm flipH="1">
            <a:off x="3109914" y="2900364"/>
            <a:ext cx="193675" cy="287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82" name="Google Shape;482;p27"/>
          <p:cNvSpPr/>
          <p:nvPr/>
        </p:nvSpPr>
        <p:spPr>
          <a:xfrm>
            <a:off x="8970963" y="2603500"/>
            <a:ext cx="1484312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accent1"/>
                </a:solidFill>
                <a:latin typeface="Lucida Sans"/>
                <a:ea typeface="Lucida Sans"/>
                <a:cs typeface="Lucida Sans"/>
                <a:sym typeface="Lucida Sans"/>
              </a:rPr>
              <a:t>still heap-ordered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27"/>
          <p:cNvCxnSpPr/>
          <p:nvPr/>
        </p:nvCxnSpPr>
        <p:spPr>
          <a:xfrm flipH="1">
            <a:off x="9520239" y="2900364"/>
            <a:ext cx="193675" cy="2873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489" name="Google Shape;4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Consolidate trees so that no two roots have same degree.</a:t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>
            <a:off x="6950076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28"/>
          <p:cNvCxnSpPr>
            <a:stCxn id="490" idx="0"/>
            <a:endCxn id="492" idx="4"/>
          </p:cNvCxnSpPr>
          <p:nvPr/>
        </p:nvCxnSpPr>
        <p:spPr>
          <a:xfrm rot="10800000">
            <a:off x="7132638" y="5410201"/>
            <a:ext cx="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28"/>
          <p:cNvSpPr/>
          <p:nvPr/>
        </p:nvSpPr>
        <p:spPr>
          <a:xfrm>
            <a:off x="8550276" y="5037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8"/>
          <p:cNvCxnSpPr>
            <a:stCxn id="493" idx="0"/>
            <a:endCxn id="495" idx="5"/>
          </p:cNvCxnSpPr>
          <p:nvPr/>
        </p:nvCxnSpPr>
        <p:spPr>
          <a:xfrm rot="10800000">
            <a:off x="8083938" y="4364838"/>
            <a:ext cx="648900" cy="672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28"/>
          <p:cNvCxnSpPr>
            <a:stCxn id="495" idx="2"/>
            <a:endCxn id="497" idx="6"/>
          </p:cNvCxnSpPr>
          <p:nvPr/>
        </p:nvCxnSpPr>
        <p:spPr>
          <a:xfrm rot="10800000">
            <a:off x="6705601" y="4233069"/>
            <a:ext cx="10668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92" name="Google Shape;492;p28"/>
          <p:cNvSpPr/>
          <p:nvPr/>
        </p:nvSpPr>
        <p:spPr>
          <a:xfrm>
            <a:off x="6950076" y="50371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7772401" y="50371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7772401" y="4046538"/>
            <a:ext cx="365125" cy="373062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28"/>
          <p:cNvCxnSpPr>
            <a:stCxn id="498" idx="0"/>
            <a:endCxn id="495" idx="4"/>
          </p:cNvCxnSpPr>
          <p:nvPr/>
        </p:nvCxnSpPr>
        <p:spPr>
          <a:xfrm rot="10800000">
            <a:off x="7954963" y="4419738"/>
            <a:ext cx="0" cy="617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28"/>
          <p:cNvCxnSpPr>
            <a:stCxn id="492" idx="7"/>
            <a:endCxn id="495" idx="3"/>
          </p:cNvCxnSpPr>
          <p:nvPr/>
        </p:nvCxnSpPr>
        <p:spPr>
          <a:xfrm rot="10800000" flipH="1">
            <a:off x="7261729" y="4364872"/>
            <a:ext cx="564000" cy="726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28"/>
          <p:cNvSpPr/>
          <p:nvPr/>
        </p:nvSpPr>
        <p:spPr>
          <a:xfrm>
            <a:off x="8550276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28"/>
          <p:cNvCxnSpPr>
            <a:stCxn id="501" idx="0"/>
            <a:endCxn id="493" idx="4"/>
          </p:cNvCxnSpPr>
          <p:nvPr/>
        </p:nvCxnSpPr>
        <p:spPr>
          <a:xfrm rot="10800000">
            <a:off x="8732838" y="5410201"/>
            <a:ext cx="0" cy="304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3" name="Google Shape;503;p28"/>
          <p:cNvCxnSpPr>
            <a:stCxn id="495" idx="0"/>
            <a:endCxn id="504" idx="4"/>
          </p:cNvCxnSpPr>
          <p:nvPr/>
        </p:nvCxnSpPr>
        <p:spPr>
          <a:xfrm rot="10800000">
            <a:off x="7954963" y="3657738"/>
            <a:ext cx="0" cy="388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04" name="Google Shape;504;p28"/>
          <p:cNvSpPr/>
          <p:nvPr/>
        </p:nvSpPr>
        <p:spPr>
          <a:xfrm>
            <a:off x="7772401" y="32845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5105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6" name="Google Shape;506;p28"/>
          <p:cNvCxnSpPr>
            <a:stCxn id="497" idx="2"/>
            <a:endCxn id="505" idx="6"/>
          </p:cNvCxnSpPr>
          <p:nvPr/>
        </p:nvCxnSpPr>
        <p:spPr>
          <a:xfrm rot="10800000">
            <a:off x="5470476" y="4233069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07" name="Google Shape;507;p28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9" name="Google Shape;509;p28"/>
          <p:cNvCxnSpPr>
            <a:stCxn id="507" idx="0"/>
            <a:endCxn id="508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28"/>
          <p:cNvCxnSpPr>
            <a:stCxn id="511" idx="2"/>
            <a:endCxn id="508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12" name="Google Shape;512;p28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28"/>
          <p:cNvCxnSpPr>
            <a:stCxn id="512" idx="0"/>
            <a:endCxn id="513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5" name="Google Shape;515;p28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28"/>
          <p:cNvCxnSpPr>
            <a:stCxn id="515" idx="0"/>
            <a:endCxn id="511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28"/>
          <p:cNvCxnSpPr>
            <a:stCxn id="513" idx="7"/>
            <a:endCxn id="511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28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28"/>
          <p:cNvCxnSpPr>
            <a:stCxn id="511" idx="6"/>
            <a:endCxn id="505" idx="2"/>
          </p:cNvCxnSpPr>
          <p:nvPr/>
        </p:nvCxnSpPr>
        <p:spPr>
          <a:xfrm>
            <a:off x="4175126" y="4233069"/>
            <a:ext cx="93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524" name="Google Shape;52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29"/>
          <p:cNvCxnSpPr>
            <a:stCxn id="525" idx="0"/>
            <a:endCxn id="527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8" name="Google Shape;528;p29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0" name="Google Shape;530;p29"/>
          <p:cNvCxnSpPr>
            <a:stCxn id="527" idx="2"/>
            <a:endCxn id="529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31" name="Google Shape;531;p29"/>
          <p:cNvSpPr/>
          <p:nvPr/>
        </p:nvSpPr>
        <p:spPr>
          <a:xfrm>
            <a:off x="5105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2" name="Google Shape;532;p29"/>
          <p:cNvCxnSpPr>
            <a:stCxn id="529" idx="2"/>
            <a:endCxn id="531" idx="6"/>
          </p:cNvCxnSpPr>
          <p:nvPr/>
        </p:nvCxnSpPr>
        <p:spPr>
          <a:xfrm rot="10800000">
            <a:off x="5470476" y="4233069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27" name="Google Shape;527;p29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36" name="Google Shape;536;p29"/>
          <p:cNvCxnSpPr>
            <a:stCxn id="534" idx="0"/>
            <a:endCxn id="535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7" name="Google Shape;537;p29"/>
          <p:cNvCxnSpPr>
            <a:stCxn id="538" idx="2"/>
            <a:endCxn id="535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39" name="Google Shape;539;p29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29"/>
          <p:cNvCxnSpPr>
            <a:stCxn id="539" idx="0"/>
            <a:endCxn id="540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2" name="Google Shape;542;p29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29"/>
          <p:cNvCxnSpPr>
            <a:stCxn id="542" idx="0"/>
            <a:endCxn id="538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4" name="Google Shape;544;p29"/>
          <p:cNvCxnSpPr>
            <a:stCxn id="540" idx="7"/>
            <a:endCxn id="538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29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29"/>
          <p:cNvCxnSpPr>
            <a:stCxn id="538" idx="6"/>
            <a:endCxn id="531" idx="2"/>
          </p:cNvCxnSpPr>
          <p:nvPr/>
        </p:nvCxnSpPr>
        <p:spPr>
          <a:xfrm>
            <a:off x="4175126" y="4233069"/>
            <a:ext cx="93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6" name="Google Shape;546;p29"/>
          <p:cNvCxnSpPr>
            <a:stCxn id="533" idx="6"/>
            <a:endCxn id="528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7" name="Google Shape;547;p29"/>
          <p:cNvCxnSpPr>
            <a:stCxn id="527" idx="6"/>
            <a:endCxn id="533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48" name="Google Shape;548;p29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29"/>
          <p:cNvCxnSpPr>
            <a:stCxn id="548" idx="0"/>
            <a:endCxn id="528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29"/>
          <p:cNvCxnSpPr>
            <a:stCxn id="535" idx="0"/>
            <a:endCxn id="551" idx="4"/>
          </p:cNvCxnSpPr>
          <p:nvPr/>
        </p:nvCxnSpPr>
        <p:spPr>
          <a:xfrm rot="10800000">
            <a:off x="2620963" y="3573438"/>
            <a:ext cx="0" cy="4731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51" name="Google Shape;551;p29"/>
          <p:cNvSpPr/>
          <p:nvPr/>
        </p:nvSpPr>
        <p:spPr>
          <a:xfrm>
            <a:off x="2438401" y="32004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p29"/>
          <p:cNvCxnSpPr>
            <a:stCxn id="535" idx="1"/>
            <a:endCxn id="553" idx="4"/>
          </p:cNvCxnSpPr>
          <p:nvPr/>
        </p:nvCxnSpPr>
        <p:spPr>
          <a:xfrm rot="10800000">
            <a:off x="1858872" y="3809872"/>
            <a:ext cx="633000" cy="2913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53" name="Google Shape;553;p29"/>
          <p:cNvSpPr/>
          <p:nvPr/>
        </p:nvSpPr>
        <p:spPr>
          <a:xfrm>
            <a:off x="1676401" y="3436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559" name="Google Shape;55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30"/>
          <p:cNvCxnSpPr>
            <a:stCxn id="560" idx="0"/>
            <a:endCxn id="562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30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5" name="Google Shape;565;p30"/>
          <p:cNvCxnSpPr>
            <a:stCxn id="562" idx="2"/>
            <a:endCxn id="564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66" name="Google Shape;566;p30"/>
          <p:cNvSpPr/>
          <p:nvPr/>
        </p:nvSpPr>
        <p:spPr>
          <a:xfrm>
            <a:off x="5105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7" name="Google Shape;567;p30"/>
          <p:cNvCxnSpPr>
            <a:stCxn id="564" idx="2"/>
            <a:endCxn id="566" idx="6"/>
          </p:cNvCxnSpPr>
          <p:nvPr/>
        </p:nvCxnSpPr>
        <p:spPr>
          <a:xfrm rot="10800000">
            <a:off x="5470476" y="4233069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62" name="Google Shape;562;p30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30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0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1" name="Google Shape;571;p30"/>
          <p:cNvCxnSpPr>
            <a:stCxn id="569" idx="0"/>
            <a:endCxn id="570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30"/>
          <p:cNvCxnSpPr>
            <a:stCxn id="573" idx="2"/>
            <a:endCxn id="570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74" name="Google Shape;574;p30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0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p30"/>
          <p:cNvCxnSpPr>
            <a:stCxn id="574" idx="0"/>
            <a:endCxn id="575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7" name="Google Shape;577;p30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30"/>
          <p:cNvCxnSpPr>
            <a:stCxn id="577" idx="0"/>
            <a:endCxn id="573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9" name="Google Shape;579;p30"/>
          <p:cNvCxnSpPr>
            <a:stCxn id="575" idx="7"/>
            <a:endCxn id="573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3" name="Google Shape;573;p30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" name="Google Shape;580;p30"/>
          <p:cNvCxnSpPr>
            <a:stCxn id="573" idx="6"/>
            <a:endCxn id="566" idx="2"/>
          </p:cNvCxnSpPr>
          <p:nvPr/>
        </p:nvCxnSpPr>
        <p:spPr>
          <a:xfrm>
            <a:off x="4175126" y="4233069"/>
            <a:ext cx="93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1" name="Google Shape;581;p30"/>
          <p:cNvCxnSpPr>
            <a:stCxn id="568" idx="6"/>
            <a:endCxn id="563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2" name="Google Shape;582;p30"/>
          <p:cNvCxnSpPr>
            <a:stCxn id="562" idx="6"/>
            <a:endCxn id="568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83" name="Google Shape;583;p30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30"/>
          <p:cNvCxnSpPr>
            <a:stCxn id="583" idx="0"/>
            <a:endCxn id="563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5" name="Google Shape;585;p30"/>
          <p:cNvCxnSpPr>
            <a:stCxn id="570" idx="0"/>
            <a:endCxn id="586" idx="4"/>
          </p:cNvCxnSpPr>
          <p:nvPr/>
        </p:nvCxnSpPr>
        <p:spPr>
          <a:xfrm rot="10800000">
            <a:off x="2620963" y="3573438"/>
            <a:ext cx="0" cy="4731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86" name="Google Shape;586;p30"/>
          <p:cNvSpPr/>
          <p:nvPr/>
        </p:nvSpPr>
        <p:spPr>
          <a:xfrm>
            <a:off x="2438401" y="32004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30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588" name="Google Shape;588;p30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593" name="Google Shape;593;p30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97" name="Google Shape;597;p30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30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0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0" name="Google Shape;600;p30"/>
          <p:cNvCxnSpPr>
            <a:stCxn id="598" idx="4"/>
            <a:endCxn id="570" idx="7"/>
          </p:cNvCxnSpPr>
          <p:nvPr/>
        </p:nvCxnSpPr>
        <p:spPr>
          <a:xfrm rot="5400000">
            <a:off x="3740114" y="2000850"/>
            <a:ext cx="1110300" cy="30903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1" name="Google Shape;601;p30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2" name="Google Shape;602;p30"/>
          <p:cNvCxnSpPr>
            <a:stCxn id="570" idx="1"/>
            <a:endCxn id="603" idx="4"/>
          </p:cNvCxnSpPr>
          <p:nvPr/>
        </p:nvCxnSpPr>
        <p:spPr>
          <a:xfrm rot="10800000">
            <a:off x="1858872" y="3809872"/>
            <a:ext cx="633000" cy="2913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603" name="Google Shape;603;p30"/>
          <p:cNvSpPr/>
          <p:nvPr/>
        </p:nvSpPr>
        <p:spPr>
          <a:xfrm>
            <a:off x="1676401" y="3436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524000" y="2204719"/>
            <a:ext cx="9144000" cy="1142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FIBONACCI HEAPS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609" name="Google Shape;60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31"/>
          <p:cNvCxnSpPr>
            <a:stCxn id="610" idx="0"/>
            <a:endCxn id="612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3" name="Google Shape;613;p31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5" name="Google Shape;615;p31"/>
          <p:cNvCxnSpPr>
            <a:stCxn id="612" idx="2"/>
            <a:endCxn id="614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16" name="Google Shape;616;p31"/>
          <p:cNvSpPr/>
          <p:nvPr/>
        </p:nvSpPr>
        <p:spPr>
          <a:xfrm>
            <a:off x="5105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7" name="Google Shape;617;p31"/>
          <p:cNvCxnSpPr>
            <a:stCxn id="614" idx="2"/>
            <a:endCxn id="616" idx="6"/>
          </p:cNvCxnSpPr>
          <p:nvPr/>
        </p:nvCxnSpPr>
        <p:spPr>
          <a:xfrm rot="10800000">
            <a:off x="5470476" y="4233069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12" name="Google Shape;612;p31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31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1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1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1" name="Google Shape;621;p31"/>
          <p:cNvCxnSpPr>
            <a:stCxn id="619" idx="0"/>
            <a:endCxn id="620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2" name="Google Shape;622;p31"/>
          <p:cNvCxnSpPr>
            <a:stCxn id="623" idx="2"/>
            <a:endCxn id="620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24" name="Google Shape;624;p31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1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6" name="Google Shape;626;p31"/>
          <p:cNvCxnSpPr>
            <a:stCxn id="624" idx="0"/>
            <a:endCxn id="625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7" name="Google Shape;627;p31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31"/>
          <p:cNvCxnSpPr>
            <a:stCxn id="627" idx="0"/>
            <a:endCxn id="623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p31"/>
          <p:cNvCxnSpPr>
            <a:stCxn id="625" idx="7"/>
            <a:endCxn id="623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3" name="Google Shape;623;p31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31"/>
          <p:cNvCxnSpPr>
            <a:stCxn id="623" idx="6"/>
            <a:endCxn id="616" idx="2"/>
          </p:cNvCxnSpPr>
          <p:nvPr/>
        </p:nvCxnSpPr>
        <p:spPr>
          <a:xfrm>
            <a:off x="4175126" y="4233069"/>
            <a:ext cx="93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31" name="Google Shape;631;p31"/>
          <p:cNvCxnSpPr>
            <a:stCxn id="618" idx="6"/>
            <a:endCxn id="613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32" name="Google Shape;632;p31"/>
          <p:cNvCxnSpPr>
            <a:stCxn id="612" idx="6"/>
            <a:endCxn id="618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33" name="Google Shape;633;p31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31"/>
          <p:cNvCxnSpPr>
            <a:stCxn id="633" idx="0"/>
            <a:endCxn id="613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5" name="Google Shape;635;p31"/>
          <p:cNvCxnSpPr>
            <a:stCxn id="623" idx="0"/>
            <a:endCxn id="636" idx="4"/>
          </p:cNvCxnSpPr>
          <p:nvPr/>
        </p:nvCxnSpPr>
        <p:spPr>
          <a:xfrm rot="10800000">
            <a:off x="3992564" y="3332238"/>
            <a:ext cx="0" cy="7143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636" name="Google Shape;636;p31"/>
          <p:cNvSpPr/>
          <p:nvPr/>
        </p:nvSpPr>
        <p:spPr>
          <a:xfrm>
            <a:off x="3810001" y="29591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31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638" name="Google Shape;638;p31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31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643" name="Google Shape;643;p31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47" name="Google Shape;647;p31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31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31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0" name="Google Shape;650;p31"/>
          <p:cNvCxnSpPr>
            <a:stCxn id="648" idx="4"/>
            <a:endCxn id="620" idx="7"/>
          </p:cNvCxnSpPr>
          <p:nvPr/>
        </p:nvCxnSpPr>
        <p:spPr>
          <a:xfrm rot="5400000">
            <a:off x="3740114" y="2000850"/>
            <a:ext cx="1110300" cy="30903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1" name="Google Shape;651;p31"/>
          <p:cNvCxnSpPr>
            <a:stCxn id="647" idx="4"/>
            <a:endCxn id="623" idx="7"/>
          </p:cNvCxnSpPr>
          <p:nvPr/>
        </p:nvCxnSpPr>
        <p:spPr>
          <a:xfrm rot="5400000">
            <a:off x="4597364" y="2515200"/>
            <a:ext cx="1110300" cy="20616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2" name="Google Shape;652;p31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3" name="Google Shape;653;p31"/>
          <p:cNvCxnSpPr>
            <a:endCxn id="654" idx="4"/>
          </p:cNvCxnSpPr>
          <p:nvPr/>
        </p:nvCxnSpPr>
        <p:spPr>
          <a:xfrm rot="10800000">
            <a:off x="1858963" y="3810000"/>
            <a:ext cx="633300" cy="2826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654" name="Google Shape;654;p31"/>
          <p:cNvSpPr/>
          <p:nvPr/>
        </p:nvSpPr>
        <p:spPr>
          <a:xfrm>
            <a:off x="1676401" y="3436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660" name="Google Shape;660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2" name="Google Shape;662;p32"/>
          <p:cNvCxnSpPr>
            <a:stCxn id="661" idx="0"/>
            <a:endCxn id="663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664;p32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6" name="Google Shape;666;p32"/>
          <p:cNvCxnSpPr>
            <a:stCxn id="663" idx="2"/>
            <a:endCxn id="665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67" name="Google Shape;667;p32"/>
          <p:cNvSpPr/>
          <p:nvPr/>
        </p:nvSpPr>
        <p:spPr>
          <a:xfrm>
            <a:off x="5105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8" name="Google Shape;668;p32"/>
          <p:cNvCxnSpPr>
            <a:stCxn id="665" idx="2"/>
            <a:endCxn id="667" idx="6"/>
          </p:cNvCxnSpPr>
          <p:nvPr/>
        </p:nvCxnSpPr>
        <p:spPr>
          <a:xfrm rot="10800000">
            <a:off x="5470476" y="4233069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63" name="Google Shape;663;p32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2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2" name="Google Shape;672;p32"/>
          <p:cNvCxnSpPr>
            <a:stCxn id="670" idx="0"/>
            <a:endCxn id="671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3" name="Google Shape;673;p32"/>
          <p:cNvCxnSpPr>
            <a:stCxn id="674" idx="2"/>
            <a:endCxn id="671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75" name="Google Shape;675;p32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32"/>
          <p:cNvCxnSpPr>
            <a:stCxn id="675" idx="0"/>
            <a:endCxn id="676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8" name="Google Shape;678;p32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32"/>
          <p:cNvCxnSpPr>
            <a:stCxn id="678" idx="0"/>
            <a:endCxn id="674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0" name="Google Shape;680;p32"/>
          <p:cNvCxnSpPr>
            <a:stCxn id="676" idx="7"/>
            <a:endCxn id="674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4" name="Google Shape;674;p32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32"/>
          <p:cNvCxnSpPr>
            <a:stCxn id="674" idx="6"/>
            <a:endCxn id="667" idx="2"/>
          </p:cNvCxnSpPr>
          <p:nvPr/>
        </p:nvCxnSpPr>
        <p:spPr>
          <a:xfrm>
            <a:off x="4175126" y="4233069"/>
            <a:ext cx="93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82" name="Google Shape;682;p32"/>
          <p:cNvCxnSpPr>
            <a:stCxn id="669" idx="6"/>
            <a:endCxn id="664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83" name="Google Shape;683;p32"/>
          <p:cNvCxnSpPr>
            <a:stCxn id="663" idx="6"/>
            <a:endCxn id="669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84" name="Google Shape;684;p32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5" name="Google Shape;685;p32"/>
          <p:cNvCxnSpPr>
            <a:stCxn id="684" idx="0"/>
            <a:endCxn id="664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6" name="Google Shape;686;p32"/>
          <p:cNvCxnSpPr>
            <a:stCxn id="667" idx="4"/>
            <a:endCxn id="687" idx="0"/>
          </p:cNvCxnSpPr>
          <p:nvPr/>
        </p:nvCxnSpPr>
        <p:spPr>
          <a:xfrm>
            <a:off x="5287964" y="4419600"/>
            <a:ext cx="0" cy="6174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687" name="Google Shape;687;p32"/>
          <p:cNvSpPr/>
          <p:nvPr/>
        </p:nvSpPr>
        <p:spPr>
          <a:xfrm>
            <a:off x="5105401" y="50371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32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689" name="Google Shape;689;p32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32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694" name="Google Shape;694;p32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98" name="Google Shape;698;p32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32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32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1" name="Google Shape;701;p32"/>
          <p:cNvCxnSpPr>
            <a:stCxn id="699" idx="4"/>
            <a:endCxn id="671" idx="7"/>
          </p:cNvCxnSpPr>
          <p:nvPr/>
        </p:nvCxnSpPr>
        <p:spPr>
          <a:xfrm rot="5400000">
            <a:off x="3740114" y="2000850"/>
            <a:ext cx="1110300" cy="30903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2" name="Google Shape;702;p32"/>
          <p:cNvCxnSpPr>
            <a:stCxn id="698" idx="4"/>
            <a:endCxn id="674" idx="7"/>
          </p:cNvCxnSpPr>
          <p:nvPr/>
        </p:nvCxnSpPr>
        <p:spPr>
          <a:xfrm rot="5400000">
            <a:off x="4597364" y="2515200"/>
            <a:ext cx="1110300" cy="20616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3" name="Google Shape;703;p32"/>
          <p:cNvCxnSpPr>
            <a:stCxn id="700" idx="4"/>
            <a:endCxn id="667" idx="0"/>
          </p:cNvCxnSpPr>
          <p:nvPr/>
        </p:nvCxnSpPr>
        <p:spPr>
          <a:xfrm rot="5400000">
            <a:off x="4867202" y="3408425"/>
            <a:ext cx="1059000" cy="217500"/>
          </a:xfrm>
          <a:prstGeom prst="curvedConnector3">
            <a:avLst>
              <a:gd name="adj1" fmla="val 49921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4" name="Google Shape;704;p32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05" name="Google Shape;705;p32"/>
          <p:cNvCxnSpPr>
            <a:endCxn id="706" idx="4"/>
          </p:cNvCxnSpPr>
          <p:nvPr/>
        </p:nvCxnSpPr>
        <p:spPr>
          <a:xfrm rot="10800000">
            <a:off x="1858963" y="3810000"/>
            <a:ext cx="633300" cy="2826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706" name="Google Shape;706;p32"/>
          <p:cNvSpPr/>
          <p:nvPr/>
        </p:nvSpPr>
        <p:spPr>
          <a:xfrm>
            <a:off x="1676401" y="3436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712" name="Google Shape;712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33"/>
          <p:cNvCxnSpPr>
            <a:stCxn id="713" idx="0"/>
            <a:endCxn id="715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6" name="Google Shape;716;p33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3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8" name="Google Shape;718;p33"/>
          <p:cNvCxnSpPr>
            <a:stCxn id="715" idx="2"/>
            <a:endCxn id="717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19" name="Google Shape;719;p33"/>
          <p:cNvSpPr/>
          <p:nvPr/>
        </p:nvSpPr>
        <p:spPr>
          <a:xfrm>
            <a:off x="5105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0" name="Google Shape;720;p33"/>
          <p:cNvCxnSpPr>
            <a:stCxn id="717" idx="2"/>
            <a:endCxn id="719" idx="6"/>
          </p:cNvCxnSpPr>
          <p:nvPr/>
        </p:nvCxnSpPr>
        <p:spPr>
          <a:xfrm rot="10800000">
            <a:off x="5470476" y="4233069"/>
            <a:ext cx="870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15" name="Google Shape;715;p33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33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3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3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4" name="Google Shape;724;p33"/>
          <p:cNvCxnSpPr>
            <a:stCxn id="722" idx="0"/>
            <a:endCxn id="723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5" name="Google Shape;725;p33"/>
          <p:cNvCxnSpPr>
            <a:stCxn id="726" idx="2"/>
            <a:endCxn id="723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27" name="Google Shape;727;p33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3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33"/>
          <p:cNvCxnSpPr>
            <a:stCxn id="727" idx="0"/>
            <a:endCxn id="728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0" name="Google Shape;730;p33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33"/>
          <p:cNvCxnSpPr>
            <a:stCxn id="730" idx="0"/>
            <a:endCxn id="726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2" name="Google Shape;732;p33"/>
          <p:cNvCxnSpPr>
            <a:stCxn id="728" idx="7"/>
            <a:endCxn id="726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6" name="Google Shape;726;p33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3" name="Google Shape;733;p33"/>
          <p:cNvCxnSpPr>
            <a:stCxn id="726" idx="6"/>
            <a:endCxn id="719" idx="2"/>
          </p:cNvCxnSpPr>
          <p:nvPr/>
        </p:nvCxnSpPr>
        <p:spPr>
          <a:xfrm>
            <a:off x="4175126" y="4233069"/>
            <a:ext cx="93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34" name="Google Shape;734;p33"/>
          <p:cNvCxnSpPr>
            <a:stCxn id="721" idx="6"/>
            <a:endCxn id="716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35" name="Google Shape;735;p33"/>
          <p:cNvCxnSpPr>
            <a:stCxn id="715" idx="6"/>
            <a:endCxn id="721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36" name="Google Shape;736;p33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33"/>
          <p:cNvCxnSpPr>
            <a:stCxn id="736" idx="0"/>
            <a:endCxn id="716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8" name="Google Shape;738;p33"/>
          <p:cNvCxnSpPr>
            <a:stCxn id="717" idx="4"/>
            <a:endCxn id="739" idx="0"/>
          </p:cNvCxnSpPr>
          <p:nvPr/>
        </p:nvCxnSpPr>
        <p:spPr>
          <a:xfrm>
            <a:off x="6523039" y="4419600"/>
            <a:ext cx="0" cy="6174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739" name="Google Shape;739;p33"/>
          <p:cNvSpPr/>
          <p:nvPr/>
        </p:nvSpPr>
        <p:spPr>
          <a:xfrm>
            <a:off x="6340476" y="50371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p33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741" name="Google Shape;741;p33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33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746" name="Google Shape;746;p33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0" name="Google Shape;750;p33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Google Shape;751;p33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2" name="Google Shape;752;p33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3" name="Google Shape;753;p33"/>
          <p:cNvCxnSpPr>
            <a:stCxn id="751" idx="4"/>
            <a:endCxn id="723" idx="7"/>
          </p:cNvCxnSpPr>
          <p:nvPr/>
        </p:nvCxnSpPr>
        <p:spPr>
          <a:xfrm rot="5400000">
            <a:off x="3740114" y="2000850"/>
            <a:ext cx="1110300" cy="30903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33"/>
          <p:cNvCxnSpPr>
            <a:stCxn id="750" idx="4"/>
            <a:endCxn id="726" idx="7"/>
          </p:cNvCxnSpPr>
          <p:nvPr/>
        </p:nvCxnSpPr>
        <p:spPr>
          <a:xfrm rot="5400000">
            <a:off x="4597364" y="2515200"/>
            <a:ext cx="1110300" cy="20616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5" name="Google Shape;755;p33"/>
          <p:cNvCxnSpPr>
            <a:stCxn id="752" idx="4"/>
            <a:endCxn id="719" idx="0"/>
          </p:cNvCxnSpPr>
          <p:nvPr/>
        </p:nvCxnSpPr>
        <p:spPr>
          <a:xfrm rot="5400000">
            <a:off x="4867202" y="3408425"/>
            <a:ext cx="1059000" cy="217500"/>
          </a:xfrm>
          <a:prstGeom prst="curvedConnector3">
            <a:avLst>
              <a:gd name="adj1" fmla="val 49921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6" name="Google Shape;756;p33"/>
          <p:cNvSpPr txBox="1"/>
          <p:nvPr/>
        </p:nvSpPr>
        <p:spPr>
          <a:xfrm>
            <a:off x="6705600" y="60198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17 and 23 trees.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8" name="Google Shape;758;p33"/>
          <p:cNvCxnSpPr>
            <a:endCxn id="759" idx="4"/>
          </p:cNvCxnSpPr>
          <p:nvPr/>
        </p:nvCxnSpPr>
        <p:spPr>
          <a:xfrm rot="10800000">
            <a:off x="1858963" y="3810000"/>
            <a:ext cx="633300" cy="2826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759" name="Google Shape;759;p33"/>
          <p:cNvSpPr/>
          <p:nvPr/>
        </p:nvSpPr>
        <p:spPr>
          <a:xfrm>
            <a:off x="1676401" y="3436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765" name="Google Shape;76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766" name="Google Shape;766;p34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34"/>
          <p:cNvCxnSpPr>
            <a:stCxn id="766" idx="0"/>
            <a:endCxn id="768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9" name="Google Shape;769;p34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1" name="Google Shape;771;p34"/>
          <p:cNvCxnSpPr>
            <a:stCxn id="768" idx="2"/>
            <a:endCxn id="770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72" name="Google Shape;772;p34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3" name="Google Shape;773;p34"/>
          <p:cNvCxnSpPr>
            <a:stCxn id="770" idx="4"/>
            <a:endCxn id="772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8" name="Google Shape;768;p34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24384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24384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77" name="Google Shape;777;p34"/>
          <p:cNvCxnSpPr>
            <a:stCxn id="775" idx="0"/>
            <a:endCxn id="776" idx="4"/>
          </p:cNvCxnSpPr>
          <p:nvPr/>
        </p:nvCxnSpPr>
        <p:spPr>
          <a:xfrm rot="10800000">
            <a:off x="2620963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8" name="Google Shape;778;p34"/>
          <p:cNvCxnSpPr>
            <a:stCxn id="779" idx="2"/>
            <a:endCxn id="776" idx="6"/>
          </p:cNvCxnSpPr>
          <p:nvPr/>
        </p:nvCxnSpPr>
        <p:spPr>
          <a:xfrm rot="10800000">
            <a:off x="2803501" y="4233069"/>
            <a:ext cx="1006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80" name="Google Shape;780;p34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2" name="Google Shape;782;p34"/>
          <p:cNvCxnSpPr>
            <a:stCxn id="780" idx="0"/>
            <a:endCxn id="781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3" name="Google Shape;783;p34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p34"/>
          <p:cNvCxnSpPr>
            <a:stCxn id="783" idx="0"/>
            <a:endCxn id="779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5" name="Google Shape;785;p34"/>
          <p:cNvCxnSpPr>
            <a:stCxn id="781" idx="7"/>
            <a:endCxn id="779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9" name="Google Shape;779;p34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6" name="Google Shape;786;p34"/>
          <p:cNvCxnSpPr>
            <a:stCxn id="779" idx="6"/>
            <a:endCxn id="770" idx="2"/>
          </p:cNvCxnSpPr>
          <p:nvPr/>
        </p:nvCxnSpPr>
        <p:spPr>
          <a:xfrm>
            <a:off x="4175126" y="4233069"/>
            <a:ext cx="2165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87" name="Google Shape;787;p34"/>
          <p:cNvCxnSpPr>
            <a:stCxn id="774" idx="6"/>
            <a:endCxn id="769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88" name="Google Shape;788;p34"/>
          <p:cNvCxnSpPr>
            <a:stCxn id="768" idx="6"/>
            <a:endCxn id="774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89" name="Google Shape;789;p34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0" name="Google Shape;790;p34"/>
          <p:cNvCxnSpPr>
            <a:stCxn id="789" idx="0"/>
            <a:endCxn id="769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1" name="Google Shape;791;p34"/>
          <p:cNvCxnSpPr>
            <a:stCxn id="770" idx="7"/>
            <a:endCxn id="792" idx="3"/>
          </p:cNvCxnSpPr>
          <p:nvPr/>
        </p:nvCxnSpPr>
        <p:spPr>
          <a:xfrm rot="10800000" flipH="1">
            <a:off x="6652130" y="3582472"/>
            <a:ext cx="487800" cy="5187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792" name="Google Shape;792;p34"/>
          <p:cNvSpPr/>
          <p:nvPr/>
        </p:nvSpPr>
        <p:spPr>
          <a:xfrm>
            <a:off x="7086601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34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794" name="Google Shape;794;p34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34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799" name="Google Shape;799;p34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03" name="Google Shape;803;p34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4" name="Google Shape;804;p34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5" name="Google Shape;805;p34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6" name="Google Shape;806;p34"/>
          <p:cNvCxnSpPr>
            <a:stCxn id="804" idx="4"/>
            <a:endCxn id="776" idx="7"/>
          </p:cNvCxnSpPr>
          <p:nvPr/>
        </p:nvCxnSpPr>
        <p:spPr>
          <a:xfrm rot="5400000">
            <a:off x="3740114" y="2000850"/>
            <a:ext cx="1110300" cy="30903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7" name="Google Shape;807;p34"/>
          <p:cNvCxnSpPr>
            <a:stCxn id="803" idx="4"/>
            <a:endCxn id="779" idx="7"/>
          </p:cNvCxnSpPr>
          <p:nvPr/>
        </p:nvCxnSpPr>
        <p:spPr>
          <a:xfrm rot="5400000">
            <a:off x="4597364" y="2515200"/>
            <a:ext cx="1110300" cy="20616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8" name="Google Shape;808;p34"/>
          <p:cNvSpPr txBox="1"/>
          <p:nvPr/>
        </p:nvSpPr>
        <p:spPr>
          <a:xfrm>
            <a:off x="6705600" y="60198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7 and 17 trees.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0" name="Google Shape;810;p34"/>
          <p:cNvCxnSpPr>
            <a:endCxn id="811" idx="4"/>
          </p:cNvCxnSpPr>
          <p:nvPr/>
        </p:nvCxnSpPr>
        <p:spPr>
          <a:xfrm rot="10800000">
            <a:off x="1858963" y="3810000"/>
            <a:ext cx="633300" cy="2826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811" name="Google Shape;811;p34"/>
          <p:cNvSpPr/>
          <p:nvPr/>
        </p:nvSpPr>
        <p:spPr>
          <a:xfrm>
            <a:off x="1676401" y="34369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817" name="Google Shape;81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818" name="Google Shape;818;p35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9" name="Google Shape;819;p35"/>
          <p:cNvCxnSpPr>
            <a:stCxn id="818" idx="0"/>
            <a:endCxn id="820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1" name="Google Shape;821;p35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5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3" name="Google Shape;823;p35"/>
          <p:cNvCxnSpPr>
            <a:stCxn id="820" idx="2"/>
            <a:endCxn id="822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24" name="Google Shape;824;p35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5" name="Google Shape;825;p35"/>
          <p:cNvCxnSpPr>
            <a:stCxn id="822" idx="4"/>
            <a:endCxn id="824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0" name="Google Shape;820;p35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35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5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28" name="Google Shape;828;p35"/>
          <p:cNvCxnSpPr>
            <a:stCxn id="829" idx="0"/>
            <a:endCxn id="827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0" name="Google Shape;830;p35"/>
          <p:cNvSpPr/>
          <p:nvPr/>
        </p:nvSpPr>
        <p:spPr>
          <a:xfrm>
            <a:off x="3208339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5"/>
          <p:cNvSpPr/>
          <p:nvPr/>
        </p:nvSpPr>
        <p:spPr>
          <a:xfrm>
            <a:off x="3208339" y="4953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2" name="Google Shape;832;p35"/>
          <p:cNvCxnSpPr>
            <a:stCxn id="830" idx="0"/>
            <a:endCxn id="831" idx="4"/>
          </p:cNvCxnSpPr>
          <p:nvPr/>
        </p:nvCxnSpPr>
        <p:spPr>
          <a:xfrm rot="10800000">
            <a:off x="3390902" y="5326201"/>
            <a:ext cx="0" cy="3888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3" name="Google Shape;833;p35"/>
          <p:cNvSpPr/>
          <p:nvPr/>
        </p:nvSpPr>
        <p:spPr>
          <a:xfrm>
            <a:off x="3810001" y="4953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35"/>
          <p:cNvCxnSpPr>
            <a:stCxn id="833" idx="0"/>
            <a:endCxn id="835" idx="4"/>
          </p:cNvCxnSpPr>
          <p:nvPr/>
        </p:nvCxnSpPr>
        <p:spPr>
          <a:xfrm rot="10800000">
            <a:off x="3992564" y="4419601"/>
            <a:ext cx="0" cy="53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6" name="Google Shape;836;p35"/>
          <p:cNvCxnSpPr>
            <a:stCxn id="831" idx="7"/>
            <a:endCxn id="835" idx="3"/>
          </p:cNvCxnSpPr>
          <p:nvPr/>
        </p:nvCxnSpPr>
        <p:spPr>
          <a:xfrm rot="10800000" flipH="1">
            <a:off x="3519993" y="4365035"/>
            <a:ext cx="343500" cy="6426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5" name="Google Shape;835;p35"/>
          <p:cNvSpPr/>
          <p:nvPr/>
        </p:nvSpPr>
        <p:spPr>
          <a:xfrm>
            <a:off x="38100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7" name="Google Shape;837;p35"/>
          <p:cNvCxnSpPr>
            <a:stCxn id="835" idx="6"/>
            <a:endCxn id="822" idx="2"/>
          </p:cNvCxnSpPr>
          <p:nvPr/>
        </p:nvCxnSpPr>
        <p:spPr>
          <a:xfrm>
            <a:off x="4175126" y="4233069"/>
            <a:ext cx="2165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38" name="Google Shape;838;p35"/>
          <p:cNvCxnSpPr>
            <a:stCxn id="826" idx="6"/>
            <a:endCxn id="821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39" name="Google Shape;839;p35"/>
          <p:cNvCxnSpPr>
            <a:stCxn id="820" idx="6"/>
            <a:endCxn id="826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40" name="Google Shape;840;p35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p35"/>
          <p:cNvCxnSpPr>
            <a:stCxn id="840" idx="0"/>
            <a:endCxn id="821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2" name="Google Shape;842;p35"/>
          <p:cNvCxnSpPr>
            <a:stCxn id="822" idx="7"/>
            <a:endCxn id="843" idx="3"/>
          </p:cNvCxnSpPr>
          <p:nvPr/>
        </p:nvCxnSpPr>
        <p:spPr>
          <a:xfrm rot="10800000" flipH="1">
            <a:off x="6652130" y="3582472"/>
            <a:ext cx="487800" cy="5187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843" name="Google Shape;843;p35"/>
          <p:cNvSpPr/>
          <p:nvPr/>
        </p:nvSpPr>
        <p:spPr>
          <a:xfrm>
            <a:off x="7086601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Google Shape;844;p35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845" name="Google Shape;845;p35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35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850" name="Google Shape;850;p35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54" name="Google Shape;854;p35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35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6" name="Google Shape;856;p35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7" name="Google Shape;857;p35"/>
          <p:cNvCxnSpPr>
            <a:stCxn id="854" idx="4"/>
            <a:endCxn id="835" idx="7"/>
          </p:cNvCxnSpPr>
          <p:nvPr/>
        </p:nvCxnSpPr>
        <p:spPr>
          <a:xfrm rot="5400000">
            <a:off x="4597364" y="2515200"/>
            <a:ext cx="1110300" cy="20616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8" name="Google Shape;858;p35"/>
          <p:cNvCxnSpPr>
            <a:stCxn id="827" idx="7"/>
            <a:endCxn id="822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9" name="Google Shape;829;p35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5"/>
          <p:cNvSpPr txBox="1"/>
          <p:nvPr/>
        </p:nvSpPr>
        <p:spPr>
          <a:xfrm>
            <a:off x="6705600" y="60198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7 and 24 trees.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5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1" name="Google Shape;861;p35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2" name="Google Shape;862;p35"/>
          <p:cNvCxnSpPr>
            <a:stCxn id="822" idx="1"/>
            <a:endCxn id="861" idx="4"/>
          </p:cNvCxnSpPr>
          <p:nvPr/>
        </p:nvCxnSpPr>
        <p:spPr>
          <a:xfrm rot="10800000">
            <a:off x="5973647" y="3649672"/>
            <a:ext cx="420300" cy="451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868" name="Google Shape;868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p36"/>
          <p:cNvCxnSpPr>
            <a:stCxn id="869" idx="0"/>
            <a:endCxn id="871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2" name="Google Shape;872;p36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4" name="Google Shape;874;p36"/>
          <p:cNvCxnSpPr>
            <a:stCxn id="871" idx="2"/>
            <a:endCxn id="873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5" name="Google Shape;875;p36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6" name="Google Shape;876;p36"/>
          <p:cNvCxnSpPr>
            <a:stCxn id="873" idx="4"/>
            <a:endCxn id="875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1" name="Google Shape;871;p36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0" name="Google Shape;880;p36"/>
          <p:cNvCxnSpPr>
            <a:stCxn id="878" idx="0"/>
            <a:endCxn id="879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1" name="Google Shape;881;p36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3" name="Google Shape;883;p36"/>
          <p:cNvCxnSpPr>
            <a:stCxn id="881" idx="0"/>
            <a:endCxn id="882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4" name="Google Shape;884;p36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p36"/>
          <p:cNvCxnSpPr>
            <a:stCxn id="884" idx="0"/>
            <a:endCxn id="886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7" name="Google Shape;887;p36"/>
          <p:cNvCxnSpPr>
            <a:stCxn id="882" idx="7"/>
            <a:endCxn id="886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6" name="Google Shape;886;p36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p36"/>
          <p:cNvCxnSpPr>
            <a:stCxn id="886" idx="7"/>
            <a:endCxn id="873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89" name="Google Shape;889;p36"/>
          <p:cNvCxnSpPr>
            <a:stCxn id="877" idx="6"/>
            <a:endCxn id="872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90" name="Google Shape;890;p36"/>
          <p:cNvCxnSpPr>
            <a:stCxn id="871" idx="6"/>
            <a:endCxn id="877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91" name="Google Shape;891;p36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2" name="Google Shape;892;p36"/>
          <p:cNvCxnSpPr>
            <a:stCxn id="891" idx="0"/>
            <a:endCxn id="872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3" name="Google Shape;893;p36"/>
          <p:cNvCxnSpPr>
            <a:stCxn id="873" idx="7"/>
            <a:endCxn id="894" idx="3"/>
          </p:cNvCxnSpPr>
          <p:nvPr/>
        </p:nvCxnSpPr>
        <p:spPr>
          <a:xfrm rot="10800000" flipH="1">
            <a:off x="6652130" y="3582472"/>
            <a:ext cx="487800" cy="5187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894" name="Google Shape;894;p36"/>
          <p:cNvSpPr/>
          <p:nvPr/>
        </p:nvSpPr>
        <p:spPr>
          <a:xfrm>
            <a:off x="7086601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36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896" name="Google Shape;896;p36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36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901" name="Google Shape;901;p36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05" name="Google Shape;905;p36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36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Google Shape;908;p36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9" name="Google Shape;909;p36"/>
          <p:cNvCxnSpPr>
            <a:stCxn id="879" idx="7"/>
            <a:endCxn id="873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0" name="Google Shape;910;p36"/>
          <p:cNvCxnSpPr>
            <a:stCxn id="906" idx="4"/>
            <a:endCxn id="873" idx="0"/>
          </p:cNvCxnSpPr>
          <p:nvPr/>
        </p:nvCxnSpPr>
        <p:spPr>
          <a:xfrm rot="-5400000" flipH="1">
            <a:off x="5994352" y="3517950"/>
            <a:ext cx="1055700" cy="1500"/>
          </a:xfrm>
          <a:prstGeom prst="curvedConnector3">
            <a:avLst>
              <a:gd name="adj1" fmla="val 4992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1" name="Google Shape;911;p36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36"/>
          <p:cNvCxnSpPr>
            <a:stCxn id="873" idx="1"/>
            <a:endCxn id="911" idx="4"/>
          </p:cNvCxnSpPr>
          <p:nvPr/>
        </p:nvCxnSpPr>
        <p:spPr>
          <a:xfrm rot="10800000">
            <a:off x="5973647" y="3649672"/>
            <a:ext cx="420300" cy="451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918" name="Google Shape;91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0" name="Google Shape;920;p37"/>
          <p:cNvCxnSpPr>
            <a:stCxn id="919" idx="0"/>
            <a:endCxn id="921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2" name="Google Shape;922;p37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7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4" name="Google Shape;924;p37"/>
          <p:cNvCxnSpPr>
            <a:stCxn id="921" idx="2"/>
            <a:endCxn id="923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25" name="Google Shape;925;p37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6" name="Google Shape;926;p37"/>
          <p:cNvCxnSpPr>
            <a:stCxn id="923" idx="4"/>
            <a:endCxn id="925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1" name="Google Shape;921;p37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37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7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0" name="Google Shape;930;p37"/>
          <p:cNvCxnSpPr>
            <a:stCxn id="928" idx="0"/>
            <a:endCxn id="929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1" name="Google Shape;931;p37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37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37"/>
          <p:cNvCxnSpPr>
            <a:stCxn id="931" idx="0"/>
            <a:endCxn id="932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4" name="Google Shape;934;p37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37"/>
          <p:cNvCxnSpPr>
            <a:stCxn id="934" idx="0"/>
            <a:endCxn id="936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7" name="Google Shape;937;p37"/>
          <p:cNvCxnSpPr>
            <a:stCxn id="932" idx="7"/>
            <a:endCxn id="936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6" name="Google Shape;936;p37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8" name="Google Shape;938;p37"/>
          <p:cNvCxnSpPr>
            <a:stCxn id="936" idx="7"/>
            <a:endCxn id="923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39" name="Google Shape;939;p37"/>
          <p:cNvCxnSpPr>
            <a:stCxn id="927" idx="6"/>
            <a:endCxn id="922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40" name="Google Shape;940;p37"/>
          <p:cNvCxnSpPr>
            <a:stCxn id="921" idx="6"/>
            <a:endCxn id="927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41" name="Google Shape;941;p37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2" name="Google Shape;942;p37"/>
          <p:cNvCxnSpPr>
            <a:stCxn id="941" idx="0"/>
            <a:endCxn id="922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3" name="Google Shape;943;p37"/>
          <p:cNvCxnSpPr>
            <a:stCxn id="921" idx="0"/>
            <a:endCxn id="944" idx="4"/>
          </p:cNvCxnSpPr>
          <p:nvPr/>
        </p:nvCxnSpPr>
        <p:spPr>
          <a:xfrm rot="10800000">
            <a:off x="7726363" y="3637038"/>
            <a:ext cx="0" cy="409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944" name="Google Shape;944;p37"/>
          <p:cNvSpPr/>
          <p:nvPr/>
        </p:nvSpPr>
        <p:spPr>
          <a:xfrm>
            <a:off x="7543801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5" name="Google Shape;945;p37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946" name="Google Shape;946;p37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0" name="Google Shape;950;p37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951" name="Google Shape;951;p37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55" name="Google Shape;955;p37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37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37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8" name="Google Shape;958;p37"/>
          <p:cNvCxnSpPr>
            <a:stCxn id="929" idx="7"/>
            <a:endCxn id="923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9" name="Google Shape;959;p37"/>
          <p:cNvCxnSpPr>
            <a:stCxn id="960" idx="4"/>
            <a:endCxn id="923" idx="0"/>
          </p:cNvCxnSpPr>
          <p:nvPr/>
        </p:nvCxnSpPr>
        <p:spPr>
          <a:xfrm rot="-5400000" flipH="1">
            <a:off x="5994352" y="3517950"/>
            <a:ext cx="1055700" cy="1500"/>
          </a:xfrm>
          <a:prstGeom prst="curvedConnector3">
            <a:avLst>
              <a:gd name="adj1" fmla="val 4992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61" name="Google Shape;961;p37"/>
          <p:cNvCxnSpPr>
            <a:stCxn id="956" idx="4"/>
            <a:endCxn id="921" idx="1"/>
          </p:cNvCxnSpPr>
          <p:nvPr/>
        </p:nvCxnSpPr>
        <p:spPr>
          <a:xfrm rot="-5400000" flipH="1">
            <a:off x="6163664" y="2667600"/>
            <a:ext cx="1110300" cy="17568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0" name="Google Shape;960;p37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37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3" name="Google Shape;963;p37"/>
          <p:cNvCxnSpPr>
            <a:endCxn id="962" idx="4"/>
          </p:cNvCxnSpPr>
          <p:nvPr/>
        </p:nvCxnSpPr>
        <p:spPr>
          <a:xfrm rot="10800000">
            <a:off x="5973764" y="3649664"/>
            <a:ext cx="420600" cy="442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969" name="Google Shape;96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1" name="Google Shape;971;p38"/>
          <p:cNvCxnSpPr>
            <a:stCxn id="970" idx="0"/>
            <a:endCxn id="972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3" name="Google Shape;973;p38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38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5" name="Google Shape;975;p38"/>
          <p:cNvCxnSpPr>
            <a:stCxn id="972" idx="2"/>
            <a:endCxn id="974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76" name="Google Shape;976;p38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7" name="Google Shape;977;p38"/>
          <p:cNvCxnSpPr>
            <a:stCxn id="974" idx="4"/>
            <a:endCxn id="976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2" name="Google Shape;972;p38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8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8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81" name="Google Shape;981;p38"/>
          <p:cNvCxnSpPr>
            <a:stCxn id="979" idx="0"/>
            <a:endCxn id="980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2" name="Google Shape;982;p38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4" name="Google Shape;984;p38"/>
          <p:cNvCxnSpPr>
            <a:stCxn id="982" idx="0"/>
            <a:endCxn id="983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5" name="Google Shape;985;p38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38"/>
          <p:cNvCxnSpPr>
            <a:stCxn id="985" idx="0"/>
            <a:endCxn id="987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8" name="Google Shape;988;p38"/>
          <p:cNvCxnSpPr>
            <a:stCxn id="983" idx="7"/>
            <a:endCxn id="987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7" name="Google Shape;987;p38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9" name="Google Shape;989;p38"/>
          <p:cNvCxnSpPr>
            <a:stCxn id="987" idx="7"/>
            <a:endCxn id="974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90" name="Google Shape;990;p38"/>
          <p:cNvCxnSpPr>
            <a:stCxn id="978" idx="6"/>
            <a:endCxn id="973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91" name="Google Shape;991;p38"/>
          <p:cNvCxnSpPr>
            <a:stCxn id="972" idx="6"/>
            <a:endCxn id="978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92" name="Google Shape;992;p38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38"/>
          <p:cNvCxnSpPr>
            <a:stCxn id="992" idx="0"/>
            <a:endCxn id="973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4" name="Google Shape;994;p38"/>
          <p:cNvCxnSpPr>
            <a:stCxn id="978" idx="0"/>
            <a:endCxn id="995" idx="4"/>
          </p:cNvCxnSpPr>
          <p:nvPr/>
        </p:nvCxnSpPr>
        <p:spPr>
          <a:xfrm rot="10800000">
            <a:off x="8793163" y="3637038"/>
            <a:ext cx="0" cy="409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995" name="Google Shape;995;p38"/>
          <p:cNvSpPr/>
          <p:nvPr/>
        </p:nvSpPr>
        <p:spPr>
          <a:xfrm>
            <a:off x="8610601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38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997" name="Google Shape;997;p38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38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1002" name="Google Shape;1002;p38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06" name="Google Shape;1006;p38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38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38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09" name="Google Shape;1009;p38"/>
          <p:cNvCxnSpPr>
            <a:stCxn id="980" idx="7"/>
            <a:endCxn id="974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0" name="Google Shape;1010;p38"/>
          <p:cNvCxnSpPr>
            <a:stCxn id="1011" idx="4"/>
            <a:endCxn id="974" idx="0"/>
          </p:cNvCxnSpPr>
          <p:nvPr/>
        </p:nvCxnSpPr>
        <p:spPr>
          <a:xfrm rot="-5400000" flipH="1">
            <a:off x="5994352" y="3517950"/>
            <a:ext cx="1055700" cy="1500"/>
          </a:xfrm>
          <a:prstGeom prst="curvedConnector3">
            <a:avLst>
              <a:gd name="adj1" fmla="val 4992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2" name="Google Shape;1012;p38"/>
          <p:cNvCxnSpPr>
            <a:stCxn id="1007" idx="4"/>
            <a:endCxn id="972" idx="1"/>
          </p:cNvCxnSpPr>
          <p:nvPr/>
        </p:nvCxnSpPr>
        <p:spPr>
          <a:xfrm rot="-5400000" flipH="1">
            <a:off x="6163664" y="2667600"/>
            <a:ext cx="1110300" cy="17568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3" name="Google Shape;1013;p38"/>
          <p:cNvCxnSpPr>
            <a:stCxn id="1008" idx="5"/>
            <a:endCxn id="978" idx="1"/>
          </p:cNvCxnSpPr>
          <p:nvPr/>
        </p:nvCxnSpPr>
        <p:spPr>
          <a:xfrm rot="-5400000" flipH="1">
            <a:off x="6535520" y="1972498"/>
            <a:ext cx="1124400" cy="3132900"/>
          </a:xfrm>
          <a:prstGeom prst="curvedConnector3">
            <a:avLst>
              <a:gd name="adj1" fmla="val 60549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1" name="Google Shape;1011;p38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4" name="Google Shape;1014;p38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5" name="Google Shape;1015;p38"/>
          <p:cNvCxnSpPr>
            <a:endCxn id="1014" idx="4"/>
          </p:cNvCxnSpPr>
          <p:nvPr/>
        </p:nvCxnSpPr>
        <p:spPr>
          <a:xfrm rot="10800000">
            <a:off x="5973764" y="3649664"/>
            <a:ext cx="420600" cy="442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1021" name="Google Shape;102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1022" name="Google Shape;1022;p39"/>
          <p:cNvSpPr/>
          <p:nvPr/>
        </p:nvSpPr>
        <p:spPr>
          <a:xfrm>
            <a:off x="7543801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3" name="Google Shape;1023;p39"/>
          <p:cNvCxnSpPr>
            <a:stCxn id="1022" idx="0"/>
            <a:endCxn id="1024" idx="4"/>
          </p:cNvCxnSpPr>
          <p:nvPr/>
        </p:nvCxnSpPr>
        <p:spPr>
          <a:xfrm rot="10800000">
            <a:off x="7726363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5" name="Google Shape;1025;p39"/>
          <p:cNvSpPr/>
          <p:nvPr/>
        </p:nvSpPr>
        <p:spPr>
          <a:xfrm>
            <a:off x="96170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9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7" name="Google Shape;1027;p39"/>
          <p:cNvCxnSpPr>
            <a:stCxn id="1024" idx="2"/>
            <a:endCxn id="1026" idx="6"/>
          </p:cNvCxnSpPr>
          <p:nvPr/>
        </p:nvCxnSpPr>
        <p:spPr>
          <a:xfrm rot="10800000">
            <a:off x="6705601" y="4233069"/>
            <a:ext cx="8382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28" name="Google Shape;1028;p39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9" name="Google Shape;1029;p39"/>
          <p:cNvCxnSpPr>
            <a:stCxn id="1026" idx="4"/>
            <a:endCxn id="1028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4" name="Google Shape;1024;p39"/>
          <p:cNvSpPr/>
          <p:nvPr/>
        </p:nvSpPr>
        <p:spPr>
          <a:xfrm>
            <a:off x="7543801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0" name="Google Shape;1030;p39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9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9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33" name="Google Shape;1033;p39"/>
          <p:cNvCxnSpPr>
            <a:stCxn id="1031" idx="0"/>
            <a:endCxn id="1032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4" name="Google Shape;1034;p39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9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39"/>
          <p:cNvCxnSpPr>
            <a:stCxn id="1034" idx="0"/>
            <a:endCxn id="1035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7" name="Google Shape;1037;p39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8" name="Google Shape;1038;p39"/>
          <p:cNvCxnSpPr>
            <a:stCxn id="1037" idx="0"/>
            <a:endCxn id="1039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39"/>
          <p:cNvCxnSpPr>
            <a:stCxn id="1035" idx="7"/>
            <a:endCxn id="1039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9" name="Google Shape;1039;p39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1" name="Google Shape;1041;p39"/>
          <p:cNvCxnSpPr>
            <a:stCxn id="1039" idx="7"/>
            <a:endCxn id="1026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2" name="Google Shape;1042;p39"/>
          <p:cNvCxnSpPr>
            <a:stCxn id="1030" idx="6"/>
            <a:endCxn id="1025" idx="2"/>
          </p:cNvCxnSpPr>
          <p:nvPr/>
        </p:nvCxnSpPr>
        <p:spPr>
          <a:xfrm>
            <a:off x="8975726" y="4233069"/>
            <a:ext cx="6414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3" name="Google Shape;1043;p39"/>
          <p:cNvCxnSpPr>
            <a:stCxn id="1024" idx="6"/>
            <a:endCxn id="1030" idx="2"/>
          </p:cNvCxnSpPr>
          <p:nvPr/>
        </p:nvCxnSpPr>
        <p:spPr>
          <a:xfrm>
            <a:off x="7908926" y="4233069"/>
            <a:ext cx="701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44" name="Google Shape;1044;p39"/>
          <p:cNvSpPr/>
          <p:nvPr/>
        </p:nvSpPr>
        <p:spPr>
          <a:xfrm>
            <a:off x="96170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5" name="Google Shape;1045;p39"/>
          <p:cNvCxnSpPr>
            <a:stCxn id="1044" idx="0"/>
            <a:endCxn id="1025" idx="4"/>
          </p:cNvCxnSpPr>
          <p:nvPr/>
        </p:nvCxnSpPr>
        <p:spPr>
          <a:xfrm rot="10800000">
            <a:off x="97996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39"/>
          <p:cNvCxnSpPr>
            <a:stCxn id="1025" idx="0"/>
            <a:endCxn id="1047" idx="4"/>
          </p:cNvCxnSpPr>
          <p:nvPr/>
        </p:nvCxnSpPr>
        <p:spPr>
          <a:xfrm rot="10800000">
            <a:off x="9799638" y="3637038"/>
            <a:ext cx="0" cy="409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47" name="Google Shape;1047;p39"/>
          <p:cNvSpPr/>
          <p:nvPr/>
        </p:nvSpPr>
        <p:spPr>
          <a:xfrm>
            <a:off x="9617076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8" name="Google Shape;1048;p39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1049" name="Google Shape;1049;p39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1054" name="Google Shape;1054;p39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58" name="Google Shape;1058;p39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Google Shape;1059;p39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39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61" name="Google Shape;1061;p39"/>
          <p:cNvCxnSpPr>
            <a:stCxn id="1032" idx="7"/>
            <a:endCxn id="1026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2" name="Google Shape;1062;p39"/>
          <p:cNvCxnSpPr>
            <a:stCxn id="1063" idx="4"/>
            <a:endCxn id="1026" idx="0"/>
          </p:cNvCxnSpPr>
          <p:nvPr/>
        </p:nvCxnSpPr>
        <p:spPr>
          <a:xfrm rot="-5400000" flipH="1">
            <a:off x="5994352" y="3517950"/>
            <a:ext cx="1055700" cy="1500"/>
          </a:xfrm>
          <a:prstGeom prst="curvedConnector3">
            <a:avLst>
              <a:gd name="adj1" fmla="val 4992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4" name="Google Shape;1064;p39"/>
          <p:cNvCxnSpPr>
            <a:stCxn id="1059" idx="4"/>
            <a:endCxn id="1024" idx="1"/>
          </p:cNvCxnSpPr>
          <p:nvPr/>
        </p:nvCxnSpPr>
        <p:spPr>
          <a:xfrm rot="-5400000" flipH="1">
            <a:off x="6163664" y="2667600"/>
            <a:ext cx="1110300" cy="1756800"/>
          </a:xfrm>
          <a:prstGeom prst="curvedConnector3">
            <a:avLst>
              <a:gd name="adj1" fmla="val 4746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5" name="Google Shape;1065;p39"/>
          <p:cNvCxnSpPr>
            <a:stCxn id="1060" idx="5"/>
            <a:endCxn id="1030" idx="1"/>
          </p:cNvCxnSpPr>
          <p:nvPr/>
        </p:nvCxnSpPr>
        <p:spPr>
          <a:xfrm rot="-5400000" flipH="1">
            <a:off x="6535520" y="1972498"/>
            <a:ext cx="1124400" cy="3132900"/>
          </a:xfrm>
          <a:prstGeom prst="curvedConnector3">
            <a:avLst>
              <a:gd name="adj1" fmla="val 60549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6" name="Google Shape;1066;p39"/>
          <p:cNvSpPr txBox="1"/>
          <p:nvPr/>
        </p:nvSpPr>
        <p:spPr>
          <a:xfrm>
            <a:off x="6705600" y="60198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41 and 18 trees.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9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39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8" name="Google Shape;1068;p39"/>
          <p:cNvCxnSpPr>
            <a:endCxn id="1067" idx="4"/>
          </p:cNvCxnSpPr>
          <p:nvPr/>
        </p:nvCxnSpPr>
        <p:spPr>
          <a:xfrm rot="10800000">
            <a:off x="5973764" y="3649664"/>
            <a:ext cx="420600" cy="442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1075" name="Google Shape;1075;p40"/>
          <p:cNvSpPr/>
          <p:nvPr/>
        </p:nvSpPr>
        <p:spPr>
          <a:xfrm>
            <a:off x="9769476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6" name="Google Shape;1076;p40"/>
          <p:cNvCxnSpPr>
            <a:stCxn id="1075" idx="0"/>
            <a:endCxn id="1077" idx="4"/>
          </p:cNvCxnSpPr>
          <p:nvPr/>
        </p:nvCxnSpPr>
        <p:spPr>
          <a:xfrm rot="10800000">
            <a:off x="99520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8" name="Google Shape;1078;p40"/>
          <p:cNvSpPr/>
          <p:nvPr/>
        </p:nvSpPr>
        <p:spPr>
          <a:xfrm>
            <a:off x="9148764" y="48768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0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0" name="Google Shape;1080;p40"/>
          <p:cNvCxnSpPr>
            <a:stCxn id="1077" idx="2"/>
            <a:endCxn id="1081" idx="6"/>
          </p:cNvCxnSpPr>
          <p:nvPr/>
        </p:nvCxnSpPr>
        <p:spPr>
          <a:xfrm rot="10800000">
            <a:off x="8975676" y="4233069"/>
            <a:ext cx="7938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82" name="Google Shape;1082;p40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3" name="Google Shape;1083;p40"/>
          <p:cNvCxnSpPr>
            <a:stCxn id="1079" idx="4"/>
            <a:endCxn id="1082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7" name="Google Shape;1077;p40"/>
          <p:cNvSpPr/>
          <p:nvPr/>
        </p:nvSpPr>
        <p:spPr>
          <a:xfrm>
            <a:off x="9769476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1" name="Google Shape;1081;p40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40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40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86" name="Google Shape;1086;p40"/>
          <p:cNvCxnSpPr>
            <a:stCxn id="1084" idx="0"/>
            <a:endCxn id="1085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7" name="Google Shape;1087;p40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0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40"/>
          <p:cNvCxnSpPr>
            <a:stCxn id="1087" idx="0"/>
            <a:endCxn id="1088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0" name="Google Shape;1090;p40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1" name="Google Shape;1091;p40"/>
          <p:cNvCxnSpPr>
            <a:stCxn id="1090" idx="0"/>
            <a:endCxn id="1092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3" name="Google Shape;1093;p40"/>
          <p:cNvCxnSpPr>
            <a:stCxn id="1088" idx="7"/>
            <a:endCxn id="1092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2" name="Google Shape;1092;p40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4" name="Google Shape;1094;p40"/>
          <p:cNvCxnSpPr>
            <a:stCxn id="1092" idx="7"/>
            <a:endCxn id="1079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95" name="Google Shape;1095;p40"/>
          <p:cNvSpPr/>
          <p:nvPr/>
        </p:nvSpPr>
        <p:spPr>
          <a:xfrm>
            <a:off x="9148764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6" name="Google Shape;1096;p40"/>
          <p:cNvCxnSpPr>
            <a:stCxn id="1095" idx="0"/>
            <a:endCxn id="1078" idx="4"/>
          </p:cNvCxnSpPr>
          <p:nvPr/>
        </p:nvCxnSpPr>
        <p:spPr>
          <a:xfrm rot="10800000">
            <a:off x="9331327" y="5250001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7" name="Google Shape;1097;p40"/>
          <p:cNvCxnSpPr>
            <a:stCxn id="1077" idx="0"/>
            <a:endCxn id="1098" idx="4"/>
          </p:cNvCxnSpPr>
          <p:nvPr/>
        </p:nvCxnSpPr>
        <p:spPr>
          <a:xfrm rot="10800000">
            <a:off x="9952038" y="3637038"/>
            <a:ext cx="0" cy="409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098" name="Google Shape;1098;p40"/>
          <p:cNvSpPr/>
          <p:nvPr/>
        </p:nvSpPr>
        <p:spPr>
          <a:xfrm>
            <a:off x="9769476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9" name="Google Shape;1099;p40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1100" name="Google Shape;1100;p40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40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1105" name="Google Shape;1105;p40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09" name="Google Shape;1109;p40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0" name="Google Shape;1110;p40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Google Shape;1111;p40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2" name="Google Shape;1112;p40"/>
          <p:cNvCxnSpPr>
            <a:stCxn id="1085" idx="7"/>
            <a:endCxn id="1079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3" name="Google Shape;1113;p40"/>
          <p:cNvCxnSpPr>
            <a:stCxn id="1114" idx="4"/>
            <a:endCxn id="1079" idx="0"/>
          </p:cNvCxnSpPr>
          <p:nvPr/>
        </p:nvCxnSpPr>
        <p:spPr>
          <a:xfrm rot="-5400000" flipH="1">
            <a:off x="5994352" y="3517950"/>
            <a:ext cx="1055700" cy="1500"/>
          </a:xfrm>
          <a:prstGeom prst="curvedConnector3">
            <a:avLst>
              <a:gd name="adj1" fmla="val 4992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40"/>
          <p:cNvCxnSpPr>
            <a:stCxn id="1111" idx="5"/>
            <a:endCxn id="1081" idx="1"/>
          </p:cNvCxnSpPr>
          <p:nvPr/>
        </p:nvCxnSpPr>
        <p:spPr>
          <a:xfrm rot="-5400000" flipH="1">
            <a:off x="6535520" y="1972498"/>
            <a:ext cx="1124400" cy="3132900"/>
          </a:xfrm>
          <a:prstGeom prst="curvedConnector3">
            <a:avLst>
              <a:gd name="adj1" fmla="val 60549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40"/>
          <p:cNvCxnSpPr>
            <a:stCxn id="1078" idx="7"/>
            <a:endCxn id="1077" idx="3"/>
          </p:cNvCxnSpPr>
          <p:nvPr/>
        </p:nvCxnSpPr>
        <p:spPr>
          <a:xfrm rot="10800000" flipH="1">
            <a:off x="9460418" y="4365035"/>
            <a:ext cx="36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7" name="Google Shape;1117;p40"/>
          <p:cNvCxnSpPr>
            <a:stCxn id="1079" idx="6"/>
            <a:endCxn id="1081" idx="2"/>
          </p:cNvCxnSpPr>
          <p:nvPr/>
        </p:nvCxnSpPr>
        <p:spPr>
          <a:xfrm>
            <a:off x="6705601" y="4233069"/>
            <a:ext cx="190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14" name="Google Shape;1114;p40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40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9" name="Google Shape;1119;p40"/>
          <p:cNvCxnSpPr>
            <a:endCxn id="1118" idx="4"/>
          </p:cNvCxnSpPr>
          <p:nvPr/>
        </p:nvCxnSpPr>
        <p:spPr>
          <a:xfrm rot="10800000">
            <a:off x="5973764" y="3649664"/>
            <a:ext cx="420600" cy="442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838200" y="85726"/>
            <a:ext cx="10515600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</a:t>
            </a:r>
            <a:r>
              <a:rPr lang="en-US" sz="4000" b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mortized time complexities</a:t>
            </a:r>
            <a:r>
              <a:rPr lang="en-US" sz="4000" b="0">
                <a:latin typeface="Times New Roman"/>
                <a:ea typeface="Times New Roman"/>
                <a:cs typeface="Times New Roman"/>
                <a:sym typeface="Times New Roman"/>
              </a:rPr>
              <a:t> of </a:t>
            </a: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Fibonacci Heap</a:t>
            </a:r>
            <a:r>
              <a:rPr lang="en-US" sz="4000" b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846139"/>
            <a:ext cx="8015288" cy="4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819944" y="5257802"/>
            <a:ext cx="10337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Amortized Analysis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used for algorithms where an occasional operation is very slow, but most of the other operations are faster.  In Amortized Analysis, we analyze a sequence of operations and guarantee a worst case average time which is lower than the worst case time of a particular expensive operation.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1125" name="Google Shape;112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9769476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41"/>
          <p:cNvCxnSpPr>
            <a:stCxn id="1126" idx="0"/>
            <a:endCxn id="1128" idx="4"/>
          </p:cNvCxnSpPr>
          <p:nvPr/>
        </p:nvCxnSpPr>
        <p:spPr>
          <a:xfrm rot="10800000">
            <a:off x="99520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9" name="Google Shape;1129;p41"/>
          <p:cNvSpPr/>
          <p:nvPr/>
        </p:nvSpPr>
        <p:spPr>
          <a:xfrm>
            <a:off x="9148764" y="48768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1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1" name="Google Shape;1131;p41"/>
          <p:cNvCxnSpPr>
            <a:stCxn id="1128" idx="2"/>
            <a:endCxn id="1132" idx="6"/>
          </p:cNvCxnSpPr>
          <p:nvPr/>
        </p:nvCxnSpPr>
        <p:spPr>
          <a:xfrm rot="10800000">
            <a:off x="8975676" y="4233069"/>
            <a:ext cx="7938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33" name="Google Shape;1133;p41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4" name="Google Shape;1134;p41"/>
          <p:cNvCxnSpPr>
            <a:stCxn id="1130" idx="4"/>
            <a:endCxn id="1133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8" name="Google Shape;1128;p41"/>
          <p:cNvSpPr/>
          <p:nvPr/>
        </p:nvSpPr>
        <p:spPr>
          <a:xfrm>
            <a:off x="9769476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2" name="Google Shape;1132;p41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1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1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7" name="Google Shape;1137;p41"/>
          <p:cNvCxnSpPr>
            <a:stCxn id="1135" idx="0"/>
            <a:endCxn id="1136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8" name="Google Shape;1138;p41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1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0" name="Google Shape;1140;p41"/>
          <p:cNvCxnSpPr>
            <a:stCxn id="1138" idx="0"/>
            <a:endCxn id="1139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1141;p41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2" name="Google Shape;1142;p41"/>
          <p:cNvCxnSpPr>
            <a:stCxn id="1141" idx="0"/>
            <a:endCxn id="1143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4" name="Google Shape;1144;p41"/>
          <p:cNvCxnSpPr>
            <a:stCxn id="1139" idx="7"/>
            <a:endCxn id="1143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3" name="Google Shape;1143;p41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p41"/>
          <p:cNvCxnSpPr>
            <a:stCxn id="1143" idx="7"/>
            <a:endCxn id="1130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46" name="Google Shape;1146;p41"/>
          <p:cNvSpPr/>
          <p:nvPr/>
        </p:nvSpPr>
        <p:spPr>
          <a:xfrm>
            <a:off x="9148764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7" name="Google Shape;1147;p41"/>
          <p:cNvCxnSpPr>
            <a:stCxn id="1146" idx="0"/>
            <a:endCxn id="1129" idx="4"/>
          </p:cNvCxnSpPr>
          <p:nvPr/>
        </p:nvCxnSpPr>
        <p:spPr>
          <a:xfrm rot="10800000">
            <a:off x="9331327" y="5250001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8" name="Google Shape;1148;p41"/>
          <p:cNvCxnSpPr>
            <a:stCxn id="1128" idx="0"/>
            <a:endCxn id="1149" idx="4"/>
          </p:cNvCxnSpPr>
          <p:nvPr/>
        </p:nvCxnSpPr>
        <p:spPr>
          <a:xfrm rot="10800000">
            <a:off x="9952038" y="3637038"/>
            <a:ext cx="0" cy="4095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149" name="Google Shape;1149;p41"/>
          <p:cNvSpPr/>
          <p:nvPr/>
        </p:nvSpPr>
        <p:spPr>
          <a:xfrm>
            <a:off x="9769476" y="32639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0" name="Google Shape;1150;p41"/>
          <p:cNvGrpSpPr/>
          <p:nvPr/>
        </p:nvGrpSpPr>
        <p:grpSpPr>
          <a:xfrm>
            <a:off x="5334000" y="2590800"/>
            <a:ext cx="1360488" cy="242888"/>
            <a:chOff x="1776" y="2160"/>
            <a:chExt cx="1097" cy="196"/>
          </a:xfrm>
        </p:grpSpPr>
        <p:sp>
          <p:nvSpPr>
            <p:cNvPr id="1151" name="Google Shape;1151;p41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41"/>
          <p:cNvGrpSpPr/>
          <p:nvPr/>
        </p:nvGrpSpPr>
        <p:grpSpPr>
          <a:xfrm>
            <a:off x="5334000" y="2827339"/>
            <a:ext cx="1360488" cy="242887"/>
            <a:chOff x="1776" y="2160"/>
            <a:chExt cx="1097" cy="196"/>
          </a:xfrm>
        </p:grpSpPr>
        <p:sp>
          <p:nvSpPr>
            <p:cNvPr id="1156" name="Google Shape;1156;p41"/>
            <p:cNvSpPr/>
            <p:nvPr/>
          </p:nvSpPr>
          <p:spPr>
            <a:xfrm>
              <a:off x="1776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2050" y="2160"/>
              <a:ext cx="275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2325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2599" y="2160"/>
              <a:ext cx="274" cy="19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60" name="Google Shape;1160;p41"/>
          <p:cNvSpPr/>
          <p:nvPr/>
        </p:nvSpPr>
        <p:spPr>
          <a:xfrm>
            <a:off x="61468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1" name="Google Shape;1161;p41"/>
          <p:cNvSpPr/>
          <p:nvPr/>
        </p:nvSpPr>
        <p:spPr>
          <a:xfrm>
            <a:off x="5803901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2" name="Google Shape;1162;p41"/>
          <p:cNvSpPr/>
          <p:nvPr/>
        </p:nvSpPr>
        <p:spPr>
          <a:xfrm>
            <a:off x="5468939" y="2913063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3" name="Google Shape;1163;p41"/>
          <p:cNvCxnSpPr>
            <a:stCxn id="1136" idx="7"/>
            <a:endCxn id="1130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4" name="Google Shape;1164;p41"/>
          <p:cNvCxnSpPr>
            <a:stCxn id="1165" idx="4"/>
            <a:endCxn id="1130" idx="0"/>
          </p:cNvCxnSpPr>
          <p:nvPr/>
        </p:nvCxnSpPr>
        <p:spPr>
          <a:xfrm rot="-5400000" flipH="1">
            <a:off x="5994352" y="3517950"/>
            <a:ext cx="1055700" cy="1500"/>
          </a:xfrm>
          <a:prstGeom prst="curvedConnector3">
            <a:avLst>
              <a:gd name="adj1" fmla="val 49927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6" name="Google Shape;1166;p41"/>
          <p:cNvCxnSpPr>
            <a:stCxn id="1162" idx="5"/>
            <a:endCxn id="1132" idx="1"/>
          </p:cNvCxnSpPr>
          <p:nvPr/>
        </p:nvCxnSpPr>
        <p:spPr>
          <a:xfrm rot="-5400000" flipH="1">
            <a:off x="6535520" y="1972498"/>
            <a:ext cx="1124400" cy="3132900"/>
          </a:xfrm>
          <a:prstGeom prst="curvedConnector3">
            <a:avLst>
              <a:gd name="adj1" fmla="val 60549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7" name="Google Shape;1167;p41"/>
          <p:cNvCxnSpPr>
            <a:stCxn id="1129" idx="7"/>
            <a:endCxn id="1128" idx="3"/>
          </p:cNvCxnSpPr>
          <p:nvPr/>
        </p:nvCxnSpPr>
        <p:spPr>
          <a:xfrm rot="10800000" flipH="1">
            <a:off x="9460418" y="4365035"/>
            <a:ext cx="36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8" name="Google Shape;1168;p41"/>
          <p:cNvCxnSpPr>
            <a:stCxn id="1130" idx="6"/>
            <a:endCxn id="1132" idx="2"/>
          </p:cNvCxnSpPr>
          <p:nvPr/>
        </p:nvCxnSpPr>
        <p:spPr>
          <a:xfrm>
            <a:off x="6705601" y="4233069"/>
            <a:ext cx="190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69" name="Google Shape;1169;p41"/>
          <p:cNvCxnSpPr/>
          <p:nvPr/>
        </p:nvCxnSpPr>
        <p:spPr>
          <a:xfrm>
            <a:off x="6227764" y="2998789"/>
            <a:ext cx="3983100" cy="1093800"/>
          </a:xfrm>
          <a:prstGeom prst="curvedConnector3">
            <a:avLst>
              <a:gd name="adj1" fmla="val 0"/>
            </a:avLst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5" name="Google Shape;1165;p41"/>
          <p:cNvSpPr/>
          <p:nvPr/>
        </p:nvSpPr>
        <p:spPr>
          <a:xfrm>
            <a:off x="6484939" y="2916238"/>
            <a:ext cx="73025" cy="7461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0" name="Google Shape;1170;p41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1" name="Google Shape;1171;p41"/>
          <p:cNvCxnSpPr>
            <a:endCxn id="1170" idx="4"/>
          </p:cNvCxnSpPr>
          <p:nvPr/>
        </p:nvCxnSpPr>
        <p:spPr>
          <a:xfrm rot="10800000">
            <a:off x="5973764" y="3649664"/>
            <a:ext cx="420600" cy="442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</a:t>
            </a:r>
            <a:endParaRPr/>
          </a:p>
        </p:txBody>
      </p:sp>
      <p:sp>
        <p:nvSpPr>
          <p:cNvPr id="1177" name="Google Shape;117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lt2"/>
                </a:solidFill>
              </a:rPr>
              <a:t>Delete min and concatenate its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Consolidate trees so that no two roots have same degree.</a:t>
            </a:r>
            <a:endParaRPr/>
          </a:p>
        </p:txBody>
      </p:sp>
      <p:sp>
        <p:nvSpPr>
          <p:cNvPr id="1178" name="Google Shape;1178;p42"/>
          <p:cNvSpPr/>
          <p:nvPr/>
        </p:nvSpPr>
        <p:spPr>
          <a:xfrm>
            <a:off x="9769476" y="48847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9" name="Google Shape;1179;p42"/>
          <p:cNvCxnSpPr>
            <a:stCxn id="1178" idx="0"/>
            <a:endCxn id="1180" idx="4"/>
          </p:cNvCxnSpPr>
          <p:nvPr/>
        </p:nvCxnSpPr>
        <p:spPr>
          <a:xfrm rot="10800000">
            <a:off x="9952038" y="4419738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1" name="Google Shape;1181;p42"/>
          <p:cNvSpPr/>
          <p:nvPr/>
        </p:nvSpPr>
        <p:spPr>
          <a:xfrm>
            <a:off x="9148764" y="48768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2"/>
          <p:cNvSpPr/>
          <p:nvPr/>
        </p:nvSpPr>
        <p:spPr>
          <a:xfrm>
            <a:off x="6340476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3" name="Google Shape;1183;p42"/>
          <p:cNvCxnSpPr>
            <a:stCxn id="1180" idx="2"/>
            <a:endCxn id="1184" idx="6"/>
          </p:cNvCxnSpPr>
          <p:nvPr/>
        </p:nvCxnSpPr>
        <p:spPr>
          <a:xfrm rot="10800000">
            <a:off x="8975676" y="4233069"/>
            <a:ext cx="7938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85" name="Google Shape;1185;p42"/>
          <p:cNvSpPr/>
          <p:nvPr/>
        </p:nvSpPr>
        <p:spPr>
          <a:xfrm>
            <a:off x="6340476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6" name="Google Shape;1186;p42"/>
          <p:cNvCxnSpPr>
            <a:stCxn id="1182" idx="4"/>
            <a:endCxn id="1185" idx="0"/>
          </p:cNvCxnSpPr>
          <p:nvPr/>
        </p:nvCxnSpPr>
        <p:spPr>
          <a:xfrm>
            <a:off x="6523039" y="4419600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0" name="Google Shape;1180;p42"/>
          <p:cNvSpPr/>
          <p:nvPr/>
        </p:nvSpPr>
        <p:spPr>
          <a:xfrm>
            <a:off x="9769476" y="4046538"/>
            <a:ext cx="365125" cy="373062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4" name="Google Shape;1184;p42"/>
          <p:cNvSpPr/>
          <p:nvPr/>
        </p:nvSpPr>
        <p:spPr>
          <a:xfrm>
            <a:off x="8610601" y="4046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2"/>
          <p:cNvSpPr/>
          <p:nvPr/>
        </p:nvSpPr>
        <p:spPr>
          <a:xfrm>
            <a:off x="5638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2"/>
          <p:cNvSpPr/>
          <p:nvPr/>
        </p:nvSpPr>
        <p:spPr>
          <a:xfrm>
            <a:off x="5638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9" name="Google Shape;1189;p42"/>
          <p:cNvCxnSpPr>
            <a:stCxn id="1187" idx="0"/>
            <a:endCxn id="1188" idx="4"/>
          </p:cNvCxnSpPr>
          <p:nvPr/>
        </p:nvCxnSpPr>
        <p:spPr>
          <a:xfrm rot="10800000">
            <a:off x="5821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0" name="Google Shape;1190;p42"/>
          <p:cNvSpPr/>
          <p:nvPr/>
        </p:nvSpPr>
        <p:spPr>
          <a:xfrm>
            <a:off x="4275139" y="63325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2"/>
          <p:cNvSpPr/>
          <p:nvPr/>
        </p:nvSpPr>
        <p:spPr>
          <a:xfrm>
            <a:off x="4275139" y="5715001"/>
            <a:ext cx="365125" cy="373063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2" name="Google Shape;1192;p42"/>
          <p:cNvCxnSpPr>
            <a:stCxn id="1190" idx="0"/>
            <a:endCxn id="1191" idx="4"/>
          </p:cNvCxnSpPr>
          <p:nvPr/>
        </p:nvCxnSpPr>
        <p:spPr>
          <a:xfrm rot="10800000">
            <a:off x="4457702" y="6088038"/>
            <a:ext cx="0" cy="24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3" name="Google Shape;1193;p42"/>
          <p:cNvSpPr/>
          <p:nvPr/>
        </p:nvSpPr>
        <p:spPr>
          <a:xfrm>
            <a:off x="4876801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4" name="Google Shape;1194;p42"/>
          <p:cNvCxnSpPr>
            <a:stCxn id="1193" idx="0"/>
            <a:endCxn id="1195" idx="4"/>
          </p:cNvCxnSpPr>
          <p:nvPr/>
        </p:nvCxnSpPr>
        <p:spPr>
          <a:xfrm rot="10800000">
            <a:off x="5059364" y="52578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6" name="Google Shape;1196;p42"/>
          <p:cNvCxnSpPr>
            <a:stCxn id="1191" idx="7"/>
            <a:endCxn id="1195" idx="3"/>
          </p:cNvCxnSpPr>
          <p:nvPr/>
        </p:nvCxnSpPr>
        <p:spPr>
          <a:xfrm rot="10800000" flipH="1">
            <a:off x="4586793" y="5203235"/>
            <a:ext cx="3435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5" name="Google Shape;1195;p42"/>
          <p:cNvSpPr/>
          <p:nvPr/>
        </p:nvSpPr>
        <p:spPr>
          <a:xfrm>
            <a:off x="4876801" y="4884738"/>
            <a:ext cx="365125" cy="373062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7" name="Google Shape;1197;p42"/>
          <p:cNvCxnSpPr>
            <a:stCxn id="1195" idx="7"/>
            <a:endCxn id="1182" idx="2"/>
          </p:cNvCxnSpPr>
          <p:nvPr/>
        </p:nvCxnSpPr>
        <p:spPr>
          <a:xfrm rot="10800000" flipH="1">
            <a:off x="5188455" y="4233172"/>
            <a:ext cx="1152000" cy="70620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198" name="Google Shape;1198;p42"/>
          <p:cNvSpPr/>
          <p:nvPr/>
        </p:nvSpPr>
        <p:spPr>
          <a:xfrm>
            <a:off x="9148764" y="5715001"/>
            <a:ext cx="365125" cy="373063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9" name="Google Shape;1199;p42"/>
          <p:cNvCxnSpPr>
            <a:stCxn id="1198" idx="0"/>
            <a:endCxn id="1181" idx="4"/>
          </p:cNvCxnSpPr>
          <p:nvPr/>
        </p:nvCxnSpPr>
        <p:spPr>
          <a:xfrm rot="10800000">
            <a:off x="9331327" y="5250001"/>
            <a:ext cx="0" cy="4650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0" name="Google Shape;1200;p42"/>
          <p:cNvCxnSpPr>
            <a:stCxn id="1188" idx="7"/>
            <a:endCxn id="1182" idx="3"/>
          </p:cNvCxnSpPr>
          <p:nvPr/>
        </p:nvCxnSpPr>
        <p:spPr>
          <a:xfrm rot="10800000" flipH="1">
            <a:off x="5950455" y="4364872"/>
            <a:ext cx="443400" cy="5745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1" name="Google Shape;1201;p42"/>
          <p:cNvCxnSpPr>
            <a:stCxn id="1181" idx="7"/>
            <a:endCxn id="1180" idx="3"/>
          </p:cNvCxnSpPr>
          <p:nvPr/>
        </p:nvCxnSpPr>
        <p:spPr>
          <a:xfrm rot="10800000" flipH="1">
            <a:off x="9460418" y="4365035"/>
            <a:ext cx="36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2" name="Google Shape;1202;p42"/>
          <p:cNvCxnSpPr>
            <a:stCxn id="1182" idx="6"/>
            <a:endCxn id="1184" idx="2"/>
          </p:cNvCxnSpPr>
          <p:nvPr/>
        </p:nvCxnSpPr>
        <p:spPr>
          <a:xfrm>
            <a:off x="6705601" y="4233069"/>
            <a:ext cx="190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03" name="Google Shape;1203;p42"/>
          <p:cNvSpPr/>
          <p:nvPr/>
        </p:nvSpPr>
        <p:spPr>
          <a:xfrm>
            <a:off x="5791201" y="3276601"/>
            <a:ext cx="365125" cy="37306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4" name="Google Shape;1204;p42"/>
          <p:cNvCxnSpPr>
            <a:endCxn id="1203" idx="4"/>
          </p:cNvCxnSpPr>
          <p:nvPr/>
        </p:nvCxnSpPr>
        <p:spPr>
          <a:xfrm rot="10800000">
            <a:off x="5973764" y="3649664"/>
            <a:ext cx="420600" cy="4428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05" name="Google Shape;1205;p42"/>
          <p:cNvSpPr txBox="1"/>
          <p:nvPr/>
        </p:nvSpPr>
        <p:spPr>
          <a:xfrm>
            <a:off x="6705600" y="6019801"/>
            <a:ext cx="11557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 Min Analysis</a:t>
            </a:r>
            <a:endParaRPr/>
          </a:p>
        </p:txBody>
      </p:sp>
      <p:sp>
        <p:nvSpPr>
          <p:cNvPr id="1212" name="Google Shape;121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min.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Actual cost.   </a:t>
            </a:r>
            <a:r>
              <a:rPr lang="en-US" sz="1800">
                <a:solidFill>
                  <a:schemeClr val="hlink"/>
                </a:solidFill>
              </a:rPr>
              <a:t>O(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>
                <a:solidFill>
                  <a:schemeClr val="hlink"/>
                </a:solidFill>
              </a:rPr>
              <a:t>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>
                <a:solidFill>
                  <a:schemeClr val="hlink"/>
                </a:solidFill>
              </a:rPr>
              <a:t>))  + O(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trees</a:t>
            </a:r>
            <a:r>
              <a:rPr lang="en-US" sz="1800">
                <a:solidFill>
                  <a:schemeClr val="hlink"/>
                </a:solidFill>
              </a:rPr>
              <a:t>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>
                <a:solidFill>
                  <a:schemeClr val="hlink"/>
                </a:solidFill>
              </a:rPr>
              <a:t>))</a:t>
            </a:r>
            <a:r>
              <a:rPr lang="en-US" sz="1800"/>
              <a:t> 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)) to meld min's children into root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)) + O(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trees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)) to update min.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)) + O(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trees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)) to consolidate trees.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Also, trees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H' </a:t>
            </a:r>
            <a:r>
              <a:rPr lang="en-US" sz="1800"/>
              <a:t>)  ≤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 + 1 since no two trees have same rank.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Amortized cost.  </a:t>
            </a:r>
            <a:r>
              <a:rPr lang="en-US" sz="1800">
                <a:solidFill>
                  <a:schemeClr val="hlink"/>
                </a:solidFill>
              </a:rPr>
              <a:t>O(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>
                <a:solidFill>
                  <a:schemeClr val="hlink"/>
                </a:solidFill>
              </a:rPr>
              <a:t>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>
                <a:solidFill>
                  <a:schemeClr val="hlink"/>
                </a:solidFill>
              </a:rPr>
              <a:t>))   = O(log n)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Marked Node: A node is marked to indicate that it has lost a single child and a node is unmarked if it loses no children.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0:  min-heap property not violated.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change heap min pointer if necessary</a:t>
            </a:r>
            <a:endParaRPr/>
          </a:p>
        </p:txBody>
      </p:sp>
      <p:sp>
        <p:nvSpPr>
          <p:cNvPr id="1218" name="Google Shape;1218;p44"/>
          <p:cNvSpPr/>
          <p:nvPr/>
        </p:nvSpPr>
        <p:spPr>
          <a:xfrm>
            <a:off x="5254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44"/>
          <p:cNvSpPr/>
          <p:nvPr/>
        </p:nvSpPr>
        <p:spPr>
          <a:xfrm>
            <a:off x="5254626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0" name="Google Shape;1220;p44"/>
          <p:cNvCxnSpPr>
            <a:stCxn id="1218" idx="4"/>
            <a:endCxn id="1219" idx="0"/>
          </p:cNvCxnSpPr>
          <p:nvPr/>
        </p:nvCxnSpPr>
        <p:spPr>
          <a:xfrm>
            <a:off x="5446714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1" name="Google Shape;1221;p44"/>
          <p:cNvSpPr/>
          <p:nvPr/>
        </p:nvSpPr>
        <p:spPr>
          <a:xfrm>
            <a:off x="6016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2" name="Google Shape;1222;p44"/>
          <p:cNvSpPr/>
          <p:nvPr/>
        </p:nvSpPr>
        <p:spPr>
          <a:xfrm>
            <a:off x="6016626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3" name="Google Shape;1223;p44"/>
          <p:cNvCxnSpPr>
            <a:stCxn id="1221" idx="4"/>
            <a:endCxn id="1222" idx="0"/>
          </p:cNvCxnSpPr>
          <p:nvPr/>
        </p:nvCxnSpPr>
        <p:spPr>
          <a:xfrm>
            <a:off x="6208714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4" name="Google Shape;1224;p44"/>
          <p:cNvSpPr/>
          <p:nvPr/>
        </p:nvSpPr>
        <p:spPr>
          <a:xfrm>
            <a:off x="6778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5" name="Google Shape;1225;p44"/>
          <p:cNvSpPr/>
          <p:nvPr/>
        </p:nvSpPr>
        <p:spPr>
          <a:xfrm>
            <a:off x="6016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6" name="Google Shape;1226;p44"/>
          <p:cNvCxnSpPr>
            <a:stCxn id="1225" idx="4"/>
            <a:endCxn id="1221" idx="0"/>
          </p:cNvCxnSpPr>
          <p:nvPr/>
        </p:nvCxnSpPr>
        <p:spPr>
          <a:xfrm>
            <a:off x="6208714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7" name="Google Shape;1227;p44"/>
          <p:cNvCxnSpPr>
            <a:stCxn id="1225" idx="5"/>
            <a:endCxn id="1224" idx="1"/>
          </p:cNvCxnSpPr>
          <p:nvPr/>
        </p:nvCxnSpPr>
        <p:spPr>
          <a:xfrm>
            <a:off x="634454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8" name="Google Shape;1228;p44"/>
          <p:cNvCxnSpPr>
            <a:stCxn id="1225" idx="3"/>
            <a:endCxn id="1218" idx="7"/>
          </p:cNvCxnSpPr>
          <p:nvPr/>
        </p:nvCxnSpPr>
        <p:spPr>
          <a:xfrm flipH="1">
            <a:off x="5582687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9" name="Google Shape;1229;p44"/>
          <p:cNvSpPr/>
          <p:nvPr/>
        </p:nvSpPr>
        <p:spPr>
          <a:xfrm>
            <a:off x="4487864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0" name="Google Shape;1230;p44"/>
          <p:cNvSpPr/>
          <p:nvPr/>
        </p:nvSpPr>
        <p:spPr>
          <a:xfrm>
            <a:off x="4487864" y="54832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1" name="Google Shape;1231;p44"/>
          <p:cNvCxnSpPr>
            <a:stCxn id="1230" idx="4"/>
            <a:endCxn id="1229" idx="0"/>
          </p:cNvCxnSpPr>
          <p:nvPr/>
        </p:nvCxnSpPr>
        <p:spPr>
          <a:xfrm>
            <a:off x="4679952" y="58674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2" name="Google Shape;1232;p44"/>
          <p:cNvCxnSpPr>
            <a:stCxn id="1218" idx="3"/>
            <a:endCxn id="1230" idx="7"/>
          </p:cNvCxnSpPr>
          <p:nvPr/>
        </p:nvCxnSpPr>
        <p:spPr>
          <a:xfrm flipH="1">
            <a:off x="4815887" y="4976115"/>
            <a:ext cx="495000" cy="56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3" name="Google Shape;1233;p44"/>
          <p:cNvSpPr/>
          <p:nvPr/>
        </p:nvSpPr>
        <p:spPr>
          <a:xfrm>
            <a:off x="7564439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4" name="Google Shape;1234;p44"/>
          <p:cNvSpPr/>
          <p:nvPr/>
        </p:nvSpPr>
        <p:spPr>
          <a:xfrm>
            <a:off x="7564439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5" name="Google Shape;1235;p44"/>
          <p:cNvCxnSpPr>
            <a:stCxn id="1233" idx="4"/>
            <a:endCxn id="1234" idx="0"/>
          </p:cNvCxnSpPr>
          <p:nvPr/>
        </p:nvCxnSpPr>
        <p:spPr>
          <a:xfrm>
            <a:off x="7756527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6" name="Google Shape;1236;p44"/>
          <p:cNvSpPr/>
          <p:nvPr/>
        </p:nvSpPr>
        <p:spPr>
          <a:xfrm>
            <a:off x="8326439" y="46482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44"/>
          <p:cNvSpPr/>
          <p:nvPr/>
        </p:nvSpPr>
        <p:spPr>
          <a:xfrm>
            <a:off x="8326439" y="38100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8" name="Google Shape;1238;p44"/>
          <p:cNvCxnSpPr>
            <a:stCxn id="1237" idx="4"/>
            <a:endCxn id="1236" idx="0"/>
          </p:cNvCxnSpPr>
          <p:nvPr/>
        </p:nvCxnSpPr>
        <p:spPr>
          <a:xfrm>
            <a:off x="8518527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9" name="Google Shape;1239;p44"/>
          <p:cNvCxnSpPr>
            <a:stCxn id="1237" idx="6"/>
            <a:endCxn id="1240" idx="2"/>
          </p:cNvCxnSpPr>
          <p:nvPr/>
        </p:nvCxnSpPr>
        <p:spPr>
          <a:xfrm>
            <a:off x="8710614" y="4002089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241" name="Google Shape;1241;p44"/>
          <p:cNvCxnSpPr>
            <a:stCxn id="1237" idx="3"/>
            <a:endCxn id="1233" idx="7"/>
          </p:cNvCxnSpPr>
          <p:nvPr/>
        </p:nvCxnSpPr>
        <p:spPr>
          <a:xfrm flipH="1">
            <a:off x="789250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2" name="Google Shape;1242;p44"/>
          <p:cNvCxnSpPr>
            <a:stCxn id="1237" idx="2"/>
            <a:endCxn id="1225" idx="6"/>
          </p:cNvCxnSpPr>
          <p:nvPr/>
        </p:nvCxnSpPr>
        <p:spPr>
          <a:xfrm rot="10800000">
            <a:off x="6400739" y="4002089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43" name="Google Shape;1243;p44"/>
          <p:cNvSpPr/>
          <p:nvPr/>
        </p:nvSpPr>
        <p:spPr>
          <a:xfrm>
            <a:off x="9445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0" name="Google Shape;1240;p44"/>
          <p:cNvSpPr/>
          <p:nvPr/>
        </p:nvSpPr>
        <p:spPr>
          <a:xfrm>
            <a:off x="9445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4" name="Google Shape;1244;p44"/>
          <p:cNvCxnSpPr>
            <a:stCxn id="1240" idx="4"/>
            <a:endCxn id="1243" idx="0"/>
          </p:cNvCxnSpPr>
          <p:nvPr/>
        </p:nvCxnSpPr>
        <p:spPr>
          <a:xfrm>
            <a:off x="9637713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5" name="Google Shape;1245;p44"/>
          <p:cNvSpPr txBox="1"/>
          <p:nvPr/>
        </p:nvSpPr>
        <p:spPr>
          <a:xfrm>
            <a:off x="7162800" y="61722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46 to 45.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4"/>
          <p:cNvSpPr/>
          <p:nvPr/>
        </p:nvSpPr>
        <p:spPr>
          <a:xfrm>
            <a:off x="5254626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7" name="Google Shape;1247;p44"/>
          <p:cNvCxnSpPr>
            <a:stCxn id="1219" idx="4"/>
            <a:endCxn id="1246" idx="0"/>
          </p:cNvCxnSpPr>
          <p:nvPr/>
        </p:nvCxnSpPr>
        <p:spPr>
          <a:xfrm>
            <a:off x="5446714" y="5870576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8" name="Google Shape;1248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sp>
        <p:nvSpPr>
          <p:cNvPr id="1249" name="Google Shape;1249;p44"/>
          <p:cNvSpPr/>
          <p:nvPr/>
        </p:nvSpPr>
        <p:spPr>
          <a:xfrm>
            <a:off x="5254626" y="5486401"/>
            <a:ext cx="384175" cy="384175"/>
          </a:xfrm>
          <a:prstGeom prst="ellipse">
            <a:avLst/>
          </a:prstGeom>
          <a:solidFill>
            <a:srgbClr val="0066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0" name="Google Shape;1250;p44"/>
          <p:cNvCxnSpPr>
            <a:stCxn id="1230" idx="3"/>
            <a:endCxn id="1251" idx="7"/>
          </p:cNvCxnSpPr>
          <p:nvPr/>
        </p:nvCxnSpPr>
        <p:spPr>
          <a:xfrm flipH="1">
            <a:off x="4061725" y="5811140"/>
            <a:ext cx="48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1" name="Google Shape;1251;p44"/>
          <p:cNvSpPr/>
          <p:nvPr/>
        </p:nvSpPr>
        <p:spPr>
          <a:xfrm>
            <a:off x="3733801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2" name="Google Shape;1252;p44"/>
          <p:cNvCxnSpPr>
            <a:endCxn id="1253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53" name="Google Shape;1253;p44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5"/>
          <p:cNvSpPr txBox="1">
            <a:spLocks noGrp="1"/>
          </p:cNvSpPr>
          <p:nvPr>
            <p:ph type="body" idx="1"/>
          </p:nvPr>
        </p:nvSpPr>
        <p:spPr>
          <a:xfrm>
            <a:off x="838200" y="14033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1:  parent of x is unmarked.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mark parent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tree rooted at x to root list, updating heap min pointer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259" name="Google Shape;1259;p45"/>
          <p:cNvSpPr/>
          <p:nvPr/>
        </p:nvSpPr>
        <p:spPr>
          <a:xfrm>
            <a:off x="5254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0" name="Google Shape;1260;p45"/>
          <p:cNvSpPr/>
          <p:nvPr/>
        </p:nvSpPr>
        <p:spPr>
          <a:xfrm>
            <a:off x="5254626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1" name="Google Shape;1261;p45"/>
          <p:cNvCxnSpPr>
            <a:stCxn id="1259" idx="4"/>
            <a:endCxn id="1260" idx="0"/>
          </p:cNvCxnSpPr>
          <p:nvPr/>
        </p:nvCxnSpPr>
        <p:spPr>
          <a:xfrm>
            <a:off x="5446714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2" name="Google Shape;1262;p45"/>
          <p:cNvSpPr/>
          <p:nvPr/>
        </p:nvSpPr>
        <p:spPr>
          <a:xfrm>
            <a:off x="6016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Google Shape;1263;p45"/>
          <p:cNvSpPr/>
          <p:nvPr/>
        </p:nvSpPr>
        <p:spPr>
          <a:xfrm>
            <a:off x="6016626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4" name="Google Shape;1264;p45"/>
          <p:cNvCxnSpPr>
            <a:stCxn id="1262" idx="4"/>
            <a:endCxn id="1263" idx="0"/>
          </p:cNvCxnSpPr>
          <p:nvPr/>
        </p:nvCxnSpPr>
        <p:spPr>
          <a:xfrm>
            <a:off x="6208714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5" name="Google Shape;1265;p45"/>
          <p:cNvSpPr/>
          <p:nvPr/>
        </p:nvSpPr>
        <p:spPr>
          <a:xfrm>
            <a:off x="6778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6" name="Google Shape;1266;p45"/>
          <p:cNvSpPr/>
          <p:nvPr/>
        </p:nvSpPr>
        <p:spPr>
          <a:xfrm>
            <a:off x="6016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7" name="Google Shape;1267;p45"/>
          <p:cNvCxnSpPr>
            <a:stCxn id="1266" idx="4"/>
            <a:endCxn id="1262" idx="0"/>
          </p:cNvCxnSpPr>
          <p:nvPr/>
        </p:nvCxnSpPr>
        <p:spPr>
          <a:xfrm>
            <a:off x="6208714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8" name="Google Shape;1268;p45"/>
          <p:cNvCxnSpPr>
            <a:stCxn id="1266" idx="5"/>
            <a:endCxn id="1265" idx="1"/>
          </p:cNvCxnSpPr>
          <p:nvPr/>
        </p:nvCxnSpPr>
        <p:spPr>
          <a:xfrm>
            <a:off x="634454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9" name="Google Shape;1269;p45"/>
          <p:cNvCxnSpPr>
            <a:stCxn id="1266" idx="3"/>
            <a:endCxn id="1259" idx="7"/>
          </p:cNvCxnSpPr>
          <p:nvPr/>
        </p:nvCxnSpPr>
        <p:spPr>
          <a:xfrm flipH="1">
            <a:off x="5582687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0" name="Google Shape;1270;p45"/>
          <p:cNvSpPr/>
          <p:nvPr/>
        </p:nvSpPr>
        <p:spPr>
          <a:xfrm>
            <a:off x="4487864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1" name="Google Shape;1271;p45"/>
          <p:cNvSpPr/>
          <p:nvPr/>
        </p:nvSpPr>
        <p:spPr>
          <a:xfrm>
            <a:off x="4487864" y="54832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2" name="Google Shape;1272;p45"/>
          <p:cNvCxnSpPr>
            <a:stCxn id="1271" idx="4"/>
            <a:endCxn id="1270" idx="0"/>
          </p:cNvCxnSpPr>
          <p:nvPr/>
        </p:nvCxnSpPr>
        <p:spPr>
          <a:xfrm>
            <a:off x="4679952" y="58674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3" name="Google Shape;1273;p45"/>
          <p:cNvCxnSpPr>
            <a:stCxn id="1259" idx="3"/>
            <a:endCxn id="1271" idx="7"/>
          </p:cNvCxnSpPr>
          <p:nvPr/>
        </p:nvCxnSpPr>
        <p:spPr>
          <a:xfrm flipH="1">
            <a:off x="4815887" y="4976115"/>
            <a:ext cx="495000" cy="56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4" name="Google Shape;1274;p45"/>
          <p:cNvSpPr/>
          <p:nvPr/>
        </p:nvSpPr>
        <p:spPr>
          <a:xfrm>
            <a:off x="7564439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5" name="Google Shape;1275;p45"/>
          <p:cNvSpPr/>
          <p:nvPr/>
        </p:nvSpPr>
        <p:spPr>
          <a:xfrm>
            <a:off x="7564439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6" name="Google Shape;1276;p45"/>
          <p:cNvCxnSpPr>
            <a:stCxn id="1274" idx="4"/>
            <a:endCxn id="1275" idx="0"/>
          </p:cNvCxnSpPr>
          <p:nvPr/>
        </p:nvCxnSpPr>
        <p:spPr>
          <a:xfrm>
            <a:off x="7756527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5"/>
          <p:cNvSpPr/>
          <p:nvPr/>
        </p:nvSpPr>
        <p:spPr>
          <a:xfrm>
            <a:off x="8326439" y="46482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8" name="Google Shape;1278;p45"/>
          <p:cNvSpPr/>
          <p:nvPr/>
        </p:nvSpPr>
        <p:spPr>
          <a:xfrm>
            <a:off x="8326439" y="38100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9" name="Google Shape;1279;p45"/>
          <p:cNvCxnSpPr>
            <a:stCxn id="1278" idx="4"/>
            <a:endCxn id="1277" idx="0"/>
          </p:cNvCxnSpPr>
          <p:nvPr/>
        </p:nvCxnSpPr>
        <p:spPr>
          <a:xfrm>
            <a:off x="8518527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0" name="Google Shape;1280;p45"/>
          <p:cNvCxnSpPr>
            <a:stCxn id="1278" idx="6"/>
            <a:endCxn id="1281" idx="2"/>
          </p:cNvCxnSpPr>
          <p:nvPr/>
        </p:nvCxnSpPr>
        <p:spPr>
          <a:xfrm>
            <a:off x="8710614" y="4002089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282" name="Google Shape;1282;p45"/>
          <p:cNvCxnSpPr>
            <a:stCxn id="1278" idx="3"/>
            <a:endCxn id="1274" idx="7"/>
          </p:cNvCxnSpPr>
          <p:nvPr/>
        </p:nvCxnSpPr>
        <p:spPr>
          <a:xfrm flipH="1">
            <a:off x="789250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3" name="Google Shape;1283;p45"/>
          <p:cNvCxnSpPr>
            <a:stCxn id="1278" idx="2"/>
            <a:endCxn id="1266" idx="6"/>
          </p:cNvCxnSpPr>
          <p:nvPr/>
        </p:nvCxnSpPr>
        <p:spPr>
          <a:xfrm rot="10800000">
            <a:off x="6400739" y="4002089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4" name="Google Shape;1284;p45"/>
          <p:cNvSpPr/>
          <p:nvPr/>
        </p:nvSpPr>
        <p:spPr>
          <a:xfrm>
            <a:off x="9445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1" name="Google Shape;1281;p45"/>
          <p:cNvSpPr/>
          <p:nvPr/>
        </p:nvSpPr>
        <p:spPr>
          <a:xfrm>
            <a:off x="9445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5" name="Google Shape;1285;p45"/>
          <p:cNvCxnSpPr>
            <a:stCxn id="1281" idx="4"/>
            <a:endCxn id="1284" idx="0"/>
          </p:cNvCxnSpPr>
          <p:nvPr/>
        </p:nvCxnSpPr>
        <p:spPr>
          <a:xfrm>
            <a:off x="9637713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6" name="Google Shape;1286;p45"/>
          <p:cNvSpPr txBox="1"/>
          <p:nvPr/>
        </p:nvSpPr>
        <p:spPr>
          <a:xfrm>
            <a:off x="7162800" y="61722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45 to 15.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5"/>
          <p:cNvSpPr/>
          <p:nvPr/>
        </p:nvSpPr>
        <p:spPr>
          <a:xfrm>
            <a:off x="5254626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8" name="Google Shape;1288;p45"/>
          <p:cNvCxnSpPr>
            <a:stCxn id="1260" idx="4"/>
            <a:endCxn id="1287" idx="0"/>
          </p:cNvCxnSpPr>
          <p:nvPr/>
        </p:nvCxnSpPr>
        <p:spPr>
          <a:xfrm>
            <a:off x="5446714" y="5870576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9" name="Google Shape;1289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sp>
        <p:nvSpPr>
          <p:cNvPr id="1290" name="Google Shape;1290;p45"/>
          <p:cNvSpPr/>
          <p:nvPr/>
        </p:nvSpPr>
        <p:spPr>
          <a:xfrm>
            <a:off x="5257801" y="5486401"/>
            <a:ext cx="384175" cy="384175"/>
          </a:xfrm>
          <a:prstGeom prst="ellipse">
            <a:avLst/>
          </a:prstGeom>
          <a:solidFill>
            <a:srgbClr val="0066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1" name="Google Shape;1291;p45"/>
          <p:cNvCxnSpPr>
            <a:stCxn id="1271" idx="3"/>
            <a:endCxn id="1292" idx="7"/>
          </p:cNvCxnSpPr>
          <p:nvPr/>
        </p:nvCxnSpPr>
        <p:spPr>
          <a:xfrm flipH="1">
            <a:off x="4061725" y="5811140"/>
            <a:ext cx="48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2" name="Google Shape;1292;p45"/>
          <p:cNvSpPr/>
          <p:nvPr/>
        </p:nvSpPr>
        <p:spPr>
          <a:xfrm>
            <a:off x="3733801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3" name="Google Shape;1293;p45"/>
          <p:cNvCxnSpPr>
            <a:endCxn id="1294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294" name="Google Shape;1294;p45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6"/>
          <p:cNvSpPr txBox="1">
            <a:spLocks noGrp="1"/>
          </p:cNvSpPr>
          <p:nvPr>
            <p:ph type="body" idx="1"/>
          </p:nvPr>
        </p:nvSpPr>
        <p:spPr>
          <a:xfrm>
            <a:off x="950913" y="149304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1:  parent of x is unmarked.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mark parent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tree rooted at x to root list, updating heap min pointer</a:t>
            </a:r>
            <a:endParaRPr/>
          </a:p>
          <a:p>
            <a: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300" name="Google Shape;1300;p46"/>
          <p:cNvSpPr/>
          <p:nvPr/>
        </p:nvSpPr>
        <p:spPr>
          <a:xfrm>
            <a:off x="5254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1" name="Google Shape;1301;p46"/>
          <p:cNvSpPr/>
          <p:nvPr/>
        </p:nvSpPr>
        <p:spPr>
          <a:xfrm>
            <a:off x="5254626" y="5486401"/>
            <a:ext cx="384175" cy="384175"/>
          </a:xfrm>
          <a:prstGeom prst="ellipse">
            <a:avLst/>
          </a:prstGeom>
          <a:solidFill>
            <a:srgbClr val="0066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2" name="Google Shape;1302;p46"/>
          <p:cNvSpPr/>
          <p:nvPr/>
        </p:nvSpPr>
        <p:spPr>
          <a:xfrm>
            <a:off x="6016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6"/>
          <p:cNvSpPr/>
          <p:nvPr/>
        </p:nvSpPr>
        <p:spPr>
          <a:xfrm>
            <a:off x="6016626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4" name="Google Shape;1304;p46"/>
          <p:cNvCxnSpPr>
            <a:stCxn id="1302" idx="4"/>
            <a:endCxn id="1303" idx="0"/>
          </p:cNvCxnSpPr>
          <p:nvPr/>
        </p:nvCxnSpPr>
        <p:spPr>
          <a:xfrm>
            <a:off x="6208714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5" name="Google Shape;1305;p46"/>
          <p:cNvSpPr/>
          <p:nvPr/>
        </p:nvSpPr>
        <p:spPr>
          <a:xfrm>
            <a:off x="6778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6" name="Google Shape;1306;p46"/>
          <p:cNvSpPr/>
          <p:nvPr/>
        </p:nvSpPr>
        <p:spPr>
          <a:xfrm>
            <a:off x="6016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7" name="Google Shape;1307;p46"/>
          <p:cNvCxnSpPr>
            <a:stCxn id="1306" idx="4"/>
            <a:endCxn id="1302" idx="0"/>
          </p:cNvCxnSpPr>
          <p:nvPr/>
        </p:nvCxnSpPr>
        <p:spPr>
          <a:xfrm>
            <a:off x="6208714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8" name="Google Shape;1308;p46"/>
          <p:cNvCxnSpPr>
            <a:stCxn id="1306" idx="5"/>
            <a:endCxn id="1305" idx="1"/>
          </p:cNvCxnSpPr>
          <p:nvPr/>
        </p:nvCxnSpPr>
        <p:spPr>
          <a:xfrm>
            <a:off x="634454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9" name="Google Shape;1309;p46"/>
          <p:cNvCxnSpPr>
            <a:stCxn id="1306" idx="3"/>
            <a:endCxn id="1300" idx="7"/>
          </p:cNvCxnSpPr>
          <p:nvPr/>
        </p:nvCxnSpPr>
        <p:spPr>
          <a:xfrm flipH="1">
            <a:off x="5582687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0" name="Google Shape;1310;p46"/>
          <p:cNvSpPr/>
          <p:nvPr/>
        </p:nvSpPr>
        <p:spPr>
          <a:xfrm>
            <a:off x="4487864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46"/>
          <p:cNvSpPr/>
          <p:nvPr/>
        </p:nvSpPr>
        <p:spPr>
          <a:xfrm>
            <a:off x="4487864" y="54832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2" name="Google Shape;1312;p46"/>
          <p:cNvCxnSpPr>
            <a:stCxn id="1311" idx="4"/>
            <a:endCxn id="1310" idx="0"/>
          </p:cNvCxnSpPr>
          <p:nvPr/>
        </p:nvCxnSpPr>
        <p:spPr>
          <a:xfrm>
            <a:off x="4679952" y="58674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3" name="Google Shape;1313;p46"/>
          <p:cNvCxnSpPr>
            <a:stCxn id="1300" idx="3"/>
            <a:endCxn id="1311" idx="7"/>
          </p:cNvCxnSpPr>
          <p:nvPr/>
        </p:nvCxnSpPr>
        <p:spPr>
          <a:xfrm flipH="1">
            <a:off x="4815887" y="4976115"/>
            <a:ext cx="495000" cy="56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4" name="Google Shape;1314;p46"/>
          <p:cNvSpPr/>
          <p:nvPr/>
        </p:nvSpPr>
        <p:spPr>
          <a:xfrm>
            <a:off x="7564439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5" name="Google Shape;1315;p46"/>
          <p:cNvSpPr/>
          <p:nvPr/>
        </p:nvSpPr>
        <p:spPr>
          <a:xfrm>
            <a:off x="7564439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6" name="Google Shape;1316;p46"/>
          <p:cNvCxnSpPr>
            <a:stCxn id="1314" idx="4"/>
            <a:endCxn id="1315" idx="0"/>
          </p:cNvCxnSpPr>
          <p:nvPr/>
        </p:nvCxnSpPr>
        <p:spPr>
          <a:xfrm>
            <a:off x="7756527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7" name="Google Shape;1317;p46"/>
          <p:cNvSpPr/>
          <p:nvPr/>
        </p:nvSpPr>
        <p:spPr>
          <a:xfrm>
            <a:off x="8326439" y="46482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8" name="Google Shape;1318;p46"/>
          <p:cNvSpPr/>
          <p:nvPr/>
        </p:nvSpPr>
        <p:spPr>
          <a:xfrm>
            <a:off x="8326439" y="38100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9" name="Google Shape;1319;p46"/>
          <p:cNvCxnSpPr>
            <a:stCxn id="1318" idx="4"/>
            <a:endCxn id="1317" idx="0"/>
          </p:cNvCxnSpPr>
          <p:nvPr/>
        </p:nvCxnSpPr>
        <p:spPr>
          <a:xfrm>
            <a:off x="8518527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0" name="Google Shape;1320;p46"/>
          <p:cNvCxnSpPr>
            <a:stCxn id="1318" idx="6"/>
            <a:endCxn id="1321" idx="2"/>
          </p:cNvCxnSpPr>
          <p:nvPr/>
        </p:nvCxnSpPr>
        <p:spPr>
          <a:xfrm>
            <a:off x="8710614" y="4002089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22" name="Google Shape;1322;p46"/>
          <p:cNvCxnSpPr>
            <a:stCxn id="1318" idx="3"/>
            <a:endCxn id="1314" idx="7"/>
          </p:cNvCxnSpPr>
          <p:nvPr/>
        </p:nvCxnSpPr>
        <p:spPr>
          <a:xfrm flipH="1">
            <a:off x="789250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3" name="Google Shape;1323;p46"/>
          <p:cNvCxnSpPr>
            <a:stCxn id="1318" idx="2"/>
            <a:endCxn id="1306" idx="6"/>
          </p:cNvCxnSpPr>
          <p:nvPr/>
        </p:nvCxnSpPr>
        <p:spPr>
          <a:xfrm rot="10800000">
            <a:off x="6400739" y="4002089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24" name="Google Shape;1324;p46"/>
          <p:cNvSpPr/>
          <p:nvPr/>
        </p:nvSpPr>
        <p:spPr>
          <a:xfrm>
            <a:off x="9445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1" name="Google Shape;1321;p46"/>
          <p:cNvSpPr/>
          <p:nvPr/>
        </p:nvSpPr>
        <p:spPr>
          <a:xfrm>
            <a:off x="9445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5" name="Google Shape;1325;p46"/>
          <p:cNvCxnSpPr>
            <a:stCxn id="1321" idx="4"/>
            <a:endCxn id="1324" idx="0"/>
          </p:cNvCxnSpPr>
          <p:nvPr/>
        </p:nvCxnSpPr>
        <p:spPr>
          <a:xfrm>
            <a:off x="9637713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6" name="Google Shape;1326;p46"/>
          <p:cNvSpPr txBox="1"/>
          <p:nvPr/>
        </p:nvSpPr>
        <p:spPr>
          <a:xfrm>
            <a:off x="7162800" y="61722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45 to 15.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6"/>
          <p:cNvSpPr/>
          <p:nvPr/>
        </p:nvSpPr>
        <p:spPr>
          <a:xfrm>
            <a:off x="5254626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8" name="Google Shape;1328;p46"/>
          <p:cNvCxnSpPr>
            <a:stCxn id="1301" idx="4"/>
            <a:endCxn id="1327" idx="0"/>
          </p:cNvCxnSpPr>
          <p:nvPr/>
        </p:nvCxnSpPr>
        <p:spPr>
          <a:xfrm>
            <a:off x="5446714" y="5870576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9" name="Google Shape;1329;p46"/>
          <p:cNvSpPr/>
          <p:nvPr/>
        </p:nvSpPr>
        <p:spPr>
          <a:xfrm>
            <a:off x="5254626" y="46482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0" name="Google Shape;133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cxnSp>
        <p:nvCxnSpPr>
          <p:cNvPr id="1331" name="Google Shape;1331;p46"/>
          <p:cNvCxnSpPr>
            <a:stCxn id="1311" idx="3"/>
            <a:endCxn id="1332" idx="7"/>
          </p:cNvCxnSpPr>
          <p:nvPr/>
        </p:nvCxnSpPr>
        <p:spPr>
          <a:xfrm flipH="1">
            <a:off x="4061725" y="5811140"/>
            <a:ext cx="48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2" name="Google Shape;1332;p46"/>
          <p:cNvSpPr/>
          <p:nvPr/>
        </p:nvSpPr>
        <p:spPr>
          <a:xfrm>
            <a:off x="3733801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3" name="Google Shape;1333;p46"/>
          <p:cNvCxnSpPr>
            <a:endCxn id="1334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34" name="Google Shape;1334;p46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7"/>
          <p:cNvSpPr txBox="1">
            <a:spLocks noGrp="1"/>
          </p:cNvSpPr>
          <p:nvPr>
            <p:ph type="body" idx="1"/>
          </p:nvPr>
        </p:nvSpPr>
        <p:spPr>
          <a:xfrm>
            <a:off x="838200" y="133588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1:  parent of x is unmarked.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mark parent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tree rooted at x to root list, updating heap min pointer</a:t>
            </a:r>
            <a:endParaRPr/>
          </a:p>
        </p:txBody>
      </p:sp>
      <p:sp>
        <p:nvSpPr>
          <p:cNvPr id="1340" name="Google Shape;1340;p47"/>
          <p:cNvSpPr/>
          <p:nvPr/>
        </p:nvSpPr>
        <p:spPr>
          <a:xfrm>
            <a:off x="5254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1" name="Google Shape;1341;p47"/>
          <p:cNvSpPr/>
          <p:nvPr/>
        </p:nvSpPr>
        <p:spPr>
          <a:xfrm>
            <a:off x="6016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2" name="Google Shape;1342;p47"/>
          <p:cNvSpPr/>
          <p:nvPr/>
        </p:nvSpPr>
        <p:spPr>
          <a:xfrm>
            <a:off x="6016626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3" name="Google Shape;1343;p47"/>
          <p:cNvCxnSpPr>
            <a:stCxn id="1341" idx="4"/>
            <a:endCxn id="1342" idx="0"/>
          </p:cNvCxnSpPr>
          <p:nvPr/>
        </p:nvCxnSpPr>
        <p:spPr>
          <a:xfrm>
            <a:off x="6208714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4" name="Google Shape;1344;p47"/>
          <p:cNvSpPr/>
          <p:nvPr/>
        </p:nvSpPr>
        <p:spPr>
          <a:xfrm>
            <a:off x="6778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5" name="Google Shape;1345;p47"/>
          <p:cNvSpPr/>
          <p:nvPr/>
        </p:nvSpPr>
        <p:spPr>
          <a:xfrm>
            <a:off x="6016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6" name="Google Shape;1346;p47"/>
          <p:cNvCxnSpPr>
            <a:stCxn id="1345" idx="4"/>
            <a:endCxn id="1341" idx="0"/>
          </p:cNvCxnSpPr>
          <p:nvPr/>
        </p:nvCxnSpPr>
        <p:spPr>
          <a:xfrm>
            <a:off x="6208714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7" name="Google Shape;1347;p47"/>
          <p:cNvCxnSpPr>
            <a:stCxn id="1345" idx="5"/>
            <a:endCxn id="1344" idx="1"/>
          </p:cNvCxnSpPr>
          <p:nvPr/>
        </p:nvCxnSpPr>
        <p:spPr>
          <a:xfrm>
            <a:off x="634454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8" name="Google Shape;1348;p47"/>
          <p:cNvCxnSpPr>
            <a:stCxn id="1345" idx="3"/>
            <a:endCxn id="1340" idx="7"/>
          </p:cNvCxnSpPr>
          <p:nvPr/>
        </p:nvCxnSpPr>
        <p:spPr>
          <a:xfrm flipH="1">
            <a:off x="5582687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9" name="Google Shape;1349;p47"/>
          <p:cNvSpPr/>
          <p:nvPr/>
        </p:nvSpPr>
        <p:spPr>
          <a:xfrm>
            <a:off x="4487864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47"/>
          <p:cNvSpPr/>
          <p:nvPr/>
        </p:nvSpPr>
        <p:spPr>
          <a:xfrm>
            <a:off x="4487864" y="54832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1" name="Google Shape;1351;p47"/>
          <p:cNvCxnSpPr>
            <a:stCxn id="1350" idx="4"/>
            <a:endCxn id="1349" idx="0"/>
          </p:cNvCxnSpPr>
          <p:nvPr/>
        </p:nvCxnSpPr>
        <p:spPr>
          <a:xfrm>
            <a:off x="4679952" y="58674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2" name="Google Shape;1352;p47"/>
          <p:cNvCxnSpPr>
            <a:stCxn id="1340" idx="3"/>
            <a:endCxn id="1350" idx="7"/>
          </p:cNvCxnSpPr>
          <p:nvPr/>
        </p:nvCxnSpPr>
        <p:spPr>
          <a:xfrm flipH="1">
            <a:off x="4815887" y="4976115"/>
            <a:ext cx="495000" cy="56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3" name="Google Shape;1353;p47"/>
          <p:cNvSpPr/>
          <p:nvPr/>
        </p:nvSpPr>
        <p:spPr>
          <a:xfrm>
            <a:off x="7564439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4" name="Google Shape;1354;p47"/>
          <p:cNvSpPr/>
          <p:nvPr/>
        </p:nvSpPr>
        <p:spPr>
          <a:xfrm>
            <a:off x="7564439" y="54864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5" name="Google Shape;1355;p47"/>
          <p:cNvCxnSpPr>
            <a:stCxn id="1353" idx="4"/>
            <a:endCxn id="1354" idx="0"/>
          </p:cNvCxnSpPr>
          <p:nvPr/>
        </p:nvCxnSpPr>
        <p:spPr>
          <a:xfrm>
            <a:off x="7756527" y="50323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6" name="Google Shape;1356;p47"/>
          <p:cNvSpPr/>
          <p:nvPr/>
        </p:nvSpPr>
        <p:spPr>
          <a:xfrm>
            <a:off x="8326439" y="46482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7" name="Google Shape;1357;p47"/>
          <p:cNvSpPr/>
          <p:nvPr/>
        </p:nvSpPr>
        <p:spPr>
          <a:xfrm>
            <a:off x="8326439" y="38100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8" name="Google Shape;1358;p47"/>
          <p:cNvCxnSpPr>
            <a:stCxn id="1357" idx="4"/>
            <a:endCxn id="1356" idx="0"/>
          </p:cNvCxnSpPr>
          <p:nvPr/>
        </p:nvCxnSpPr>
        <p:spPr>
          <a:xfrm>
            <a:off x="8518527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9" name="Google Shape;1359;p47"/>
          <p:cNvCxnSpPr>
            <a:stCxn id="1357" idx="6"/>
            <a:endCxn id="1360" idx="2"/>
          </p:cNvCxnSpPr>
          <p:nvPr/>
        </p:nvCxnSpPr>
        <p:spPr>
          <a:xfrm>
            <a:off x="8710614" y="4002089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61" name="Google Shape;1361;p47"/>
          <p:cNvCxnSpPr>
            <a:stCxn id="1357" idx="3"/>
            <a:endCxn id="1353" idx="7"/>
          </p:cNvCxnSpPr>
          <p:nvPr/>
        </p:nvCxnSpPr>
        <p:spPr>
          <a:xfrm flipH="1">
            <a:off x="7892500" y="4137915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2" name="Google Shape;1362;p47"/>
          <p:cNvCxnSpPr>
            <a:stCxn id="1357" idx="2"/>
            <a:endCxn id="1345" idx="6"/>
          </p:cNvCxnSpPr>
          <p:nvPr/>
        </p:nvCxnSpPr>
        <p:spPr>
          <a:xfrm rot="10800000">
            <a:off x="6400739" y="4002089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63" name="Google Shape;1363;p47"/>
          <p:cNvSpPr/>
          <p:nvPr/>
        </p:nvSpPr>
        <p:spPr>
          <a:xfrm>
            <a:off x="9445626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0" name="Google Shape;1360;p47"/>
          <p:cNvSpPr/>
          <p:nvPr/>
        </p:nvSpPr>
        <p:spPr>
          <a:xfrm>
            <a:off x="9445626" y="38100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4" name="Google Shape;1364;p47"/>
          <p:cNvCxnSpPr>
            <a:stCxn id="1360" idx="4"/>
            <a:endCxn id="1363" idx="0"/>
          </p:cNvCxnSpPr>
          <p:nvPr/>
        </p:nvCxnSpPr>
        <p:spPr>
          <a:xfrm>
            <a:off x="9637713" y="419417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5" name="Google Shape;1365;p47"/>
          <p:cNvSpPr txBox="1"/>
          <p:nvPr/>
        </p:nvSpPr>
        <p:spPr>
          <a:xfrm>
            <a:off x="7162800" y="6172201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45 to 15.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47"/>
          <p:cNvSpPr/>
          <p:nvPr/>
        </p:nvSpPr>
        <p:spPr>
          <a:xfrm>
            <a:off x="5254626" y="464820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7" name="Google Shape;1367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cxnSp>
        <p:nvCxnSpPr>
          <p:cNvPr id="1368" name="Google Shape;1368;p47"/>
          <p:cNvCxnSpPr>
            <a:stCxn id="1350" idx="3"/>
            <a:endCxn id="1369" idx="7"/>
          </p:cNvCxnSpPr>
          <p:nvPr/>
        </p:nvCxnSpPr>
        <p:spPr>
          <a:xfrm flipH="1">
            <a:off x="4061725" y="5811140"/>
            <a:ext cx="48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9" name="Google Shape;1369;p47"/>
          <p:cNvSpPr/>
          <p:nvPr/>
        </p:nvSpPr>
        <p:spPr>
          <a:xfrm>
            <a:off x="3733801" y="63214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0" name="Google Shape;1370;p47"/>
          <p:cNvCxnSpPr>
            <a:endCxn id="1371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71" name="Google Shape;1371;p47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2" name="Google Shape;1372;p47"/>
          <p:cNvSpPr/>
          <p:nvPr/>
        </p:nvSpPr>
        <p:spPr>
          <a:xfrm>
            <a:off x="2362201" y="3806826"/>
            <a:ext cx="384175" cy="384175"/>
          </a:xfrm>
          <a:prstGeom prst="ellipse">
            <a:avLst/>
          </a:prstGeom>
          <a:solidFill>
            <a:srgbClr val="0066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3" name="Google Shape;1373;p47"/>
          <p:cNvSpPr/>
          <p:nvPr/>
        </p:nvSpPr>
        <p:spPr>
          <a:xfrm>
            <a:off x="2362201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74" name="Google Shape;1374;p47"/>
          <p:cNvCxnSpPr>
            <a:endCxn id="1373" idx="0"/>
          </p:cNvCxnSpPr>
          <p:nvPr/>
        </p:nvCxnSpPr>
        <p:spPr>
          <a:xfrm>
            <a:off x="2554288" y="4209901"/>
            <a:ext cx="0" cy="438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5" name="Google Shape;1375;p47"/>
          <p:cNvCxnSpPr/>
          <p:nvPr/>
        </p:nvCxnSpPr>
        <p:spPr>
          <a:xfrm>
            <a:off x="2754314" y="3998913"/>
            <a:ext cx="3254375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8"/>
          <p:cNvSpPr/>
          <p:nvPr/>
        </p:nvSpPr>
        <p:spPr>
          <a:xfrm>
            <a:off x="3733801" y="63182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1" name="Google Shape;1381;p48"/>
          <p:cNvSpPr txBox="1">
            <a:spLocks noGrp="1"/>
          </p:cNvSpPr>
          <p:nvPr>
            <p:ph type="body" idx="1"/>
          </p:nvPr>
        </p:nvSpPr>
        <p:spPr>
          <a:xfrm>
            <a:off x="887413" y="129381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2:  parent of x is 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 p[x], and add x to root list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p[x] and p[p[x]], add p[x] to root list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unmarked, then mark it.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marked, cut off p[p[x]], unmark, and repeat.</a:t>
            </a:r>
            <a:endParaRPr/>
          </a:p>
        </p:txBody>
      </p:sp>
      <p:sp>
        <p:nvSpPr>
          <p:cNvPr id="1382" name="Google Shape;1382;p48"/>
          <p:cNvSpPr/>
          <p:nvPr/>
        </p:nvSpPr>
        <p:spPr>
          <a:xfrm>
            <a:off x="5254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48"/>
          <p:cNvSpPr/>
          <p:nvPr/>
        </p:nvSpPr>
        <p:spPr>
          <a:xfrm>
            <a:off x="2362201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48"/>
          <p:cNvSpPr/>
          <p:nvPr/>
        </p:nvSpPr>
        <p:spPr>
          <a:xfrm>
            <a:off x="6016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5" name="Google Shape;1385;p48"/>
          <p:cNvSpPr/>
          <p:nvPr/>
        </p:nvSpPr>
        <p:spPr>
          <a:xfrm>
            <a:off x="6016626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6" name="Google Shape;1386;p48"/>
          <p:cNvCxnSpPr>
            <a:stCxn id="1384" idx="4"/>
            <a:endCxn id="1385" idx="0"/>
          </p:cNvCxnSpPr>
          <p:nvPr/>
        </p:nvCxnSpPr>
        <p:spPr>
          <a:xfrm>
            <a:off x="6208714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7" name="Google Shape;1387;p48"/>
          <p:cNvSpPr/>
          <p:nvPr/>
        </p:nvSpPr>
        <p:spPr>
          <a:xfrm>
            <a:off x="6778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8" name="Google Shape;1388;p48"/>
          <p:cNvSpPr/>
          <p:nvPr/>
        </p:nvSpPr>
        <p:spPr>
          <a:xfrm>
            <a:off x="6016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9" name="Google Shape;1389;p48"/>
          <p:cNvCxnSpPr>
            <a:stCxn id="1388" idx="4"/>
            <a:endCxn id="1384" idx="0"/>
          </p:cNvCxnSpPr>
          <p:nvPr/>
        </p:nvCxnSpPr>
        <p:spPr>
          <a:xfrm>
            <a:off x="6208714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0" name="Google Shape;1390;p48"/>
          <p:cNvCxnSpPr>
            <a:stCxn id="1388" idx="5"/>
            <a:endCxn id="1387" idx="1"/>
          </p:cNvCxnSpPr>
          <p:nvPr/>
        </p:nvCxnSpPr>
        <p:spPr>
          <a:xfrm>
            <a:off x="634454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1" name="Google Shape;1391;p48"/>
          <p:cNvCxnSpPr>
            <a:stCxn id="1388" idx="3"/>
            <a:endCxn id="1382" idx="7"/>
          </p:cNvCxnSpPr>
          <p:nvPr/>
        </p:nvCxnSpPr>
        <p:spPr>
          <a:xfrm flipH="1">
            <a:off x="5582687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2" name="Google Shape;1392;p48"/>
          <p:cNvSpPr/>
          <p:nvPr/>
        </p:nvSpPr>
        <p:spPr>
          <a:xfrm>
            <a:off x="4487864" y="63182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3" name="Google Shape;1393;p48"/>
          <p:cNvSpPr/>
          <p:nvPr/>
        </p:nvSpPr>
        <p:spPr>
          <a:xfrm>
            <a:off x="4487864" y="548005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4" name="Google Shape;1394;p48"/>
          <p:cNvCxnSpPr>
            <a:stCxn id="1393" idx="4"/>
            <a:endCxn id="1392" idx="0"/>
          </p:cNvCxnSpPr>
          <p:nvPr/>
        </p:nvCxnSpPr>
        <p:spPr>
          <a:xfrm>
            <a:off x="4679952" y="5864226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5" name="Google Shape;1395;p48"/>
          <p:cNvCxnSpPr>
            <a:stCxn id="1382" idx="3"/>
            <a:endCxn id="1393" idx="7"/>
          </p:cNvCxnSpPr>
          <p:nvPr/>
        </p:nvCxnSpPr>
        <p:spPr>
          <a:xfrm flipH="1">
            <a:off x="4815887" y="4972940"/>
            <a:ext cx="495000" cy="56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6" name="Google Shape;1396;p48"/>
          <p:cNvSpPr/>
          <p:nvPr/>
        </p:nvSpPr>
        <p:spPr>
          <a:xfrm>
            <a:off x="7564439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7" name="Google Shape;1397;p48"/>
          <p:cNvSpPr/>
          <p:nvPr/>
        </p:nvSpPr>
        <p:spPr>
          <a:xfrm>
            <a:off x="7564439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8" name="Google Shape;1398;p48"/>
          <p:cNvCxnSpPr>
            <a:stCxn id="1396" idx="4"/>
            <a:endCxn id="1397" idx="0"/>
          </p:cNvCxnSpPr>
          <p:nvPr/>
        </p:nvCxnSpPr>
        <p:spPr>
          <a:xfrm>
            <a:off x="7756527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9" name="Google Shape;1399;p48"/>
          <p:cNvSpPr/>
          <p:nvPr/>
        </p:nvSpPr>
        <p:spPr>
          <a:xfrm>
            <a:off x="8326439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48"/>
          <p:cNvSpPr/>
          <p:nvPr/>
        </p:nvSpPr>
        <p:spPr>
          <a:xfrm>
            <a:off x="8326439" y="38068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1" name="Google Shape;1401;p48"/>
          <p:cNvCxnSpPr>
            <a:stCxn id="1400" idx="4"/>
            <a:endCxn id="1399" idx="0"/>
          </p:cNvCxnSpPr>
          <p:nvPr/>
        </p:nvCxnSpPr>
        <p:spPr>
          <a:xfrm>
            <a:off x="8518527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48"/>
          <p:cNvCxnSpPr>
            <a:stCxn id="1400" idx="6"/>
            <a:endCxn id="1403" idx="2"/>
          </p:cNvCxnSpPr>
          <p:nvPr/>
        </p:nvCxnSpPr>
        <p:spPr>
          <a:xfrm>
            <a:off x="8710614" y="3998914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04" name="Google Shape;1404;p48"/>
          <p:cNvCxnSpPr>
            <a:stCxn id="1400" idx="3"/>
            <a:endCxn id="1396" idx="7"/>
          </p:cNvCxnSpPr>
          <p:nvPr/>
        </p:nvCxnSpPr>
        <p:spPr>
          <a:xfrm flipH="1">
            <a:off x="789250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5" name="Google Shape;1405;p48"/>
          <p:cNvCxnSpPr>
            <a:stCxn id="1400" idx="2"/>
            <a:endCxn id="1388" idx="6"/>
          </p:cNvCxnSpPr>
          <p:nvPr/>
        </p:nvCxnSpPr>
        <p:spPr>
          <a:xfrm rot="10800000">
            <a:off x="6400739" y="3998914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06" name="Google Shape;1406;p48"/>
          <p:cNvSpPr/>
          <p:nvPr/>
        </p:nvSpPr>
        <p:spPr>
          <a:xfrm>
            <a:off x="9445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3" name="Google Shape;1403;p48"/>
          <p:cNvSpPr/>
          <p:nvPr/>
        </p:nvSpPr>
        <p:spPr>
          <a:xfrm>
            <a:off x="9445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7" name="Google Shape;1407;p48"/>
          <p:cNvCxnSpPr>
            <a:stCxn id="1403" idx="4"/>
            <a:endCxn id="1406" idx="0"/>
          </p:cNvCxnSpPr>
          <p:nvPr/>
        </p:nvCxnSpPr>
        <p:spPr>
          <a:xfrm>
            <a:off x="9637713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8" name="Google Shape;1408;p48"/>
          <p:cNvSpPr txBox="1"/>
          <p:nvPr/>
        </p:nvSpPr>
        <p:spPr>
          <a:xfrm>
            <a:off x="7162800" y="6169026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35 to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48"/>
          <p:cNvSpPr/>
          <p:nvPr/>
        </p:nvSpPr>
        <p:spPr>
          <a:xfrm>
            <a:off x="2362201" y="46418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0" name="Google Shape;1410;p48"/>
          <p:cNvCxnSpPr>
            <a:stCxn id="1383" idx="4"/>
            <a:endCxn id="1409" idx="0"/>
          </p:cNvCxnSpPr>
          <p:nvPr/>
        </p:nvCxnSpPr>
        <p:spPr>
          <a:xfrm>
            <a:off x="2554288" y="4191001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1" name="Google Shape;1411;p48"/>
          <p:cNvSpPr/>
          <p:nvPr/>
        </p:nvSpPr>
        <p:spPr>
          <a:xfrm>
            <a:off x="5254626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2" name="Google Shape;1412;p48"/>
          <p:cNvCxnSpPr>
            <a:stCxn id="1383" idx="6"/>
            <a:endCxn id="1388" idx="2"/>
          </p:cNvCxnSpPr>
          <p:nvPr/>
        </p:nvCxnSpPr>
        <p:spPr>
          <a:xfrm>
            <a:off x="2746376" y="3998914"/>
            <a:ext cx="32703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13" name="Google Shape;141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sp>
        <p:nvSpPr>
          <p:cNvPr id="1414" name="Google Shape;1414;p48"/>
          <p:cNvSpPr/>
          <p:nvPr/>
        </p:nvSpPr>
        <p:spPr>
          <a:xfrm>
            <a:off x="3733801" y="6321426"/>
            <a:ext cx="384175" cy="384175"/>
          </a:xfrm>
          <a:prstGeom prst="ellipse">
            <a:avLst/>
          </a:prstGeom>
          <a:solidFill>
            <a:srgbClr val="006600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5" name="Google Shape;1415;p48"/>
          <p:cNvCxnSpPr>
            <a:stCxn id="1393" idx="3"/>
            <a:endCxn id="1380" idx="7"/>
          </p:cNvCxnSpPr>
          <p:nvPr/>
        </p:nvCxnSpPr>
        <p:spPr>
          <a:xfrm flipH="1">
            <a:off x="4061725" y="5807965"/>
            <a:ext cx="4824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6" name="Google Shape;1416;p48"/>
          <p:cNvCxnSpPr>
            <a:stCxn id="1388" idx="7"/>
            <a:endCxn id="1417" idx="2"/>
          </p:cNvCxnSpPr>
          <p:nvPr/>
        </p:nvCxnSpPr>
        <p:spPr>
          <a:xfrm rot="10800000" flipH="1">
            <a:off x="6344540" y="3694187"/>
            <a:ext cx="357900" cy="1689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417" name="Google Shape;1417;p48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9"/>
          <p:cNvSpPr txBox="1">
            <a:spLocks noGrp="1"/>
          </p:cNvSpPr>
          <p:nvPr>
            <p:ph type="body" idx="1"/>
          </p:nvPr>
        </p:nvSpPr>
        <p:spPr>
          <a:xfrm>
            <a:off x="838200" y="13208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2:  parent of x is 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 p[x], and add x to root list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p[x] and p[p[x]], add p[x] to root list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unmarked, then mark it.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marked, cut off p[p[x]], unmark, and repeat.</a:t>
            </a:r>
            <a:endParaRPr/>
          </a:p>
        </p:txBody>
      </p:sp>
      <p:sp>
        <p:nvSpPr>
          <p:cNvPr id="1423" name="Google Shape;1423;p49"/>
          <p:cNvSpPr/>
          <p:nvPr/>
        </p:nvSpPr>
        <p:spPr>
          <a:xfrm>
            <a:off x="5254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4" name="Google Shape;1424;p49"/>
          <p:cNvSpPr/>
          <p:nvPr/>
        </p:nvSpPr>
        <p:spPr>
          <a:xfrm>
            <a:off x="6016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5" name="Google Shape;1425;p49"/>
          <p:cNvSpPr/>
          <p:nvPr/>
        </p:nvSpPr>
        <p:spPr>
          <a:xfrm>
            <a:off x="6016626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6" name="Google Shape;1426;p49"/>
          <p:cNvCxnSpPr>
            <a:stCxn id="1424" idx="4"/>
            <a:endCxn id="1425" idx="0"/>
          </p:cNvCxnSpPr>
          <p:nvPr/>
        </p:nvCxnSpPr>
        <p:spPr>
          <a:xfrm>
            <a:off x="6208714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7" name="Google Shape;1427;p49"/>
          <p:cNvSpPr/>
          <p:nvPr/>
        </p:nvSpPr>
        <p:spPr>
          <a:xfrm>
            <a:off x="6778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8" name="Google Shape;1428;p49"/>
          <p:cNvSpPr/>
          <p:nvPr/>
        </p:nvSpPr>
        <p:spPr>
          <a:xfrm>
            <a:off x="6016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9" name="Google Shape;1429;p49"/>
          <p:cNvCxnSpPr>
            <a:stCxn id="1428" idx="4"/>
            <a:endCxn id="1424" idx="0"/>
          </p:cNvCxnSpPr>
          <p:nvPr/>
        </p:nvCxnSpPr>
        <p:spPr>
          <a:xfrm>
            <a:off x="6208714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0" name="Google Shape;1430;p49"/>
          <p:cNvCxnSpPr>
            <a:stCxn id="1428" idx="5"/>
            <a:endCxn id="1427" idx="1"/>
          </p:cNvCxnSpPr>
          <p:nvPr/>
        </p:nvCxnSpPr>
        <p:spPr>
          <a:xfrm>
            <a:off x="634454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1" name="Google Shape;1431;p49"/>
          <p:cNvCxnSpPr>
            <a:stCxn id="1428" idx="3"/>
            <a:endCxn id="1423" idx="7"/>
          </p:cNvCxnSpPr>
          <p:nvPr/>
        </p:nvCxnSpPr>
        <p:spPr>
          <a:xfrm flipH="1">
            <a:off x="5582687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2" name="Google Shape;1432;p49"/>
          <p:cNvSpPr/>
          <p:nvPr/>
        </p:nvSpPr>
        <p:spPr>
          <a:xfrm>
            <a:off x="4487864" y="5480051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3" name="Google Shape;1433;p49"/>
          <p:cNvCxnSpPr>
            <a:stCxn id="1423" idx="3"/>
            <a:endCxn id="1432" idx="7"/>
          </p:cNvCxnSpPr>
          <p:nvPr/>
        </p:nvCxnSpPr>
        <p:spPr>
          <a:xfrm flipH="1">
            <a:off x="4815887" y="4972940"/>
            <a:ext cx="495000" cy="563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4" name="Google Shape;1434;p49"/>
          <p:cNvSpPr/>
          <p:nvPr/>
        </p:nvSpPr>
        <p:spPr>
          <a:xfrm>
            <a:off x="7564439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5" name="Google Shape;1435;p49"/>
          <p:cNvSpPr/>
          <p:nvPr/>
        </p:nvSpPr>
        <p:spPr>
          <a:xfrm>
            <a:off x="7564439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6" name="Google Shape;1436;p49"/>
          <p:cNvCxnSpPr>
            <a:stCxn id="1434" idx="4"/>
            <a:endCxn id="1435" idx="0"/>
          </p:cNvCxnSpPr>
          <p:nvPr/>
        </p:nvCxnSpPr>
        <p:spPr>
          <a:xfrm>
            <a:off x="7756527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7" name="Google Shape;1437;p49"/>
          <p:cNvSpPr/>
          <p:nvPr/>
        </p:nvSpPr>
        <p:spPr>
          <a:xfrm>
            <a:off x="8326439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8" name="Google Shape;1438;p49"/>
          <p:cNvSpPr/>
          <p:nvPr/>
        </p:nvSpPr>
        <p:spPr>
          <a:xfrm>
            <a:off x="8326439" y="38068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39" name="Google Shape;1439;p49"/>
          <p:cNvCxnSpPr>
            <a:stCxn id="1438" idx="4"/>
            <a:endCxn id="1437" idx="0"/>
          </p:cNvCxnSpPr>
          <p:nvPr/>
        </p:nvCxnSpPr>
        <p:spPr>
          <a:xfrm>
            <a:off x="8518527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0" name="Google Shape;1440;p49"/>
          <p:cNvCxnSpPr>
            <a:stCxn id="1438" idx="6"/>
            <a:endCxn id="1441" idx="2"/>
          </p:cNvCxnSpPr>
          <p:nvPr/>
        </p:nvCxnSpPr>
        <p:spPr>
          <a:xfrm>
            <a:off x="8710614" y="3998914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42" name="Google Shape;1442;p49"/>
          <p:cNvCxnSpPr>
            <a:stCxn id="1438" idx="3"/>
            <a:endCxn id="1434" idx="7"/>
          </p:cNvCxnSpPr>
          <p:nvPr/>
        </p:nvCxnSpPr>
        <p:spPr>
          <a:xfrm flipH="1">
            <a:off x="789250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3" name="Google Shape;1443;p49"/>
          <p:cNvCxnSpPr>
            <a:stCxn id="1438" idx="2"/>
            <a:endCxn id="1428" idx="6"/>
          </p:cNvCxnSpPr>
          <p:nvPr/>
        </p:nvCxnSpPr>
        <p:spPr>
          <a:xfrm rot="10800000">
            <a:off x="6400739" y="3998914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44" name="Google Shape;1444;p49"/>
          <p:cNvSpPr/>
          <p:nvPr/>
        </p:nvSpPr>
        <p:spPr>
          <a:xfrm>
            <a:off x="9445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1" name="Google Shape;1441;p49"/>
          <p:cNvSpPr/>
          <p:nvPr/>
        </p:nvSpPr>
        <p:spPr>
          <a:xfrm>
            <a:off x="9445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5" name="Google Shape;1445;p49"/>
          <p:cNvCxnSpPr>
            <a:stCxn id="1441" idx="4"/>
            <a:endCxn id="1444" idx="0"/>
          </p:cNvCxnSpPr>
          <p:nvPr/>
        </p:nvCxnSpPr>
        <p:spPr>
          <a:xfrm>
            <a:off x="9637713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6" name="Google Shape;1446;p49"/>
          <p:cNvSpPr txBox="1"/>
          <p:nvPr/>
        </p:nvSpPr>
        <p:spPr>
          <a:xfrm>
            <a:off x="7162800" y="6169026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35 to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49"/>
          <p:cNvSpPr/>
          <p:nvPr/>
        </p:nvSpPr>
        <p:spPr>
          <a:xfrm>
            <a:off x="5254626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8" name="Google Shape;1448;p49"/>
          <p:cNvCxnSpPr>
            <a:stCxn id="1449" idx="6"/>
            <a:endCxn id="1428" idx="2"/>
          </p:cNvCxnSpPr>
          <p:nvPr/>
        </p:nvCxnSpPr>
        <p:spPr>
          <a:xfrm>
            <a:off x="3660776" y="3998914"/>
            <a:ext cx="23559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49" name="Google Shape;1449;p49"/>
          <p:cNvSpPr/>
          <p:nvPr/>
        </p:nvSpPr>
        <p:spPr>
          <a:xfrm>
            <a:off x="3276601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0" name="Google Shape;145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sp>
        <p:nvSpPr>
          <p:cNvPr id="1451" name="Google Shape;1451;p49"/>
          <p:cNvSpPr/>
          <p:nvPr/>
        </p:nvSpPr>
        <p:spPr>
          <a:xfrm>
            <a:off x="4487864" y="63182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2" name="Google Shape;1452;p49"/>
          <p:cNvCxnSpPr>
            <a:endCxn id="1451" idx="0"/>
          </p:cNvCxnSpPr>
          <p:nvPr/>
        </p:nvCxnSpPr>
        <p:spPr>
          <a:xfrm>
            <a:off x="4679952" y="5879951"/>
            <a:ext cx="0" cy="438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3" name="Google Shape;1453;p49"/>
          <p:cNvSpPr/>
          <p:nvPr/>
        </p:nvSpPr>
        <p:spPr>
          <a:xfrm>
            <a:off x="1993900" y="5486400"/>
            <a:ext cx="2273300" cy="381000"/>
          </a:xfrm>
          <a:prstGeom prst="rightArrowCallout">
            <a:avLst>
              <a:gd name="adj1" fmla="val 31954"/>
              <a:gd name="adj2" fmla="val 29171"/>
              <a:gd name="adj3" fmla="val 49584"/>
              <a:gd name="adj4" fmla="val 77935"/>
            </a:avLst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marked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49"/>
          <p:cNvSpPr/>
          <p:nvPr/>
        </p:nvSpPr>
        <p:spPr>
          <a:xfrm>
            <a:off x="2362201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5" name="Google Shape;1455;p49"/>
          <p:cNvSpPr/>
          <p:nvPr/>
        </p:nvSpPr>
        <p:spPr>
          <a:xfrm>
            <a:off x="2362201" y="46418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6" name="Google Shape;1456;p49"/>
          <p:cNvCxnSpPr>
            <a:stCxn id="1454" idx="4"/>
            <a:endCxn id="1455" idx="0"/>
          </p:cNvCxnSpPr>
          <p:nvPr/>
        </p:nvCxnSpPr>
        <p:spPr>
          <a:xfrm>
            <a:off x="2554288" y="4191001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7" name="Google Shape;1457;p49"/>
          <p:cNvCxnSpPr>
            <a:stCxn id="1449" idx="2"/>
            <a:endCxn id="1454" idx="6"/>
          </p:cNvCxnSpPr>
          <p:nvPr/>
        </p:nvCxnSpPr>
        <p:spPr>
          <a:xfrm rot="10800000">
            <a:off x="2746501" y="3998914"/>
            <a:ext cx="530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58" name="Google Shape;1458;p49"/>
          <p:cNvCxnSpPr>
            <a:endCxn id="1459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459" name="Google Shape;1459;p49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0"/>
          <p:cNvSpPr txBox="1">
            <a:spLocks noGrp="1"/>
          </p:cNvSpPr>
          <p:nvPr>
            <p:ph type="body" idx="1"/>
          </p:nvPr>
        </p:nvSpPr>
        <p:spPr>
          <a:xfrm>
            <a:off x="838200" y="12477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2:  parent of x is 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 p[x], and add x to root list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p[x] and p[p[x]], add p[x] to root list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unmarked, then mark it.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marked, cut off p[p[x]], unmark, and repeat.</a:t>
            </a:r>
            <a:endParaRPr/>
          </a:p>
        </p:txBody>
      </p:sp>
      <p:sp>
        <p:nvSpPr>
          <p:cNvPr id="1465" name="Google Shape;1465;p50"/>
          <p:cNvSpPr/>
          <p:nvPr/>
        </p:nvSpPr>
        <p:spPr>
          <a:xfrm>
            <a:off x="5254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6" name="Google Shape;1466;p50"/>
          <p:cNvSpPr/>
          <p:nvPr/>
        </p:nvSpPr>
        <p:spPr>
          <a:xfrm>
            <a:off x="41878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7" name="Google Shape;1467;p50"/>
          <p:cNvSpPr/>
          <p:nvPr/>
        </p:nvSpPr>
        <p:spPr>
          <a:xfrm>
            <a:off x="6016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8" name="Google Shape;1468;p50"/>
          <p:cNvSpPr/>
          <p:nvPr/>
        </p:nvSpPr>
        <p:spPr>
          <a:xfrm>
            <a:off x="6016626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9" name="Google Shape;1469;p50"/>
          <p:cNvCxnSpPr>
            <a:stCxn id="1467" idx="4"/>
            <a:endCxn id="1468" idx="0"/>
          </p:cNvCxnSpPr>
          <p:nvPr/>
        </p:nvCxnSpPr>
        <p:spPr>
          <a:xfrm>
            <a:off x="6208714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0" name="Google Shape;1470;p50"/>
          <p:cNvSpPr/>
          <p:nvPr/>
        </p:nvSpPr>
        <p:spPr>
          <a:xfrm>
            <a:off x="6778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50"/>
          <p:cNvSpPr/>
          <p:nvPr/>
        </p:nvSpPr>
        <p:spPr>
          <a:xfrm>
            <a:off x="6016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2" name="Google Shape;1472;p50"/>
          <p:cNvCxnSpPr>
            <a:stCxn id="1471" idx="4"/>
            <a:endCxn id="1467" idx="0"/>
          </p:cNvCxnSpPr>
          <p:nvPr/>
        </p:nvCxnSpPr>
        <p:spPr>
          <a:xfrm>
            <a:off x="6208714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3" name="Google Shape;1473;p50"/>
          <p:cNvCxnSpPr>
            <a:stCxn id="1471" idx="5"/>
            <a:endCxn id="1470" idx="1"/>
          </p:cNvCxnSpPr>
          <p:nvPr/>
        </p:nvCxnSpPr>
        <p:spPr>
          <a:xfrm>
            <a:off x="634454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50"/>
          <p:cNvCxnSpPr>
            <a:stCxn id="1471" idx="3"/>
            <a:endCxn id="1465" idx="7"/>
          </p:cNvCxnSpPr>
          <p:nvPr/>
        </p:nvCxnSpPr>
        <p:spPr>
          <a:xfrm flipH="1">
            <a:off x="5582687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5" name="Google Shape;1475;p50"/>
          <p:cNvSpPr/>
          <p:nvPr/>
        </p:nvSpPr>
        <p:spPr>
          <a:xfrm>
            <a:off x="7564439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6" name="Google Shape;1476;p50"/>
          <p:cNvSpPr/>
          <p:nvPr/>
        </p:nvSpPr>
        <p:spPr>
          <a:xfrm>
            <a:off x="7564439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7" name="Google Shape;1477;p50"/>
          <p:cNvCxnSpPr>
            <a:stCxn id="1475" idx="4"/>
            <a:endCxn id="1476" idx="0"/>
          </p:cNvCxnSpPr>
          <p:nvPr/>
        </p:nvCxnSpPr>
        <p:spPr>
          <a:xfrm>
            <a:off x="7756527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8" name="Google Shape;1478;p50"/>
          <p:cNvSpPr/>
          <p:nvPr/>
        </p:nvSpPr>
        <p:spPr>
          <a:xfrm>
            <a:off x="8326439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9" name="Google Shape;1479;p50"/>
          <p:cNvSpPr/>
          <p:nvPr/>
        </p:nvSpPr>
        <p:spPr>
          <a:xfrm>
            <a:off x="8326439" y="38068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0" name="Google Shape;1480;p50"/>
          <p:cNvCxnSpPr>
            <a:stCxn id="1479" idx="4"/>
            <a:endCxn id="1478" idx="0"/>
          </p:cNvCxnSpPr>
          <p:nvPr/>
        </p:nvCxnSpPr>
        <p:spPr>
          <a:xfrm>
            <a:off x="8518527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1" name="Google Shape;1481;p50"/>
          <p:cNvCxnSpPr>
            <a:stCxn id="1479" idx="6"/>
            <a:endCxn id="1482" idx="2"/>
          </p:cNvCxnSpPr>
          <p:nvPr/>
        </p:nvCxnSpPr>
        <p:spPr>
          <a:xfrm>
            <a:off x="8710614" y="3998914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83" name="Google Shape;1483;p50"/>
          <p:cNvCxnSpPr>
            <a:stCxn id="1479" idx="3"/>
            <a:endCxn id="1475" idx="7"/>
          </p:cNvCxnSpPr>
          <p:nvPr/>
        </p:nvCxnSpPr>
        <p:spPr>
          <a:xfrm flipH="1">
            <a:off x="789250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4" name="Google Shape;1484;p50"/>
          <p:cNvCxnSpPr>
            <a:stCxn id="1479" idx="2"/>
            <a:endCxn id="1471" idx="6"/>
          </p:cNvCxnSpPr>
          <p:nvPr/>
        </p:nvCxnSpPr>
        <p:spPr>
          <a:xfrm rot="10800000">
            <a:off x="6400739" y="3998914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85" name="Google Shape;1485;p50"/>
          <p:cNvSpPr/>
          <p:nvPr/>
        </p:nvSpPr>
        <p:spPr>
          <a:xfrm>
            <a:off x="9445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2" name="Google Shape;1482;p50"/>
          <p:cNvSpPr/>
          <p:nvPr/>
        </p:nvSpPr>
        <p:spPr>
          <a:xfrm>
            <a:off x="9445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6" name="Google Shape;1486;p50"/>
          <p:cNvCxnSpPr>
            <a:stCxn id="1482" idx="4"/>
            <a:endCxn id="1485" idx="0"/>
          </p:cNvCxnSpPr>
          <p:nvPr/>
        </p:nvCxnSpPr>
        <p:spPr>
          <a:xfrm>
            <a:off x="9637713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7" name="Google Shape;1487;p50"/>
          <p:cNvSpPr txBox="1"/>
          <p:nvPr/>
        </p:nvSpPr>
        <p:spPr>
          <a:xfrm>
            <a:off x="7162800" y="6169026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35 to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50"/>
          <p:cNvSpPr/>
          <p:nvPr/>
        </p:nvSpPr>
        <p:spPr>
          <a:xfrm>
            <a:off x="4187826" y="46418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9" name="Google Shape;1489;p50"/>
          <p:cNvCxnSpPr>
            <a:stCxn id="1466" idx="4"/>
            <a:endCxn id="1488" idx="0"/>
          </p:cNvCxnSpPr>
          <p:nvPr/>
        </p:nvCxnSpPr>
        <p:spPr>
          <a:xfrm>
            <a:off x="4379914" y="4191001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0" name="Google Shape;1490;p50"/>
          <p:cNvSpPr/>
          <p:nvPr/>
        </p:nvSpPr>
        <p:spPr>
          <a:xfrm>
            <a:off x="5254626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1" name="Google Shape;1491;p50"/>
          <p:cNvCxnSpPr>
            <a:stCxn id="1466" idx="6"/>
            <a:endCxn id="1471" idx="2"/>
          </p:cNvCxnSpPr>
          <p:nvPr/>
        </p:nvCxnSpPr>
        <p:spPr>
          <a:xfrm>
            <a:off x="4572001" y="3998914"/>
            <a:ext cx="1444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92" name="Google Shape;1492;p50"/>
          <p:cNvSpPr/>
          <p:nvPr/>
        </p:nvSpPr>
        <p:spPr>
          <a:xfrm>
            <a:off x="32734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Google Shape;149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cxnSp>
        <p:nvCxnSpPr>
          <p:cNvPr id="1494" name="Google Shape;1494;p50"/>
          <p:cNvCxnSpPr>
            <a:stCxn id="1492" idx="6"/>
            <a:endCxn id="1466" idx="2"/>
          </p:cNvCxnSpPr>
          <p:nvPr/>
        </p:nvCxnSpPr>
        <p:spPr>
          <a:xfrm>
            <a:off x="3657601" y="3998914"/>
            <a:ext cx="530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95" name="Google Shape;1495;p50"/>
          <p:cNvSpPr/>
          <p:nvPr/>
        </p:nvSpPr>
        <p:spPr>
          <a:xfrm>
            <a:off x="2362201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6" name="Google Shape;1496;p50"/>
          <p:cNvSpPr/>
          <p:nvPr/>
        </p:nvSpPr>
        <p:spPr>
          <a:xfrm>
            <a:off x="2362201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7" name="Google Shape;1497;p50"/>
          <p:cNvCxnSpPr>
            <a:endCxn id="1496" idx="0"/>
          </p:cNvCxnSpPr>
          <p:nvPr/>
        </p:nvCxnSpPr>
        <p:spPr>
          <a:xfrm>
            <a:off x="2554288" y="4209901"/>
            <a:ext cx="0" cy="438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8" name="Google Shape;1498;p50"/>
          <p:cNvCxnSpPr>
            <a:stCxn id="1495" idx="6"/>
            <a:endCxn id="1492" idx="2"/>
          </p:cNvCxnSpPr>
          <p:nvPr/>
        </p:nvCxnSpPr>
        <p:spPr>
          <a:xfrm>
            <a:off x="2746376" y="3998914"/>
            <a:ext cx="527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99" name="Google Shape;1499;p50"/>
          <p:cNvSpPr/>
          <p:nvPr/>
        </p:nvSpPr>
        <p:spPr>
          <a:xfrm>
            <a:off x="4419600" y="5181600"/>
            <a:ext cx="1981200" cy="762000"/>
          </a:xfrm>
          <a:prstGeom prst="upArrowCallout">
            <a:avLst>
              <a:gd name="adj1" fmla="val 19163"/>
              <a:gd name="adj2" fmla="val 22919"/>
              <a:gd name="adj3" fmla="val 21991"/>
              <a:gd name="adj4" fmla="val 51389"/>
            </a:avLst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6025" rIns="1828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 marked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0" name="Google Shape;1500;p50"/>
          <p:cNvCxnSpPr>
            <a:endCxn id="1501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501" name="Google Shape;1501;p50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2133600" y="914400"/>
            <a:ext cx="800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Basic idea.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Similar to binomial heaps, but less rigid structure.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Binomial heap:  </a:t>
            </a:r>
            <a:r>
              <a:rPr lang="en-US" sz="1800">
                <a:solidFill>
                  <a:schemeClr val="accent1"/>
                </a:solidFill>
              </a:rPr>
              <a:t>eagerly</a:t>
            </a:r>
            <a:r>
              <a:rPr lang="en-US" sz="1800"/>
              <a:t> consolidate trees after each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insert</a:t>
            </a:r>
            <a:r>
              <a:rPr lang="en-US" sz="1800"/>
              <a:t>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Fibonacci heap:  </a:t>
            </a:r>
            <a:r>
              <a:rPr lang="en-US" sz="1800">
                <a:solidFill>
                  <a:schemeClr val="accent1"/>
                </a:solidFill>
              </a:rPr>
              <a:t>lazily</a:t>
            </a:r>
            <a:r>
              <a:rPr lang="en-US" sz="1800"/>
              <a:t> defer consolidation until next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delete-min</a:t>
            </a:r>
            <a:r>
              <a:rPr lang="en-US" sz="1800"/>
              <a:t>.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283586" y="2855119"/>
            <a:ext cx="76200" cy="76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132320" y="3900011"/>
            <a:ext cx="76200" cy="762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063683" y="2855119"/>
            <a:ext cx="3144837" cy="1044762"/>
            <a:chOff x="4957763" y="4192588"/>
            <a:chExt cx="3144837" cy="1044762"/>
          </a:xfrm>
        </p:grpSpPr>
        <p:sp>
          <p:nvSpPr>
            <p:cNvPr id="111" name="Google Shape;111;p15"/>
            <p:cNvSpPr/>
            <p:nvPr/>
          </p:nvSpPr>
          <p:spPr>
            <a:xfrm>
              <a:off x="4957763" y="4192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957763" y="4573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13" name="Google Shape;113;p15"/>
            <p:cNvCxnSpPr>
              <a:stCxn id="111" idx="4"/>
              <a:endCxn id="112" idx="0"/>
            </p:cNvCxnSpPr>
            <p:nvPr/>
          </p:nvCxnSpPr>
          <p:spPr>
            <a:xfrm>
              <a:off x="4995863" y="4268788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5"/>
            <p:cNvSpPr/>
            <p:nvPr/>
          </p:nvSpPr>
          <p:spPr>
            <a:xfrm>
              <a:off x="6010275" y="4192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296025" y="4573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16" name="Google Shape;116;p15"/>
            <p:cNvCxnSpPr>
              <a:stCxn id="114" idx="4"/>
              <a:endCxn id="115" idx="0"/>
            </p:cNvCxnSpPr>
            <p:nvPr/>
          </p:nvCxnSpPr>
          <p:spPr>
            <a:xfrm>
              <a:off x="6048375" y="4268788"/>
              <a:ext cx="2859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Google Shape;117;p15"/>
            <p:cNvSpPr/>
            <p:nvPr/>
          </p:nvSpPr>
          <p:spPr>
            <a:xfrm>
              <a:off x="6010275" y="4573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18" name="Google Shape;118;p15"/>
            <p:cNvCxnSpPr>
              <a:stCxn id="114" idx="4"/>
              <a:endCxn id="117" idx="0"/>
            </p:cNvCxnSpPr>
            <p:nvPr/>
          </p:nvCxnSpPr>
          <p:spPr>
            <a:xfrm>
              <a:off x="6048375" y="4268788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5"/>
            <p:cNvSpPr/>
            <p:nvPr/>
          </p:nvSpPr>
          <p:spPr>
            <a:xfrm>
              <a:off x="6296025" y="49672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20" name="Google Shape;120;p15"/>
            <p:cNvCxnSpPr>
              <a:stCxn id="115" idx="4"/>
              <a:endCxn id="119" idx="0"/>
            </p:cNvCxnSpPr>
            <p:nvPr/>
          </p:nvCxnSpPr>
          <p:spPr>
            <a:xfrm>
              <a:off x="6334125" y="4649788"/>
              <a:ext cx="0" cy="31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15"/>
            <p:cNvSpPr/>
            <p:nvPr/>
          </p:nvSpPr>
          <p:spPr>
            <a:xfrm>
              <a:off x="7048500" y="4192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334250" y="4573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23" name="Google Shape;123;p15"/>
            <p:cNvCxnSpPr>
              <a:stCxn id="121" idx="4"/>
              <a:endCxn id="122" idx="0"/>
            </p:cNvCxnSpPr>
            <p:nvPr/>
          </p:nvCxnSpPr>
          <p:spPr>
            <a:xfrm>
              <a:off x="7086600" y="4268788"/>
              <a:ext cx="2859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5"/>
            <p:cNvSpPr/>
            <p:nvPr/>
          </p:nvSpPr>
          <p:spPr>
            <a:xfrm>
              <a:off x="7048500" y="45735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25" name="Google Shape;125;p15"/>
            <p:cNvCxnSpPr>
              <a:stCxn id="121" idx="4"/>
              <a:endCxn id="124" idx="0"/>
            </p:cNvCxnSpPr>
            <p:nvPr/>
          </p:nvCxnSpPr>
          <p:spPr>
            <a:xfrm>
              <a:off x="7086600" y="4268788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6" name="Google Shape;126;p15"/>
            <p:cNvSpPr/>
            <p:nvPr/>
          </p:nvSpPr>
          <p:spPr>
            <a:xfrm>
              <a:off x="7334250" y="4967288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27" name="Google Shape;127;p15"/>
            <p:cNvCxnSpPr>
              <a:stCxn id="122" idx="4"/>
              <a:endCxn id="126" idx="0"/>
            </p:cNvCxnSpPr>
            <p:nvPr/>
          </p:nvCxnSpPr>
          <p:spPr>
            <a:xfrm>
              <a:off x="7372350" y="4649788"/>
              <a:ext cx="0" cy="31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15"/>
            <p:cNvSpPr/>
            <p:nvPr/>
          </p:nvSpPr>
          <p:spPr>
            <a:xfrm>
              <a:off x="7740650" y="4565650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026400" y="4946650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30" name="Google Shape;130;p15"/>
            <p:cNvCxnSpPr>
              <a:stCxn id="128" idx="4"/>
              <a:endCxn id="129" idx="0"/>
            </p:cNvCxnSpPr>
            <p:nvPr/>
          </p:nvCxnSpPr>
          <p:spPr>
            <a:xfrm>
              <a:off x="7778750" y="4641850"/>
              <a:ext cx="2859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1" name="Google Shape;131;p15"/>
            <p:cNvSpPr/>
            <p:nvPr/>
          </p:nvSpPr>
          <p:spPr>
            <a:xfrm>
              <a:off x="7740650" y="4946650"/>
              <a:ext cx="76200" cy="762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132" name="Google Shape;132;p15"/>
            <p:cNvCxnSpPr>
              <a:stCxn id="128" idx="4"/>
              <a:endCxn id="131" idx="0"/>
            </p:cNvCxnSpPr>
            <p:nvPr/>
          </p:nvCxnSpPr>
          <p:spPr>
            <a:xfrm>
              <a:off x="7778750" y="464185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5"/>
            <p:cNvCxnSpPr>
              <a:stCxn id="129" idx="4"/>
              <a:endCxn id="109" idx="0"/>
            </p:cNvCxnSpPr>
            <p:nvPr/>
          </p:nvCxnSpPr>
          <p:spPr>
            <a:xfrm>
              <a:off x="8064500" y="5022850"/>
              <a:ext cx="0" cy="214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5"/>
            <p:cNvCxnSpPr>
              <a:stCxn id="121" idx="4"/>
              <a:endCxn id="128" idx="1"/>
            </p:cNvCxnSpPr>
            <p:nvPr/>
          </p:nvCxnSpPr>
          <p:spPr>
            <a:xfrm>
              <a:off x="7086600" y="4268788"/>
              <a:ext cx="665100" cy="30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1"/>
          <p:cNvSpPr txBox="1">
            <a:spLocks noGrp="1"/>
          </p:cNvSpPr>
          <p:nvPr>
            <p:ph type="body" idx="1"/>
          </p:nvPr>
        </p:nvSpPr>
        <p:spPr>
          <a:xfrm>
            <a:off x="838200" y="12477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Decrease key of element x to k.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Case 2:  parent of x is marked.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decrease key of x to k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x and its parent p[x], and add x to root list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cut off link between p[x] and p[p[x]], add p[x] to root list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unmarked, then mark it.</a:t>
            </a:r>
            <a:endParaRPr/>
          </a:p>
          <a:p>
            <a: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p[p[x]] marked, cut off p[p[x]], unmark, and repeat.</a:t>
            </a:r>
            <a:endParaRPr/>
          </a:p>
        </p:txBody>
      </p:sp>
      <p:sp>
        <p:nvSpPr>
          <p:cNvPr id="1507" name="Google Shape;1507;p51"/>
          <p:cNvSpPr/>
          <p:nvPr/>
        </p:nvSpPr>
        <p:spPr>
          <a:xfrm>
            <a:off x="41878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8" name="Google Shape;1508;p51"/>
          <p:cNvSpPr/>
          <p:nvPr/>
        </p:nvSpPr>
        <p:spPr>
          <a:xfrm>
            <a:off x="6016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9" name="Google Shape;1509;p51"/>
          <p:cNvSpPr/>
          <p:nvPr/>
        </p:nvSpPr>
        <p:spPr>
          <a:xfrm>
            <a:off x="6016626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0" name="Google Shape;1510;p51"/>
          <p:cNvCxnSpPr>
            <a:stCxn id="1508" idx="4"/>
            <a:endCxn id="1509" idx="0"/>
          </p:cNvCxnSpPr>
          <p:nvPr/>
        </p:nvCxnSpPr>
        <p:spPr>
          <a:xfrm>
            <a:off x="6208714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1" name="Google Shape;1511;p51"/>
          <p:cNvSpPr/>
          <p:nvPr/>
        </p:nvSpPr>
        <p:spPr>
          <a:xfrm>
            <a:off x="6778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2" name="Google Shape;1512;p51"/>
          <p:cNvSpPr/>
          <p:nvPr/>
        </p:nvSpPr>
        <p:spPr>
          <a:xfrm>
            <a:off x="6016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3" name="Google Shape;1513;p51"/>
          <p:cNvCxnSpPr>
            <a:stCxn id="1512" idx="4"/>
            <a:endCxn id="1508" idx="0"/>
          </p:cNvCxnSpPr>
          <p:nvPr/>
        </p:nvCxnSpPr>
        <p:spPr>
          <a:xfrm>
            <a:off x="6208714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4" name="Google Shape;1514;p51"/>
          <p:cNvCxnSpPr>
            <a:stCxn id="1512" idx="5"/>
            <a:endCxn id="1511" idx="1"/>
          </p:cNvCxnSpPr>
          <p:nvPr/>
        </p:nvCxnSpPr>
        <p:spPr>
          <a:xfrm>
            <a:off x="634454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5" name="Google Shape;1515;p51"/>
          <p:cNvSpPr/>
          <p:nvPr/>
        </p:nvSpPr>
        <p:spPr>
          <a:xfrm>
            <a:off x="7564439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6" name="Google Shape;1516;p51"/>
          <p:cNvSpPr/>
          <p:nvPr/>
        </p:nvSpPr>
        <p:spPr>
          <a:xfrm>
            <a:off x="7564439" y="54832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7" name="Google Shape;1517;p51"/>
          <p:cNvCxnSpPr>
            <a:stCxn id="1515" idx="4"/>
            <a:endCxn id="1516" idx="0"/>
          </p:cNvCxnSpPr>
          <p:nvPr/>
        </p:nvCxnSpPr>
        <p:spPr>
          <a:xfrm>
            <a:off x="7756527" y="50292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8" name="Google Shape;1518;p51"/>
          <p:cNvSpPr/>
          <p:nvPr/>
        </p:nvSpPr>
        <p:spPr>
          <a:xfrm>
            <a:off x="8326439" y="46450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9" name="Google Shape;1519;p51"/>
          <p:cNvSpPr/>
          <p:nvPr/>
        </p:nvSpPr>
        <p:spPr>
          <a:xfrm>
            <a:off x="8326439" y="3806826"/>
            <a:ext cx="384175" cy="384175"/>
          </a:xfrm>
          <a:prstGeom prst="ellipse">
            <a:avLst/>
          </a:prstGeom>
          <a:solidFill>
            <a:schemeClr val="dk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0" name="Google Shape;1520;p51"/>
          <p:cNvCxnSpPr>
            <a:stCxn id="1519" idx="4"/>
            <a:endCxn id="1518" idx="0"/>
          </p:cNvCxnSpPr>
          <p:nvPr/>
        </p:nvCxnSpPr>
        <p:spPr>
          <a:xfrm>
            <a:off x="8518527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1" name="Google Shape;1521;p51"/>
          <p:cNvCxnSpPr>
            <a:stCxn id="1519" idx="6"/>
            <a:endCxn id="1522" idx="2"/>
          </p:cNvCxnSpPr>
          <p:nvPr/>
        </p:nvCxnSpPr>
        <p:spPr>
          <a:xfrm>
            <a:off x="8710614" y="3998914"/>
            <a:ext cx="7350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23" name="Google Shape;1523;p51"/>
          <p:cNvCxnSpPr>
            <a:stCxn id="1519" idx="3"/>
            <a:endCxn id="1515" idx="7"/>
          </p:cNvCxnSpPr>
          <p:nvPr/>
        </p:nvCxnSpPr>
        <p:spPr>
          <a:xfrm flipH="1">
            <a:off x="7892500" y="4134740"/>
            <a:ext cx="490200" cy="566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4" name="Google Shape;1524;p51"/>
          <p:cNvCxnSpPr>
            <a:stCxn id="1519" idx="2"/>
            <a:endCxn id="1512" idx="6"/>
          </p:cNvCxnSpPr>
          <p:nvPr/>
        </p:nvCxnSpPr>
        <p:spPr>
          <a:xfrm rot="10800000">
            <a:off x="6400739" y="3998914"/>
            <a:ext cx="19257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25" name="Google Shape;1525;p51"/>
          <p:cNvSpPr/>
          <p:nvPr/>
        </p:nvSpPr>
        <p:spPr>
          <a:xfrm>
            <a:off x="9445626" y="46450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2" name="Google Shape;1522;p51"/>
          <p:cNvSpPr/>
          <p:nvPr/>
        </p:nvSpPr>
        <p:spPr>
          <a:xfrm>
            <a:off x="94456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6" name="Google Shape;1526;p51"/>
          <p:cNvCxnSpPr>
            <a:stCxn id="1522" idx="4"/>
            <a:endCxn id="1525" idx="0"/>
          </p:cNvCxnSpPr>
          <p:nvPr/>
        </p:nvCxnSpPr>
        <p:spPr>
          <a:xfrm>
            <a:off x="9637713" y="4191001"/>
            <a:ext cx="0" cy="453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7" name="Google Shape;1527;p51"/>
          <p:cNvSpPr txBox="1"/>
          <p:nvPr/>
        </p:nvSpPr>
        <p:spPr>
          <a:xfrm>
            <a:off x="7162800" y="6169026"/>
            <a:ext cx="2971800" cy="308419"/>
          </a:xfrm>
          <a:prstGeom prst="rect">
            <a:avLst/>
          </a:prstGeom>
          <a:solidFill>
            <a:schemeClr val="accent2"/>
          </a:solidFill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35 to 5.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51"/>
          <p:cNvSpPr/>
          <p:nvPr/>
        </p:nvSpPr>
        <p:spPr>
          <a:xfrm>
            <a:off x="4187826" y="464185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9" name="Google Shape;1529;p51"/>
          <p:cNvCxnSpPr>
            <a:stCxn id="1507" idx="4"/>
            <a:endCxn id="1528" idx="0"/>
          </p:cNvCxnSpPr>
          <p:nvPr/>
        </p:nvCxnSpPr>
        <p:spPr>
          <a:xfrm>
            <a:off x="4379914" y="4191001"/>
            <a:ext cx="0" cy="450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0" name="Google Shape;1530;p51"/>
          <p:cNvCxnSpPr>
            <a:stCxn id="1507" idx="6"/>
            <a:endCxn id="1512" idx="2"/>
          </p:cNvCxnSpPr>
          <p:nvPr/>
        </p:nvCxnSpPr>
        <p:spPr>
          <a:xfrm>
            <a:off x="4572001" y="3998914"/>
            <a:ext cx="14445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31" name="Google Shape;1531;p51"/>
          <p:cNvSpPr/>
          <p:nvPr/>
        </p:nvSpPr>
        <p:spPr>
          <a:xfrm>
            <a:off x="3273426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2" name="Google Shape;153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</a:t>
            </a:r>
            <a:endParaRPr/>
          </a:p>
        </p:txBody>
      </p:sp>
      <p:cxnSp>
        <p:nvCxnSpPr>
          <p:cNvPr id="1533" name="Google Shape;1533;p51"/>
          <p:cNvCxnSpPr>
            <a:stCxn id="1531" idx="6"/>
            <a:endCxn id="1507" idx="2"/>
          </p:cNvCxnSpPr>
          <p:nvPr/>
        </p:nvCxnSpPr>
        <p:spPr>
          <a:xfrm>
            <a:off x="3657601" y="3998914"/>
            <a:ext cx="530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34" name="Google Shape;1534;p51"/>
          <p:cNvSpPr/>
          <p:nvPr/>
        </p:nvSpPr>
        <p:spPr>
          <a:xfrm>
            <a:off x="2362201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5" name="Google Shape;1535;p51"/>
          <p:cNvCxnSpPr>
            <a:stCxn id="1534" idx="6"/>
            <a:endCxn id="1531" idx="2"/>
          </p:cNvCxnSpPr>
          <p:nvPr/>
        </p:nvCxnSpPr>
        <p:spPr>
          <a:xfrm>
            <a:off x="2746376" y="3998914"/>
            <a:ext cx="527100" cy="0"/>
          </a:xfrm>
          <a:prstGeom prst="straightConnector1">
            <a:avLst/>
          </a:prstGeom>
          <a:noFill/>
          <a:ln w="15875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536" name="Google Shape;1536;p51"/>
          <p:cNvSpPr/>
          <p:nvPr/>
        </p:nvSpPr>
        <p:spPr>
          <a:xfrm>
            <a:off x="5105401" y="3806826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7" name="Google Shape;1537;p51"/>
          <p:cNvSpPr/>
          <p:nvPr/>
        </p:nvSpPr>
        <p:spPr>
          <a:xfrm>
            <a:off x="2362201" y="4648201"/>
            <a:ext cx="384175" cy="384175"/>
          </a:xfrm>
          <a:prstGeom prst="ellipse">
            <a:avLst/>
          </a:prstGeom>
          <a:solidFill>
            <a:schemeClr val="lt2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72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8" name="Google Shape;1538;p51"/>
          <p:cNvCxnSpPr>
            <a:stCxn id="1534" idx="4"/>
            <a:endCxn id="1537" idx="0"/>
          </p:cNvCxnSpPr>
          <p:nvPr/>
        </p:nvCxnSpPr>
        <p:spPr>
          <a:xfrm>
            <a:off x="2554288" y="4191001"/>
            <a:ext cx="0" cy="457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9" name="Google Shape;1539;p51"/>
          <p:cNvCxnSpPr>
            <a:endCxn id="1540" idx="2"/>
          </p:cNvCxnSpPr>
          <p:nvPr/>
        </p:nvCxnSpPr>
        <p:spPr>
          <a:xfrm rot="10800000" flipH="1">
            <a:off x="6345126" y="3694114"/>
            <a:ext cx="357300" cy="160200"/>
          </a:xfrm>
          <a:prstGeom prst="straightConnector1">
            <a:avLst/>
          </a:prstGeom>
          <a:noFill/>
          <a:ln w="15875" cap="flat" cmpd="sng">
            <a:solidFill>
              <a:srgbClr val="0066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540" name="Google Shape;1540;p51"/>
          <p:cNvSpPr/>
          <p:nvPr/>
        </p:nvSpPr>
        <p:spPr>
          <a:xfrm>
            <a:off x="6702426" y="3502026"/>
            <a:ext cx="384175" cy="3841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 min</a:t>
            </a:r>
            <a:endParaRPr sz="1400" b="0" i="0" u="none" strike="noStrike" cap="non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52"/>
          <p:cNvSpPr txBox="1">
            <a:spLocks noGrp="1"/>
          </p:cNvSpPr>
          <p:nvPr>
            <p:ph type="body" idx="1"/>
          </p:nvPr>
        </p:nvSpPr>
        <p:spPr>
          <a:xfrm>
            <a:off x="2209800" y="1462088"/>
            <a:ext cx="8015287" cy="321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Actual cost.  </a:t>
            </a:r>
            <a:r>
              <a:rPr lang="en-US" sz="1800">
                <a:solidFill>
                  <a:schemeClr val="hlink"/>
                </a:solidFill>
              </a:rPr>
              <a:t>O(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1800">
                <a:solidFill>
                  <a:schemeClr val="hlink"/>
                </a:solidFill>
              </a:rPr>
              <a:t>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O(1) time for changing the key.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O(1) time for each of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1800"/>
              <a:t> cuts, plus melding into root list.</a:t>
            </a:r>
            <a:endParaRPr/>
          </a:p>
          <a:p>
            <a:pPr marL="5715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Amortized cost.  </a:t>
            </a:r>
            <a:r>
              <a:rPr lang="en-US" sz="1800">
                <a:solidFill>
                  <a:schemeClr val="hlink"/>
                </a:solidFill>
              </a:rPr>
              <a:t>O(1)</a:t>
            </a:r>
            <a:endParaRPr/>
          </a:p>
        </p:txBody>
      </p:sp>
      <p:sp>
        <p:nvSpPr>
          <p:cNvPr id="1547" name="Google Shape;1547;p52"/>
          <p:cNvSpPr txBox="1">
            <a:spLocks noGrp="1"/>
          </p:cNvSpPr>
          <p:nvPr>
            <p:ph type="title"/>
          </p:nvPr>
        </p:nvSpPr>
        <p:spPr>
          <a:xfrm>
            <a:off x="1314189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Decrease Key Analysis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3"/>
          <p:cNvSpPr txBox="1">
            <a:spLocks noGrp="1"/>
          </p:cNvSpPr>
          <p:nvPr>
            <p:ph type="body" idx="1"/>
          </p:nvPr>
        </p:nvSpPr>
        <p:spPr>
          <a:xfrm>
            <a:off x="2019691" y="1690688"/>
            <a:ext cx="7851775" cy="458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Delete node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x</a:t>
            </a:r>
            <a:r>
              <a:rPr lang="en-US" sz="1800"/>
              <a:t>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decrease-key</a:t>
            </a:r>
            <a:r>
              <a:rPr lang="en-US" sz="1800"/>
              <a:t> of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x</a:t>
            </a:r>
            <a:r>
              <a:rPr lang="en-US" sz="1800"/>
              <a:t> to -∞.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delete-min</a:t>
            </a:r>
            <a:r>
              <a:rPr lang="en-US" sz="1800"/>
              <a:t> element in heap.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Amortized cost.  </a:t>
            </a:r>
            <a:r>
              <a:rPr lang="en-US" sz="1800">
                <a:solidFill>
                  <a:schemeClr val="hlink"/>
                </a:solidFill>
              </a:rPr>
              <a:t>O(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>
                <a:solidFill>
                  <a:schemeClr val="hlink"/>
                </a:solidFill>
              </a:rPr>
              <a:t>(</a:t>
            </a:r>
            <a:r>
              <a:rPr lang="en-US" sz="1800" i="1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>
                <a:solidFill>
                  <a:schemeClr val="hlink"/>
                </a:solidFill>
              </a:rPr>
              <a:t>))/ O(log n)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O(1) amortized for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decrease-key</a:t>
            </a:r>
            <a:r>
              <a:rPr lang="en-US" sz="1800"/>
              <a:t>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O(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rank</a:t>
            </a:r>
            <a:r>
              <a:rPr lang="en-US" sz="1800"/>
              <a:t>(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H</a:t>
            </a:r>
            <a:r>
              <a:rPr lang="en-US" sz="1800"/>
              <a:t>))/ O(log n ) amortized for </a:t>
            </a:r>
            <a:r>
              <a:rPr lang="en-US" sz="1800" i="1">
                <a:latin typeface="Lucida Sans"/>
                <a:ea typeface="Lucida Sans"/>
                <a:cs typeface="Lucida Sans"/>
                <a:sym typeface="Lucida Sans"/>
              </a:rPr>
              <a:t>delete-min</a:t>
            </a:r>
            <a:r>
              <a:rPr lang="en-US" sz="1800"/>
              <a:t>.</a:t>
            </a:r>
            <a:endParaRPr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554" name="Google Shape;155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Delete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4"/>
          <p:cNvSpPr/>
          <p:nvPr/>
        </p:nvSpPr>
        <p:spPr>
          <a:xfrm>
            <a:off x="2611439" y="2160589"/>
            <a:ext cx="1539875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make-heap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1" name="Google Shape;1561;p54"/>
          <p:cNvSpPr/>
          <p:nvPr/>
        </p:nvSpPr>
        <p:spPr>
          <a:xfrm>
            <a:off x="2611439" y="1536700"/>
            <a:ext cx="1539875" cy="6238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Operation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54"/>
          <p:cNvSpPr/>
          <p:nvPr/>
        </p:nvSpPr>
        <p:spPr>
          <a:xfrm>
            <a:off x="2611439" y="2914650"/>
            <a:ext cx="1539875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insert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3" name="Google Shape;1563;p54"/>
          <p:cNvSpPr/>
          <p:nvPr/>
        </p:nvSpPr>
        <p:spPr>
          <a:xfrm>
            <a:off x="2611439" y="4822825"/>
            <a:ext cx="1539875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find-min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4" name="Google Shape;1564;p54"/>
          <p:cNvSpPr/>
          <p:nvPr/>
        </p:nvSpPr>
        <p:spPr>
          <a:xfrm>
            <a:off x="2611439" y="3297239"/>
            <a:ext cx="1539875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delete-min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5" name="Google Shape;1565;p54"/>
          <p:cNvSpPr/>
          <p:nvPr/>
        </p:nvSpPr>
        <p:spPr>
          <a:xfrm>
            <a:off x="2611439" y="4441825"/>
            <a:ext cx="1539875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union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6" name="Google Shape;1566;p54"/>
          <p:cNvSpPr/>
          <p:nvPr/>
        </p:nvSpPr>
        <p:spPr>
          <a:xfrm>
            <a:off x="2611439" y="3679825"/>
            <a:ext cx="1539875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decrease-key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7" name="Google Shape;1567;p54"/>
          <p:cNvSpPr/>
          <p:nvPr/>
        </p:nvSpPr>
        <p:spPr>
          <a:xfrm>
            <a:off x="2611439" y="4062413"/>
            <a:ext cx="1539875" cy="379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delete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68" name="Google Shape;1568;p54"/>
          <p:cNvSpPr/>
          <p:nvPr/>
        </p:nvSpPr>
        <p:spPr>
          <a:xfrm>
            <a:off x="5124451" y="2160589"/>
            <a:ext cx="1025525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54"/>
          <p:cNvSpPr/>
          <p:nvPr/>
        </p:nvSpPr>
        <p:spPr>
          <a:xfrm>
            <a:off x="5124451" y="1536700"/>
            <a:ext cx="1025525" cy="6238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Binary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Heap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54"/>
          <p:cNvSpPr/>
          <p:nvPr/>
        </p:nvSpPr>
        <p:spPr>
          <a:xfrm>
            <a:off x="5124451" y="2914650"/>
            <a:ext cx="1025525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54"/>
          <p:cNvSpPr/>
          <p:nvPr/>
        </p:nvSpPr>
        <p:spPr>
          <a:xfrm>
            <a:off x="5124451" y="4822825"/>
            <a:ext cx="1025525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54"/>
          <p:cNvSpPr/>
          <p:nvPr/>
        </p:nvSpPr>
        <p:spPr>
          <a:xfrm>
            <a:off x="5124451" y="3297239"/>
            <a:ext cx="1025525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54"/>
          <p:cNvSpPr/>
          <p:nvPr/>
        </p:nvSpPr>
        <p:spPr>
          <a:xfrm>
            <a:off x="5124451" y="4441825"/>
            <a:ext cx="1025525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54"/>
          <p:cNvSpPr/>
          <p:nvPr/>
        </p:nvSpPr>
        <p:spPr>
          <a:xfrm>
            <a:off x="5124451" y="3679825"/>
            <a:ext cx="1025525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54"/>
          <p:cNvSpPr/>
          <p:nvPr/>
        </p:nvSpPr>
        <p:spPr>
          <a:xfrm>
            <a:off x="5124451" y="4062413"/>
            <a:ext cx="1025525" cy="379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54"/>
          <p:cNvSpPr/>
          <p:nvPr/>
        </p:nvSpPr>
        <p:spPr>
          <a:xfrm>
            <a:off x="6149976" y="2160589"/>
            <a:ext cx="1090613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54"/>
          <p:cNvSpPr/>
          <p:nvPr/>
        </p:nvSpPr>
        <p:spPr>
          <a:xfrm>
            <a:off x="6149976" y="1536700"/>
            <a:ext cx="1090613" cy="6238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Binomial</a:t>
            </a:r>
            <a:b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Heap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54"/>
          <p:cNvSpPr/>
          <p:nvPr/>
        </p:nvSpPr>
        <p:spPr>
          <a:xfrm>
            <a:off x="6149976" y="2914650"/>
            <a:ext cx="1090613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54"/>
          <p:cNvSpPr/>
          <p:nvPr/>
        </p:nvSpPr>
        <p:spPr>
          <a:xfrm>
            <a:off x="6149976" y="4822825"/>
            <a:ext cx="1090613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54"/>
          <p:cNvSpPr/>
          <p:nvPr/>
        </p:nvSpPr>
        <p:spPr>
          <a:xfrm>
            <a:off x="6149976" y="3297239"/>
            <a:ext cx="1090613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54"/>
          <p:cNvSpPr/>
          <p:nvPr/>
        </p:nvSpPr>
        <p:spPr>
          <a:xfrm>
            <a:off x="6149976" y="4441825"/>
            <a:ext cx="1090613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54"/>
          <p:cNvSpPr/>
          <p:nvPr/>
        </p:nvSpPr>
        <p:spPr>
          <a:xfrm>
            <a:off x="6149976" y="3679825"/>
            <a:ext cx="1090613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54"/>
          <p:cNvSpPr/>
          <p:nvPr/>
        </p:nvSpPr>
        <p:spPr>
          <a:xfrm>
            <a:off x="6149976" y="4062413"/>
            <a:ext cx="1090613" cy="379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54"/>
          <p:cNvSpPr/>
          <p:nvPr/>
        </p:nvSpPr>
        <p:spPr>
          <a:xfrm>
            <a:off x="7240589" y="2160589"/>
            <a:ext cx="1076325" cy="38258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54"/>
          <p:cNvSpPr/>
          <p:nvPr/>
        </p:nvSpPr>
        <p:spPr>
          <a:xfrm>
            <a:off x="7240589" y="1536700"/>
            <a:ext cx="1076325" cy="6238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Fibonacci</a:t>
            </a:r>
            <a:b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Heap </a:t>
            </a:r>
            <a:r>
              <a:rPr lang="en-US" sz="1400" b="0" i="0" u="none" strike="noStrike" cap="none" baseline="30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54"/>
          <p:cNvSpPr/>
          <p:nvPr/>
        </p:nvSpPr>
        <p:spPr>
          <a:xfrm>
            <a:off x="7240589" y="2914650"/>
            <a:ext cx="1076325" cy="382588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54"/>
          <p:cNvSpPr/>
          <p:nvPr/>
        </p:nvSpPr>
        <p:spPr>
          <a:xfrm>
            <a:off x="7240589" y="4822825"/>
            <a:ext cx="1076325" cy="3810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4"/>
          <p:cNvSpPr/>
          <p:nvPr/>
        </p:nvSpPr>
        <p:spPr>
          <a:xfrm>
            <a:off x="7240589" y="3297239"/>
            <a:ext cx="1076325" cy="38258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54"/>
          <p:cNvSpPr/>
          <p:nvPr/>
        </p:nvSpPr>
        <p:spPr>
          <a:xfrm>
            <a:off x="7240589" y="4441825"/>
            <a:ext cx="1076325" cy="3810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54"/>
          <p:cNvSpPr/>
          <p:nvPr/>
        </p:nvSpPr>
        <p:spPr>
          <a:xfrm>
            <a:off x="7240589" y="3679825"/>
            <a:ext cx="1076325" cy="382588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54"/>
          <p:cNvSpPr/>
          <p:nvPr/>
        </p:nvSpPr>
        <p:spPr>
          <a:xfrm>
            <a:off x="7240589" y="4062413"/>
            <a:ext cx="1076325" cy="379412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54"/>
          <p:cNvSpPr/>
          <p:nvPr/>
        </p:nvSpPr>
        <p:spPr>
          <a:xfrm>
            <a:off x="8316914" y="2160589"/>
            <a:ext cx="1055687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54"/>
          <p:cNvSpPr/>
          <p:nvPr/>
        </p:nvSpPr>
        <p:spPr>
          <a:xfrm>
            <a:off x="8316914" y="1536700"/>
            <a:ext cx="1055687" cy="6238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Relaxed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Heap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54"/>
          <p:cNvSpPr/>
          <p:nvPr/>
        </p:nvSpPr>
        <p:spPr>
          <a:xfrm>
            <a:off x="8316914" y="2914650"/>
            <a:ext cx="1055687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54"/>
          <p:cNvSpPr/>
          <p:nvPr/>
        </p:nvSpPr>
        <p:spPr>
          <a:xfrm>
            <a:off x="8316914" y="4822825"/>
            <a:ext cx="1055687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54"/>
          <p:cNvSpPr/>
          <p:nvPr/>
        </p:nvSpPr>
        <p:spPr>
          <a:xfrm>
            <a:off x="8316914" y="3297239"/>
            <a:ext cx="1055687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54"/>
          <p:cNvSpPr/>
          <p:nvPr/>
        </p:nvSpPr>
        <p:spPr>
          <a:xfrm>
            <a:off x="8316914" y="4441825"/>
            <a:ext cx="1055687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54"/>
          <p:cNvSpPr/>
          <p:nvPr/>
        </p:nvSpPr>
        <p:spPr>
          <a:xfrm>
            <a:off x="8316914" y="3679825"/>
            <a:ext cx="1055687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54"/>
          <p:cNvSpPr/>
          <p:nvPr/>
        </p:nvSpPr>
        <p:spPr>
          <a:xfrm>
            <a:off x="8316914" y="4062413"/>
            <a:ext cx="1055687" cy="379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log </a:t>
            </a: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54"/>
          <p:cNvSpPr/>
          <p:nvPr/>
        </p:nvSpPr>
        <p:spPr>
          <a:xfrm>
            <a:off x="4151314" y="2160589"/>
            <a:ext cx="973137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54"/>
          <p:cNvSpPr/>
          <p:nvPr/>
        </p:nvSpPr>
        <p:spPr>
          <a:xfrm>
            <a:off x="4151314" y="1536700"/>
            <a:ext cx="973137" cy="623888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Linked</a:t>
            </a:r>
            <a:b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54"/>
          <p:cNvSpPr/>
          <p:nvPr/>
        </p:nvSpPr>
        <p:spPr>
          <a:xfrm>
            <a:off x="4151314" y="2914650"/>
            <a:ext cx="973137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54"/>
          <p:cNvSpPr/>
          <p:nvPr/>
        </p:nvSpPr>
        <p:spPr>
          <a:xfrm>
            <a:off x="4151314" y="4822825"/>
            <a:ext cx="973137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04" name="Google Shape;1604;p54"/>
          <p:cNvSpPr/>
          <p:nvPr/>
        </p:nvSpPr>
        <p:spPr>
          <a:xfrm>
            <a:off x="4151314" y="3297239"/>
            <a:ext cx="973137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54"/>
          <p:cNvSpPr/>
          <p:nvPr/>
        </p:nvSpPr>
        <p:spPr>
          <a:xfrm>
            <a:off x="4151314" y="4441825"/>
            <a:ext cx="973137" cy="3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54"/>
          <p:cNvSpPr/>
          <p:nvPr/>
        </p:nvSpPr>
        <p:spPr>
          <a:xfrm>
            <a:off x="4151314" y="3679825"/>
            <a:ext cx="973137" cy="3825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54"/>
          <p:cNvSpPr/>
          <p:nvPr/>
        </p:nvSpPr>
        <p:spPr>
          <a:xfrm>
            <a:off x="4151314" y="4062413"/>
            <a:ext cx="973137" cy="37941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54"/>
          <p:cNvSpPr/>
          <p:nvPr/>
        </p:nvSpPr>
        <p:spPr>
          <a:xfrm>
            <a:off x="2611439" y="2532064"/>
            <a:ext cx="1539875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is-empty</a:t>
            </a:r>
            <a:endParaRPr sz="1400" b="0" i="1" u="none" strike="noStrike" cap="none" baseline="30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09" name="Google Shape;1609;p54"/>
          <p:cNvSpPr/>
          <p:nvPr/>
        </p:nvSpPr>
        <p:spPr>
          <a:xfrm>
            <a:off x="5124451" y="2532064"/>
            <a:ext cx="1025525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54"/>
          <p:cNvSpPr/>
          <p:nvPr/>
        </p:nvSpPr>
        <p:spPr>
          <a:xfrm>
            <a:off x="6149976" y="2532064"/>
            <a:ext cx="1090613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54"/>
          <p:cNvSpPr/>
          <p:nvPr/>
        </p:nvSpPr>
        <p:spPr>
          <a:xfrm>
            <a:off x="7240589" y="2532064"/>
            <a:ext cx="1076325" cy="38258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54"/>
          <p:cNvSpPr/>
          <p:nvPr/>
        </p:nvSpPr>
        <p:spPr>
          <a:xfrm>
            <a:off x="8316914" y="2532064"/>
            <a:ext cx="1055687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54"/>
          <p:cNvSpPr/>
          <p:nvPr/>
        </p:nvSpPr>
        <p:spPr>
          <a:xfrm>
            <a:off x="4151314" y="2532064"/>
            <a:ext cx="973137" cy="3825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Priority Queues Performance Cost Summary</a:t>
            </a:r>
            <a:endParaRPr/>
          </a:p>
        </p:txBody>
      </p:sp>
      <p:sp>
        <p:nvSpPr>
          <p:cNvPr id="1615" name="Google Shape;1615;p54"/>
          <p:cNvSpPr txBox="1"/>
          <p:nvPr/>
        </p:nvSpPr>
        <p:spPr>
          <a:xfrm>
            <a:off x="7199313" y="5295901"/>
            <a:ext cx="1143000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†  amortized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54"/>
          <p:cNvSpPr txBox="1"/>
          <p:nvPr/>
        </p:nvSpPr>
        <p:spPr>
          <a:xfrm>
            <a:off x="2590800" y="5295901"/>
            <a:ext cx="3266920" cy="27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n</a:t>
            </a:r>
            <a:r>
              <a:rPr lang="en-US" sz="1200" b="0" i="0" u="none" strike="noStrike" cap="none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</a:rPr>
              <a:t> = number of elements in priority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55"/>
          <p:cNvSpPr txBox="1"/>
          <p:nvPr/>
        </p:nvSpPr>
        <p:spPr>
          <a:xfrm>
            <a:off x="1507298" y="1228368"/>
            <a:ext cx="8588679" cy="192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slides adapted from: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Chapter 20 of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Introduction to Algorithms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Cormen, Leiserson, Rivest, and Stein.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Chapter 9 of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The Design and Analysis of Algorithms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Dexter Kozen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https://www.geeksforgeeks.org/fibonacci-heap-set-1-introduction/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https://www.cs.princeton.edu/~wayne/teaching/fibonacci-heap.pdf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http://staff.ustc.edu.cn/~csli/graduate/algorithms/book6/chap21.htm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38200" y="266675"/>
            <a:ext cx="10515600" cy="77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</a:t>
            </a:r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728980" y="913053"/>
            <a:ext cx="10734040" cy="2515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trees with min-heap or max-heap property. </a:t>
            </a:r>
            <a:endParaRPr/>
          </a:p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 can have any shape even all trees can be single nodes (This is unlike Binomial Heap where every tree has to be Binomial Tree).</a:t>
            </a:r>
            <a:endParaRPr/>
          </a:p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Maintains a pointer to minimum value (which is root of a tree). </a:t>
            </a:r>
            <a:endParaRPr/>
          </a:p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tree roots are connected using circular doubly linked list, so all of them can be accessed using single ‘min’ pointer.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6" descr="FibonacciHe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280" y="3634318"/>
            <a:ext cx="5852160" cy="293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909320" y="1016000"/>
            <a:ext cx="10515600" cy="5282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idea is to execute operations in “lazy” way. </a:t>
            </a:r>
            <a:endParaRPr/>
          </a:p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/>
          </a:p>
          <a:p>
            <a:pPr marL="620713" lvl="1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merge operation simply links two heaps, </a:t>
            </a:r>
            <a:endParaRPr/>
          </a:p>
          <a:p>
            <a:pPr marL="620713" lvl="1" indent="-2746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insert operation simply adds a new tree with single node. </a:t>
            </a:r>
            <a:endParaRPr/>
          </a:p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extract minimum is the most complicated operation. It does delayed work of consolidating trees. </a:t>
            </a:r>
            <a:endParaRPr/>
          </a:p>
          <a:p>
            <a:pPr marL="274638" lvl="0" indent="-2746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makes delete also complicated as delete first decreases key to minus infinite, then calls extract minimum.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Structure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Fibonacci heap.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 of min-heap ordered trees.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2507299" y="2939098"/>
            <a:ext cx="6926262" cy="2735262"/>
            <a:chOff x="2903539" y="3894138"/>
            <a:chExt cx="6926262" cy="2735262"/>
          </a:xfrm>
        </p:grpSpPr>
        <p:sp>
          <p:nvSpPr>
            <p:cNvPr id="155" name="Google Shape;155;p18"/>
            <p:cNvSpPr/>
            <p:nvPr/>
          </p:nvSpPr>
          <p:spPr>
            <a:xfrm>
              <a:off x="6432551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6" name="Google Shape;156;p18"/>
            <p:cNvCxnSpPr>
              <a:stCxn id="157" idx="2"/>
              <a:endCxn id="155" idx="6"/>
            </p:cNvCxnSpPr>
            <p:nvPr/>
          </p:nvCxnSpPr>
          <p:spPr>
            <a:xfrm rot="10800000">
              <a:off x="6797701" y="4902994"/>
              <a:ext cx="18891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18"/>
            <p:cNvSpPr/>
            <p:nvPr/>
          </p:nvSpPr>
          <p:spPr>
            <a:xfrm>
              <a:off x="5289551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9" name="Google Shape;159;p18"/>
            <p:cNvCxnSpPr>
              <a:stCxn id="155" idx="2"/>
              <a:endCxn id="158" idx="6"/>
            </p:cNvCxnSpPr>
            <p:nvPr/>
          </p:nvCxnSpPr>
          <p:spPr>
            <a:xfrm rot="10800000">
              <a:off x="5654651" y="4902994"/>
              <a:ext cx="7779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18"/>
            <p:cNvSpPr/>
            <p:nvPr/>
          </p:nvSpPr>
          <p:spPr>
            <a:xfrm>
              <a:off x="2903539" y="5410201"/>
              <a:ext cx="365125" cy="373063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903539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2" name="Google Shape;162;p18"/>
            <p:cNvCxnSpPr>
              <a:stCxn id="160" idx="0"/>
              <a:endCxn id="161" idx="4"/>
            </p:cNvCxnSpPr>
            <p:nvPr/>
          </p:nvCxnSpPr>
          <p:spPr>
            <a:xfrm rot="10800000">
              <a:off x="3086102" y="5089501"/>
              <a:ext cx="0" cy="3207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8"/>
            <p:cNvCxnSpPr>
              <a:stCxn id="164" idx="2"/>
              <a:endCxn id="161" idx="6"/>
            </p:cNvCxnSpPr>
            <p:nvPr/>
          </p:nvCxnSpPr>
          <p:spPr>
            <a:xfrm rot="10800000">
              <a:off x="3268639" y="4902994"/>
              <a:ext cx="10065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673476" y="6103938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3673476" y="5418138"/>
              <a:ext cx="365125" cy="373062"/>
            </a:xfrm>
            <a:prstGeom prst="ellipse">
              <a:avLst/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8"/>
            <p:cNvCxnSpPr>
              <a:stCxn id="165" idx="0"/>
              <a:endCxn id="166" idx="4"/>
            </p:cNvCxnSpPr>
            <p:nvPr/>
          </p:nvCxnSpPr>
          <p:spPr>
            <a:xfrm rot="10800000">
              <a:off x="3856039" y="5791338"/>
              <a:ext cx="0" cy="312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18"/>
            <p:cNvSpPr/>
            <p:nvPr/>
          </p:nvSpPr>
          <p:spPr>
            <a:xfrm>
              <a:off x="4275139" y="5418138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18"/>
            <p:cNvCxnSpPr>
              <a:stCxn id="168" idx="0"/>
              <a:endCxn id="164" idx="4"/>
            </p:cNvCxnSpPr>
            <p:nvPr/>
          </p:nvCxnSpPr>
          <p:spPr>
            <a:xfrm rot="10800000">
              <a:off x="4457702" y="5089638"/>
              <a:ext cx="0" cy="3285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0" name="Google Shape;170;p18"/>
            <p:cNvCxnSpPr>
              <a:stCxn id="166" idx="7"/>
              <a:endCxn id="164" idx="3"/>
            </p:cNvCxnSpPr>
            <p:nvPr/>
          </p:nvCxnSpPr>
          <p:spPr>
            <a:xfrm rot="10800000" flipH="1">
              <a:off x="3985130" y="5034772"/>
              <a:ext cx="343500" cy="438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18"/>
            <p:cNvSpPr/>
            <p:nvPr/>
          </p:nvSpPr>
          <p:spPr>
            <a:xfrm>
              <a:off x="4275139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8"/>
            <p:cNvCxnSpPr>
              <a:stCxn id="164" idx="6"/>
              <a:endCxn id="158" idx="2"/>
            </p:cNvCxnSpPr>
            <p:nvPr/>
          </p:nvCxnSpPr>
          <p:spPr>
            <a:xfrm>
              <a:off x="4640264" y="4902994"/>
              <a:ext cx="6492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18"/>
            <p:cNvSpPr txBox="1"/>
            <p:nvPr/>
          </p:nvSpPr>
          <p:spPr>
            <a:xfrm>
              <a:off x="5334000" y="6248401"/>
              <a:ext cx="381000" cy="308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7864476" y="6256338"/>
              <a:ext cx="365125" cy="373062"/>
            </a:xfrm>
            <a:prstGeom prst="ellipse">
              <a:avLst/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8"/>
            <p:cNvCxnSpPr>
              <a:stCxn id="173" idx="0"/>
              <a:endCxn id="175" idx="4"/>
            </p:cNvCxnSpPr>
            <p:nvPr/>
          </p:nvCxnSpPr>
          <p:spPr>
            <a:xfrm rot="10800000">
              <a:off x="8047038" y="5927838"/>
              <a:ext cx="0" cy="3285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18"/>
            <p:cNvSpPr/>
            <p:nvPr/>
          </p:nvSpPr>
          <p:spPr>
            <a:xfrm>
              <a:off x="9464676" y="5557838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8"/>
            <p:cNvCxnSpPr>
              <a:stCxn id="176" idx="0"/>
              <a:endCxn id="157" idx="5"/>
            </p:cNvCxnSpPr>
            <p:nvPr/>
          </p:nvCxnSpPr>
          <p:spPr>
            <a:xfrm rot="10800000">
              <a:off x="8998338" y="5034938"/>
              <a:ext cx="648900" cy="5229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18"/>
            <p:cNvSpPr/>
            <p:nvPr/>
          </p:nvSpPr>
          <p:spPr>
            <a:xfrm>
              <a:off x="7864476" y="5554663"/>
              <a:ext cx="365125" cy="373062"/>
            </a:xfrm>
            <a:prstGeom prst="ellipse">
              <a:avLst/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8686801" y="55546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686801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18"/>
            <p:cNvCxnSpPr>
              <a:stCxn id="178" idx="0"/>
              <a:endCxn id="157" idx="4"/>
            </p:cNvCxnSpPr>
            <p:nvPr/>
          </p:nvCxnSpPr>
          <p:spPr>
            <a:xfrm rot="10800000">
              <a:off x="8869363" y="5089663"/>
              <a:ext cx="0" cy="465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8"/>
            <p:cNvCxnSpPr>
              <a:stCxn id="175" idx="7"/>
              <a:endCxn id="157" idx="3"/>
            </p:cNvCxnSpPr>
            <p:nvPr/>
          </p:nvCxnSpPr>
          <p:spPr>
            <a:xfrm rot="10800000" flipH="1">
              <a:off x="8176129" y="5034797"/>
              <a:ext cx="564000" cy="5745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18"/>
            <p:cNvSpPr/>
            <p:nvPr/>
          </p:nvSpPr>
          <p:spPr>
            <a:xfrm>
              <a:off x="9464676" y="6240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182;p18"/>
            <p:cNvCxnSpPr>
              <a:stCxn id="181" idx="0"/>
              <a:endCxn id="176" idx="4"/>
            </p:cNvCxnSpPr>
            <p:nvPr/>
          </p:nvCxnSpPr>
          <p:spPr>
            <a:xfrm rot="10800000">
              <a:off x="9647238" y="5930863"/>
              <a:ext cx="0" cy="309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8"/>
            <p:cNvCxnSpPr>
              <a:stCxn id="157" idx="0"/>
              <a:endCxn id="184" idx="4"/>
            </p:cNvCxnSpPr>
            <p:nvPr/>
          </p:nvCxnSpPr>
          <p:spPr>
            <a:xfrm rot="10800000">
              <a:off x="8869363" y="4267063"/>
              <a:ext cx="0" cy="449400"/>
            </a:xfrm>
            <a:prstGeom prst="straightConnector1">
              <a:avLst/>
            </a:prstGeom>
            <a:noFill/>
            <a:ln w="15875" cap="flat" cmpd="sng">
              <a:solidFill>
                <a:srgbClr val="0066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184" name="Google Shape;184;p18"/>
            <p:cNvSpPr/>
            <p:nvPr/>
          </p:nvSpPr>
          <p:spPr>
            <a:xfrm>
              <a:off x="8686801" y="3894138"/>
              <a:ext cx="365125" cy="373062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18"/>
            <p:cNvCxnSpPr>
              <a:stCxn id="175" idx="2"/>
              <a:endCxn id="186" idx="6"/>
            </p:cNvCxnSpPr>
            <p:nvPr/>
          </p:nvCxnSpPr>
          <p:spPr>
            <a:xfrm rot="10800000">
              <a:off x="7315176" y="5739694"/>
              <a:ext cx="549300" cy="1500"/>
            </a:xfrm>
            <a:prstGeom prst="straightConnector1">
              <a:avLst/>
            </a:prstGeom>
            <a:noFill/>
            <a:ln w="15875" cap="flat" cmpd="sng">
              <a:solidFill>
                <a:srgbClr val="0066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186" name="Google Shape;186;p18"/>
            <p:cNvSpPr/>
            <p:nvPr/>
          </p:nvSpPr>
          <p:spPr>
            <a:xfrm>
              <a:off x="6950076" y="5553076"/>
              <a:ext cx="365125" cy="37306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marked           </a:t>
              </a:r>
              <a:endParaRPr sz="1400" b="0" i="0" u="none" strike="noStrike" cap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Fibonacci Heaps:  Implementation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838200" y="13938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Implementation.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Represent trees using left-child, right sibling pointers and circular, doubly linked list.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Roots of trees connected with circular doubly linked list.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fast union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Pointer to root of tree with min element.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fast find-min</a:t>
            </a:r>
            <a:endParaRPr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537779" y="4018755"/>
            <a:ext cx="6926262" cy="1912937"/>
            <a:chOff x="2903539" y="4716463"/>
            <a:chExt cx="6926262" cy="1912937"/>
          </a:xfrm>
        </p:grpSpPr>
        <p:sp>
          <p:nvSpPr>
            <p:cNvPr id="194" name="Google Shape;194;p19"/>
            <p:cNvSpPr/>
            <p:nvPr/>
          </p:nvSpPr>
          <p:spPr>
            <a:xfrm>
              <a:off x="6432551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5" name="Google Shape;195;p19"/>
            <p:cNvCxnSpPr>
              <a:stCxn id="196" idx="2"/>
              <a:endCxn id="194" idx="6"/>
            </p:cNvCxnSpPr>
            <p:nvPr/>
          </p:nvCxnSpPr>
          <p:spPr>
            <a:xfrm rot="10800000">
              <a:off x="6797701" y="4902994"/>
              <a:ext cx="18891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5289551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8" name="Google Shape;198;p19"/>
            <p:cNvCxnSpPr>
              <a:stCxn id="194" idx="2"/>
              <a:endCxn id="197" idx="6"/>
            </p:cNvCxnSpPr>
            <p:nvPr/>
          </p:nvCxnSpPr>
          <p:spPr>
            <a:xfrm rot="10800000">
              <a:off x="5654651" y="4902994"/>
              <a:ext cx="7779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99" name="Google Shape;199;p19"/>
            <p:cNvSpPr/>
            <p:nvPr/>
          </p:nvSpPr>
          <p:spPr>
            <a:xfrm>
              <a:off x="2903539" y="5410201"/>
              <a:ext cx="365125" cy="373063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903539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1" name="Google Shape;201;p19"/>
            <p:cNvCxnSpPr>
              <a:stCxn id="199" idx="0"/>
              <a:endCxn id="200" idx="4"/>
            </p:cNvCxnSpPr>
            <p:nvPr/>
          </p:nvCxnSpPr>
          <p:spPr>
            <a:xfrm rot="10800000">
              <a:off x="3086102" y="5089501"/>
              <a:ext cx="0" cy="3207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9"/>
            <p:cNvCxnSpPr>
              <a:stCxn id="203" idx="2"/>
              <a:endCxn id="200" idx="6"/>
            </p:cNvCxnSpPr>
            <p:nvPr/>
          </p:nvCxnSpPr>
          <p:spPr>
            <a:xfrm rot="10800000">
              <a:off x="3268639" y="4902994"/>
              <a:ext cx="10065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204" name="Google Shape;204;p19"/>
            <p:cNvSpPr/>
            <p:nvPr/>
          </p:nvSpPr>
          <p:spPr>
            <a:xfrm>
              <a:off x="3673476" y="6103938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3673476" y="5418138"/>
              <a:ext cx="365125" cy="373062"/>
            </a:xfrm>
            <a:prstGeom prst="ellipse">
              <a:avLst/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19"/>
            <p:cNvCxnSpPr>
              <a:stCxn id="204" idx="0"/>
              <a:endCxn id="205" idx="4"/>
            </p:cNvCxnSpPr>
            <p:nvPr/>
          </p:nvCxnSpPr>
          <p:spPr>
            <a:xfrm rot="10800000">
              <a:off x="3856039" y="5791338"/>
              <a:ext cx="0" cy="312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7" name="Google Shape;207;p19"/>
            <p:cNvSpPr/>
            <p:nvPr/>
          </p:nvSpPr>
          <p:spPr>
            <a:xfrm>
              <a:off x="4275139" y="5418138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19"/>
            <p:cNvCxnSpPr>
              <a:stCxn id="207" idx="0"/>
              <a:endCxn id="203" idx="4"/>
            </p:cNvCxnSpPr>
            <p:nvPr/>
          </p:nvCxnSpPr>
          <p:spPr>
            <a:xfrm rot="10800000">
              <a:off x="4457702" y="5089638"/>
              <a:ext cx="0" cy="3285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19"/>
            <p:cNvCxnSpPr>
              <a:stCxn id="205" idx="7"/>
              <a:endCxn id="203" idx="3"/>
            </p:cNvCxnSpPr>
            <p:nvPr/>
          </p:nvCxnSpPr>
          <p:spPr>
            <a:xfrm rot="10800000" flipH="1">
              <a:off x="3985130" y="5034772"/>
              <a:ext cx="343500" cy="438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9"/>
            <p:cNvSpPr/>
            <p:nvPr/>
          </p:nvSpPr>
          <p:spPr>
            <a:xfrm>
              <a:off x="4275139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" name="Google Shape;210;p19"/>
            <p:cNvCxnSpPr>
              <a:stCxn id="203" idx="6"/>
              <a:endCxn id="197" idx="2"/>
            </p:cNvCxnSpPr>
            <p:nvPr/>
          </p:nvCxnSpPr>
          <p:spPr>
            <a:xfrm>
              <a:off x="4640264" y="4902994"/>
              <a:ext cx="6492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211" name="Google Shape;211;p19"/>
            <p:cNvSpPr txBox="1"/>
            <p:nvPr/>
          </p:nvSpPr>
          <p:spPr>
            <a:xfrm>
              <a:off x="5334000" y="6248401"/>
              <a:ext cx="381000" cy="308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75" tIns="46025" rIns="92075" bIns="460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400" b="1" i="0" u="none" strike="noStrike" cap="non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7864476" y="6256338"/>
              <a:ext cx="365125" cy="373062"/>
            </a:xfrm>
            <a:prstGeom prst="ellipse">
              <a:avLst/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p19"/>
            <p:cNvCxnSpPr>
              <a:stCxn id="212" idx="0"/>
              <a:endCxn id="214" idx="4"/>
            </p:cNvCxnSpPr>
            <p:nvPr/>
          </p:nvCxnSpPr>
          <p:spPr>
            <a:xfrm rot="10800000">
              <a:off x="8047038" y="5927838"/>
              <a:ext cx="0" cy="3285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" name="Google Shape;215;p19"/>
            <p:cNvSpPr/>
            <p:nvPr/>
          </p:nvSpPr>
          <p:spPr>
            <a:xfrm>
              <a:off x="9464676" y="5557838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19"/>
            <p:cNvCxnSpPr>
              <a:stCxn id="215" idx="0"/>
              <a:endCxn id="196" idx="5"/>
            </p:cNvCxnSpPr>
            <p:nvPr/>
          </p:nvCxnSpPr>
          <p:spPr>
            <a:xfrm rot="10800000">
              <a:off x="8998338" y="5034938"/>
              <a:ext cx="648900" cy="5229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4" name="Google Shape;214;p19"/>
            <p:cNvSpPr/>
            <p:nvPr/>
          </p:nvSpPr>
          <p:spPr>
            <a:xfrm>
              <a:off x="7864476" y="5554663"/>
              <a:ext cx="365125" cy="373062"/>
            </a:xfrm>
            <a:prstGeom prst="ellipse">
              <a:avLst/>
            </a:prstGeom>
            <a:solidFill>
              <a:schemeClr val="dk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8686801" y="55546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8686801" y="4716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p19"/>
            <p:cNvCxnSpPr>
              <a:stCxn id="217" idx="0"/>
              <a:endCxn id="196" idx="4"/>
            </p:cNvCxnSpPr>
            <p:nvPr/>
          </p:nvCxnSpPr>
          <p:spPr>
            <a:xfrm rot="10800000">
              <a:off x="8869363" y="5089663"/>
              <a:ext cx="0" cy="4650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9"/>
            <p:cNvCxnSpPr>
              <a:stCxn id="214" idx="7"/>
              <a:endCxn id="196" idx="3"/>
            </p:cNvCxnSpPr>
            <p:nvPr/>
          </p:nvCxnSpPr>
          <p:spPr>
            <a:xfrm rot="10800000" flipH="1">
              <a:off x="8176129" y="5034797"/>
              <a:ext cx="564000" cy="5745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" name="Google Shape;220;p19"/>
            <p:cNvSpPr/>
            <p:nvPr/>
          </p:nvSpPr>
          <p:spPr>
            <a:xfrm>
              <a:off x="9464676" y="6240463"/>
              <a:ext cx="365125" cy="373062"/>
            </a:xfrm>
            <a:prstGeom prst="ellipse">
              <a:avLst/>
            </a:prstGeom>
            <a:solidFill>
              <a:schemeClr val="lt2"/>
            </a:solidFill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19"/>
            <p:cNvCxnSpPr>
              <a:stCxn id="220" idx="0"/>
              <a:endCxn id="215" idx="4"/>
            </p:cNvCxnSpPr>
            <p:nvPr/>
          </p:nvCxnSpPr>
          <p:spPr>
            <a:xfrm rot="10800000">
              <a:off x="9647238" y="5930863"/>
              <a:ext cx="0" cy="30960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19"/>
            <p:cNvCxnSpPr>
              <a:stCxn id="196" idx="0"/>
              <a:endCxn id="223" idx="4"/>
            </p:cNvCxnSpPr>
            <p:nvPr/>
          </p:nvCxnSpPr>
          <p:spPr>
            <a:xfrm>
              <a:off x="8869363" y="4716463"/>
              <a:ext cx="365700" cy="248400"/>
            </a:xfrm>
            <a:prstGeom prst="straightConnector1">
              <a:avLst/>
            </a:prstGeom>
            <a:noFill/>
            <a:ln w="15875" cap="flat" cmpd="sng">
              <a:solidFill>
                <a:srgbClr val="0066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223" name="Google Shape;223;p19"/>
          <p:cNvSpPr/>
          <p:nvPr/>
        </p:nvSpPr>
        <p:spPr>
          <a:xfrm>
            <a:off x="8686801" y="3894138"/>
            <a:ext cx="365125" cy="37306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960" y="1408254"/>
            <a:ext cx="8123874" cy="530750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904240" y="253999"/>
            <a:ext cx="91297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REPRESENTATION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trees using left-child, right sibling pointers and circular, doubly linked list.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of trees connected with circular doubly linked list.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2428</Words>
  <Application>Microsoft Office PowerPoint</Application>
  <PresentationFormat>Widescreen</PresentationFormat>
  <Paragraphs>875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FIBONACCI HEAPS</vt:lpstr>
      <vt:lpstr>Amortized time complexities of Fibonacci Heap.</vt:lpstr>
      <vt:lpstr>Fibonacci Heaps</vt:lpstr>
      <vt:lpstr>Fibonacci Heap</vt:lpstr>
      <vt:lpstr>PowerPoint Presentation</vt:lpstr>
      <vt:lpstr>Fibonacci Heaps:  Structure</vt:lpstr>
      <vt:lpstr>Fibonacci Heaps:  Implementation</vt:lpstr>
      <vt:lpstr>PowerPoint Presentation</vt:lpstr>
      <vt:lpstr>Operations on Fibonacci Heap</vt:lpstr>
      <vt:lpstr>Fibonacci Heaps:  Insert</vt:lpstr>
      <vt:lpstr>Fibonacci Heaps:  Insert</vt:lpstr>
      <vt:lpstr>Fibonacci Heaps:  Insert</vt:lpstr>
      <vt:lpstr>Fibonacci Heaps:  Union</vt:lpstr>
      <vt:lpstr>Fibonacci Heaps:  Union</vt:lpstr>
      <vt:lpstr>Linking Operation : will be used in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</vt:lpstr>
      <vt:lpstr>Fibonacci Heaps:  Delete Min Analysis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 Analysis</vt:lpstr>
      <vt:lpstr>Fibonacci Heaps:  Delete</vt:lpstr>
      <vt:lpstr>Priority Queues Performance Cost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Unknown User</cp:lastModifiedBy>
  <cp:revision>3</cp:revision>
  <dcterms:modified xsi:type="dcterms:W3CDTF">2022-11-10T08:06:36Z</dcterms:modified>
</cp:coreProperties>
</file>