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58" r:id="rId2"/>
    <p:sldId id="304" r:id="rId3"/>
    <p:sldId id="323" r:id="rId4"/>
    <p:sldId id="324" r:id="rId5"/>
    <p:sldId id="325" r:id="rId6"/>
    <p:sldId id="326" r:id="rId7"/>
    <p:sldId id="327" r:id="rId8"/>
    <p:sldId id="312" r:id="rId9"/>
    <p:sldId id="313" r:id="rId10"/>
    <p:sldId id="277" r:id="rId11"/>
    <p:sldId id="279" r:id="rId12"/>
    <p:sldId id="280" r:id="rId13"/>
    <p:sldId id="293" r:id="rId14"/>
    <p:sldId id="294" r:id="rId15"/>
    <p:sldId id="295" r:id="rId16"/>
    <p:sldId id="315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62456" autoAdjust="0"/>
  </p:normalViewPr>
  <p:slideViewPr>
    <p:cSldViewPr>
      <p:cViewPr>
        <p:scale>
          <a:sx n="70" d="100"/>
          <a:sy n="70" d="100"/>
        </p:scale>
        <p:origin x="-1974" y="-5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F6247-F2D6-482B-9A40-23BA35B3F06F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8A6E17-8E76-4769-899E-8A8590F072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77413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8A6E17-8E76-4769-899E-8A8590F072D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878E2D37-CCA7-46EB-AB9D-470E79B6FE4A}" type="datetimeFigureOut">
              <a:rPr lang="en-US" smtClean="0"/>
              <a:pPr/>
              <a:t>11/9/2022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AD1450A3-5863-4018-97AA-7A53D73041E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GB" dirty="0" smtClean="0"/>
              <a:t>ELECTRICAL SCIENCE – 2  (15B11EC211)</a:t>
            </a:r>
            <a:br>
              <a:rPr lang="en-GB" dirty="0" smtClean="0"/>
            </a:br>
            <a:r>
              <a:rPr lang="en-GB" dirty="0" smtClean="0"/>
              <a:t> UNIT – 6</a:t>
            </a:r>
            <a:br>
              <a:rPr lang="en-GB" dirty="0" smtClean="0"/>
            </a:br>
            <a:r>
              <a:rPr lang="en-GB" dirty="0" smtClean="0"/>
              <a:t>LECTURE 4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066800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Simplified circuit using </a:t>
            </a:r>
            <a:r>
              <a:rPr lang="en-US" b="1" dirty="0" err="1" smtClean="0"/>
              <a:t>Thevenin</a:t>
            </a:r>
            <a:r>
              <a:rPr lang="en-US" b="1" dirty="0" smtClean="0"/>
              <a:t> Theorem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b="1" dirty="0" smtClean="0"/>
              <a:t> 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US" b="1" dirty="0" smtClean="0"/>
              <a:t> 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1960" y="1412776"/>
            <a:ext cx="3714776" cy="47737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043608" y="3356992"/>
            <a:ext cx="2448272" cy="1458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>BE Loop </a:t>
            </a:r>
            <a:r>
              <a:rPr lang="en-US" b="1" dirty="0" smtClean="0"/>
              <a:t>Analysis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143116"/>
            <a:ext cx="5368972" cy="3435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algn="l" rtl="0">
              <a:spcBef>
                <a:spcPct val="0"/>
              </a:spcBef>
            </a:pPr>
            <a:r>
              <a:rPr lang="en-US" b="1" dirty="0"/>
              <a:t>CE Loop Analysis</a:t>
            </a:r>
            <a:r>
              <a:rPr lang="en-GB" b="1" dirty="0"/>
              <a:t/>
            </a:r>
            <a:br>
              <a:rPr lang="en-GB" b="1" dirty="0"/>
            </a:br>
            <a:endParaRPr lang="en-GB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857356" y="2175462"/>
            <a:ext cx="3957830" cy="3260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85794"/>
            <a:ext cx="8229600" cy="1066800"/>
          </a:xfrm>
        </p:spPr>
        <p:txBody>
          <a:bodyPr/>
          <a:lstStyle/>
          <a:p>
            <a:r>
              <a:rPr lang="en-GB" dirty="0" smtClean="0"/>
              <a:t>Load Line Analysis</a:t>
            </a:r>
            <a:endParaRPr lang="en-GB" dirty="0"/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928802"/>
            <a:ext cx="5253288" cy="40876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857232"/>
            <a:ext cx="8229600" cy="1066800"/>
          </a:xfrm>
        </p:spPr>
        <p:txBody>
          <a:bodyPr/>
          <a:lstStyle/>
          <a:p>
            <a:r>
              <a:rPr lang="en-GB" dirty="0" smtClean="0"/>
              <a:t>Numerical [1]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49424"/>
            <a:ext cx="3186106" cy="679510"/>
          </a:xfrm>
        </p:spPr>
        <p:txBody>
          <a:bodyPr/>
          <a:lstStyle/>
          <a:p>
            <a:r>
              <a:rPr lang="en-GB" dirty="0" smtClean="0"/>
              <a:t>Find </a:t>
            </a:r>
            <a:r>
              <a:rPr lang="en-GB" dirty="0" err="1" smtClean="0"/>
              <a:t>I</a:t>
            </a:r>
            <a:r>
              <a:rPr lang="en-GB" baseline="-25000" dirty="0" err="1" smtClean="0"/>
              <a:t>c</a:t>
            </a:r>
            <a:r>
              <a:rPr lang="en-GB" dirty="0" smtClean="0"/>
              <a:t> &amp; V</a:t>
            </a:r>
            <a:r>
              <a:rPr lang="en-GB" baseline="-25000" dirty="0" smtClean="0"/>
              <a:t>CE</a:t>
            </a:r>
            <a:r>
              <a:rPr lang="en-GB" dirty="0" smtClean="0"/>
              <a:t> ::</a:t>
            </a:r>
          </a:p>
          <a:p>
            <a:endParaRPr lang="en-GB" dirty="0" smtClean="0"/>
          </a:p>
          <a:p>
            <a:endParaRPr lang="en-GB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2857496"/>
            <a:ext cx="5647504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8182898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[1]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R.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Boylestad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 and L.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Nashelsky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‘Electronic Devices and Circuit Theory’, PHI, 7e, 2001 </a:t>
            </a:r>
          </a:p>
          <a:p>
            <a:pPr marL="0" indent="0" algn="just"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[2] 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A. S.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Sedra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,, and K. C. Smith, ‘Microelectronic Circuits’. Oxford </a:t>
            </a:r>
            <a:r>
              <a:rPr lang="en-US" altLang="en-US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Oxford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University Press, 7</a:t>
            </a:r>
            <a:r>
              <a:rPr lang="en-US" altLang="en-US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alt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Edition, 2012</a:t>
            </a: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[3] D.C. </a:t>
            </a:r>
            <a:r>
              <a:rPr lang="en-US" altLang="en-US" dirty="0" err="1" smtClean="0">
                <a:latin typeface="Times New Roman" pitchFamily="18" charset="0"/>
                <a:cs typeface="Times New Roman" pitchFamily="18" charset="0"/>
              </a:rPr>
              <a:t>Kulshreshtha</a:t>
            </a:r>
            <a:r>
              <a:rPr lang="en-US" altLang="en-US" dirty="0" smtClean="0">
                <a:latin typeface="Times New Roman" pitchFamily="18" charset="0"/>
                <a:cs typeface="Times New Roman" pitchFamily="18" charset="0"/>
              </a:rPr>
              <a:t>, ‘Electronic Devices and Circuits’, New Age, 2e, 2006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Lecture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Biasing and its need</a:t>
            </a:r>
          </a:p>
          <a:p>
            <a:r>
              <a:rPr lang="en-GB" dirty="0" smtClean="0"/>
              <a:t>Operating Point</a:t>
            </a:r>
          </a:p>
          <a:p>
            <a:r>
              <a:rPr lang="en-GB" dirty="0" smtClean="0"/>
              <a:t>Different Biasing Circuits</a:t>
            </a:r>
          </a:p>
          <a:p>
            <a:r>
              <a:rPr lang="en-GB" dirty="0" smtClean="0"/>
              <a:t>Voltage </a:t>
            </a:r>
            <a:r>
              <a:rPr lang="en-GB" dirty="0" smtClean="0"/>
              <a:t>Divider Bias Configuration</a:t>
            </a:r>
          </a:p>
          <a:p>
            <a:pPr lvl="1"/>
            <a:r>
              <a:rPr lang="en-GB" dirty="0" smtClean="0"/>
              <a:t>Load Line Analysis</a:t>
            </a:r>
          </a:p>
          <a:p>
            <a:pPr lvl="1"/>
            <a:r>
              <a:rPr lang="en-GB" dirty="0" smtClean="0"/>
              <a:t>Numerical</a:t>
            </a:r>
          </a:p>
          <a:p>
            <a:r>
              <a:rPr lang="en-GB" dirty="0" smtClean="0"/>
              <a:t>References</a:t>
            </a:r>
            <a:endParaRPr lang="en-GB" dirty="0" smtClean="0"/>
          </a:p>
          <a:p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928670"/>
            <a:ext cx="8229600" cy="1066800"/>
          </a:xfrm>
        </p:spPr>
        <p:txBody>
          <a:bodyPr/>
          <a:lstStyle/>
          <a:p>
            <a:r>
              <a:rPr lang="en-GB" dirty="0" smtClean="0"/>
              <a:t>Biasing Circuit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4000" dirty="0" smtClean="0"/>
              <a:t>Biasing is application of dc voltages to establish a fixed level of current and voltage.</a:t>
            </a:r>
          </a:p>
          <a:p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b="1" dirty="0" smtClean="0"/>
              <a:t>Need of Biasing</a:t>
            </a:r>
          </a:p>
          <a:p>
            <a:pPr>
              <a:buNone/>
            </a:pPr>
            <a:endParaRPr lang="en-US" sz="4000" b="1" dirty="0" smtClean="0"/>
          </a:p>
          <a:p>
            <a:pPr lvl="0"/>
            <a:r>
              <a:rPr lang="en-US" sz="4000" dirty="0" smtClean="0"/>
              <a:t>To turn the device “ON”</a:t>
            </a:r>
            <a:endParaRPr lang="en-GB" sz="4000" dirty="0" smtClean="0"/>
          </a:p>
          <a:p>
            <a:pPr lvl="0"/>
            <a:r>
              <a:rPr lang="en-US" sz="4000" dirty="0" smtClean="0"/>
              <a:t>To place it in operation in the region of its characteristic where the device</a:t>
            </a:r>
            <a:r>
              <a:rPr lang="en-GB" sz="4000" dirty="0" smtClean="0"/>
              <a:t> </a:t>
            </a:r>
            <a:r>
              <a:rPr lang="en-US" sz="4000" dirty="0" smtClean="0"/>
              <a:t>operates most linearly .</a:t>
            </a:r>
            <a:endParaRPr lang="en-GB" sz="4000" dirty="0" smtClean="0"/>
          </a:p>
          <a:p>
            <a:pPr lvl="0"/>
            <a:r>
              <a:rPr lang="en-US" sz="4000" dirty="0" smtClean="0"/>
              <a:t>Improper biasing causes</a:t>
            </a:r>
            <a:endParaRPr lang="en-GB" sz="4000" dirty="0" smtClean="0"/>
          </a:p>
          <a:p>
            <a:pPr lvl="1"/>
            <a:r>
              <a:rPr lang="en-US" sz="4000" dirty="0" smtClean="0"/>
              <a:t></a:t>
            </a:r>
            <a:r>
              <a:rPr lang="en-US" sz="4000" i="1" dirty="0" smtClean="0">
                <a:solidFill>
                  <a:schemeClr val="tx1"/>
                </a:solidFill>
              </a:rPr>
              <a:t>Distortion in the output signal</a:t>
            </a:r>
            <a:endParaRPr lang="en-GB" sz="4000" i="1" dirty="0" smtClean="0">
              <a:solidFill>
                <a:schemeClr val="tx1"/>
              </a:solidFill>
            </a:endParaRPr>
          </a:p>
          <a:p>
            <a:pPr lvl="1"/>
            <a:r>
              <a:rPr lang="en-US" sz="4000" i="1" dirty="0" smtClean="0">
                <a:solidFill>
                  <a:schemeClr val="tx1"/>
                </a:solidFill>
              </a:rPr>
              <a:t>Clipped output signal</a:t>
            </a:r>
            <a:endParaRPr lang="en-GB" sz="4000" i="1" dirty="0" smtClean="0">
              <a:solidFill>
                <a:schemeClr val="tx1"/>
              </a:solidFill>
            </a:endParaRPr>
          </a:p>
          <a:p>
            <a:endParaRPr lang="en-GB" sz="2400" dirty="0" smtClean="0"/>
          </a:p>
          <a:p>
            <a:endParaRPr lang="en-GB" sz="1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Important Relationships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US" i="1" dirty="0" smtClean="0"/>
              <a:t>I </a:t>
            </a:r>
            <a:r>
              <a:rPr lang="en-US" i="1" baseline="-25000" dirty="0" smtClean="0"/>
              <a:t>E</a:t>
            </a:r>
            <a:r>
              <a:rPr lang="en-US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I</a:t>
            </a:r>
            <a:r>
              <a:rPr lang="en-US" i="1" baseline="-25000" dirty="0" smtClean="0"/>
              <a:t>C </a:t>
            </a:r>
            <a:r>
              <a:rPr lang="en-US" dirty="0" smtClean="0"/>
              <a:t>+ </a:t>
            </a:r>
            <a:r>
              <a:rPr lang="en-US" i="1" dirty="0" smtClean="0"/>
              <a:t>I </a:t>
            </a:r>
            <a:r>
              <a:rPr lang="en-US" i="1" baseline="-25000" dirty="0" smtClean="0"/>
              <a:t>B</a:t>
            </a:r>
          </a:p>
          <a:p>
            <a:pPr>
              <a:buNone/>
            </a:pPr>
            <a:r>
              <a:rPr lang="en-US" i="1" dirty="0" smtClean="0"/>
              <a:t>I </a:t>
            </a:r>
            <a:r>
              <a:rPr lang="en-US" i="1" baseline="-25000" dirty="0" smtClean="0"/>
              <a:t>E</a:t>
            </a:r>
            <a:r>
              <a:rPr lang="en-US" i="1" dirty="0" smtClean="0"/>
              <a:t>  </a:t>
            </a:r>
            <a:r>
              <a:rPr lang="en-US" dirty="0" smtClean="0"/>
              <a:t>=(</a:t>
            </a:r>
            <a:r>
              <a:rPr lang="en-US" i="1" dirty="0" smtClean="0"/>
              <a:t>β +</a:t>
            </a:r>
            <a:r>
              <a:rPr lang="en-GB" i="1" dirty="0" smtClean="0"/>
              <a:t> </a:t>
            </a:r>
            <a:r>
              <a:rPr lang="en-US" i="1" dirty="0" smtClean="0"/>
              <a:t>1</a:t>
            </a:r>
            <a:r>
              <a:rPr lang="en-US" dirty="0" smtClean="0"/>
              <a:t>)</a:t>
            </a:r>
            <a:r>
              <a:rPr lang="en-US" i="1" dirty="0" smtClean="0"/>
              <a:t>I </a:t>
            </a:r>
            <a:r>
              <a:rPr lang="en-US" i="1" baseline="-25000" dirty="0" smtClean="0"/>
              <a:t>B</a:t>
            </a:r>
          </a:p>
          <a:p>
            <a:pPr>
              <a:buNone/>
            </a:pPr>
            <a:r>
              <a:rPr lang="el-GR" i="1" dirty="0" smtClean="0"/>
              <a:t>β</a:t>
            </a:r>
            <a:r>
              <a:rPr lang="en-US" i="1" dirty="0" smtClean="0"/>
              <a:t> = I</a:t>
            </a:r>
            <a:r>
              <a:rPr lang="en-US" i="1" baseline="-25000" dirty="0" smtClean="0"/>
              <a:t>C</a:t>
            </a:r>
            <a:r>
              <a:rPr lang="en-US" i="1" dirty="0" smtClean="0"/>
              <a:t>/I</a:t>
            </a:r>
            <a:r>
              <a:rPr lang="en-US" i="1" baseline="-25000" dirty="0" smtClean="0"/>
              <a:t>B</a:t>
            </a:r>
            <a:endParaRPr lang="en-GB" baseline="-25000" dirty="0" smtClean="0"/>
          </a:p>
          <a:p>
            <a:pPr>
              <a:buNone/>
            </a:pPr>
            <a:r>
              <a:rPr lang="en-US" i="1" dirty="0" smtClean="0"/>
              <a:t>V</a:t>
            </a:r>
            <a:r>
              <a:rPr lang="en-US" i="1" baseline="-25000" dirty="0" smtClean="0"/>
              <a:t>CB</a:t>
            </a:r>
            <a:r>
              <a:rPr lang="en-GB" i="1" dirty="0" smtClean="0"/>
              <a:t> </a:t>
            </a:r>
            <a:r>
              <a:rPr lang="en-US" dirty="0" smtClean="0"/>
              <a:t>= </a:t>
            </a:r>
            <a:r>
              <a:rPr lang="en-US" i="1" dirty="0" smtClean="0"/>
              <a:t>V</a:t>
            </a:r>
            <a:r>
              <a:rPr lang="en-US" i="1" baseline="-25000" dirty="0" smtClean="0"/>
              <a:t>CE</a:t>
            </a:r>
            <a:r>
              <a:rPr lang="en-US" i="1" dirty="0" smtClean="0"/>
              <a:t> </a:t>
            </a:r>
            <a:r>
              <a:rPr lang="en-US" dirty="0" smtClean="0"/>
              <a:t>- </a:t>
            </a:r>
            <a:r>
              <a:rPr lang="en-US" i="1" dirty="0" smtClean="0"/>
              <a:t>V </a:t>
            </a:r>
            <a:r>
              <a:rPr lang="en-US" i="1" baseline="-25000" dirty="0" smtClean="0"/>
              <a:t>BE</a:t>
            </a:r>
            <a:endParaRPr lang="en-GB" baseline="-25000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48" y="714356"/>
            <a:ext cx="8229600" cy="1066800"/>
          </a:xfrm>
        </p:spPr>
        <p:txBody>
          <a:bodyPr/>
          <a:lstStyle/>
          <a:p>
            <a:r>
              <a:rPr lang="en-GB" dirty="0" smtClean="0"/>
              <a:t>Operating Point [2]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857364"/>
            <a:ext cx="8429684" cy="5000636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sz="4400" dirty="0" smtClean="0"/>
              <a:t>For transistor amplifiers the resulting dc current and voltage establish an operating point on the characteristics that define the region that will be employed for amplification of the applied signal.</a:t>
            </a:r>
          </a:p>
          <a:p>
            <a:pPr lvl="0"/>
            <a:endParaRPr lang="en-GB" sz="4400" dirty="0" smtClean="0"/>
          </a:p>
          <a:p>
            <a:r>
              <a:rPr lang="en-US" sz="4400" dirty="0" smtClean="0"/>
              <a:t>Because the operating point is a fixed point on the characteristics, it is also called the quiescent point (abbreviated Q-point).</a:t>
            </a:r>
            <a:r>
              <a:rPr lang="en-GB" sz="4400" dirty="0" smtClean="0"/>
              <a:t> </a:t>
            </a:r>
          </a:p>
          <a:p>
            <a:endParaRPr lang="en-GB" sz="4400" dirty="0" smtClean="0"/>
          </a:p>
          <a:p>
            <a:r>
              <a:rPr lang="en-US" sz="4400" dirty="0" smtClean="0"/>
              <a:t>Transistor Regions Operation:</a:t>
            </a:r>
            <a:endParaRPr lang="en-GB" sz="4400" dirty="0" smtClean="0"/>
          </a:p>
          <a:p>
            <a:pPr lvl="1"/>
            <a:r>
              <a:rPr lang="en-US" sz="4400" b="1" dirty="0" smtClean="0">
                <a:solidFill>
                  <a:schemeClr val="tx1"/>
                </a:solidFill>
              </a:rPr>
              <a:t>Linear(Active)-region operation</a:t>
            </a:r>
            <a:r>
              <a:rPr lang="en-US" sz="4400" dirty="0" smtClean="0">
                <a:solidFill>
                  <a:schemeClr val="tx1"/>
                </a:solidFill>
              </a:rPr>
              <a:t>: Base–emitter junction forward-biased Base–collector junction reverse-biased</a:t>
            </a:r>
            <a:endParaRPr lang="en-GB" sz="4400" dirty="0" smtClean="0">
              <a:solidFill>
                <a:schemeClr val="tx1"/>
              </a:solidFill>
            </a:endParaRPr>
          </a:p>
          <a:p>
            <a:pPr lvl="1"/>
            <a:r>
              <a:rPr lang="en-US" sz="4400" b="1" dirty="0" smtClean="0">
                <a:solidFill>
                  <a:schemeClr val="tx1"/>
                </a:solidFill>
              </a:rPr>
              <a:t>Cutoff-region operation: </a:t>
            </a:r>
            <a:r>
              <a:rPr lang="en-US" sz="4400" dirty="0" smtClean="0">
                <a:solidFill>
                  <a:schemeClr val="tx1"/>
                </a:solidFill>
              </a:rPr>
              <a:t>Base–emitter junction reverse-biased Base–collector junction reverse-biased</a:t>
            </a:r>
            <a:r>
              <a:rPr lang="en-GB" sz="4400" dirty="0" smtClean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en-US" sz="4400" b="1" dirty="0" smtClean="0">
                <a:solidFill>
                  <a:schemeClr val="tx1"/>
                </a:solidFill>
              </a:rPr>
              <a:t>Saturation-region operation: </a:t>
            </a:r>
            <a:r>
              <a:rPr lang="en-US" sz="4400" dirty="0" smtClean="0">
                <a:solidFill>
                  <a:schemeClr val="tx1"/>
                </a:solidFill>
              </a:rPr>
              <a:t>Base–emitter junction forward-biased Base–collector junction forward-biased</a:t>
            </a:r>
            <a:endParaRPr lang="en-GB" sz="44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/>
          <a:lstStyle/>
          <a:p>
            <a:r>
              <a:rPr lang="en-GB" dirty="0" smtClean="0"/>
              <a:t>Operating Point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15616" y="1772816"/>
            <a:ext cx="7147347" cy="4506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Biasing Circuits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Fixed-bias circuit</a:t>
            </a:r>
            <a:endParaRPr lang="en-GB" dirty="0" smtClean="0"/>
          </a:p>
          <a:p>
            <a:pPr lvl="0"/>
            <a:r>
              <a:rPr lang="en-US" dirty="0" smtClean="0"/>
              <a:t>Emitter-stabilized bias circuit</a:t>
            </a:r>
            <a:endParaRPr lang="en-GB" dirty="0" smtClean="0"/>
          </a:p>
          <a:p>
            <a:pPr lvl="0"/>
            <a:r>
              <a:rPr lang="en-US" b="1" dirty="0" smtClean="0"/>
              <a:t>Voltage divider bias circuit</a:t>
            </a:r>
            <a:endParaRPr lang="en-GB" b="1" dirty="0" smtClean="0"/>
          </a:p>
          <a:p>
            <a:pPr lvl="0"/>
            <a:r>
              <a:rPr lang="en-US" dirty="0" smtClean="0"/>
              <a:t>DC bias with voltage feedback</a:t>
            </a:r>
            <a:endParaRPr lang="en-GB" dirty="0" smtClean="0"/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785794"/>
            <a:ext cx="82296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VOLTAGE DIVIDER BIAS CIRCUIT [1]</a:t>
            </a:r>
            <a:r>
              <a:rPr lang="en-GB" b="1" dirty="0" smtClean="0"/>
              <a:t/>
            </a:r>
            <a:br>
              <a:rPr lang="en-GB" b="1" dirty="0" smtClean="0"/>
            </a:b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716016" y="2215609"/>
            <a:ext cx="4162313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1" y="1920673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/>
              <a:t>Provides good Q-point stability with a single polarity supply </a:t>
            </a:r>
            <a:r>
              <a:rPr lang="en-US" sz="2000" dirty="0" smtClean="0"/>
              <a:t>voltage.</a:t>
            </a:r>
            <a:endParaRPr lang="en-GB" sz="20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/>
              <a:t>This is the biasing circuit wherein, I</a:t>
            </a:r>
            <a:r>
              <a:rPr lang="en-US" sz="2000" baseline="-25000" dirty="0"/>
              <a:t>CQ</a:t>
            </a:r>
            <a:r>
              <a:rPr lang="en-US" sz="2000" dirty="0"/>
              <a:t> and V</a:t>
            </a:r>
            <a:r>
              <a:rPr lang="en-US" sz="2000" baseline="-25000" dirty="0"/>
              <a:t>CEQ</a:t>
            </a:r>
            <a:r>
              <a:rPr lang="en-US" sz="2000" dirty="0"/>
              <a:t> are almost independent of </a:t>
            </a:r>
            <a:r>
              <a:rPr lang="en-US" sz="2000" dirty="0" smtClean="0"/>
              <a:t>beta (</a:t>
            </a:r>
            <a:r>
              <a:rPr lang="el-GR" sz="2000" dirty="0" smtClean="0"/>
              <a:t>β</a:t>
            </a:r>
            <a:r>
              <a:rPr lang="en-US" sz="2000" dirty="0" smtClean="0"/>
              <a:t>).</a:t>
            </a:r>
            <a:endParaRPr lang="en-GB" sz="2000" dirty="0"/>
          </a:p>
          <a:p>
            <a:pPr marL="800100" lvl="1" indent="-342900" algn="just">
              <a:buFont typeface="Arial" pitchFamily="34" charset="0"/>
              <a:buChar char="•"/>
            </a:pPr>
            <a:r>
              <a:rPr lang="en-US" sz="2000" dirty="0"/>
              <a:t>The level of I</a:t>
            </a:r>
            <a:r>
              <a:rPr lang="en-US" sz="2000" baseline="-25000" dirty="0"/>
              <a:t>BQ</a:t>
            </a:r>
            <a:r>
              <a:rPr lang="en-US" sz="2000" dirty="0"/>
              <a:t> will change with beta so as to maintain the values of I</a:t>
            </a:r>
            <a:r>
              <a:rPr lang="en-US" sz="2000" baseline="-25000" dirty="0"/>
              <a:t>CQ</a:t>
            </a:r>
            <a:r>
              <a:rPr lang="en-US" sz="2000" dirty="0"/>
              <a:t> and V</a:t>
            </a:r>
            <a:r>
              <a:rPr lang="en-US" sz="2000" baseline="-25000" dirty="0"/>
              <a:t>CEQ</a:t>
            </a:r>
            <a:r>
              <a:rPr lang="en-US" sz="2000" dirty="0"/>
              <a:t> almost same, thus maintaining the stability of Q point.</a:t>
            </a:r>
            <a:endParaRPr lang="en-GB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034" y="1142984"/>
            <a:ext cx="8229600" cy="4325112"/>
          </a:xfrm>
        </p:spPr>
        <p:txBody>
          <a:bodyPr/>
          <a:lstStyle/>
          <a:p>
            <a:pPr lvl="1">
              <a:buNone/>
            </a:pPr>
            <a:r>
              <a:rPr lang="en-US" sz="2800" dirty="0" smtClean="0">
                <a:solidFill>
                  <a:schemeClr val="tx1"/>
                </a:solidFill>
              </a:rPr>
              <a:t>For analyzing a voltage divider bias circuit are: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1st step: Locate capacitors and replace them with an open circuit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2nd step: Simplified circuit using </a:t>
            </a:r>
            <a:r>
              <a:rPr lang="en-US" sz="2800" dirty="0" err="1" smtClean="0">
                <a:solidFill>
                  <a:schemeClr val="tx1"/>
                </a:solidFill>
              </a:rPr>
              <a:t>Thevenin</a:t>
            </a:r>
            <a:r>
              <a:rPr lang="en-US" sz="2800" dirty="0" smtClean="0">
                <a:solidFill>
                  <a:schemeClr val="tx1"/>
                </a:solidFill>
              </a:rPr>
              <a:t> Theorem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1"/>
            <a:r>
              <a:rPr lang="en-US" sz="2800" dirty="0" smtClean="0">
                <a:solidFill>
                  <a:schemeClr val="tx1"/>
                </a:solidFill>
              </a:rPr>
              <a:t>3rd step: Locate 2 main loops which;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BE loop</a:t>
            </a:r>
            <a:endParaRPr lang="en-GB" sz="2800" dirty="0" smtClean="0">
              <a:solidFill>
                <a:schemeClr val="tx1"/>
              </a:solidFill>
            </a:endParaRPr>
          </a:p>
          <a:p>
            <a:pPr lvl="2"/>
            <a:r>
              <a:rPr lang="en-US" sz="2800" dirty="0" smtClean="0">
                <a:solidFill>
                  <a:schemeClr val="tx1"/>
                </a:solidFill>
              </a:rPr>
              <a:t>CE loop</a:t>
            </a:r>
            <a:endParaRPr lang="en-GB" sz="2800" dirty="0" smtClean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10162</TotalTime>
  <Words>419</Words>
  <Application>Microsoft Office PowerPoint</Application>
  <PresentationFormat>On-screen Show (4:3)</PresentationFormat>
  <Paragraphs>64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Urban</vt:lpstr>
      <vt:lpstr>ELECTRICAL SCIENCE – 2  (15B11EC211)  UNIT – 6 LECTURE 4</vt:lpstr>
      <vt:lpstr>Lecture Overview</vt:lpstr>
      <vt:lpstr>Biasing Circuit</vt:lpstr>
      <vt:lpstr>Important Relationships</vt:lpstr>
      <vt:lpstr>Operating Point [2] </vt:lpstr>
      <vt:lpstr>Operating Point</vt:lpstr>
      <vt:lpstr>Biasing Circuits </vt:lpstr>
      <vt:lpstr>VOLTAGE DIVIDER BIAS CIRCUIT [1] </vt:lpstr>
      <vt:lpstr>Slide 9</vt:lpstr>
      <vt:lpstr>  Simplified circuit using Thevenin Theorem     </vt:lpstr>
      <vt:lpstr>BE Loop Analysis </vt:lpstr>
      <vt:lpstr>CE Loop Analysis </vt:lpstr>
      <vt:lpstr>Load Line Analysis</vt:lpstr>
      <vt:lpstr>Numerical [1]</vt:lpstr>
      <vt:lpstr>Slide 15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Semiconductor device physics</dc:title>
  <dc:creator>Archana</dc:creator>
  <cp:lastModifiedBy>yogesh.kumar</cp:lastModifiedBy>
  <cp:revision>321</cp:revision>
  <dcterms:created xsi:type="dcterms:W3CDTF">2020-05-06T05:52:26Z</dcterms:created>
  <dcterms:modified xsi:type="dcterms:W3CDTF">2022-11-09T08:49:17Z</dcterms:modified>
</cp:coreProperties>
</file>