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257" r:id="rId2"/>
    <p:sldId id="258" r:id="rId3"/>
    <p:sldId id="273" r:id="rId4"/>
    <p:sldId id="260" r:id="rId5"/>
    <p:sldId id="285" r:id="rId6"/>
    <p:sldId id="264" r:id="rId7"/>
    <p:sldId id="276" r:id="rId8"/>
    <p:sldId id="268" r:id="rId9"/>
    <p:sldId id="280" r:id="rId10"/>
    <p:sldId id="282" r:id="rId11"/>
    <p:sldId id="271" r:id="rId12"/>
    <p:sldId id="272" r:id="rId13"/>
    <p:sldId id="283" r:id="rId14"/>
    <p:sldId id="284" r:id="rId15"/>
    <p:sldId id="27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9" d="100"/>
          <a:sy n="69" d="100"/>
        </p:scale>
        <p:origin x="-3270"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CD37FD-0004-49FE-9DAF-1BBDCE4D9F00}" type="datetimeFigureOut">
              <a:rPr lang="en-US" smtClean="0"/>
              <a:pPr/>
              <a:t>11/23/2020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5DC1EA5-A02E-4981-B3F3-F414CF53E318}"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92005DD-6DEB-43A6-A2BE-940A28086A0C}" type="datetimeFigureOut">
              <a:rPr lang="en-US" smtClean="0"/>
              <a:pPr/>
              <a:t>11/23/2020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629D9-E059-4333-8910-0C9375CFB90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Slide Number Placeholder 3"/>
          <p:cNvSpPr>
            <a:spLocks noGrp="1"/>
          </p:cNvSpPr>
          <p:nvPr>
            <p:ph type="sldNum" sz="quarter" idx="5"/>
          </p:nvPr>
        </p:nvSpPr>
        <p:spPr>
          <a:noFill/>
        </p:spPr>
        <p:txBody>
          <a:bodyPr/>
          <a:lstStyle/>
          <a:p>
            <a:fld id="{8C0D6619-2255-4B26-A568-24278EC0082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0F56245-BC47-48FC-AC26-7B8F88D599CE}"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6D546-F4C2-42DF-983A-5826EEC28B7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106736-B76F-4FAD-A8B5-2DC86CC28485}"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6D546-F4C2-42DF-983A-5826EEC28B7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8D6E05-7655-4A84-BEF2-36360D13D17B}"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6D546-F4C2-42DF-983A-5826EEC28B7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593868-12E4-4B8E-9014-D2F0B7A86F17}"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6D546-F4C2-42DF-983A-5826EEC28B7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42EE86-31E1-440E-B0E7-C118A7AA17E0}" type="datetime1">
              <a:rPr lang="en-US" smtClean="0"/>
              <a:t>11/23/2020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956D546-F4C2-42DF-983A-5826EEC28B7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22047C-6DFF-42B7-9491-0AF14516629E}"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6D546-F4C2-42DF-983A-5826EEC28B7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BAB6EF5-D765-47D0-9E81-20708A783383}" type="datetime1">
              <a:rPr lang="en-US" smtClean="0"/>
              <a:t>11/23/2020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956D546-F4C2-42DF-983A-5826EEC28B7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2E02FF-1D1F-479E-AA0A-8CD8A38109E3}" type="datetime1">
              <a:rPr lang="en-US" smtClean="0"/>
              <a:t>11/23/2020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956D546-F4C2-42DF-983A-5826EEC28B7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4C274-F1F0-4415-8730-C9998628E892}" type="datetime1">
              <a:rPr lang="en-US" smtClean="0"/>
              <a:t>11/23/2020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956D546-F4C2-42DF-983A-5826EEC28B7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3FD453-8001-4A40-8669-244E913BC840}"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6D546-F4C2-42DF-983A-5826EEC28B7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FC68FA-D5D8-4916-8070-CDB94A1DB219}" type="datetime1">
              <a:rPr lang="en-US" smtClean="0"/>
              <a:t>11/23/2020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956D546-F4C2-42DF-983A-5826EEC28B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1DC1CF-EB91-4555-BE7B-C3EFD7155547}" type="datetime1">
              <a:rPr lang="en-US" smtClean="0"/>
              <a:t>11/23/2020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56D546-F4C2-42DF-983A-5826EEC28B7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ctrTitle"/>
          </p:nvPr>
        </p:nvSpPr>
        <p:spPr>
          <a:xfrm>
            <a:off x="228600" y="1600200"/>
            <a:ext cx="8610600" cy="1828800"/>
          </a:xfrm>
        </p:spPr>
        <p:txBody>
          <a:bodyPr>
            <a:normAutofit fontScale="90000"/>
          </a:bodyPr>
          <a:lstStyle/>
          <a:p>
            <a:r>
              <a:rPr lang="en-US" sz="6600" dirty="0"/>
              <a:t>Monopolistic Competition Market</a:t>
            </a:r>
            <a:endParaRPr lang="en-US" sz="6600" b="1" dirty="0"/>
          </a:p>
        </p:txBody>
      </p:sp>
      <p:sp>
        <p:nvSpPr>
          <p:cNvPr id="3" name="TextBox 2"/>
          <p:cNvSpPr txBox="1"/>
          <p:nvPr/>
        </p:nvSpPr>
        <p:spPr>
          <a:xfrm>
            <a:off x="0" y="0"/>
            <a:ext cx="9144000" cy="369332"/>
          </a:xfrm>
          <a:prstGeom prst="rect">
            <a:avLst/>
          </a:prstGeom>
          <a:noFill/>
        </p:spPr>
        <p:txBody>
          <a:bodyPr wrap="square" rtlCol="0">
            <a:spAutoFit/>
          </a:bodyPr>
          <a:lstStyle/>
          <a:p>
            <a:r>
              <a:rPr lang="en-US" dirty="0"/>
              <a:t>1511HS211   							Economics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lide Number Placeholder 4"/>
          <p:cNvSpPr txBox="1">
            <a:spLocks noGrp="1"/>
          </p:cNvSpPr>
          <p:nvPr/>
        </p:nvSpPr>
        <p:spPr bwMode="auto">
          <a:xfrm>
            <a:off x="6553200" y="6243638"/>
            <a:ext cx="2133600" cy="457200"/>
          </a:xfrm>
          <a:prstGeom prst="rect">
            <a:avLst/>
          </a:prstGeom>
          <a:noFill/>
          <a:ln>
            <a:miter lim="800000"/>
            <a:headEnd/>
            <a:tailEnd/>
          </a:ln>
        </p:spPr>
        <p:txBody>
          <a:bodyPr anchor="b"/>
          <a:lstStyle/>
          <a:p>
            <a:pPr algn="r" eaLnBrk="1" hangingPunct="1">
              <a:defRPr/>
            </a:pPr>
            <a:fld id="{F5029574-8193-47A3-BDD7-E87FDB45E1F6}" type="slidenum">
              <a:rPr lang="en-US" altLang="en-US" sz="1200">
                <a:latin typeface="+mj-lt"/>
              </a:rPr>
              <a:pPr algn="r" eaLnBrk="1" hangingPunct="1">
                <a:defRPr/>
              </a:pPr>
              <a:t>10</a:t>
            </a:fld>
            <a:endParaRPr lang="en-US" altLang="en-US" sz="1200">
              <a:latin typeface="+mj-lt"/>
            </a:endParaRPr>
          </a:p>
        </p:txBody>
      </p:sp>
      <p:sp>
        <p:nvSpPr>
          <p:cNvPr id="337922" name="Rectangle 2"/>
          <p:cNvSpPr>
            <a:spLocks noChangeArrowheads="1"/>
          </p:cNvSpPr>
          <p:nvPr/>
        </p:nvSpPr>
        <p:spPr bwMode="auto">
          <a:xfrm>
            <a:off x="1071563" y="2057400"/>
            <a:ext cx="2678112" cy="365125"/>
          </a:xfrm>
          <a:prstGeom prst="rect">
            <a:avLst/>
          </a:prstGeom>
          <a:noFill/>
          <a:ln w="9525">
            <a:noFill/>
            <a:miter lim="800000"/>
            <a:headEnd/>
            <a:tailEnd/>
          </a:ln>
        </p:spPr>
        <p:txBody>
          <a:bodyPr wrap="none" lIns="0" tIns="0" rIns="0" bIns="0">
            <a:spAutoFit/>
          </a:bodyPr>
          <a:lstStyle/>
          <a:p>
            <a:pPr algn="ctr"/>
            <a:r>
              <a:rPr lang="en-US" sz="2400" dirty="0">
                <a:solidFill>
                  <a:srgbClr val="000000"/>
                </a:solidFill>
                <a:latin typeface="Arial" charset="0"/>
              </a:rPr>
              <a:t>Perfect Competition</a:t>
            </a:r>
            <a:endParaRPr lang="en-US" sz="2400" dirty="0">
              <a:latin typeface="Arial" charset="0"/>
            </a:endParaRPr>
          </a:p>
        </p:txBody>
      </p:sp>
      <p:sp>
        <p:nvSpPr>
          <p:cNvPr id="337923" name="Rectangle 3"/>
          <p:cNvSpPr>
            <a:spLocks noChangeArrowheads="1"/>
          </p:cNvSpPr>
          <p:nvPr/>
        </p:nvSpPr>
        <p:spPr bwMode="auto">
          <a:xfrm>
            <a:off x="4572000" y="2057400"/>
            <a:ext cx="3409950" cy="365125"/>
          </a:xfrm>
          <a:prstGeom prst="rect">
            <a:avLst/>
          </a:prstGeom>
          <a:noFill/>
          <a:ln w="9525">
            <a:noFill/>
            <a:miter lim="800000"/>
            <a:headEnd/>
            <a:tailEnd/>
          </a:ln>
        </p:spPr>
        <p:txBody>
          <a:bodyPr wrap="none" lIns="0" tIns="0" rIns="0" bIns="0">
            <a:spAutoFit/>
          </a:bodyPr>
          <a:lstStyle/>
          <a:p>
            <a:pPr algn="ctr"/>
            <a:r>
              <a:rPr lang="en-US" sz="2400" dirty="0">
                <a:solidFill>
                  <a:srgbClr val="000000"/>
                </a:solidFill>
                <a:latin typeface="Arial" charset="0"/>
              </a:rPr>
              <a:t>Monopolistic Competition</a:t>
            </a:r>
            <a:endParaRPr lang="en-US" sz="2400" dirty="0">
              <a:latin typeface="Arial" charset="0"/>
            </a:endParaRPr>
          </a:p>
        </p:txBody>
      </p:sp>
      <p:sp>
        <p:nvSpPr>
          <p:cNvPr id="243766" name="Rectangle 54"/>
          <p:cNvSpPr>
            <a:spLocks noGrp="1" noChangeArrowheads="1"/>
          </p:cNvSpPr>
          <p:nvPr>
            <p:ph type="title" idx="4294967295"/>
          </p:nvPr>
        </p:nvSpPr>
        <p:spPr>
          <a:noFill/>
        </p:spPr>
        <p:txBody>
          <a:bodyPr anchor="t"/>
          <a:lstStyle/>
          <a:p>
            <a:pPr algn="ctr"/>
            <a:r>
              <a:rPr lang="en-US" sz="3200" dirty="0"/>
              <a:t>Comparing Monopolistic Competition and Perfect Competition long run</a:t>
            </a:r>
          </a:p>
        </p:txBody>
      </p:sp>
      <p:pic>
        <p:nvPicPr>
          <p:cNvPr id="5122" name="Picture 2"/>
          <p:cNvPicPr>
            <a:picLocks noChangeAspect="1" noChangeArrowheads="1"/>
          </p:cNvPicPr>
          <p:nvPr/>
        </p:nvPicPr>
        <p:blipFill>
          <a:blip r:embed="rId2" cstate="print"/>
          <a:srcRect/>
          <a:stretch>
            <a:fillRect/>
          </a:stretch>
        </p:blipFill>
        <p:spPr bwMode="auto">
          <a:xfrm>
            <a:off x="762000" y="2590800"/>
            <a:ext cx="6696075" cy="3295650"/>
          </a:xfrm>
          <a:prstGeom prst="rect">
            <a:avLst/>
          </a:prstGeom>
          <a:noFill/>
          <a:ln w="9525">
            <a:noFill/>
            <a:miter lim="800000"/>
            <a:headEnd/>
            <a:tailEnd/>
          </a:ln>
        </p:spPr>
      </p:pic>
      <p:sp>
        <p:nvSpPr>
          <p:cNvPr id="7" name="TextBox 6"/>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2" name="Slide Number Placeholder 1">
            <a:extLst>
              <a:ext uri="{FF2B5EF4-FFF2-40B4-BE49-F238E27FC236}">
                <a16:creationId xmlns:a16="http://schemas.microsoft.com/office/drawing/2014/main" id="{8394050C-8A23-40B3-B108-228BCDD963FF}"/>
              </a:ext>
            </a:extLst>
          </p:cNvPr>
          <p:cNvSpPr>
            <a:spLocks noGrp="1"/>
          </p:cNvSpPr>
          <p:nvPr>
            <p:ph type="sldNum" sz="quarter" idx="12"/>
          </p:nvPr>
        </p:nvSpPr>
        <p:spPr/>
        <p:txBody>
          <a:bodyPr/>
          <a:lstStyle/>
          <a:p>
            <a:fld id="{2956D546-F4C2-42DF-983A-5826EEC28B7A}" type="slidenum">
              <a:rPr lang="en-US" smtClean="0"/>
              <a:pPr/>
              <a:t>10</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22">
                                            <p:txEl>
                                              <p:pRg st="0" end="0"/>
                                            </p:txEl>
                                          </p:spTgt>
                                        </p:tgtEl>
                                        <p:attrNameLst>
                                          <p:attrName>style.visibility</p:attrName>
                                        </p:attrNameLst>
                                      </p:cBhvr>
                                      <p:to>
                                        <p:strVal val="visible"/>
                                      </p:to>
                                    </p:set>
                                    <p:animEffect transition="in" filter="wipe(left)">
                                      <p:cBhvr>
                                        <p:cTn id="7" dur="500"/>
                                        <p:tgtEl>
                                          <p:spTgt spid="3379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23">
                                            <p:txEl>
                                              <p:pRg st="0" end="0"/>
                                            </p:txEl>
                                          </p:spTgt>
                                        </p:tgtEl>
                                        <p:attrNameLst>
                                          <p:attrName>style.visibility</p:attrName>
                                        </p:attrNameLst>
                                      </p:cBhvr>
                                      <p:to>
                                        <p:strVal val="visible"/>
                                      </p:to>
                                    </p:set>
                                    <p:animEffect transition="in" filter="wipe(left)">
                                      <p:cBhvr>
                                        <p:cTn id="12" dur="500"/>
                                        <p:tgtEl>
                                          <p:spTgt spid="3379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2" grpId="0" build="p" autoUpdateAnimBg="0"/>
      <p:bldP spid="33792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066800"/>
            <a:ext cx="8077200" cy="5509200"/>
          </a:xfrm>
          <a:prstGeom prst="rect">
            <a:avLst/>
          </a:prstGeom>
          <a:noFill/>
        </p:spPr>
        <p:txBody>
          <a:bodyPr wrap="square" rtlCol="0">
            <a:spAutoFit/>
          </a:bodyPr>
          <a:lstStyle/>
          <a:p>
            <a:pPr algn="just"/>
            <a:r>
              <a:rPr lang="en-IN" dirty="0"/>
              <a:t>In Mumbai city the movie market is monopolistically competitive. In long run, the demand for movies at the Regal theatre is given by the equation-	P= 5- 0.002Q</a:t>
            </a:r>
          </a:p>
          <a:p>
            <a:pPr algn="just"/>
            <a:endParaRPr lang="en-IN" dirty="0"/>
          </a:p>
          <a:p>
            <a:pPr algn="just"/>
            <a:r>
              <a:rPr lang="en-IN" dirty="0"/>
              <a:t>Where Q is the number of paid admissions per month. The average cost is given by- 		</a:t>
            </a:r>
          </a:p>
          <a:p>
            <a:pPr algn="just"/>
            <a:r>
              <a:rPr lang="en-IN" dirty="0"/>
              <a:t>			AC = 6 – 0.004Q+ 0.000001Q</a:t>
            </a:r>
            <a:r>
              <a:rPr lang="en-IN" baseline="30000" dirty="0"/>
              <a:t>2</a:t>
            </a:r>
          </a:p>
          <a:p>
            <a:pPr algn="just"/>
            <a:endParaRPr lang="en-IN" baseline="30000" dirty="0"/>
          </a:p>
          <a:p>
            <a:pPr algn="just"/>
            <a:r>
              <a:rPr lang="en-IN" dirty="0"/>
              <a:t>(a)To maximize profit, what price should the managers of regal charge? </a:t>
            </a:r>
          </a:p>
          <a:p>
            <a:pPr algn="just"/>
            <a:endParaRPr lang="en-IN" dirty="0"/>
          </a:p>
          <a:p>
            <a:pPr algn="just"/>
            <a:r>
              <a:rPr lang="en-IN" dirty="0"/>
              <a:t>(b) What will be the number of paid admissions per month?</a:t>
            </a:r>
          </a:p>
          <a:p>
            <a:pPr algn="just"/>
            <a:endParaRPr lang="en-IN" dirty="0"/>
          </a:p>
          <a:p>
            <a:pPr algn="just"/>
            <a:r>
              <a:rPr lang="en-IN" dirty="0"/>
              <a:t>(c) How much economic profit will the firm earn? </a:t>
            </a:r>
          </a:p>
          <a:p>
            <a:pPr algn="just"/>
            <a:endParaRPr lang="en-IN" dirty="0"/>
          </a:p>
        </p:txBody>
      </p:sp>
      <p:sp>
        <p:nvSpPr>
          <p:cNvPr id="3" name="Rectangle 36"/>
          <p:cNvSpPr>
            <a:spLocks noChangeArrowheads="1"/>
          </p:cNvSpPr>
          <p:nvPr/>
        </p:nvSpPr>
        <p:spPr bwMode="auto">
          <a:xfrm>
            <a:off x="1981200" y="228600"/>
            <a:ext cx="4148893" cy="769441"/>
          </a:xfrm>
          <a:prstGeom prst="rect">
            <a:avLst/>
          </a:prstGeom>
          <a:noFill/>
          <a:ln w="9525">
            <a:noFill/>
            <a:miter lim="800000"/>
            <a:headEnd/>
            <a:tailEnd/>
          </a:ln>
          <a:effectLst/>
        </p:spPr>
        <p:txBody>
          <a:bodyPr wrap="none">
            <a:spAutoFit/>
          </a:bodyPr>
          <a:lstStyle/>
          <a:p>
            <a:r>
              <a:rPr lang="en-US" sz="4400" dirty="0">
                <a:latin typeface="Garamond" pitchFamily="18" charset="0"/>
              </a:rPr>
              <a:t>Practice Problems</a:t>
            </a:r>
          </a:p>
        </p:txBody>
      </p:sp>
      <p:sp>
        <p:nvSpPr>
          <p:cNvPr id="4" name="TextBox 3"/>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5" name="Slide Number Placeholder 4">
            <a:extLst>
              <a:ext uri="{FF2B5EF4-FFF2-40B4-BE49-F238E27FC236}">
                <a16:creationId xmlns:a16="http://schemas.microsoft.com/office/drawing/2014/main" id="{3630F530-5AB8-4708-AB04-0E86B2E499EA}"/>
              </a:ext>
            </a:extLst>
          </p:cNvPr>
          <p:cNvSpPr>
            <a:spLocks noGrp="1"/>
          </p:cNvSpPr>
          <p:nvPr>
            <p:ph type="sldNum" sz="quarter" idx="12"/>
          </p:nvPr>
        </p:nvSpPr>
        <p:spPr/>
        <p:txBody>
          <a:bodyPr/>
          <a:lstStyle/>
          <a:p>
            <a:fld id="{2956D546-F4C2-42DF-983A-5826EEC28B7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657285"/>
            <a:ext cx="8229600" cy="3970318"/>
          </a:xfrm>
          <a:prstGeom prst="rect">
            <a:avLst/>
          </a:prstGeom>
          <a:noFill/>
        </p:spPr>
        <p:txBody>
          <a:bodyPr wrap="square" rtlCol="0">
            <a:spAutoFit/>
          </a:bodyPr>
          <a:lstStyle/>
          <a:p>
            <a:pPr algn="just"/>
            <a:r>
              <a:rPr lang="en-IN" dirty="0" err="1"/>
              <a:t>Amtex</a:t>
            </a:r>
            <a:r>
              <a:rPr lang="en-IN" dirty="0"/>
              <a:t>, a small manufacturing firm, is considering building a plant capable of producing 25 </a:t>
            </a:r>
            <a:r>
              <a:rPr lang="en-IN" dirty="0" err="1"/>
              <a:t>lakh</a:t>
            </a:r>
            <a:r>
              <a:rPr lang="en-IN" dirty="0"/>
              <a:t> wood pencils per year. Economies of scale are the only important barrier to entry in the industry. It is estimated that the average cost function is given by</a:t>
            </a:r>
          </a:p>
          <a:p>
            <a:pPr algn="just"/>
            <a:endParaRPr lang="en-IN" dirty="0"/>
          </a:p>
          <a:p>
            <a:pPr algn="just"/>
            <a:r>
              <a:rPr lang="en-IN" dirty="0"/>
              <a:t>AC = 100000 – 1000Q + 10.0 Q</a:t>
            </a:r>
            <a:r>
              <a:rPr lang="en-IN" baseline="30000" dirty="0"/>
              <a:t>2</a:t>
            </a:r>
          </a:p>
          <a:p>
            <a:pPr algn="just"/>
            <a:endParaRPr lang="en-IN" dirty="0"/>
          </a:p>
          <a:p>
            <a:pPr algn="just"/>
            <a:r>
              <a:rPr lang="en-IN" dirty="0"/>
              <a:t>where Q is measured in </a:t>
            </a:r>
            <a:r>
              <a:rPr lang="en-IN" dirty="0" err="1"/>
              <a:t>lakhs</a:t>
            </a:r>
            <a:r>
              <a:rPr lang="en-IN" dirty="0"/>
              <a:t> of pencils per year. The current wholesale price of pencils is Rs 75000 per </a:t>
            </a:r>
            <a:r>
              <a:rPr lang="en-IN" dirty="0" err="1"/>
              <a:t>lakh</a:t>
            </a:r>
            <a:r>
              <a:rPr lang="en-IN" dirty="0"/>
              <a:t> and this price will not be affected by the entry of </a:t>
            </a:r>
            <a:r>
              <a:rPr lang="en-IN" dirty="0" err="1"/>
              <a:t>Amtex</a:t>
            </a:r>
            <a:r>
              <a:rPr lang="en-IN" dirty="0"/>
              <a:t> into the industry.</a:t>
            </a:r>
          </a:p>
          <a:p>
            <a:pPr algn="just"/>
            <a:r>
              <a:rPr lang="en-IN" dirty="0"/>
              <a:t> </a:t>
            </a:r>
          </a:p>
          <a:p>
            <a:pPr marL="457200" indent="-457200" algn="just">
              <a:buFont typeface="+mj-lt"/>
              <a:buAutoNum type="alphaLcParenR"/>
            </a:pPr>
            <a:r>
              <a:rPr lang="en-IN" dirty="0"/>
              <a:t>What is the minimum output rate necessary to allow a firm to earn at least a normal profit? </a:t>
            </a:r>
          </a:p>
          <a:p>
            <a:pPr marL="457200" indent="-457200" algn="just">
              <a:buFont typeface="+mj-lt"/>
              <a:buAutoNum type="alphaLcParenR"/>
            </a:pPr>
            <a:r>
              <a:rPr lang="en-IN" dirty="0"/>
              <a:t>Will </a:t>
            </a:r>
            <a:r>
              <a:rPr lang="en-IN" dirty="0" err="1"/>
              <a:t>Amtex</a:t>
            </a:r>
            <a:r>
              <a:rPr lang="en-IN" dirty="0"/>
              <a:t> be able to earn normal profit?</a:t>
            </a:r>
          </a:p>
        </p:txBody>
      </p:sp>
      <p:sp>
        <p:nvSpPr>
          <p:cNvPr id="3" name="TextBox 2"/>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4" name="Slide Number Placeholder 3">
            <a:extLst>
              <a:ext uri="{FF2B5EF4-FFF2-40B4-BE49-F238E27FC236}">
                <a16:creationId xmlns:a16="http://schemas.microsoft.com/office/drawing/2014/main" id="{1F4FAF4E-8D18-4681-8B67-762C8750173D}"/>
              </a:ext>
            </a:extLst>
          </p:cNvPr>
          <p:cNvSpPr>
            <a:spLocks noGrp="1"/>
          </p:cNvSpPr>
          <p:nvPr>
            <p:ph type="sldNum" sz="quarter" idx="12"/>
          </p:nvPr>
        </p:nvSpPr>
        <p:spPr/>
        <p:txBody>
          <a:bodyPr/>
          <a:lstStyle/>
          <a:p>
            <a:fld id="{2956D546-F4C2-42DF-983A-5826EEC28B7A}"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MCQ(s)</a:t>
            </a:r>
          </a:p>
        </p:txBody>
      </p:sp>
      <p:sp>
        <p:nvSpPr>
          <p:cNvPr id="6146" name="Rectangle 2"/>
          <p:cNvSpPr>
            <a:spLocks noChangeArrowheads="1"/>
          </p:cNvSpPr>
          <p:nvPr/>
        </p:nvSpPr>
        <p:spPr bwMode="auto">
          <a:xfrm>
            <a:off x="381000" y="839688"/>
            <a:ext cx="7924800" cy="686341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000" dirty="0">
                <a:latin typeface="Times New Roman" pitchFamily="18" charset="0"/>
                <a:ea typeface="Calibri" pitchFamily="34" charset="0"/>
                <a:cs typeface="Times New Roman" pitchFamily="18" charset="0"/>
              </a:rPr>
              <a:t>1. </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monopolistic competition market: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LcPeriod"/>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products of different firms are unique without any close substitutes</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LcPeriod"/>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products of different firms are identical</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LcPeriod"/>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products of different firms are either identical or differentiated</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LcPeriod"/>
              <a:tabLst/>
            </a:pP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The products of different firms are similar but slightly different</a:t>
            </a:r>
          </a:p>
          <a:p>
            <a:pPr marL="228600" marR="0" lvl="0" indent="-22860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228600" indent="-228600" eaLnBrk="0" fontAlgn="base" hangingPunct="0">
              <a:spcBef>
                <a:spcPct val="0"/>
              </a:spcBef>
              <a:spcAft>
                <a:spcPct val="0"/>
              </a:spcAft>
            </a:pPr>
            <a:r>
              <a:rPr lang="en-US" sz="2000" dirty="0">
                <a:latin typeface="Times New Roman" pitchFamily="18" charset="0"/>
                <a:cs typeface="Times New Roman" pitchFamily="18" charset="0"/>
              </a:rPr>
              <a:t>2. </a:t>
            </a:r>
            <a:r>
              <a:rPr lang="en-US" sz="2000" dirty="0"/>
              <a:t>A firm in monopolistic competition market can influence its price and ________ influence the market average price. </a:t>
            </a:r>
          </a:p>
          <a:p>
            <a:pPr marL="457200" indent="-457200" eaLnBrk="0" fontAlgn="base" hangingPunct="0">
              <a:spcBef>
                <a:spcPct val="0"/>
              </a:spcBef>
              <a:spcAft>
                <a:spcPct val="0"/>
              </a:spcAft>
              <a:buAutoNum type="alphaLcParenR"/>
            </a:pPr>
            <a:r>
              <a:rPr lang="en-US" sz="2000" dirty="0"/>
              <a:t>only in the short run can </a:t>
            </a:r>
          </a:p>
          <a:p>
            <a:pPr marL="457200" indent="-457200" eaLnBrk="0" fontAlgn="base" hangingPunct="0">
              <a:spcBef>
                <a:spcPct val="0"/>
              </a:spcBef>
              <a:spcAft>
                <a:spcPct val="0"/>
              </a:spcAft>
              <a:buAutoNum type="alphaLcParenR"/>
            </a:pPr>
            <a:r>
              <a:rPr lang="en-US" sz="2000" dirty="0"/>
              <a:t>cannot </a:t>
            </a:r>
          </a:p>
          <a:p>
            <a:pPr marL="457200" indent="-457200" eaLnBrk="0" fontAlgn="base" hangingPunct="0">
              <a:spcBef>
                <a:spcPct val="0"/>
              </a:spcBef>
              <a:spcAft>
                <a:spcPct val="0"/>
              </a:spcAft>
              <a:buAutoNum type="alphaLcParenR"/>
            </a:pPr>
            <a:r>
              <a:rPr lang="en-US" sz="2000" dirty="0"/>
              <a:t>can </a:t>
            </a:r>
          </a:p>
          <a:p>
            <a:pPr marL="457200" indent="-457200" eaLnBrk="0" fontAlgn="base" hangingPunct="0">
              <a:spcBef>
                <a:spcPct val="0"/>
              </a:spcBef>
              <a:spcAft>
                <a:spcPct val="0"/>
              </a:spcAft>
              <a:buAutoNum type="alphaLcParenR"/>
            </a:pPr>
            <a:r>
              <a:rPr lang="en-US" sz="2000" dirty="0"/>
              <a:t>None of the above</a:t>
            </a:r>
          </a:p>
          <a:p>
            <a:pPr marL="457200" indent="-457200" eaLnBrk="0" fontAlgn="base" hangingPunct="0">
              <a:spcBef>
                <a:spcPct val="0"/>
              </a:spcBef>
              <a:spcAft>
                <a:spcPct val="0"/>
              </a:spcAft>
            </a:pPr>
            <a:endParaRPr lang="en-US" sz="2000" dirty="0"/>
          </a:p>
          <a:p>
            <a:r>
              <a:rPr lang="en-US" sz="2000" dirty="0"/>
              <a:t>3. Identify which of the following is NOT a feature of monopolistic competition?</a:t>
            </a:r>
          </a:p>
          <a:p>
            <a:pPr marL="457200" lvl="0" indent="-457200">
              <a:buFont typeface="+mj-lt"/>
              <a:buAutoNum type="alphaLcPeriod"/>
            </a:pPr>
            <a:r>
              <a:rPr lang="en-US" sz="2000" dirty="0"/>
              <a:t>Many sellers</a:t>
            </a:r>
          </a:p>
          <a:p>
            <a:pPr marL="457200" lvl="0" indent="-457200">
              <a:buFont typeface="+mj-lt"/>
              <a:buAutoNum type="alphaLcPeriod"/>
            </a:pPr>
            <a:r>
              <a:rPr lang="en-US" sz="2000" dirty="0"/>
              <a:t>Product differentiation</a:t>
            </a:r>
          </a:p>
          <a:p>
            <a:pPr marL="457200" lvl="0" indent="-457200">
              <a:buFont typeface="+mj-lt"/>
              <a:buAutoNum type="alphaLcPeriod"/>
            </a:pPr>
            <a:r>
              <a:rPr lang="en-US" sz="2000" dirty="0"/>
              <a:t>Many buyers</a:t>
            </a:r>
          </a:p>
          <a:p>
            <a:pPr marL="457200" indent="-457200">
              <a:buFont typeface="+mj-lt"/>
              <a:buAutoNum type="alphaLcPeriod"/>
            </a:pPr>
            <a:r>
              <a:rPr lang="en-US" sz="2000" dirty="0"/>
              <a:t>Homogenous products</a:t>
            </a:r>
          </a:p>
          <a:p>
            <a:pPr marL="457200" indent="-457200" eaLnBrk="0" fontAlgn="base" hangingPunct="0">
              <a:spcBef>
                <a:spcPct val="0"/>
              </a:spcBef>
              <a:spcAft>
                <a:spcPct val="0"/>
              </a:spcAft>
            </a:pPr>
            <a:endParaRPr lang="en-US" sz="2000" dirty="0"/>
          </a:p>
          <a:p>
            <a:pPr marL="457200" indent="-457200" eaLnBrk="0" fontAlgn="base" hangingPunct="0">
              <a:spcBef>
                <a:spcPct val="0"/>
              </a:spcBef>
              <a:spcAft>
                <a:spcPct val="0"/>
              </a:spcAft>
            </a:pPr>
            <a:endParaRPr lang="en-US" sz="2000" dirty="0"/>
          </a:p>
          <a:p>
            <a:pPr marL="228600" marR="0" lvl="0" indent="-228600" algn="l" defTabSz="914400" rtl="0" eaLnBrk="0" fontAlgn="base" latinLnBrk="0" hangingPunct="0">
              <a:lnSpc>
                <a:spcPct val="100000"/>
              </a:lnSpc>
              <a:spcBef>
                <a:spcPct val="0"/>
              </a:spcBef>
              <a:spcAft>
                <a:spcPct val="0"/>
              </a:spcAft>
              <a:buClrTx/>
              <a:buSzTx/>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4" name="TextBox 3"/>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3" name="Slide Number Placeholder 2">
            <a:extLst>
              <a:ext uri="{FF2B5EF4-FFF2-40B4-BE49-F238E27FC236}">
                <a16:creationId xmlns:a16="http://schemas.microsoft.com/office/drawing/2014/main" id="{8B940E76-4928-4F29-A928-43ADADDB5130}"/>
              </a:ext>
            </a:extLst>
          </p:cNvPr>
          <p:cNvSpPr>
            <a:spLocks noGrp="1"/>
          </p:cNvSpPr>
          <p:nvPr>
            <p:ph type="sldNum" sz="quarter" idx="12"/>
          </p:nvPr>
        </p:nvSpPr>
        <p:spPr/>
        <p:txBody>
          <a:bodyPr/>
          <a:lstStyle/>
          <a:p>
            <a:fld id="{2956D546-F4C2-42DF-983A-5826EEC28B7A}"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0"/>
            <a:ext cx="8229600" cy="11430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MCQ(s)</a:t>
            </a:r>
          </a:p>
        </p:txBody>
      </p:sp>
      <p:sp>
        <p:nvSpPr>
          <p:cNvPr id="6146" name="Rectangle 2"/>
          <p:cNvSpPr>
            <a:spLocks noChangeArrowheads="1"/>
          </p:cNvSpPr>
          <p:nvPr/>
        </p:nvSpPr>
        <p:spPr bwMode="auto">
          <a:xfrm>
            <a:off x="381000" y="1609133"/>
            <a:ext cx="7924800" cy="532453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000" dirty="0">
                <a:latin typeface="Times New Roman" pitchFamily="18" charset="0"/>
                <a:ea typeface="Calibri" pitchFamily="34" charset="0"/>
                <a:cs typeface="Times New Roman" pitchFamily="18" charset="0"/>
              </a:rPr>
              <a:t>4. </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monopolistic competition market</a:t>
            </a:r>
            <a:r>
              <a:rPr kumimoji="0" lang="en-US" sz="20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if a </a:t>
            </a:r>
            <a:r>
              <a:rPr lang="en-US" sz="2000" dirty="0"/>
              <a:t>seller can convince buyers that its product is superior and is of more value as compared to other competitors in the market then</a:t>
            </a:r>
          </a:p>
          <a:p>
            <a:pPr marL="457200" indent="-457200">
              <a:buFont typeface="+mj-lt"/>
              <a:buAutoNum type="alphaLcPeriod"/>
            </a:pPr>
            <a:endParaRPr lang="en-US" sz="2000" dirty="0"/>
          </a:p>
          <a:p>
            <a:pPr marL="457200" indent="-457200">
              <a:buFont typeface="+mj-lt"/>
              <a:buAutoNum type="alphaLcPeriod"/>
            </a:pPr>
            <a:r>
              <a:rPr lang="en-US" sz="2000" dirty="0"/>
              <a:t>the demand of product increases</a:t>
            </a:r>
          </a:p>
          <a:p>
            <a:pPr marL="457200" indent="-457200">
              <a:buFont typeface="+mj-lt"/>
              <a:buAutoNum type="alphaLcPeriod"/>
            </a:pPr>
            <a:r>
              <a:rPr lang="en-US" sz="2000" dirty="0"/>
              <a:t>the seller gains more control over its price. </a:t>
            </a:r>
          </a:p>
          <a:p>
            <a:pPr marL="457200" indent="-457200">
              <a:buFont typeface="+mj-lt"/>
              <a:buAutoNum type="alphaLcPeriod"/>
            </a:pPr>
            <a:r>
              <a:rPr lang="en-US" sz="2000" dirty="0"/>
              <a:t>demand becomes more inelastic. </a:t>
            </a:r>
          </a:p>
          <a:p>
            <a:pPr marL="457200" indent="-457200">
              <a:buFont typeface="+mj-lt"/>
              <a:buAutoNum type="alphaLcPeriod"/>
            </a:pPr>
            <a:r>
              <a:rPr lang="en-US" sz="2000" dirty="0"/>
              <a:t>all of the above </a:t>
            </a:r>
          </a:p>
          <a:p>
            <a:pPr marL="228600" marR="0" lvl="0" indent="-228600" algn="l" defTabSz="914400" rtl="0" eaLnBrk="0" fontAlgn="base" latinLnBrk="0" hangingPunct="0">
              <a:lnSpc>
                <a:spcPct val="100000"/>
              </a:lnSpc>
              <a:spcBef>
                <a:spcPct val="0"/>
              </a:spcBef>
              <a:spcAft>
                <a:spcPct val="0"/>
              </a:spcAft>
              <a:buClrTx/>
              <a:buSzTx/>
              <a:buFont typeface="+mj-lt"/>
              <a:buAutoNum type="alphaLcPeriod"/>
              <a:tabLst/>
            </a:pPr>
            <a:endParaRPr lang="en-US" sz="2000" dirty="0">
              <a:latin typeface="Times New Roman" pitchFamily="18" charset="0"/>
              <a:cs typeface="Times New Roman" pitchFamily="18" charset="0"/>
            </a:endParaRPr>
          </a:p>
          <a:p>
            <a:pPr marL="228600" marR="0" lvl="0" indent="-228600" algn="l" defTabSz="914400" rtl="0" eaLnBrk="0" fontAlgn="base" latinLnBrk="0" hangingPunct="0">
              <a:lnSpc>
                <a:spcPct val="100000"/>
              </a:lnSpc>
              <a:spcBef>
                <a:spcPct val="0"/>
              </a:spcBef>
              <a:spcAft>
                <a:spcPct val="0"/>
              </a:spcAft>
              <a:buClrTx/>
              <a:buSzTx/>
              <a:buFont typeface="+mj-lt"/>
              <a:buAutoNum type="alphaLcPeriod"/>
              <a:tabLst/>
            </a:pP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p>
            <a:pPr marL="228600" indent="-228600" eaLnBrk="0" fontAlgn="base" hangingPunct="0">
              <a:spcBef>
                <a:spcPct val="0"/>
              </a:spcBef>
              <a:spcAft>
                <a:spcPct val="0"/>
              </a:spcAft>
            </a:pPr>
            <a:r>
              <a:rPr lang="en-US" sz="2000" dirty="0">
                <a:latin typeface="Times New Roman" pitchFamily="18" charset="0"/>
                <a:cs typeface="Times New Roman" pitchFamily="18" charset="0"/>
              </a:rPr>
              <a:t>5. </a:t>
            </a:r>
            <a:r>
              <a:rPr kumimoji="0" lang="en-US" sz="2000" b="0" i="0" u="none" strike="noStrike" cap="none" normalizeH="0" baseline="0" dirty="0">
                <a:ln>
                  <a:noFill/>
                </a:ln>
                <a:solidFill>
                  <a:schemeClr val="tx1"/>
                </a:solidFill>
                <a:effectLst/>
                <a:latin typeface="Times New Roman" pitchFamily="18" charset="0"/>
                <a:ea typeface="Calibri" pitchFamily="34" charset="0"/>
                <a:cs typeface="Times New Roman" pitchFamily="18" charset="0"/>
              </a:rPr>
              <a:t>In monopolistic competition market</a:t>
            </a:r>
            <a:r>
              <a:rPr kumimoji="0" lang="en-US" sz="2000" b="0" i="0" u="none" strike="noStrike" cap="none" normalizeH="0" dirty="0">
                <a:ln>
                  <a:noFill/>
                </a:ln>
                <a:solidFill>
                  <a:schemeClr val="tx1"/>
                </a:solidFill>
                <a:effectLst/>
                <a:latin typeface="Times New Roman" pitchFamily="18" charset="0"/>
                <a:ea typeface="Calibri" pitchFamily="34" charset="0"/>
                <a:cs typeface="Times New Roman" pitchFamily="18" charset="0"/>
              </a:rPr>
              <a:t> the demand curve of a firm is</a:t>
            </a:r>
          </a:p>
          <a:p>
            <a:pPr marL="457200" indent="-457200" eaLnBrk="0" fontAlgn="base" hangingPunct="0">
              <a:spcBef>
                <a:spcPct val="0"/>
              </a:spcBef>
              <a:spcAft>
                <a:spcPct val="0"/>
              </a:spcAft>
              <a:buFont typeface="+mj-lt"/>
              <a:buAutoNum type="alphaLcPeriod"/>
            </a:pPr>
            <a:r>
              <a:rPr lang="en-US" sz="2000" dirty="0"/>
              <a:t> perfectly inelastic as there are many substitutes for the firm's product. </a:t>
            </a:r>
          </a:p>
          <a:p>
            <a:pPr marL="457200" indent="-457200" eaLnBrk="0" fontAlgn="base" hangingPunct="0">
              <a:spcBef>
                <a:spcPct val="0"/>
              </a:spcBef>
              <a:spcAft>
                <a:spcPct val="0"/>
              </a:spcAft>
              <a:buFont typeface="+mj-lt"/>
              <a:buAutoNum type="alphaLcPeriod"/>
            </a:pPr>
            <a:r>
              <a:rPr lang="en-US" sz="2000" dirty="0"/>
              <a:t>less elastic than the demand curve facing a perfectly competitive firm. </a:t>
            </a:r>
          </a:p>
          <a:p>
            <a:pPr marL="457200" indent="-457200" eaLnBrk="0" fontAlgn="base" hangingPunct="0">
              <a:spcBef>
                <a:spcPct val="0"/>
              </a:spcBef>
              <a:spcAft>
                <a:spcPct val="0"/>
              </a:spcAft>
              <a:buFont typeface="+mj-lt"/>
              <a:buAutoNum type="alphaLcPeriod"/>
            </a:pPr>
            <a:r>
              <a:rPr lang="en-US" sz="2000" dirty="0"/>
              <a:t> horizontal, showing that MR = P. </a:t>
            </a:r>
          </a:p>
          <a:p>
            <a:pPr marL="457200" indent="-457200" eaLnBrk="0" fontAlgn="base" hangingPunct="0">
              <a:spcBef>
                <a:spcPct val="0"/>
              </a:spcBef>
              <a:spcAft>
                <a:spcPct val="0"/>
              </a:spcAft>
              <a:buFont typeface="+mj-lt"/>
              <a:buAutoNum type="alphaLcPeriod"/>
            </a:pPr>
            <a:r>
              <a:rPr lang="en-US" sz="2000" dirty="0"/>
              <a:t>perfectly elastic in the long-run, driving economic profits to zero.</a:t>
            </a:r>
          </a:p>
          <a:p>
            <a:pPr marL="228600" indent="-228600" eaLnBrk="0" fontAlgn="base" hangingPunct="0">
              <a:spcBef>
                <a:spcPct val="0"/>
              </a:spcBef>
              <a:spcAft>
                <a:spcPct val="0"/>
              </a:spcAft>
            </a:pPr>
            <a:endParaRPr lang="en-US" sz="2000" dirty="0">
              <a:latin typeface="Times New Roman" pitchFamily="18" charset="0"/>
              <a:cs typeface="Times New Roman" pitchFamily="18" charset="0"/>
            </a:endParaRPr>
          </a:p>
        </p:txBody>
      </p:sp>
      <p:sp>
        <p:nvSpPr>
          <p:cNvPr id="4" name="TextBox 3"/>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3" name="Slide Number Placeholder 2">
            <a:extLst>
              <a:ext uri="{FF2B5EF4-FFF2-40B4-BE49-F238E27FC236}">
                <a16:creationId xmlns:a16="http://schemas.microsoft.com/office/drawing/2014/main" id="{7516746B-C47F-4E54-86F1-76428828C923}"/>
              </a:ext>
            </a:extLst>
          </p:cNvPr>
          <p:cNvSpPr>
            <a:spLocks noGrp="1"/>
          </p:cNvSpPr>
          <p:nvPr>
            <p:ph type="sldNum" sz="quarter" idx="12"/>
          </p:nvPr>
        </p:nvSpPr>
        <p:spPr/>
        <p:txBody>
          <a:bodyPr/>
          <a:lstStyle/>
          <a:p>
            <a:fld id="{2956D546-F4C2-42DF-983A-5826EEC28B7A}"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228600" y="1600200"/>
            <a:ext cx="8686800" cy="4525963"/>
          </a:xfrm>
        </p:spPr>
        <p:txBody>
          <a:bodyPr>
            <a:normAutofit/>
          </a:bodyPr>
          <a:lstStyle/>
          <a:p>
            <a:r>
              <a:rPr lang="en-US" sz="2000" dirty="0"/>
              <a:t>H. C. Petersen, W. C. Lewis and S. K. Jain, </a:t>
            </a:r>
            <a:r>
              <a:rPr lang="en-US" sz="2000" i="1" dirty="0"/>
              <a:t>Managerial Economics</a:t>
            </a:r>
            <a:r>
              <a:rPr lang="en-US" sz="2000" dirty="0"/>
              <a:t>, 4</a:t>
            </a:r>
            <a:r>
              <a:rPr lang="en-US" sz="2000" baseline="30000" dirty="0"/>
              <a:t>th</a:t>
            </a:r>
            <a:r>
              <a:rPr lang="en-US" sz="2000" dirty="0"/>
              <a:t>  ed., Pearson Education 2006. </a:t>
            </a:r>
          </a:p>
          <a:p>
            <a:r>
              <a:rPr lang="en-US" sz="2000" dirty="0"/>
              <a:t>D. Salvatore, Managerial Economics in a Global Economy, 8</a:t>
            </a:r>
            <a:r>
              <a:rPr lang="en-US" sz="2000" baseline="30000" dirty="0"/>
              <a:t>th</a:t>
            </a:r>
            <a:r>
              <a:rPr lang="en-US" sz="2000" dirty="0"/>
              <a:t> ed., Thomson Asia, 2015.</a:t>
            </a:r>
          </a:p>
          <a:p>
            <a:r>
              <a:rPr lang="en-US" sz="2000" dirty="0"/>
              <a:t>T.J. Webster, Managerial Economics: Theory and Practice, Emerald Group Publishing Limited, 2003</a:t>
            </a:r>
          </a:p>
          <a:p>
            <a:r>
              <a:rPr lang="en-US" sz="2000" dirty="0" err="1"/>
              <a:t>McTaggart</a:t>
            </a:r>
            <a:r>
              <a:rPr lang="en-US" sz="2000" dirty="0"/>
              <a:t>, Findlay, Parking, Microeconomics, Pearson Education Australia, 2007</a:t>
            </a:r>
          </a:p>
          <a:p>
            <a:endParaRPr lang="en-US" sz="2000" dirty="0"/>
          </a:p>
          <a:p>
            <a:endParaRPr lang="en-US" sz="2000" dirty="0"/>
          </a:p>
          <a:p>
            <a:endParaRPr lang="en-US" sz="2000" dirty="0"/>
          </a:p>
          <a:p>
            <a:endParaRPr lang="en-US" sz="2000" b="1" dirty="0"/>
          </a:p>
          <a:p>
            <a:endParaRPr lang="en-US" sz="2000" dirty="0"/>
          </a:p>
        </p:txBody>
      </p:sp>
      <p:sp>
        <p:nvSpPr>
          <p:cNvPr id="4" name="TextBox 3"/>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5" name="Slide Number Placeholder 4">
            <a:extLst>
              <a:ext uri="{FF2B5EF4-FFF2-40B4-BE49-F238E27FC236}">
                <a16:creationId xmlns:a16="http://schemas.microsoft.com/office/drawing/2014/main" id="{C6C17780-81E4-4503-9EE7-43BE5381EA63}"/>
              </a:ext>
            </a:extLst>
          </p:cNvPr>
          <p:cNvSpPr>
            <a:spLocks noGrp="1"/>
          </p:cNvSpPr>
          <p:nvPr>
            <p:ph type="sldNum" sz="quarter" idx="12"/>
          </p:nvPr>
        </p:nvSpPr>
        <p:spPr/>
        <p:txBody>
          <a:bodyPr/>
          <a:lstStyle/>
          <a:p>
            <a:fld id="{2956D546-F4C2-42DF-983A-5826EEC28B7A}" type="slidenum">
              <a:rPr lang="en-US" smtClean="0"/>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457200" y="960438"/>
            <a:ext cx="8229600" cy="1143000"/>
          </a:xfrm>
        </p:spPr>
        <p:txBody>
          <a:bodyPr>
            <a:normAutofit/>
          </a:bodyPr>
          <a:lstStyle/>
          <a:p>
            <a:r>
              <a:rPr lang="en-US" dirty="0"/>
              <a:t>Monopolistic Competition Market</a:t>
            </a:r>
          </a:p>
        </p:txBody>
      </p:sp>
      <p:sp>
        <p:nvSpPr>
          <p:cNvPr id="138243" name="Rectangle 3"/>
          <p:cNvSpPr>
            <a:spLocks noGrp="1" noChangeArrowheads="1"/>
          </p:cNvSpPr>
          <p:nvPr>
            <p:ph type="body" idx="1"/>
          </p:nvPr>
        </p:nvSpPr>
        <p:spPr>
          <a:xfrm>
            <a:off x="457200" y="2133600"/>
            <a:ext cx="8229600" cy="2209800"/>
          </a:xfrm>
        </p:spPr>
        <p:txBody>
          <a:bodyPr>
            <a:noAutofit/>
          </a:bodyPr>
          <a:lstStyle/>
          <a:p>
            <a:r>
              <a:rPr lang="en-US" sz="2400" dirty="0"/>
              <a:t>Many firms selling products that are similar but not identical.</a:t>
            </a:r>
          </a:p>
          <a:p>
            <a:endParaRPr lang="en-US" sz="2400" dirty="0"/>
          </a:p>
          <a:p>
            <a:r>
              <a:rPr lang="en-US" sz="2400" dirty="0"/>
              <a:t>Monopolistic competition has characteristics that are in common with both perfect competition and monopoly. </a:t>
            </a:r>
            <a:endParaRPr lang="en-IN" sz="2400" dirty="0"/>
          </a:p>
          <a:p>
            <a:endParaRPr lang="en-IN" sz="2400" dirty="0"/>
          </a:p>
          <a:p>
            <a:r>
              <a:rPr lang="en-IN" sz="2400" dirty="0"/>
              <a:t>Examples:  Shoes </a:t>
            </a:r>
          </a:p>
          <a:p>
            <a:endParaRPr lang="en-US" sz="2400" dirty="0"/>
          </a:p>
        </p:txBody>
      </p:sp>
      <p:sp>
        <p:nvSpPr>
          <p:cNvPr id="4" name="TextBox 3"/>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2" name="Slide Number Placeholder 1">
            <a:extLst>
              <a:ext uri="{FF2B5EF4-FFF2-40B4-BE49-F238E27FC236}">
                <a16:creationId xmlns:a16="http://schemas.microsoft.com/office/drawing/2014/main" id="{6112A17D-D01C-4BBF-9166-02D0C58CA9DA}"/>
              </a:ext>
            </a:extLst>
          </p:cNvPr>
          <p:cNvSpPr>
            <a:spLocks noGrp="1"/>
          </p:cNvSpPr>
          <p:nvPr>
            <p:ph type="sldNum" sz="quarter" idx="12"/>
          </p:nvPr>
        </p:nvSpPr>
        <p:spPr/>
        <p:txBody>
          <a:bodyPr/>
          <a:lstStyle/>
          <a:p>
            <a:fld id="{2956D546-F4C2-42DF-983A-5826EEC28B7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Monopolistic Competition </a:t>
            </a:r>
            <a:br>
              <a:rPr lang="en-US" dirty="0"/>
            </a:br>
            <a:r>
              <a:rPr lang="en-US" dirty="0"/>
              <a:t> ( Market Characteristics)</a:t>
            </a:r>
          </a:p>
        </p:txBody>
      </p:sp>
      <p:graphicFrame>
        <p:nvGraphicFramePr>
          <p:cNvPr id="4" name="Table 3"/>
          <p:cNvGraphicFramePr>
            <a:graphicFrameLocks noGrp="1"/>
          </p:cNvGraphicFramePr>
          <p:nvPr/>
        </p:nvGraphicFramePr>
        <p:xfrm>
          <a:off x="914400" y="1676400"/>
          <a:ext cx="7696200" cy="3754120"/>
        </p:xfrm>
        <a:graphic>
          <a:graphicData uri="http://schemas.openxmlformats.org/drawingml/2006/table">
            <a:tbl>
              <a:tblPr firstRow="1" bandRow="1">
                <a:tableStyleId>{5C22544A-7EE6-4342-B048-85BDC9FD1C3A}</a:tableStyleId>
              </a:tblPr>
              <a:tblGrid>
                <a:gridCol w="3810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gridSpan="2">
                  <a:txBody>
                    <a:bodyPr/>
                    <a:lstStyle/>
                    <a:p>
                      <a:pPr algn="ctr"/>
                      <a:r>
                        <a:rPr lang="en-US" dirty="0"/>
                        <a:t>Market </a:t>
                      </a:r>
                      <a:r>
                        <a:rPr lang="en-US" baseline="0" dirty="0"/>
                        <a:t>Structure Characteristics</a:t>
                      </a:r>
                      <a:endParaRPr lang="en-US" dirty="0"/>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lvl="0" algn="l"/>
                      <a:r>
                        <a:rPr lang="en-US" sz="1800" kern="1200" dirty="0">
                          <a:solidFill>
                            <a:schemeClr val="dk1"/>
                          </a:solidFill>
                          <a:latin typeface="+mn-lt"/>
                          <a:ea typeface="+mn-ea"/>
                          <a:cs typeface="+mn-cs"/>
                        </a:rPr>
                        <a:t>Number &amp; Size distribution of sellers</a:t>
                      </a:r>
                    </a:p>
                    <a:p>
                      <a:pPr lvl="0" algn="l"/>
                      <a:endParaRPr lang="en-US" sz="1800" kern="1200" dirty="0">
                        <a:solidFill>
                          <a:schemeClr val="dk1"/>
                        </a:solidFill>
                        <a:latin typeface="+mn-lt"/>
                        <a:ea typeface="+mn-ea"/>
                        <a:cs typeface="+mn-cs"/>
                      </a:endParaRPr>
                    </a:p>
                  </a:txBody>
                  <a:tcPr/>
                </a:tc>
                <a:tc>
                  <a:txBody>
                    <a:bodyPr/>
                    <a:lstStyle/>
                    <a:p>
                      <a:r>
                        <a:rPr lang="en-US" dirty="0"/>
                        <a:t>Many small sellers. Actions of individual</a:t>
                      </a:r>
                      <a:r>
                        <a:rPr lang="en-US" baseline="0" dirty="0"/>
                        <a:t> sellers go unheeded by other firms.</a:t>
                      </a:r>
                      <a:endParaRPr lang="en-US" dirty="0"/>
                    </a:p>
                    <a:p>
                      <a:endParaRPr lang="en-US" dirty="0"/>
                    </a:p>
                  </a:txBody>
                  <a:tcPr/>
                </a:tc>
                <a:extLst>
                  <a:ext uri="{0D108BD9-81ED-4DB2-BD59-A6C34878D82A}">
                    <a16:rowId xmlns:a16="http://schemas.microsoft.com/office/drawing/2014/main" val="10001"/>
                  </a:ext>
                </a:extLst>
              </a:tr>
              <a:tr h="52832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Number &amp; Size distribution of buyers</a:t>
                      </a:r>
                    </a:p>
                  </a:txBody>
                  <a:tcPr/>
                </a:tc>
                <a:tc>
                  <a:txBody>
                    <a:bodyPr/>
                    <a:lstStyle/>
                    <a:p>
                      <a:r>
                        <a:rPr lang="en-US" dirty="0"/>
                        <a:t>Many small buyers.</a:t>
                      </a:r>
                      <a:r>
                        <a:rPr lang="en-US" baseline="0" dirty="0"/>
                        <a:t> </a:t>
                      </a:r>
                    </a:p>
                    <a:p>
                      <a:endParaRPr lang="en-US" dirty="0"/>
                    </a:p>
                  </a:txBody>
                  <a:tcPr/>
                </a:tc>
                <a:extLst>
                  <a:ext uri="{0D108BD9-81ED-4DB2-BD59-A6C34878D82A}">
                    <a16:rowId xmlns:a16="http://schemas.microsoft.com/office/drawing/2014/main" val="10002"/>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Product differentiation</a:t>
                      </a:r>
                    </a:p>
                    <a:p>
                      <a:pPr algn="l"/>
                      <a:endParaRPr lang="en-US" dirty="0"/>
                    </a:p>
                  </a:txBody>
                  <a:tcPr/>
                </a:tc>
                <a:tc>
                  <a:txBody>
                    <a:bodyPr/>
                    <a:lstStyle/>
                    <a:p>
                      <a:r>
                        <a:rPr lang="en-US" dirty="0"/>
                        <a:t>Slightly differentiated. Product of one firm is a fairly close substitute for that of other sellers.</a:t>
                      </a:r>
                      <a:endParaRPr lang="en-US" baseline="0" dirty="0"/>
                    </a:p>
                    <a:p>
                      <a:endParaRPr lang="en-US" dirty="0"/>
                    </a:p>
                  </a:txBody>
                  <a:tcPr/>
                </a:tc>
                <a:extLst>
                  <a:ext uri="{0D108BD9-81ED-4DB2-BD59-A6C34878D82A}">
                    <a16:rowId xmlns:a16="http://schemas.microsoft.com/office/drawing/2014/main"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dirty="0"/>
                        <a:t>Conditions of Entry and Exit</a:t>
                      </a:r>
                    </a:p>
                    <a:p>
                      <a:pPr algn="l"/>
                      <a:endParaRPr lang="en-US" dirty="0"/>
                    </a:p>
                  </a:txBody>
                  <a:tcPr/>
                </a:tc>
                <a:tc>
                  <a:txBody>
                    <a:bodyPr/>
                    <a:lstStyle/>
                    <a:p>
                      <a:r>
                        <a:rPr lang="en-US" dirty="0"/>
                        <a:t>Easy entry and exit. </a:t>
                      </a:r>
                      <a:endParaRPr lang="en-US" baseline="0" dirty="0"/>
                    </a:p>
                    <a:p>
                      <a:endParaRPr lang="en-US"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3" name="Slide Number Placeholder 2">
            <a:extLst>
              <a:ext uri="{FF2B5EF4-FFF2-40B4-BE49-F238E27FC236}">
                <a16:creationId xmlns:a16="http://schemas.microsoft.com/office/drawing/2014/main" id="{F63EC44D-CBC0-452A-8A42-574D50CB9DFE}"/>
              </a:ext>
            </a:extLst>
          </p:cNvPr>
          <p:cNvSpPr>
            <a:spLocks noGrp="1"/>
          </p:cNvSpPr>
          <p:nvPr>
            <p:ph type="sldNum" sz="quarter" idx="12"/>
          </p:nvPr>
        </p:nvSpPr>
        <p:spPr/>
        <p:txBody>
          <a:bodyPr/>
          <a:lstStyle/>
          <a:p>
            <a:fld id="{2956D546-F4C2-42DF-983A-5826EEC28B7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457200" y="228600"/>
            <a:ext cx="8229600" cy="1143000"/>
          </a:xfrm>
        </p:spPr>
        <p:txBody>
          <a:bodyPr/>
          <a:lstStyle/>
          <a:p>
            <a:r>
              <a:rPr lang="en-US" dirty="0"/>
              <a:t>Certain Implications</a:t>
            </a:r>
          </a:p>
        </p:txBody>
      </p:sp>
      <p:sp>
        <p:nvSpPr>
          <p:cNvPr id="190467" name="Rectangle 3"/>
          <p:cNvSpPr>
            <a:spLocks noGrp="1" noChangeArrowheads="1"/>
          </p:cNvSpPr>
          <p:nvPr>
            <p:ph type="body" idx="1"/>
          </p:nvPr>
        </p:nvSpPr>
        <p:spPr>
          <a:xfrm>
            <a:off x="533400" y="1219200"/>
            <a:ext cx="8229600" cy="4987925"/>
          </a:xfrm>
        </p:spPr>
        <p:txBody>
          <a:bodyPr>
            <a:normAutofit fontScale="92500" lnSpcReduction="10000"/>
          </a:bodyPr>
          <a:lstStyle/>
          <a:p>
            <a:pPr algn="just"/>
            <a:r>
              <a:rPr lang="en-US" sz="2600" dirty="0"/>
              <a:t>There are many sellers in monopolistic competition, but each of them is able to identify its own small market segment.</a:t>
            </a:r>
          </a:p>
          <a:p>
            <a:pPr algn="just">
              <a:spcBef>
                <a:spcPct val="0"/>
              </a:spcBef>
            </a:pPr>
            <a:r>
              <a:rPr lang="en-US" sz="2600" dirty="0"/>
              <a:t>An individual firm’s actions doesn’t directly affect the action of other firms. In this structure, no firm pays attention to the action of other firms but is sensitive to average market price.</a:t>
            </a:r>
          </a:p>
          <a:p>
            <a:pPr algn="just">
              <a:lnSpc>
                <a:spcPct val="90000"/>
              </a:lnSpc>
            </a:pPr>
            <a:r>
              <a:rPr lang="en-US" sz="2600" dirty="0"/>
              <a:t>Collusion is difficult as there are many sellers.</a:t>
            </a:r>
          </a:p>
          <a:p>
            <a:pPr algn="just"/>
            <a:r>
              <a:rPr lang="en-US" sz="2600" dirty="0"/>
              <a:t>As there are many sellers market is competitive.</a:t>
            </a:r>
          </a:p>
          <a:p>
            <a:pPr algn="just"/>
            <a:r>
              <a:rPr lang="en-US" sz="2600" dirty="0"/>
              <a:t>As products are slightly differentiated it is monopolistic.</a:t>
            </a:r>
          </a:p>
          <a:p>
            <a:pPr algn="just">
              <a:lnSpc>
                <a:spcPct val="90000"/>
              </a:lnSpc>
            </a:pPr>
            <a:r>
              <a:rPr lang="en-US" sz="2600" dirty="0"/>
              <a:t>The product differentiation may be the result of materials, workmanship, design, service, advertising.</a:t>
            </a:r>
          </a:p>
          <a:p>
            <a:pPr algn="just">
              <a:lnSpc>
                <a:spcPct val="90000"/>
              </a:lnSpc>
            </a:pPr>
            <a:r>
              <a:rPr lang="en-US" sz="2600" dirty="0"/>
              <a:t>Most common in retail and service sector</a:t>
            </a:r>
            <a:endParaRPr lang="en-GB" sz="2600" dirty="0"/>
          </a:p>
          <a:p>
            <a:pPr algn="just">
              <a:lnSpc>
                <a:spcPct val="90000"/>
              </a:lnSpc>
            </a:pPr>
            <a:r>
              <a:rPr lang="en-US" sz="2600" dirty="0"/>
              <a:t>Firms in monopolistic competition have some control over price because their products are differentiated.</a:t>
            </a:r>
          </a:p>
          <a:p>
            <a:pPr algn="just">
              <a:lnSpc>
                <a:spcPct val="90000"/>
              </a:lnSpc>
              <a:buFont typeface="Wingdings" pitchFamily="2" charset="2"/>
              <a:buNone/>
            </a:pPr>
            <a:endParaRPr lang="en-GB" sz="2600" dirty="0"/>
          </a:p>
          <a:p>
            <a:endParaRPr lang="en-US" sz="2400" dirty="0"/>
          </a:p>
        </p:txBody>
      </p:sp>
      <p:sp>
        <p:nvSpPr>
          <p:cNvPr id="4" name="TextBox 3"/>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2" name="Slide Number Placeholder 1">
            <a:extLst>
              <a:ext uri="{FF2B5EF4-FFF2-40B4-BE49-F238E27FC236}">
                <a16:creationId xmlns:a16="http://schemas.microsoft.com/office/drawing/2014/main" id="{51AF1253-B225-42A8-8BD2-5C736E8CC85F}"/>
              </a:ext>
            </a:extLst>
          </p:cNvPr>
          <p:cNvSpPr>
            <a:spLocks noGrp="1"/>
          </p:cNvSpPr>
          <p:nvPr>
            <p:ph type="sldNum" sz="quarter" idx="12"/>
          </p:nvPr>
        </p:nvSpPr>
        <p:spPr/>
        <p:txBody>
          <a:bodyPr/>
          <a:lstStyle/>
          <a:p>
            <a:fld id="{2956D546-F4C2-42DF-983A-5826EEC28B7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p:txBody>
          <a:bodyPr>
            <a:normAutofit fontScale="90000"/>
          </a:bodyPr>
          <a:lstStyle/>
          <a:p>
            <a:r>
              <a:rPr lang="en-US" dirty="0"/>
              <a:t>Monopolistically competitive firm</a:t>
            </a:r>
            <a:br>
              <a:rPr lang="en-US" sz="7200" dirty="0">
                <a:latin typeface="Times New Roman" pitchFamily="18" charset="0"/>
              </a:rPr>
            </a:br>
            <a:r>
              <a:rPr lang="en-US" dirty="0"/>
              <a:t>Demand Curve</a:t>
            </a:r>
          </a:p>
        </p:txBody>
      </p:sp>
      <p:grpSp>
        <p:nvGrpSpPr>
          <p:cNvPr id="2" name="Group 46"/>
          <p:cNvGrpSpPr>
            <a:grpSpLocks/>
          </p:cNvGrpSpPr>
          <p:nvPr/>
        </p:nvGrpSpPr>
        <p:grpSpPr bwMode="auto">
          <a:xfrm>
            <a:off x="1219201" y="2743199"/>
            <a:ext cx="3810001" cy="1371600"/>
            <a:chOff x="3265" y="2115"/>
            <a:chExt cx="2400" cy="864"/>
          </a:xfrm>
        </p:grpSpPr>
        <p:sp>
          <p:nvSpPr>
            <p:cNvPr id="237578" name="Line 47"/>
            <p:cNvSpPr>
              <a:spLocks noChangeShapeType="1"/>
            </p:cNvSpPr>
            <p:nvPr/>
          </p:nvSpPr>
          <p:spPr bwMode="auto">
            <a:xfrm>
              <a:off x="3265" y="2115"/>
              <a:ext cx="2400" cy="864"/>
            </a:xfrm>
            <a:prstGeom prst="line">
              <a:avLst/>
            </a:prstGeom>
            <a:noFill/>
            <a:ln w="41275">
              <a:solidFill>
                <a:schemeClr val="tx1"/>
              </a:solidFill>
              <a:round/>
              <a:headEnd/>
              <a:tailEnd/>
            </a:ln>
          </p:spPr>
          <p:txBody>
            <a:bodyPr/>
            <a:lstStyle/>
            <a:p>
              <a:endParaRPr lang="en-US"/>
            </a:p>
          </p:txBody>
        </p:sp>
        <p:sp>
          <p:nvSpPr>
            <p:cNvPr id="237579" name="Rectangle 48"/>
            <p:cNvSpPr>
              <a:spLocks noChangeArrowheads="1"/>
            </p:cNvSpPr>
            <p:nvPr/>
          </p:nvSpPr>
          <p:spPr bwMode="auto">
            <a:xfrm>
              <a:off x="5250" y="2618"/>
              <a:ext cx="70" cy="116"/>
            </a:xfrm>
            <a:prstGeom prst="rect">
              <a:avLst/>
            </a:prstGeom>
            <a:noFill/>
            <a:ln w="9525">
              <a:solidFill>
                <a:schemeClr val="bg1"/>
              </a:solidFill>
              <a:miter lim="800000"/>
              <a:headEnd/>
              <a:tailEnd/>
            </a:ln>
          </p:spPr>
          <p:txBody>
            <a:bodyPr wrap="none" lIns="0" tIns="0" rIns="0" bIns="0">
              <a:spAutoFit/>
            </a:bodyPr>
            <a:lstStyle/>
            <a:p>
              <a:r>
                <a:rPr lang="en-US" sz="1200" dirty="0">
                  <a:solidFill>
                    <a:srgbClr val="000000"/>
                  </a:solidFill>
                  <a:latin typeface="Arial" charset="0"/>
                </a:rPr>
                <a:t>D</a:t>
              </a:r>
              <a:endParaRPr lang="en-US" sz="2400" dirty="0">
                <a:latin typeface="Times New Roman" pitchFamily="18" charset="0"/>
              </a:endParaRPr>
            </a:p>
          </p:txBody>
        </p:sp>
      </p:grpSp>
      <p:sp>
        <p:nvSpPr>
          <p:cNvPr id="237580" name="Freeform 29"/>
          <p:cNvSpPr>
            <a:spLocks/>
          </p:cNvSpPr>
          <p:nvPr/>
        </p:nvSpPr>
        <p:spPr bwMode="auto">
          <a:xfrm>
            <a:off x="1219200" y="2057400"/>
            <a:ext cx="3589338" cy="2703513"/>
          </a:xfrm>
          <a:custGeom>
            <a:avLst/>
            <a:gdLst>
              <a:gd name="T0" fmla="*/ 0 w 2261"/>
              <a:gd name="T1" fmla="*/ 0 h 1703"/>
              <a:gd name="T2" fmla="*/ 0 w 2261"/>
              <a:gd name="T3" fmla="*/ 1703 h 1703"/>
              <a:gd name="T4" fmla="*/ 2261 w 2261"/>
              <a:gd name="T5" fmla="*/ 1703 h 1703"/>
              <a:gd name="T6" fmla="*/ 0 60000 65536"/>
              <a:gd name="T7" fmla="*/ 0 60000 65536"/>
              <a:gd name="T8" fmla="*/ 0 60000 65536"/>
              <a:gd name="T9" fmla="*/ 0 w 2261"/>
              <a:gd name="T10" fmla="*/ 0 h 1703"/>
              <a:gd name="T11" fmla="*/ 2261 w 2261"/>
              <a:gd name="T12" fmla="*/ 1703 h 1703"/>
            </a:gdLst>
            <a:ahLst/>
            <a:cxnLst>
              <a:cxn ang="T6">
                <a:pos x="T0" y="T1"/>
              </a:cxn>
              <a:cxn ang="T7">
                <a:pos x="T2" y="T3"/>
              </a:cxn>
              <a:cxn ang="T8">
                <a:pos x="T4" y="T5"/>
              </a:cxn>
            </a:cxnLst>
            <a:rect l="T9" t="T10" r="T11" b="T12"/>
            <a:pathLst>
              <a:path w="2261" h="1703">
                <a:moveTo>
                  <a:pt x="0" y="0"/>
                </a:moveTo>
                <a:lnTo>
                  <a:pt x="0" y="1703"/>
                </a:lnTo>
                <a:lnTo>
                  <a:pt x="2261" y="1703"/>
                </a:lnTo>
              </a:path>
            </a:pathLst>
          </a:custGeom>
          <a:noFill/>
          <a:ln w="14288">
            <a:solidFill>
              <a:srgbClr val="000000"/>
            </a:solidFill>
            <a:prstDash val="solid"/>
            <a:round/>
            <a:headEnd/>
            <a:tailEnd/>
          </a:ln>
        </p:spPr>
        <p:txBody>
          <a:bodyPr/>
          <a:lstStyle/>
          <a:p>
            <a:endParaRPr lang="en-US"/>
          </a:p>
        </p:txBody>
      </p:sp>
      <p:sp>
        <p:nvSpPr>
          <p:cNvPr id="237582" name="Rectangle 45"/>
          <p:cNvSpPr>
            <a:spLocks noChangeArrowheads="1"/>
          </p:cNvSpPr>
          <p:nvPr/>
        </p:nvSpPr>
        <p:spPr bwMode="auto">
          <a:xfrm>
            <a:off x="685800" y="2286000"/>
            <a:ext cx="371475" cy="182563"/>
          </a:xfrm>
          <a:prstGeom prst="rect">
            <a:avLst/>
          </a:prstGeom>
          <a:noFill/>
          <a:ln w="9525">
            <a:noFill/>
            <a:miter lim="800000"/>
            <a:headEnd/>
            <a:tailEnd/>
          </a:ln>
        </p:spPr>
        <p:txBody>
          <a:bodyPr wrap="none" lIns="0" tIns="0" rIns="0" bIns="0">
            <a:spAutoFit/>
          </a:bodyPr>
          <a:lstStyle/>
          <a:p>
            <a:r>
              <a:rPr lang="en-US" sz="1200" b="1">
                <a:solidFill>
                  <a:srgbClr val="000000"/>
                </a:solidFill>
                <a:latin typeface="Arial" charset="0"/>
              </a:rPr>
              <a:t>Price</a:t>
            </a:r>
            <a:endParaRPr lang="en-US" sz="2400">
              <a:latin typeface="Times New Roman" pitchFamily="18" charset="0"/>
            </a:endParaRPr>
          </a:p>
        </p:txBody>
      </p:sp>
      <p:sp>
        <p:nvSpPr>
          <p:cNvPr id="237583" name="Rectangle 43"/>
          <p:cNvSpPr>
            <a:spLocks noChangeArrowheads="1"/>
          </p:cNvSpPr>
          <p:nvPr/>
        </p:nvSpPr>
        <p:spPr bwMode="auto">
          <a:xfrm>
            <a:off x="2209800" y="4953000"/>
            <a:ext cx="1350963" cy="182563"/>
          </a:xfrm>
          <a:prstGeom prst="rect">
            <a:avLst/>
          </a:prstGeom>
          <a:noFill/>
          <a:ln w="9525">
            <a:noFill/>
            <a:miter lim="800000"/>
            <a:headEnd/>
            <a:tailEnd/>
          </a:ln>
        </p:spPr>
        <p:txBody>
          <a:bodyPr wrap="none" lIns="0" tIns="0" rIns="0" bIns="0">
            <a:spAutoFit/>
          </a:bodyPr>
          <a:lstStyle/>
          <a:p>
            <a:r>
              <a:rPr lang="en-US" sz="1200" b="1" dirty="0">
                <a:solidFill>
                  <a:srgbClr val="000000"/>
                </a:solidFill>
                <a:latin typeface="Arial" charset="0"/>
              </a:rPr>
              <a:t>Quantity of Output</a:t>
            </a:r>
            <a:endParaRPr lang="en-US" sz="2400" dirty="0">
              <a:latin typeface="Times New Roman" pitchFamily="18" charset="0"/>
            </a:endParaRPr>
          </a:p>
        </p:txBody>
      </p:sp>
      <p:sp>
        <p:nvSpPr>
          <p:cNvPr id="237589" name="Text Box 21"/>
          <p:cNvSpPr txBox="1">
            <a:spLocks noChangeArrowheads="1"/>
          </p:cNvSpPr>
          <p:nvPr/>
        </p:nvSpPr>
        <p:spPr bwMode="auto">
          <a:xfrm>
            <a:off x="990600" y="5486400"/>
            <a:ext cx="6019800" cy="641350"/>
          </a:xfrm>
          <a:prstGeom prst="rect">
            <a:avLst/>
          </a:prstGeom>
          <a:noFill/>
          <a:ln w="9525">
            <a:noFill/>
            <a:miter lim="800000"/>
            <a:headEnd/>
            <a:tailEnd/>
          </a:ln>
          <a:effectLst/>
        </p:spPr>
        <p:txBody>
          <a:bodyPr>
            <a:spAutoFit/>
          </a:bodyPr>
          <a:lstStyle/>
          <a:p>
            <a:pPr>
              <a:spcBef>
                <a:spcPct val="50000"/>
              </a:spcBef>
            </a:pPr>
            <a:r>
              <a:rPr lang="en-US" b="1" dirty="0"/>
              <a:t>Less elastic than Perfectly competitive firm but More elastic than Monopoly Firm</a:t>
            </a:r>
          </a:p>
        </p:txBody>
      </p:sp>
      <p:sp>
        <p:nvSpPr>
          <p:cNvPr id="12" name="TextBox 11"/>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3" name="Slide Number Placeholder 2">
            <a:extLst>
              <a:ext uri="{FF2B5EF4-FFF2-40B4-BE49-F238E27FC236}">
                <a16:creationId xmlns:a16="http://schemas.microsoft.com/office/drawing/2014/main" id="{9180A183-CC15-4547-A806-29ED225075D2}"/>
              </a:ext>
            </a:extLst>
          </p:cNvPr>
          <p:cNvSpPr>
            <a:spLocks noGrp="1"/>
          </p:cNvSpPr>
          <p:nvPr>
            <p:ph type="sldNum" sz="quarter" idx="12"/>
          </p:nvPr>
        </p:nvSpPr>
        <p:spPr/>
        <p:txBody>
          <a:bodyPr/>
          <a:lstStyle/>
          <a:p>
            <a:fld id="{2956D546-F4C2-42DF-983A-5826EEC28B7A}"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375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9" grpId="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1970" name="Rectangle 2"/>
          <p:cNvSpPr>
            <a:spLocks noGrp="1" noChangeArrowheads="1"/>
          </p:cNvSpPr>
          <p:nvPr>
            <p:ph type="title"/>
          </p:nvPr>
        </p:nvSpPr>
        <p:spPr>
          <a:xfrm>
            <a:off x="152400" y="274638"/>
            <a:ext cx="8839200" cy="1143000"/>
          </a:xfrm>
        </p:spPr>
        <p:txBody>
          <a:bodyPr>
            <a:normAutofit fontScale="90000"/>
          </a:bodyPr>
          <a:lstStyle/>
          <a:p>
            <a:r>
              <a:rPr lang="en-US" dirty="0"/>
              <a:t>Profit- Maximizing Price and Output Determination-Short run</a:t>
            </a:r>
          </a:p>
        </p:txBody>
      </p:sp>
      <p:sp>
        <p:nvSpPr>
          <p:cNvPr id="211971" name="Rectangle 3"/>
          <p:cNvSpPr>
            <a:spLocks noGrp="1" noChangeArrowheads="1"/>
          </p:cNvSpPr>
          <p:nvPr>
            <p:ph type="body" idx="1"/>
          </p:nvPr>
        </p:nvSpPr>
        <p:spPr>
          <a:xfrm>
            <a:off x="152400" y="1447800"/>
            <a:ext cx="8610600" cy="4525963"/>
          </a:xfrm>
        </p:spPr>
        <p:txBody>
          <a:bodyPr/>
          <a:lstStyle/>
          <a:p>
            <a:r>
              <a:rPr lang="en-US" sz="2400" dirty="0"/>
              <a:t>Profit maximization happens at a point where </a:t>
            </a:r>
            <a:r>
              <a:rPr lang="en-US" sz="2400" i="1" dirty="0"/>
              <a:t>MC = MR</a:t>
            </a:r>
            <a:r>
              <a:rPr lang="en-US" sz="2400" dirty="0"/>
              <a:t>.</a:t>
            </a:r>
            <a:endParaRPr lang="en-US" sz="2400" dirty="0">
              <a:solidFill>
                <a:srgbClr val="FF0066"/>
              </a:solidFill>
            </a:endParaRPr>
          </a:p>
          <a:p>
            <a:r>
              <a:rPr lang="en-US" sz="2400" dirty="0"/>
              <a:t>Having determined output, the firm will charge what consumers are willing to pay (determined by the demand curve</a:t>
            </a:r>
            <a:r>
              <a:rPr lang="en-US" sz="2000" dirty="0"/>
              <a:t>).</a:t>
            </a:r>
          </a:p>
        </p:txBody>
      </p:sp>
      <p:sp>
        <p:nvSpPr>
          <p:cNvPr id="6" name="TextBox 5"/>
          <p:cNvSpPr txBox="1"/>
          <p:nvPr/>
        </p:nvSpPr>
        <p:spPr>
          <a:xfrm>
            <a:off x="228600" y="5638800"/>
            <a:ext cx="8686800" cy="1292662"/>
          </a:xfrm>
          <a:prstGeom prst="rect">
            <a:avLst/>
          </a:prstGeom>
          <a:noFill/>
        </p:spPr>
        <p:txBody>
          <a:bodyPr wrap="square" rtlCol="0">
            <a:spAutoFit/>
          </a:bodyPr>
          <a:lstStyle/>
          <a:p>
            <a:r>
              <a:rPr lang="en-US" sz="2000" dirty="0"/>
              <a:t>At point A, intersection of MR and MC determines profit maximizing output</a:t>
            </a:r>
          </a:p>
          <a:p>
            <a:r>
              <a:rPr lang="en-US" sz="2000" dirty="0"/>
              <a:t>And then at point B, the demand curve shows the price consistent with this quantity</a:t>
            </a:r>
          </a:p>
          <a:p>
            <a:endParaRPr lang="en-US" dirty="0"/>
          </a:p>
        </p:txBody>
      </p:sp>
      <p:pic>
        <p:nvPicPr>
          <p:cNvPr id="1027" name="Picture 3"/>
          <p:cNvPicPr>
            <a:picLocks noChangeAspect="1" noChangeArrowheads="1"/>
          </p:cNvPicPr>
          <p:nvPr/>
        </p:nvPicPr>
        <p:blipFill>
          <a:blip r:embed="rId2" cstate="print"/>
          <a:srcRect/>
          <a:stretch>
            <a:fillRect/>
          </a:stretch>
        </p:blipFill>
        <p:spPr bwMode="auto">
          <a:xfrm>
            <a:off x="914400" y="2743200"/>
            <a:ext cx="6096000" cy="2819400"/>
          </a:xfrm>
          <a:prstGeom prst="rect">
            <a:avLst/>
          </a:prstGeom>
          <a:noFill/>
          <a:ln w="9525">
            <a:noFill/>
            <a:miter lim="800000"/>
            <a:headEnd/>
            <a:tailEnd/>
          </a:ln>
        </p:spPr>
      </p:pic>
      <p:sp>
        <p:nvSpPr>
          <p:cNvPr id="7" name="TextBox 6"/>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2" name="Slide Number Placeholder 1">
            <a:extLst>
              <a:ext uri="{FF2B5EF4-FFF2-40B4-BE49-F238E27FC236}">
                <a16:creationId xmlns:a16="http://schemas.microsoft.com/office/drawing/2014/main" id="{2E970A17-1167-4634-8B19-643C478BEE7B}"/>
              </a:ext>
            </a:extLst>
          </p:cNvPr>
          <p:cNvSpPr>
            <a:spLocks noGrp="1"/>
          </p:cNvSpPr>
          <p:nvPr>
            <p:ph type="sldNum" sz="quarter" idx="12"/>
          </p:nvPr>
        </p:nvSpPr>
        <p:spPr/>
        <p:txBody>
          <a:bodyPr/>
          <a:lstStyle/>
          <a:p>
            <a:fld id="{2956D546-F4C2-42DF-983A-5826EEC28B7A}" type="slidenum">
              <a:rPr lang="en-US" smtClean="0"/>
              <a:pPr/>
              <a:t>6</a:t>
            </a:fld>
            <a:endParaRPr lang="en-US"/>
          </a:p>
        </p:txBody>
      </p:sp>
    </p:spTree>
  </p:cSld>
  <p:clrMapOvr>
    <a:masterClrMapping/>
  </p:clrMapOvr>
  <p:transition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19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609600" y="381000"/>
            <a:ext cx="2895600" cy="533400"/>
          </a:xfrm>
        </p:spPr>
        <p:txBody>
          <a:bodyPr>
            <a:normAutofit fontScale="92500" lnSpcReduction="10000"/>
          </a:bodyPr>
          <a:lstStyle/>
          <a:p>
            <a:pPr>
              <a:buNone/>
            </a:pPr>
            <a:r>
              <a:rPr lang="en-US" b="1" dirty="0"/>
              <a:t>Profit Short Run</a:t>
            </a:r>
          </a:p>
        </p:txBody>
      </p:sp>
      <p:sp>
        <p:nvSpPr>
          <p:cNvPr id="6" name="Content Placeholder 5"/>
          <p:cNvSpPr>
            <a:spLocks noGrp="1"/>
          </p:cNvSpPr>
          <p:nvPr>
            <p:ph sz="half" idx="2"/>
          </p:nvPr>
        </p:nvSpPr>
        <p:spPr>
          <a:xfrm>
            <a:off x="5638800" y="381000"/>
            <a:ext cx="3048000" cy="457200"/>
          </a:xfrm>
        </p:spPr>
        <p:txBody>
          <a:bodyPr>
            <a:normAutofit fontScale="92500" lnSpcReduction="10000"/>
          </a:bodyPr>
          <a:lstStyle/>
          <a:p>
            <a:pPr>
              <a:buNone/>
            </a:pPr>
            <a:r>
              <a:rPr lang="en-US" b="1" dirty="0"/>
              <a:t>Loss Short Run</a:t>
            </a:r>
          </a:p>
        </p:txBody>
      </p:sp>
      <p:pic>
        <p:nvPicPr>
          <p:cNvPr id="2051" name="Picture 3"/>
          <p:cNvPicPr>
            <a:picLocks noChangeAspect="1" noChangeArrowheads="1"/>
          </p:cNvPicPr>
          <p:nvPr/>
        </p:nvPicPr>
        <p:blipFill>
          <a:blip r:embed="rId2" cstate="print"/>
          <a:srcRect/>
          <a:stretch>
            <a:fillRect/>
          </a:stretch>
        </p:blipFill>
        <p:spPr bwMode="auto">
          <a:xfrm>
            <a:off x="0" y="1143000"/>
            <a:ext cx="3829050" cy="4229100"/>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343400" y="1066800"/>
            <a:ext cx="4410075" cy="4343400"/>
          </a:xfrm>
          <a:prstGeom prst="rect">
            <a:avLst/>
          </a:prstGeom>
          <a:noFill/>
          <a:ln w="9525">
            <a:noFill/>
            <a:miter lim="800000"/>
            <a:headEnd/>
            <a:tailEnd/>
          </a:ln>
        </p:spPr>
      </p:pic>
      <p:sp>
        <p:nvSpPr>
          <p:cNvPr id="7" name="TextBox 6"/>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2" name="Slide Number Placeholder 1">
            <a:extLst>
              <a:ext uri="{FF2B5EF4-FFF2-40B4-BE49-F238E27FC236}">
                <a16:creationId xmlns:a16="http://schemas.microsoft.com/office/drawing/2014/main" id="{90AFF0EF-BAAA-4A9B-87B0-63764B7754F6}"/>
              </a:ext>
            </a:extLst>
          </p:cNvPr>
          <p:cNvSpPr>
            <a:spLocks noGrp="1"/>
          </p:cNvSpPr>
          <p:nvPr>
            <p:ph type="sldNum" sz="quarter" idx="12"/>
          </p:nvPr>
        </p:nvSpPr>
        <p:spPr/>
        <p:txBody>
          <a:bodyPr/>
          <a:lstStyle/>
          <a:p>
            <a:fld id="{2956D546-F4C2-42DF-983A-5826EEC28B7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3"/>
          <p:cNvSpPr>
            <a:spLocks noGrp="1" noChangeArrowheads="1"/>
          </p:cNvSpPr>
          <p:nvPr>
            <p:ph type="body" idx="1"/>
          </p:nvPr>
        </p:nvSpPr>
        <p:spPr>
          <a:xfrm>
            <a:off x="152400" y="1600200"/>
            <a:ext cx="8991600" cy="4530725"/>
          </a:xfrm>
        </p:spPr>
        <p:txBody>
          <a:bodyPr>
            <a:normAutofit fontScale="85000" lnSpcReduction="10000"/>
          </a:bodyPr>
          <a:lstStyle/>
          <a:p>
            <a:pPr lvl="1"/>
            <a:r>
              <a:rPr lang="en-US" dirty="0"/>
              <a:t>In the long run, like perfect competition entry into the industry is easy and so economic profit induces other firms to enter.</a:t>
            </a:r>
          </a:p>
          <a:p>
            <a:pPr lvl="1">
              <a:buFont typeface="Wingdings" pitchFamily="2" charset="2"/>
              <a:buNone/>
            </a:pPr>
            <a:endParaRPr lang="en-US" dirty="0"/>
          </a:p>
          <a:p>
            <a:pPr lvl="1"/>
            <a:r>
              <a:rPr lang="en-US" dirty="0"/>
              <a:t>Firms entry continues into the industry as long as firms earn an economic profit—as long as (</a:t>
            </a:r>
            <a:r>
              <a:rPr lang="en-US" i="1" dirty="0"/>
              <a:t>P </a:t>
            </a:r>
            <a:r>
              <a:rPr lang="en-US" dirty="0"/>
              <a:t>&gt; </a:t>
            </a:r>
            <a:r>
              <a:rPr lang="en-US" i="1" dirty="0"/>
              <a:t>ATC</a:t>
            </a:r>
            <a:r>
              <a:rPr lang="en-US" dirty="0"/>
              <a:t>).</a:t>
            </a:r>
          </a:p>
          <a:p>
            <a:pPr lvl="1">
              <a:buFont typeface="Wingdings" pitchFamily="2" charset="2"/>
              <a:buNone/>
            </a:pPr>
            <a:endParaRPr lang="en-US" dirty="0"/>
          </a:p>
          <a:p>
            <a:pPr lvl="1"/>
            <a:r>
              <a:rPr lang="en-US" dirty="0"/>
              <a:t>A monopolistic competitor faces a downward sloping demand curve, and produces where MC = MR, </a:t>
            </a:r>
            <a:r>
              <a:rPr lang="en-US" dirty="0">
                <a:solidFill>
                  <a:srgbClr val="FF0066"/>
                </a:solidFill>
              </a:rPr>
              <a:t>not</a:t>
            </a:r>
            <a:r>
              <a:rPr lang="en-US" dirty="0"/>
              <a:t> where MC = P.</a:t>
            </a:r>
          </a:p>
          <a:p>
            <a:pPr lvl="1"/>
            <a:endParaRPr lang="en-US" dirty="0"/>
          </a:p>
          <a:p>
            <a:pPr lvl="1"/>
            <a:r>
              <a:rPr lang="en-US" dirty="0"/>
              <a:t>The </a:t>
            </a:r>
            <a:r>
              <a:rPr lang="en-US" i="1" dirty="0"/>
              <a:t>ATC</a:t>
            </a:r>
            <a:r>
              <a:rPr lang="en-US" dirty="0"/>
              <a:t> curve is </a:t>
            </a:r>
            <a:r>
              <a:rPr lang="en-US" dirty="0">
                <a:solidFill>
                  <a:srgbClr val="FF0066"/>
                </a:solidFill>
              </a:rPr>
              <a:t>tangent </a:t>
            </a:r>
            <a:r>
              <a:rPr lang="en-US" dirty="0"/>
              <a:t>to the demand curve at that level, which is </a:t>
            </a:r>
            <a:r>
              <a:rPr lang="en-US" dirty="0">
                <a:solidFill>
                  <a:srgbClr val="FF0066"/>
                </a:solidFill>
              </a:rPr>
              <a:t>not at the minimum point</a:t>
            </a:r>
            <a:r>
              <a:rPr lang="en-US" dirty="0"/>
              <a:t> of the </a:t>
            </a:r>
            <a:r>
              <a:rPr lang="en-US" i="1" dirty="0"/>
              <a:t>ATC</a:t>
            </a:r>
            <a:r>
              <a:rPr lang="en-US" dirty="0"/>
              <a:t> curve.</a:t>
            </a:r>
          </a:p>
          <a:p>
            <a:pPr lvl="1"/>
            <a:endParaRPr lang="en-US" dirty="0"/>
          </a:p>
        </p:txBody>
      </p:sp>
      <p:sp>
        <p:nvSpPr>
          <p:cNvPr id="4" name="Rectangle 2"/>
          <p:cNvSpPr txBox="1">
            <a:spLocks noChangeArrowheads="1"/>
          </p:cNvSpPr>
          <p:nvPr/>
        </p:nvSpPr>
        <p:spPr>
          <a:xfrm>
            <a:off x="0" y="457200"/>
            <a:ext cx="88392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Profit- Maximizing Price and Output Determination-Long run</a:t>
            </a:r>
          </a:p>
        </p:txBody>
      </p:sp>
      <p:sp>
        <p:nvSpPr>
          <p:cNvPr id="5" name="TextBox 4"/>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2" name="Slide Number Placeholder 1">
            <a:extLst>
              <a:ext uri="{FF2B5EF4-FFF2-40B4-BE49-F238E27FC236}">
                <a16:creationId xmlns:a16="http://schemas.microsoft.com/office/drawing/2014/main" id="{F83D04B6-CA31-4353-BD89-39B684D313C6}"/>
              </a:ext>
            </a:extLst>
          </p:cNvPr>
          <p:cNvSpPr>
            <a:spLocks noGrp="1"/>
          </p:cNvSpPr>
          <p:nvPr>
            <p:ph type="sldNum" sz="quarter" idx="12"/>
          </p:nvPr>
        </p:nvSpPr>
        <p:spPr/>
        <p:txBody>
          <a:bodyPr/>
          <a:lstStyle/>
          <a:p>
            <a:fld id="{2956D546-F4C2-42DF-983A-5826EEC28B7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Profit- Maximizing Price and Output Determination-Long run</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1554691" y="1600200"/>
            <a:ext cx="6034617" cy="4525963"/>
          </a:xfrm>
          <a:prstGeom prst="rect">
            <a:avLst/>
          </a:prstGeom>
          <a:noFill/>
          <a:ln w="9525">
            <a:noFill/>
            <a:miter lim="800000"/>
            <a:headEnd/>
            <a:tailEnd/>
          </a:ln>
        </p:spPr>
      </p:pic>
      <p:sp>
        <p:nvSpPr>
          <p:cNvPr id="4" name="TextBox 3"/>
          <p:cNvSpPr txBox="1"/>
          <p:nvPr/>
        </p:nvSpPr>
        <p:spPr>
          <a:xfrm>
            <a:off x="0" y="0"/>
            <a:ext cx="9144000" cy="369332"/>
          </a:xfrm>
          <a:prstGeom prst="rect">
            <a:avLst/>
          </a:prstGeom>
          <a:noFill/>
        </p:spPr>
        <p:txBody>
          <a:bodyPr wrap="square" rtlCol="0">
            <a:spAutoFit/>
          </a:bodyPr>
          <a:lstStyle/>
          <a:p>
            <a:r>
              <a:rPr lang="en-US" dirty="0"/>
              <a:t>1511HS211   							Economics</a:t>
            </a:r>
          </a:p>
        </p:txBody>
      </p:sp>
      <p:sp>
        <p:nvSpPr>
          <p:cNvPr id="3" name="Slide Number Placeholder 2">
            <a:extLst>
              <a:ext uri="{FF2B5EF4-FFF2-40B4-BE49-F238E27FC236}">
                <a16:creationId xmlns:a16="http://schemas.microsoft.com/office/drawing/2014/main" id="{556688DA-A3FF-4B26-843D-3A3CE95F77E7}"/>
              </a:ext>
            </a:extLst>
          </p:cNvPr>
          <p:cNvSpPr>
            <a:spLocks noGrp="1"/>
          </p:cNvSpPr>
          <p:nvPr>
            <p:ph type="sldNum" sz="quarter" idx="12"/>
          </p:nvPr>
        </p:nvSpPr>
        <p:spPr/>
        <p:txBody>
          <a:bodyPr/>
          <a:lstStyle/>
          <a:p>
            <a:fld id="{2956D546-F4C2-42DF-983A-5826EEC28B7A}"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377</TotalTime>
  <Words>1129</Words>
  <Application>Microsoft Office PowerPoint</Application>
  <PresentationFormat>On-screen Show (4:3)</PresentationFormat>
  <Paragraphs>141</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Times New Roman</vt:lpstr>
      <vt:lpstr>Wingdings</vt:lpstr>
      <vt:lpstr>Office Theme</vt:lpstr>
      <vt:lpstr>Monopolistic Competition Market</vt:lpstr>
      <vt:lpstr>Monopolistic Competition Market</vt:lpstr>
      <vt:lpstr>Monopolistic Competition   ( Market Characteristics)</vt:lpstr>
      <vt:lpstr>Certain Implications</vt:lpstr>
      <vt:lpstr>Monopolistically competitive firm Demand Curve</vt:lpstr>
      <vt:lpstr>Profit- Maximizing Price and Output Determination-Short run</vt:lpstr>
      <vt:lpstr>PowerPoint Presentation</vt:lpstr>
      <vt:lpstr>PowerPoint Presentation</vt:lpstr>
      <vt:lpstr>Profit- Maximizing Price and Output Determination-Long run</vt:lpstr>
      <vt:lpstr>Comparing Monopolistic Competition and Perfect Competition long run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Monopolistic Competition Market</dc:title>
  <dc:creator>Anshu</dc:creator>
  <cp:lastModifiedBy>Manas</cp:lastModifiedBy>
  <cp:revision>28</cp:revision>
  <dcterms:created xsi:type="dcterms:W3CDTF">2020-08-09T05:47:22Z</dcterms:created>
  <dcterms:modified xsi:type="dcterms:W3CDTF">2020-11-23T04:27:18Z</dcterms:modified>
</cp:coreProperties>
</file>