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74" r:id="rId1"/>
  </p:sldMasterIdLst>
  <p:notesMasterIdLst>
    <p:notesMasterId r:id="rId28"/>
  </p:notesMasterIdLst>
  <p:handoutMasterIdLst>
    <p:handoutMasterId r:id="rId29"/>
  </p:handoutMasterIdLst>
  <p:sldIdLst>
    <p:sldId id="256" r:id="rId2"/>
    <p:sldId id="573" r:id="rId3"/>
    <p:sldId id="545" r:id="rId4"/>
    <p:sldId id="546" r:id="rId5"/>
    <p:sldId id="547" r:id="rId6"/>
    <p:sldId id="548" r:id="rId7"/>
    <p:sldId id="549" r:id="rId8"/>
    <p:sldId id="550" r:id="rId9"/>
    <p:sldId id="551" r:id="rId10"/>
    <p:sldId id="552" r:id="rId11"/>
    <p:sldId id="553" r:id="rId12"/>
    <p:sldId id="554" r:id="rId13"/>
    <p:sldId id="555" r:id="rId14"/>
    <p:sldId id="556" r:id="rId15"/>
    <p:sldId id="557" r:id="rId16"/>
    <p:sldId id="558" r:id="rId17"/>
    <p:sldId id="559" r:id="rId18"/>
    <p:sldId id="560" r:id="rId19"/>
    <p:sldId id="561" r:id="rId20"/>
    <p:sldId id="565" r:id="rId21"/>
    <p:sldId id="567" r:id="rId22"/>
    <p:sldId id="570" r:id="rId23"/>
    <p:sldId id="571" r:id="rId24"/>
    <p:sldId id="572" r:id="rId25"/>
    <p:sldId id="574" r:id="rId26"/>
    <p:sldId id="575" r:id="rId27"/>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FFFF66"/>
    <a:srgbClr val="000066"/>
    <a:srgbClr val="660033"/>
    <a:srgbClr val="FFFFFF"/>
    <a:srgbClr val="000099"/>
    <a:srgbClr val="0033CC"/>
    <a:srgbClr val="CCE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6" d="100"/>
          <a:sy n="66" d="100"/>
        </p:scale>
        <p:origin x="283"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46"/>
    </p:cViewPr>
  </p:sorterViewPr>
  <p:notesViewPr>
    <p:cSldViewPr>
      <p:cViewPr varScale="1">
        <p:scale>
          <a:sx n="55" d="100"/>
          <a:sy n="55" d="100"/>
        </p:scale>
        <p:origin x="-185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56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56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56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76FB18E1-9850-490F-8D6B-6B7D2A83D93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25603"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6246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25607"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39837136-BA9D-49B8-B5CA-A75799EF36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Slide Number Placeholder 3"/>
          <p:cNvSpPr>
            <a:spLocks noGrp="1"/>
          </p:cNvSpPr>
          <p:nvPr>
            <p:ph type="sldNum" sz="quarter" idx="5"/>
          </p:nvPr>
        </p:nvSpPr>
        <p:spPr>
          <a:noFill/>
        </p:spPr>
        <p:txBody>
          <a:bodyPr/>
          <a:lstStyle/>
          <a:p>
            <a:fld id="{8C0D6619-2255-4B26-A568-24278EC0082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C0C3D15C-6332-4F83-90BA-36DF2C325A0C}" type="slidenum">
              <a:rPr lang="en-US" smtClean="0">
                <a:latin typeface="Arial" pitchFamily="34" charset="0"/>
              </a:rPr>
              <a:pPr/>
              <a:t>5</a:t>
            </a:fld>
            <a:endParaRPr lang="en-US">
              <a:latin typeface="Arial" pitchFamily="34" charset="0"/>
            </a:endParaRPr>
          </a:p>
        </p:txBody>
      </p:sp>
      <p:sp>
        <p:nvSpPr>
          <p:cNvPr id="32771" name="Rectangle 7"/>
          <p:cNvSpPr txBox="1">
            <a:spLocks noGrp="1" noChangeArrowheads="1"/>
          </p:cNvSpPr>
          <p:nvPr/>
        </p:nvSpPr>
        <p:spPr bwMode="auto">
          <a:xfrm>
            <a:off x="3970938" y="8829967"/>
            <a:ext cx="3037840" cy="464820"/>
          </a:xfrm>
          <a:prstGeom prst="rect">
            <a:avLst/>
          </a:prstGeom>
          <a:noFill/>
          <a:ln w="9525">
            <a:noFill/>
            <a:miter lim="800000"/>
            <a:headEnd/>
            <a:tailEnd/>
          </a:ln>
        </p:spPr>
        <p:txBody>
          <a:bodyPr lIns="93177" tIns="46589" rIns="93177" bIns="46589" anchor="b"/>
          <a:lstStyle/>
          <a:p>
            <a:pPr algn="r"/>
            <a:fld id="{E32E0086-F064-43D6-B681-59FD4917CBFF}" type="slidenum">
              <a:rPr lang="en-US" sz="1200">
                <a:cs typeface="Arial" pitchFamily="34" charset="0"/>
              </a:rPr>
              <a:pPr algn="r"/>
              <a:t>5</a:t>
            </a:fld>
            <a:endParaRPr lang="en-US" sz="1200" dirty="0">
              <a:cs typeface="Arial" pitchFamily="34" charset="0"/>
            </a:endParaRPr>
          </a:p>
        </p:txBody>
      </p:sp>
      <p:sp>
        <p:nvSpPr>
          <p:cNvPr id="32772" name="Rectangle 2"/>
          <p:cNvSpPr>
            <a:spLocks noGrp="1" noRot="1" noChangeAspect="1" noChangeArrowheads="1" noTextEdit="1"/>
          </p:cNvSpPr>
          <p:nvPr>
            <p:ph type="sldImg"/>
          </p:nvPr>
        </p:nvSpPr>
        <p:spPr>
          <a:xfrm>
            <a:off x="1181100" y="544513"/>
            <a:ext cx="4648200" cy="3486150"/>
          </a:xfrm>
          <a:ln/>
        </p:spPr>
      </p:sp>
      <p:sp>
        <p:nvSpPr>
          <p:cNvPr id="32773" name="Rectangle 3"/>
          <p:cNvSpPr>
            <a:spLocks noGrp="1" noChangeArrowheads="1"/>
          </p:cNvSpPr>
          <p:nvPr>
            <p:ph type="body" idx="1"/>
          </p:nvPr>
        </p:nvSpPr>
        <p:spPr>
          <a:xfrm>
            <a:off x="701040" y="4318952"/>
            <a:ext cx="5608320" cy="4280218"/>
          </a:xfrm>
          <a:noFill/>
          <a:ln/>
        </p:spPr>
        <p:txBody>
          <a:bodyPr/>
          <a:lstStyle/>
          <a:p>
            <a:pPr eaLnBrk="1" hangingPunct="1"/>
            <a:r>
              <a:rPr lang="en-US"/>
              <a:t>Sources:  U.S. Census Bureau (www.census.gov), Federal Trade Commission (www.ftc.gov), and various periodicals and microeconomics textbooks.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8A03EF24-9B9A-4049-A20C-E5DAEA31F322}" type="slidenum">
              <a:rPr lang="en-US" smtClean="0">
                <a:latin typeface="Arial" pitchFamily="34" charset="0"/>
              </a:rPr>
              <a:pPr/>
              <a:t>6</a:t>
            </a:fld>
            <a:endParaRPr lang="en-US">
              <a:latin typeface="Arial" pitchFamily="3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6" descr="dglxasset[1]"/>
          <p:cNvPicPr>
            <a:picLocks noChangeAspect="1" noChangeArrowheads="1"/>
          </p:cNvPicPr>
          <p:nvPr userDrawn="1"/>
        </p:nvPicPr>
        <p:blipFill>
          <a:blip r:embed="rId2" cstate="print"/>
          <a:srcRect/>
          <a:stretch>
            <a:fillRect/>
          </a:stretch>
        </p:blipFill>
        <p:spPr bwMode="auto">
          <a:xfrm>
            <a:off x="8227647" y="0"/>
            <a:ext cx="916353" cy="7651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txBox="1">
            <a:spLocks/>
          </p:cNvSpPr>
          <p:nvPr userDrawn="1"/>
        </p:nvSpPr>
        <p:spPr>
          <a:xfrm>
            <a:off x="44450" y="0"/>
            <a:ext cx="2927350" cy="304800"/>
          </a:xfrm>
          <a:prstGeom prst="rect">
            <a:avLst/>
          </a:prstGeom>
        </p:spPr>
        <p:txBody>
          <a:bodyPr tIns="0" bIns="0" anchor="b"/>
          <a:lstStyle/>
          <a:p>
            <a:pPr>
              <a:defRPr/>
            </a:pPr>
            <a:endParaRPr lang="en-US" sz="1400" b="1" dirty="0">
              <a:solidFill>
                <a:schemeClr val="tx1"/>
              </a:solidFill>
            </a:endParaRPr>
          </a:p>
        </p:txBody>
      </p:sp>
      <p:pic>
        <p:nvPicPr>
          <p:cNvPr id="8" name="Picture 6" descr="dglxasset[1]"/>
          <p:cNvPicPr>
            <a:picLocks noChangeAspect="1" noChangeArrowheads="1"/>
          </p:cNvPicPr>
          <p:nvPr userDrawn="1"/>
        </p:nvPicPr>
        <p:blipFill>
          <a:blip r:embed="rId2" cstate="print"/>
          <a:srcRect/>
          <a:stretch>
            <a:fillRect/>
          </a:stretch>
        </p:blipFill>
        <p:spPr bwMode="auto">
          <a:xfrm>
            <a:off x="8227647" y="0"/>
            <a:ext cx="916353" cy="765175"/>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F96E233F-652B-4CF4-A08D-F1EAEF16AC09}"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66"/>
            </a:gs>
            <a:gs pos="50000">
              <a:schemeClr val="accent1">
                <a:tint val="44500"/>
                <a:satMod val="160000"/>
              </a:schemeClr>
            </a:gs>
            <a:gs pos="100000">
              <a:schemeClr val="accent1">
                <a:tint val="23500"/>
                <a:satMod val="16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dglxasset[1]"/>
          <p:cNvPicPr>
            <a:picLocks noChangeAspect="1" noChangeArrowheads="1"/>
          </p:cNvPicPr>
          <p:nvPr/>
        </p:nvPicPr>
        <p:blipFill>
          <a:blip r:embed="rId14" cstate="print"/>
          <a:srcRect/>
          <a:stretch>
            <a:fillRect/>
          </a:stretch>
        </p:blipFill>
        <p:spPr bwMode="auto">
          <a:xfrm>
            <a:off x="8227647" y="0"/>
            <a:ext cx="916353" cy="765175"/>
          </a:xfrm>
          <a:prstGeom prst="rect">
            <a:avLst/>
          </a:prstGeom>
          <a:noFill/>
          <a:ln w="9525">
            <a:noFill/>
            <a:miter lim="800000"/>
            <a:headEnd/>
            <a:tailEnd/>
          </a:ln>
        </p:spPr>
      </p:pic>
      <p:sp>
        <p:nvSpPr>
          <p:cNvPr id="8" name="Footer Placeholder 8"/>
          <p:cNvSpPr txBox="1">
            <a:spLocks/>
          </p:cNvSpPr>
          <p:nvPr/>
        </p:nvSpPr>
        <p:spPr>
          <a:xfrm>
            <a:off x="44450" y="0"/>
            <a:ext cx="2927350" cy="304800"/>
          </a:xfrm>
          <a:prstGeom prst="rect">
            <a:avLst/>
          </a:prstGeom>
        </p:spPr>
        <p:txBody>
          <a:bodyPr tIns="0" bIns="0" anchor="b"/>
          <a:lstStyle/>
          <a:p>
            <a:pPr>
              <a:defRPr/>
            </a:pPr>
            <a:r>
              <a:rPr lang="en-US" sz="1400" b="1" dirty="0">
                <a:solidFill>
                  <a:schemeClr val="tx1"/>
                </a:solidFill>
              </a:rPr>
              <a:t>15B11HS211            Economics</a:t>
            </a:r>
          </a:p>
        </p:txBody>
      </p:sp>
    </p:spTree>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8"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chegg.com/homework-help/questions-and-answers/product-concentration-ratio-100-100-100-100-99-99-98-98-98-98-video-game-consoles-instant--q51070465"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228600" y="1219200"/>
            <a:ext cx="8610600" cy="1828800"/>
          </a:xfrm>
        </p:spPr>
        <p:txBody>
          <a:bodyPr>
            <a:normAutofit fontScale="90000"/>
          </a:bodyPr>
          <a:lstStyle/>
          <a:p>
            <a:r>
              <a:rPr lang="en-US" sz="6600" b="1" dirty="0"/>
              <a:t>Oligopoly </a:t>
            </a:r>
            <a:br>
              <a:rPr lang="en-US" sz="6600" b="1" dirty="0"/>
            </a:br>
            <a:r>
              <a:rPr lang="en-US" sz="6600" b="1" dirty="0"/>
              <a:t>and </a:t>
            </a:r>
            <a:br>
              <a:rPr lang="en-US" sz="6600" b="1" dirty="0"/>
            </a:br>
            <a:r>
              <a:rPr lang="en-US" sz="6600" b="1" dirty="0"/>
              <a:t>Strategic Behavior</a:t>
            </a:r>
          </a:p>
        </p:txBody>
      </p:sp>
      <p:pic>
        <p:nvPicPr>
          <p:cNvPr id="27652" name="Picture 6" descr="dglxasset[1]"/>
          <p:cNvPicPr>
            <a:picLocks noChangeAspect="1" noChangeArrowheads="1"/>
          </p:cNvPicPr>
          <p:nvPr/>
        </p:nvPicPr>
        <p:blipFill>
          <a:blip r:embed="rId3" cstate="print"/>
          <a:srcRect/>
          <a:stretch>
            <a:fillRect/>
          </a:stretch>
        </p:blipFill>
        <p:spPr bwMode="auto">
          <a:xfrm>
            <a:off x="6553200" y="4267200"/>
            <a:ext cx="2193925" cy="1831975"/>
          </a:xfrm>
          <a:prstGeom prst="rect">
            <a:avLst/>
          </a:prstGeom>
          <a:noFill/>
          <a:ln w="9525">
            <a:noFill/>
            <a:miter lim="800000"/>
            <a:headEnd/>
            <a:tailEnd/>
          </a:ln>
        </p:spPr>
      </p:pic>
      <p:sp>
        <p:nvSpPr>
          <p:cNvPr id="4" name="Slide Number Placeholder 3"/>
          <p:cNvSpPr txBox="1">
            <a:spLocks noChangeArrowheads="1"/>
          </p:cNvSpPr>
          <p:nvPr/>
        </p:nvSpPr>
        <p:spPr bwMode="auto">
          <a:xfrm>
            <a:off x="8647113" y="6408738"/>
            <a:ext cx="366712"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 y="304800"/>
            <a:ext cx="8499475" cy="811213"/>
          </a:xfrm>
        </p:spPr>
        <p:txBody>
          <a:bodyPr/>
          <a:lstStyle/>
          <a:p>
            <a:r>
              <a:rPr lang="en-US" dirty="0"/>
              <a:t>Kinked Demand Curve Model</a:t>
            </a:r>
            <a:r>
              <a:rPr lang="en-US" baseline="30000" dirty="0"/>
              <a:t>2</a:t>
            </a:r>
          </a:p>
        </p:txBody>
      </p:sp>
      <p:sp>
        <p:nvSpPr>
          <p:cNvPr id="17411" name="Rectangle 3"/>
          <p:cNvSpPr>
            <a:spLocks noGrp="1" noChangeArrowheads="1"/>
          </p:cNvSpPr>
          <p:nvPr>
            <p:ph sz="quarter" idx="1"/>
          </p:nvPr>
        </p:nvSpPr>
        <p:spPr>
          <a:xfrm>
            <a:off x="76200" y="1676400"/>
            <a:ext cx="6400800" cy="4648200"/>
          </a:xfrm>
        </p:spPr>
        <p:txBody>
          <a:bodyPr>
            <a:normAutofit fontScale="85000" lnSpcReduction="20000"/>
          </a:bodyPr>
          <a:lstStyle/>
          <a:p>
            <a:pPr algn="just"/>
            <a:r>
              <a:rPr lang="en-US" dirty="0"/>
              <a:t>Proposed by Paul </a:t>
            </a:r>
            <a:r>
              <a:rPr lang="en-US" dirty="0" err="1"/>
              <a:t>Sweezy</a:t>
            </a:r>
            <a:endParaRPr lang="en-US" dirty="0"/>
          </a:p>
          <a:p>
            <a:pPr algn="just"/>
            <a:r>
              <a:rPr lang="en-US" dirty="0"/>
              <a:t>If an </a:t>
            </a:r>
            <a:r>
              <a:rPr lang="en-US" dirty="0" err="1"/>
              <a:t>oligopolist</a:t>
            </a:r>
            <a:r>
              <a:rPr lang="en-US" dirty="0"/>
              <a:t> raises price, other firms will not follow, so demand will be elastic</a:t>
            </a:r>
          </a:p>
          <a:p>
            <a:pPr algn="just"/>
            <a:r>
              <a:rPr lang="en-US" dirty="0"/>
              <a:t>If an </a:t>
            </a:r>
            <a:r>
              <a:rPr lang="en-US" dirty="0" err="1"/>
              <a:t>oligopolist</a:t>
            </a:r>
            <a:r>
              <a:rPr lang="en-US" dirty="0"/>
              <a:t> lowers price, other firms will follow, so demand will be inelastic</a:t>
            </a:r>
          </a:p>
          <a:p>
            <a:pPr algn="just"/>
            <a:r>
              <a:rPr lang="en-US" dirty="0"/>
              <a:t>Implication is that demand curve will be kinked, MR will have a discontinuity, and </a:t>
            </a:r>
            <a:r>
              <a:rPr lang="en-US" dirty="0" err="1"/>
              <a:t>oligopolists</a:t>
            </a:r>
            <a:r>
              <a:rPr lang="en-US" dirty="0"/>
              <a:t> will not change price when marginal cost changes</a:t>
            </a:r>
          </a:p>
        </p:txBody>
      </p:sp>
      <p:pic>
        <p:nvPicPr>
          <p:cNvPr id="17412" name="Picture 5" descr="https://33.media.tumblr.com/tumblr_mdxx0dJ0yt1qjsrxx.jpg"/>
          <p:cNvPicPr>
            <a:picLocks noChangeAspect="1" noChangeArrowheads="1"/>
          </p:cNvPicPr>
          <p:nvPr/>
        </p:nvPicPr>
        <p:blipFill>
          <a:blip r:embed="rId2" cstate="print"/>
          <a:srcRect/>
          <a:stretch>
            <a:fillRect/>
          </a:stretch>
        </p:blipFill>
        <p:spPr bwMode="auto">
          <a:xfrm>
            <a:off x="6705600" y="1371600"/>
            <a:ext cx="1752600" cy="2416084"/>
          </a:xfrm>
          <a:prstGeom prst="rect">
            <a:avLst/>
          </a:prstGeom>
          <a:noFill/>
          <a:ln w="9525">
            <a:noFill/>
            <a:miter lim="800000"/>
            <a:headEnd/>
            <a:tailEnd/>
          </a:ln>
        </p:spPr>
      </p:pic>
      <p:sp>
        <p:nvSpPr>
          <p:cNvPr id="5" name="Slide Number Placeholder 3"/>
          <p:cNvSpPr txBox="1">
            <a:spLocks noChangeArrowheads="1"/>
          </p:cNvSpPr>
          <p:nvPr/>
        </p:nvSpPr>
        <p:spPr bwMode="auto">
          <a:xfrm>
            <a:off x="8534400" y="6408738"/>
            <a:ext cx="4794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5"/>
          <p:cNvSpPr txBox="1">
            <a:spLocks noChangeArrowheads="1"/>
          </p:cNvSpPr>
          <p:nvPr/>
        </p:nvSpPr>
        <p:spPr bwMode="auto">
          <a:xfrm>
            <a:off x="4953000" y="1766888"/>
            <a:ext cx="3028950" cy="366712"/>
          </a:xfrm>
          <a:prstGeom prst="rect">
            <a:avLst/>
          </a:prstGeom>
          <a:noFill/>
          <a:ln w="9525">
            <a:noFill/>
            <a:miter lim="800000"/>
            <a:headEnd/>
            <a:tailEnd/>
          </a:ln>
        </p:spPr>
        <p:txBody>
          <a:bodyPr wrap="none">
            <a:spAutoFit/>
          </a:bodyPr>
          <a:lstStyle/>
          <a:p>
            <a:pPr eaLnBrk="1" hangingPunct="1"/>
            <a:r>
              <a:rPr lang="en-GB" b="1">
                <a:cs typeface="Times New Roman" pitchFamily="18" charset="0"/>
              </a:rPr>
              <a:t>Kinked Demand Curve</a:t>
            </a:r>
            <a:endParaRPr lang="en-US" b="1">
              <a:cs typeface="Times New Roman" pitchFamily="18" charset="0"/>
            </a:endParaRPr>
          </a:p>
        </p:txBody>
      </p:sp>
      <p:sp>
        <p:nvSpPr>
          <p:cNvPr id="93190" name="Line 6"/>
          <p:cNvSpPr>
            <a:spLocks noChangeShapeType="1"/>
          </p:cNvSpPr>
          <p:nvPr/>
        </p:nvSpPr>
        <p:spPr bwMode="auto">
          <a:xfrm>
            <a:off x="1116013" y="2133600"/>
            <a:ext cx="0" cy="3743325"/>
          </a:xfrm>
          <a:prstGeom prst="line">
            <a:avLst/>
          </a:prstGeom>
          <a:noFill/>
          <a:ln w="57150">
            <a:solidFill>
              <a:schemeClr val="tx1"/>
            </a:solidFill>
            <a:round/>
            <a:headEnd/>
            <a:tailEnd/>
          </a:ln>
        </p:spPr>
        <p:txBody>
          <a:bodyPr/>
          <a:lstStyle/>
          <a:p>
            <a:endParaRPr lang="en-US"/>
          </a:p>
        </p:txBody>
      </p:sp>
      <p:sp>
        <p:nvSpPr>
          <p:cNvPr id="93191" name="Text Box 7"/>
          <p:cNvSpPr txBox="1">
            <a:spLocks noChangeArrowheads="1"/>
          </p:cNvSpPr>
          <p:nvPr/>
        </p:nvSpPr>
        <p:spPr bwMode="auto">
          <a:xfrm>
            <a:off x="158750" y="1571625"/>
            <a:ext cx="831850" cy="366713"/>
          </a:xfrm>
          <a:prstGeom prst="rect">
            <a:avLst/>
          </a:prstGeom>
          <a:noFill/>
          <a:ln w="9525">
            <a:noFill/>
            <a:miter lim="800000"/>
            <a:headEnd/>
            <a:tailEnd/>
          </a:ln>
        </p:spPr>
        <p:txBody>
          <a:bodyPr wrap="none">
            <a:spAutoFit/>
          </a:bodyPr>
          <a:lstStyle/>
          <a:p>
            <a:pPr eaLnBrk="1" hangingPunct="1"/>
            <a:r>
              <a:rPr lang="en-GB" b="1">
                <a:cs typeface="Times New Roman" pitchFamily="18" charset="0"/>
              </a:rPr>
              <a:t>Price</a:t>
            </a:r>
            <a:endParaRPr lang="en-US" b="1">
              <a:cs typeface="Times New Roman" pitchFamily="18" charset="0"/>
            </a:endParaRPr>
          </a:p>
        </p:txBody>
      </p:sp>
      <p:sp>
        <p:nvSpPr>
          <p:cNvPr id="93192" name="Freeform 8"/>
          <p:cNvSpPr>
            <a:spLocks/>
          </p:cNvSpPr>
          <p:nvPr/>
        </p:nvSpPr>
        <p:spPr bwMode="auto">
          <a:xfrm>
            <a:off x="1114425" y="5868988"/>
            <a:ext cx="5834063" cy="6350"/>
          </a:xfrm>
          <a:custGeom>
            <a:avLst/>
            <a:gdLst>
              <a:gd name="T0" fmla="*/ 0 w 3675"/>
              <a:gd name="T1" fmla="*/ 2147483647 h 4"/>
              <a:gd name="T2" fmla="*/ 2147483647 w 3675"/>
              <a:gd name="T3" fmla="*/ 0 h 4"/>
              <a:gd name="T4" fmla="*/ 0 60000 65536"/>
              <a:gd name="T5" fmla="*/ 0 60000 65536"/>
              <a:gd name="T6" fmla="*/ 0 w 3675"/>
              <a:gd name="T7" fmla="*/ 0 h 4"/>
              <a:gd name="T8" fmla="*/ 3675 w 3675"/>
              <a:gd name="T9" fmla="*/ 4 h 4"/>
            </a:gdLst>
            <a:ahLst/>
            <a:cxnLst>
              <a:cxn ang="T4">
                <a:pos x="T0" y="T1"/>
              </a:cxn>
              <a:cxn ang="T5">
                <a:pos x="T2" y="T3"/>
              </a:cxn>
            </a:cxnLst>
            <a:rect l="T6" t="T7" r="T8" b="T9"/>
            <a:pathLst>
              <a:path w="3675" h="4">
                <a:moveTo>
                  <a:pt x="0" y="4"/>
                </a:moveTo>
                <a:lnTo>
                  <a:pt x="3675" y="0"/>
                </a:lnTo>
              </a:path>
            </a:pathLst>
          </a:custGeom>
          <a:noFill/>
          <a:ln w="57150">
            <a:solidFill>
              <a:schemeClr val="tx1"/>
            </a:solidFill>
            <a:round/>
            <a:headEnd/>
            <a:tailEnd/>
          </a:ln>
        </p:spPr>
        <p:txBody>
          <a:bodyPr/>
          <a:lstStyle/>
          <a:p>
            <a:endParaRPr lang="en-US"/>
          </a:p>
        </p:txBody>
      </p:sp>
      <p:sp>
        <p:nvSpPr>
          <p:cNvPr id="93193" name="Text Box 9"/>
          <p:cNvSpPr txBox="1">
            <a:spLocks noChangeArrowheads="1"/>
          </p:cNvSpPr>
          <p:nvPr/>
        </p:nvSpPr>
        <p:spPr bwMode="auto">
          <a:xfrm>
            <a:off x="6477000" y="5872163"/>
            <a:ext cx="1293813" cy="366712"/>
          </a:xfrm>
          <a:prstGeom prst="rect">
            <a:avLst/>
          </a:prstGeom>
          <a:noFill/>
          <a:ln w="9525">
            <a:noFill/>
            <a:miter lim="800000"/>
            <a:headEnd/>
            <a:tailEnd/>
          </a:ln>
        </p:spPr>
        <p:txBody>
          <a:bodyPr wrap="none">
            <a:spAutoFit/>
          </a:bodyPr>
          <a:lstStyle/>
          <a:p>
            <a:pPr eaLnBrk="1" hangingPunct="1"/>
            <a:r>
              <a:rPr lang="en-GB" b="1">
                <a:cs typeface="Times New Roman" pitchFamily="18" charset="0"/>
              </a:rPr>
              <a:t>Quantity</a:t>
            </a:r>
            <a:endParaRPr lang="en-US" b="1">
              <a:cs typeface="Times New Roman" pitchFamily="18" charset="0"/>
            </a:endParaRPr>
          </a:p>
        </p:txBody>
      </p:sp>
      <p:sp>
        <p:nvSpPr>
          <p:cNvPr id="93194" name="Line 10"/>
          <p:cNvSpPr>
            <a:spLocks noChangeShapeType="1"/>
          </p:cNvSpPr>
          <p:nvPr/>
        </p:nvSpPr>
        <p:spPr bwMode="auto">
          <a:xfrm>
            <a:off x="1547813" y="2205038"/>
            <a:ext cx="5545137" cy="2808287"/>
          </a:xfrm>
          <a:prstGeom prst="line">
            <a:avLst/>
          </a:prstGeom>
          <a:noFill/>
          <a:ln w="38100">
            <a:solidFill>
              <a:srgbClr val="FF0000"/>
            </a:solidFill>
            <a:round/>
            <a:headEnd/>
            <a:tailEnd/>
          </a:ln>
        </p:spPr>
        <p:txBody>
          <a:bodyPr/>
          <a:lstStyle/>
          <a:p>
            <a:endParaRPr lang="en-US"/>
          </a:p>
        </p:txBody>
      </p:sp>
      <p:sp>
        <p:nvSpPr>
          <p:cNvPr id="93195" name="Text Box 11"/>
          <p:cNvSpPr txBox="1">
            <a:spLocks noChangeArrowheads="1"/>
          </p:cNvSpPr>
          <p:nvPr/>
        </p:nvSpPr>
        <p:spPr bwMode="auto">
          <a:xfrm>
            <a:off x="6629400" y="4495800"/>
            <a:ext cx="1563688" cy="366713"/>
          </a:xfrm>
          <a:prstGeom prst="rect">
            <a:avLst/>
          </a:prstGeom>
          <a:noFill/>
          <a:ln w="9525">
            <a:noFill/>
            <a:miter lim="800000"/>
            <a:headEnd/>
            <a:tailEnd/>
          </a:ln>
        </p:spPr>
        <p:txBody>
          <a:bodyPr wrap="none">
            <a:spAutoFit/>
          </a:bodyPr>
          <a:lstStyle/>
          <a:p>
            <a:pPr eaLnBrk="1" hangingPunct="1"/>
            <a:r>
              <a:rPr lang="en-GB" b="1">
                <a:cs typeface="Times New Roman" pitchFamily="18" charset="0"/>
              </a:rPr>
              <a:t>D = elastic</a:t>
            </a:r>
            <a:endParaRPr lang="en-US" b="1">
              <a:cs typeface="Times New Roman" pitchFamily="18" charset="0"/>
            </a:endParaRPr>
          </a:p>
        </p:txBody>
      </p:sp>
      <p:sp>
        <p:nvSpPr>
          <p:cNvPr id="93196" name="Line 12"/>
          <p:cNvSpPr>
            <a:spLocks noChangeShapeType="1"/>
          </p:cNvSpPr>
          <p:nvPr/>
        </p:nvSpPr>
        <p:spPr bwMode="auto">
          <a:xfrm>
            <a:off x="3276600" y="1844675"/>
            <a:ext cx="1943100" cy="3744913"/>
          </a:xfrm>
          <a:prstGeom prst="line">
            <a:avLst/>
          </a:prstGeom>
          <a:noFill/>
          <a:ln w="38100">
            <a:solidFill>
              <a:srgbClr val="0066FF"/>
            </a:solidFill>
            <a:round/>
            <a:headEnd/>
            <a:tailEnd/>
          </a:ln>
        </p:spPr>
        <p:txBody>
          <a:bodyPr/>
          <a:lstStyle/>
          <a:p>
            <a:endParaRPr lang="en-US"/>
          </a:p>
        </p:txBody>
      </p:sp>
      <p:sp>
        <p:nvSpPr>
          <p:cNvPr id="93197" name="Text Box 13"/>
          <p:cNvSpPr txBox="1">
            <a:spLocks noChangeArrowheads="1"/>
          </p:cNvSpPr>
          <p:nvPr/>
        </p:nvSpPr>
        <p:spPr bwMode="auto">
          <a:xfrm>
            <a:off x="5272088" y="5334000"/>
            <a:ext cx="1852612" cy="366713"/>
          </a:xfrm>
          <a:prstGeom prst="rect">
            <a:avLst/>
          </a:prstGeom>
          <a:noFill/>
          <a:ln w="9525">
            <a:noFill/>
            <a:miter lim="800000"/>
            <a:headEnd/>
            <a:tailEnd/>
          </a:ln>
        </p:spPr>
        <p:txBody>
          <a:bodyPr wrap="none">
            <a:spAutoFit/>
          </a:bodyPr>
          <a:lstStyle/>
          <a:p>
            <a:pPr eaLnBrk="1" hangingPunct="1"/>
            <a:r>
              <a:rPr lang="en-GB" b="1">
                <a:cs typeface="Times New Roman" pitchFamily="18" charset="0"/>
              </a:rPr>
              <a:t>D = Inelastic</a:t>
            </a:r>
            <a:endParaRPr lang="en-US" b="1">
              <a:cs typeface="Times New Roman" pitchFamily="18" charset="0"/>
            </a:endParaRPr>
          </a:p>
        </p:txBody>
      </p:sp>
      <p:sp>
        <p:nvSpPr>
          <p:cNvPr id="93198" name="Line 14"/>
          <p:cNvSpPr>
            <a:spLocks noChangeShapeType="1"/>
          </p:cNvSpPr>
          <p:nvPr/>
        </p:nvSpPr>
        <p:spPr bwMode="auto">
          <a:xfrm flipH="1">
            <a:off x="1116013" y="3500438"/>
            <a:ext cx="3024187" cy="0"/>
          </a:xfrm>
          <a:prstGeom prst="line">
            <a:avLst/>
          </a:prstGeom>
          <a:noFill/>
          <a:ln w="9525">
            <a:solidFill>
              <a:schemeClr val="tx1"/>
            </a:solidFill>
            <a:round/>
            <a:headEnd/>
            <a:tailEnd/>
          </a:ln>
        </p:spPr>
        <p:txBody>
          <a:bodyPr/>
          <a:lstStyle/>
          <a:p>
            <a:endParaRPr lang="en-US"/>
          </a:p>
        </p:txBody>
      </p:sp>
      <p:sp>
        <p:nvSpPr>
          <p:cNvPr id="93199" name="Text Box 15"/>
          <p:cNvSpPr txBox="1">
            <a:spLocks noChangeArrowheads="1"/>
          </p:cNvSpPr>
          <p:nvPr/>
        </p:nvSpPr>
        <p:spPr bwMode="auto">
          <a:xfrm>
            <a:off x="611188" y="3352800"/>
            <a:ext cx="574675" cy="304800"/>
          </a:xfrm>
          <a:prstGeom prst="rect">
            <a:avLst/>
          </a:prstGeom>
          <a:noFill/>
          <a:ln w="9525">
            <a:noFill/>
            <a:miter lim="800000"/>
            <a:headEnd/>
            <a:tailEnd/>
          </a:ln>
        </p:spPr>
        <p:txBody>
          <a:bodyPr wrap="none">
            <a:spAutoFit/>
          </a:bodyPr>
          <a:lstStyle/>
          <a:p>
            <a:pPr eaLnBrk="1" hangingPunct="1"/>
            <a:r>
              <a:rPr lang="en-GB" sz="1400">
                <a:cs typeface="Times New Roman" pitchFamily="18" charset="0"/>
              </a:rPr>
              <a:t>Rs 5</a:t>
            </a:r>
            <a:endParaRPr lang="en-US" sz="1400">
              <a:cs typeface="Times New Roman" pitchFamily="18" charset="0"/>
            </a:endParaRPr>
          </a:p>
        </p:txBody>
      </p:sp>
      <p:sp>
        <p:nvSpPr>
          <p:cNvPr id="93200" name="Line 16"/>
          <p:cNvSpPr>
            <a:spLocks noChangeShapeType="1"/>
          </p:cNvSpPr>
          <p:nvPr/>
        </p:nvSpPr>
        <p:spPr bwMode="auto">
          <a:xfrm>
            <a:off x="1116013" y="2636838"/>
            <a:ext cx="1223962" cy="0"/>
          </a:xfrm>
          <a:prstGeom prst="line">
            <a:avLst/>
          </a:prstGeom>
          <a:noFill/>
          <a:ln w="9525">
            <a:solidFill>
              <a:schemeClr val="tx1"/>
            </a:solidFill>
            <a:prstDash val="dash"/>
            <a:round/>
            <a:headEnd/>
            <a:tailEnd/>
          </a:ln>
        </p:spPr>
        <p:txBody>
          <a:bodyPr/>
          <a:lstStyle/>
          <a:p>
            <a:endParaRPr lang="en-US"/>
          </a:p>
        </p:txBody>
      </p:sp>
      <p:sp>
        <p:nvSpPr>
          <p:cNvPr id="93201" name="Freeform 17"/>
          <p:cNvSpPr>
            <a:spLocks/>
          </p:cNvSpPr>
          <p:nvPr/>
        </p:nvSpPr>
        <p:spPr bwMode="auto">
          <a:xfrm>
            <a:off x="2339975" y="2636838"/>
            <a:ext cx="3175" cy="3238500"/>
          </a:xfrm>
          <a:custGeom>
            <a:avLst/>
            <a:gdLst>
              <a:gd name="T0" fmla="*/ 0 w 2"/>
              <a:gd name="T1" fmla="*/ 0 h 2040"/>
              <a:gd name="T2" fmla="*/ 2147483647 w 2"/>
              <a:gd name="T3" fmla="*/ 2147483647 h 2040"/>
              <a:gd name="T4" fmla="*/ 0 60000 65536"/>
              <a:gd name="T5" fmla="*/ 0 60000 65536"/>
              <a:gd name="T6" fmla="*/ 0 w 2"/>
              <a:gd name="T7" fmla="*/ 0 h 2040"/>
              <a:gd name="T8" fmla="*/ 2 w 2"/>
              <a:gd name="T9" fmla="*/ 2040 h 2040"/>
            </a:gdLst>
            <a:ahLst/>
            <a:cxnLst>
              <a:cxn ang="T4">
                <a:pos x="T0" y="T1"/>
              </a:cxn>
              <a:cxn ang="T5">
                <a:pos x="T2" y="T3"/>
              </a:cxn>
            </a:cxnLst>
            <a:rect l="T6" t="T7" r="T8" b="T9"/>
            <a:pathLst>
              <a:path w="2" h="2040">
                <a:moveTo>
                  <a:pt x="0" y="0"/>
                </a:moveTo>
                <a:lnTo>
                  <a:pt x="2" y="2040"/>
                </a:lnTo>
              </a:path>
            </a:pathLst>
          </a:custGeom>
          <a:noFill/>
          <a:ln w="9525">
            <a:solidFill>
              <a:schemeClr val="tx1"/>
            </a:solidFill>
            <a:prstDash val="dash"/>
            <a:round/>
            <a:headEnd/>
            <a:tailEnd/>
          </a:ln>
        </p:spPr>
        <p:txBody>
          <a:bodyPr/>
          <a:lstStyle/>
          <a:p>
            <a:endParaRPr lang="en-US"/>
          </a:p>
        </p:txBody>
      </p:sp>
      <p:sp>
        <p:nvSpPr>
          <p:cNvPr id="93202" name="Freeform 18"/>
          <p:cNvSpPr>
            <a:spLocks/>
          </p:cNvSpPr>
          <p:nvPr/>
        </p:nvSpPr>
        <p:spPr bwMode="auto">
          <a:xfrm>
            <a:off x="4121150" y="3482975"/>
            <a:ext cx="1588" cy="2384425"/>
          </a:xfrm>
          <a:custGeom>
            <a:avLst/>
            <a:gdLst>
              <a:gd name="T0" fmla="*/ 0 w 1"/>
              <a:gd name="T1" fmla="*/ 0 h 1502"/>
              <a:gd name="T2" fmla="*/ 0 w 1"/>
              <a:gd name="T3" fmla="*/ 2147483647 h 1502"/>
              <a:gd name="T4" fmla="*/ 0 60000 65536"/>
              <a:gd name="T5" fmla="*/ 0 60000 65536"/>
              <a:gd name="T6" fmla="*/ 0 w 1"/>
              <a:gd name="T7" fmla="*/ 0 h 1502"/>
              <a:gd name="T8" fmla="*/ 1 w 1"/>
              <a:gd name="T9" fmla="*/ 1502 h 1502"/>
            </a:gdLst>
            <a:ahLst/>
            <a:cxnLst>
              <a:cxn ang="T4">
                <a:pos x="T0" y="T1"/>
              </a:cxn>
              <a:cxn ang="T5">
                <a:pos x="T2" y="T3"/>
              </a:cxn>
            </a:cxnLst>
            <a:rect l="T6" t="T7" r="T8" b="T9"/>
            <a:pathLst>
              <a:path w="1" h="1502">
                <a:moveTo>
                  <a:pt x="0" y="0"/>
                </a:moveTo>
                <a:lnTo>
                  <a:pt x="0" y="1502"/>
                </a:lnTo>
              </a:path>
            </a:pathLst>
          </a:custGeom>
          <a:noFill/>
          <a:ln w="9525">
            <a:solidFill>
              <a:schemeClr val="tx1"/>
            </a:solidFill>
            <a:round/>
            <a:headEnd/>
            <a:tailEnd/>
          </a:ln>
        </p:spPr>
        <p:txBody>
          <a:bodyPr/>
          <a:lstStyle/>
          <a:p>
            <a:endParaRPr lang="en-US"/>
          </a:p>
        </p:txBody>
      </p:sp>
      <p:sp>
        <p:nvSpPr>
          <p:cNvPr id="93203" name="Text Box 19"/>
          <p:cNvSpPr txBox="1">
            <a:spLocks noChangeArrowheads="1"/>
          </p:cNvSpPr>
          <p:nvPr/>
        </p:nvSpPr>
        <p:spPr bwMode="auto">
          <a:xfrm>
            <a:off x="3924300" y="5949950"/>
            <a:ext cx="792163" cy="304800"/>
          </a:xfrm>
          <a:prstGeom prst="rect">
            <a:avLst/>
          </a:prstGeom>
          <a:noFill/>
          <a:ln w="9525">
            <a:noFill/>
            <a:miter lim="800000"/>
            <a:headEnd/>
            <a:tailEnd/>
          </a:ln>
        </p:spPr>
        <p:txBody>
          <a:bodyPr>
            <a:spAutoFit/>
          </a:bodyPr>
          <a:lstStyle/>
          <a:p>
            <a:pPr eaLnBrk="1" hangingPunct="1"/>
            <a:r>
              <a:rPr lang="en-GB" sz="1400">
                <a:cs typeface="Times New Roman" pitchFamily="18" charset="0"/>
              </a:rPr>
              <a:t>100</a:t>
            </a:r>
            <a:endParaRPr lang="en-US" sz="1400">
              <a:cs typeface="Times New Roman" pitchFamily="18" charset="0"/>
            </a:endParaRPr>
          </a:p>
        </p:txBody>
      </p:sp>
      <p:sp>
        <p:nvSpPr>
          <p:cNvPr id="93204" name="Line 20"/>
          <p:cNvSpPr>
            <a:spLocks noChangeShapeType="1"/>
          </p:cNvSpPr>
          <p:nvPr/>
        </p:nvSpPr>
        <p:spPr bwMode="auto">
          <a:xfrm flipH="1">
            <a:off x="2339975" y="6092825"/>
            <a:ext cx="1511300" cy="0"/>
          </a:xfrm>
          <a:prstGeom prst="line">
            <a:avLst/>
          </a:prstGeom>
          <a:noFill/>
          <a:ln w="57150">
            <a:solidFill>
              <a:schemeClr val="tx1"/>
            </a:solidFill>
            <a:round/>
            <a:headEnd/>
            <a:tailEnd type="triangle" w="med" len="med"/>
          </a:ln>
        </p:spPr>
        <p:txBody>
          <a:bodyPr/>
          <a:lstStyle/>
          <a:p>
            <a:endParaRPr lang="en-US"/>
          </a:p>
        </p:txBody>
      </p:sp>
      <p:sp>
        <p:nvSpPr>
          <p:cNvPr id="93205" name="Line 21"/>
          <p:cNvSpPr>
            <a:spLocks noChangeShapeType="1"/>
          </p:cNvSpPr>
          <p:nvPr/>
        </p:nvSpPr>
        <p:spPr bwMode="auto">
          <a:xfrm flipV="1">
            <a:off x="827088" y="2636838"/>
            <a:ext cx="0" cy="647700"/>
          </a:xfrm>
          <a:prstGeom prst="line">
            <a:avLst/>
          </a:prstGeom>
          <a:noFill/>
          <a:ln w="57150">
            <a:solidFill>
              <a:schemeClr val="tx1"/>
            </a:solidFill>
            <a:round/>
            <a:headEnd/>
            <a:tailEnd type="triangle" w="med" len="med"/>
          </a:ln>
        </p:spPr>
        <p:txBody>
          <a:bodyPr/>
          <a:lstStyle/>
          <a:p>
            <a:endParaRPr lang="en-US"/>
          </a:p>
        </p:txBody>
      </p:sp>
      <p:sp>
        <p:nvSpPr>
          <p:cNvPr id="93206" name="Line 22"/>
          <p:cNvSpPr>
            <a:spLocks noChangeShapeType="1"/>
          </p:cNvSpPr>
          <p:nvPr/>
        </p:nvSpPr>
        <p:spPr bwMode="auto">
          <a:xfrm>
            <a:off x="1116013" y="4437063"/>
            <a:ext cx="3455987" cy="0"/>
          </a:xfrm>
          <a:prstGeom prst="line">
            <a:avLst/>
          </a:prstGeom>
          <a:noFill/>
          <a:ln w="9525">
            <a:solidFill>
              <a:schemeClr val="tx1"/>
            </a:solidFill>
            <a:prstDash val="lgDashDot"/>
            <a:round/>
            <a:headEnd/>
            <a:tailEnd/>
          </a:ln>
        </p:spPr>
        <p:txBody>
          <a:bodyPr/>
          <a:lstStyle/>
          <a:p>
            <a:endParaRPr lang="en-US"/>
          </a:p>
        </p:txBody>
      </p:sp>
      <p:sp>
        <p:nvSpPr>
          <p:cNvPr id="93207" name="Line 23"/>
          <p:cNvSpPr>
            <a:spLocks noChangeShapeType="1"/>
          </p:cNvSpPr>
          <p:nvPr/>
        </p:nvSpPr>
        <p:spPr bwMode="auto">
          <a:xfrm>
            <a:off x="4572000" y="4437063"/>
            <a:ext cx="0" cy="1439862"/>
          </a:xfrm>
          <a:prstGeom prst="line">
            <a:avLst/>
          </a:prstGeom>
          <a:noFill/>
          <a:ln w="9525">
            <a:solidFill>
              <a:schemeClr val="tx1"/>
            </a:solidFill>
            <a:prstDash val="lgDashDot"/>
            <a:round/>
            <a:headEnd/>
            <a:tailEnd/>
          </a:ln>
        </p:spPr>
        <p:txBody>
          <a:bodyPr/>
          <a:lstStyle/>
          <a:p>
            <a:endParaRPr lang="en-US"/>
          </a:p>
        </p:txBody>
      </p:sp>
      <p:sp>
        <p:nvSpPr>
          <p:cNvPr id="93208" name="Line 24"/>
          <p:cNvSpPr>
            <a:spLocks noChangeShapeType="1"/>
          </p:cNvSpPr>
          <p:nvPr/>
        </p:nvSpPr>
        <p:spPr bwMode="auto">
          <a:xfrm>
            <a:off x="4067175" y="5943600"/>
            <a:ext cx="504825" cy="0"/>
          </a:xfrm>
          <a:prstGeom prst="line">
            <a:avLst/>
          </a:prstGeom>
          <a:noFill/>
          <a:ln w="38100">
            <a:solidFill>
              <a:schemeClr val="tx1"/>
            </a:solidFill>
            <a:round/>
            <a:headEnd/>
            <a:tailEnd type="triangle" w="med" len="med"/>
          </a:ln>
        </p:spPr>
        <p:txBody>
          <a:bodyPr/>
          <a:lstStyle/>
          <a:p>
            <a:endParaRPr lang="en-US"/>
          </a:p>
        </p:txBody>
      </p:sp>
      <p:sp>
        <p:nvSpPr>
          <p:cNvPr id="93209" name="Line 25"/>
          <p:cNvSpPr>
            <a:spLocks noChangeShapeType="1"/>
          </p:cNvSpPr>
          <p:nvPr/>
        </p:nvSpPr>
        <p:spPr bwMode="auto">
          <a:xfrm>
            <a:off x="1547813" y="2205038"/>
            <a:ext cx="2592387" cy="1295400"/>
          </a:xfrm>
          <a:prstGeom prst="line">
            <a:avLst/>
          </a:prstGeom>
          <a:noFill/>
          <a:ln w="57150">
            <a:solidFill>
              <a:srgbClr val="00FF00"/>
            </a:solidFill>
            <a:round/>
            <a:headEnd/>
            <a:tailEnd/>
          </a:ln>
        </p:spPr>
        <p:txBody>
          <a:bodyPr/>
          <a:lstStyle/>
          <a:p>
            <a:endParaRPr lang="en-US"/>
          </a:p>
        </p:txBody>
      </p:sp>
      <p:sp>
        <p:nvSpPr>
          <p:cNvPr id="93210" name="Line 26"/>
          <p:cNvSpPr>
            <a:spLocks noChangeShapeType="1"/>
          </p:cNvSpPr>
          <p:nvPr/>
        </p:nvSpPr>
        <p:spPr bwMode="auto">
          <a:xfrm>
            <a:off x="4140200" y="3500438"/>
            <a:ext cx="1079500" cy="2089150"/>
          </a:xfrm>
          <a:prstGeom prst="line">
            <a:avLst/>
          </a:prstGeom>
          <a:noFill/>
          <a:ln w="57150">
            <a:solidFill>
              <a:srgbClr val="00FF00"/>
            </a:solidFill>
            <a:round/>
            <a:headEnd/>
            <a:tailEnd/>
          </a:ln>
        </p:spPr>
        <p:txBody>
          <a:bodyPr/>
          <a:lstStyle/>
          <a:p>
            <a:endParaRPr lang="en-US"/>
          </a:p>
        </p:txBody>
      </p:sp>
      <p:sp>
        <p:nvSpPr>
          <p:cNvPr id="93211" name="Text Box 27"/>
          <p:cNvSpPr txBox="1">
            <a:spLocks noChangeArrowheads="1"/>
          </p:cNvSpPr>
          <p:nvPr/>
        </p:nvSpPr>
        <p:spPr bwMode="auto">
          <a:xfrm>
            <a:off x="5200650" y="4956175"/>
            <a:ext cx="2159000" cy="366713"/>
          </a:xfrm>
          <a:prstGeom prst="rect">
            <a:avLst/>
          </a:prstGeom>
          <a:noFill/>
          <a:ln w="9525">
            <a:noFill/>
            <a:miter lim="800000"/>
            <a:headEnd/>
            <a:tailEnd/>
          </a:ln>
        </p:spPr>
        <p:txBody>
          <a:bodyPr wrap="none">
            <a:spAutoFit/>
          </a:bodyPr>
          <a:lstStyle/>
          <a:p>
            <a:pPr eaLnBrk="1" hangingPunct="1"/>
            <a:r>
              <a:rPr lang="en-GB" b="1">
                <a:cs typeface="Times New Roman" pitchFamily="18" charset="0"/>
              </a:rPr>
              <a:t>Kinked D Curve</a:t>
            </a:r>
            <a:endParaRPr lang="en-US" b="1">
              <a:cs typeface="Times New Roman" pitchFamily="18" charset="0"/>
            </a:endParaRPr>
          </a:p>
        </p:txBody>
      </p:sp>
      <p:sp>
        <p:nvSpPr>
          <p:cNvPr id="93212" name="Line 28"/>
          <p:cNvSpPr>
            <a:spLocks noChangeShapeType="1"/>
          </p:cNvSpPr>
          <p:nvPr/>
        </p:nvSpPr>
        <p:spPr bwMode="auto">
          <a:xfrm>
            <a:off x="827088" y="3716338"/>
            <a:ext cx="0" cy="720725"/>
          </a:xfrm>
          <a:prstGeom prst="line">
            <a:avLst/>
          </a:prstGeom>
          <a:noFill/>
          <a:ln w="57150">
            <a:solidFill>
              <a:schemeClr val="tx1"/>
            </a:solidFill>
            <a:round/>
            <a:headEnd/>
            <a:tailEnd type="triangle" w="med" len="med"/>
          </a:ln>
        </p:spPr>
        <p:txBody>
          <a:bodyPr/>
          <a:lstStyle/>
          <a:p>
            <a:endParaRPr lang="en-US"/>
          </a:p>
        </p:txBody>
      </p:sp>
      <p:sp>
        <p:nvSpPr>
          <p:cNvPr id="26" name="Slide Number Placeholder 3"/>
          <p:cNvSpPr txBox="1">
            <a:spLocks noChangeArrowheads="1"/>
          </p:cNvSpPr>
          <p:nvPr/>
        </p:nvSpPr>
        <p:spPr bwMode="auto">
          <a:xfrm>
            <a:off x="8534400" y="6408738"/>
            <a:ext cx="4794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190"/>
                                        </p:tgtEl>
                                        <p:attrNameLst>
                                          <p:attrName>style.visibility</p:attrName>
                                        </p:attrNameLst>
                                      </p:cBhvr>
                                      <p:to>
                                        <p:strVal val="visible"/>
                                      </p:to>
                                    </p:set>
                                    <p:animEffect transition="in" filter="dissolve">
                                      <p:cBhvr>
                                        <p:cTn id="7" dur="500"/>
                                        <p:tgtEl>
                                          <p:spTgt spid="9319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3191"/>
                                        </p:tgtEl>
                                        <p:attrNameLst>
                                          <p:attrName>style.visibility</p:attrName>
                                        </p:attrNameLst>
                                      </p:cBhvr>
                                      <p:to>
                                        <p:strVal val="visible"/>
                                      </p:to>
                                    </p:set>
                                    <p:animEffect transition="in" filter="dissolve">
                                      <p:cBhvr>
                                        <p:cTn id="12" dur="500"/>
                                        <p:tgtEl>
                                          <p:spTgt spid="9319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3192"/>
                                        </p:tgtEl>
                                        <p:attrNameLst>
                                          <p:attrName>style.visibility</p:attrName>
                                        </p:attrNameLst>
                                      </p:cBhvr>
                                      <p:to>
                                        <p:strVal val="visible"/>
                                      </p:to>
                                    </p:set>
                                    <p:animEffect transition="in" filter="dissolve">
                                      <p:cBhvr>
                                        <p:cTn id="17" dur="500"/>
                                        <p:tgtEl>
                                          <p:spTgt spid="9319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3193"/>
                                        </p:tgtEl>
                                        <p:attrNameLst>
                                          <p:attrName>style.visibility</p:attrName>
                                        </p:attrNameLst>
                                      </p:cBhvr>
                                      <p:to>
                                        <p:strVal val="visible"/>
                                      </p:to>
                                    </p:set>
                                    <p:animEffect transition="in" filter="dissolve">
                                      <p:cBhvr>
                                        <p:cTn id="22" dur="500"/>
                                        <p:tgtEl>
                                          <p:spTgt spid="9319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3194"/>
                                        </p:tgtEl>
                                        <p:attrNameLst>
                                          <p:attrName>style.visibility</p:attrName>
                                        </p:attrNameLst>
                                      </p:cBhvr>
                                      <p:to>
                                        <p:strVal val="visible"/>
                                      </p:to>
                                    </p:set>
                                    <p:animEffect transition="in" filter="dissolve">
                                      <p:cBhvr>
                                        <p:cTn id="27" dur="500"/>
                                        <p:tgtEl>
                                          <p:spTgt spid="9319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3195"/>
                                        </p:tgtEl>
                                        <p:attrNameLst>
                                          <p:attrName>style.visibility</p:attrName>
                                        </p:attrNameLst>
                                      </p:cBhvr>
                                      <p:to>
                                        <p:strVal val="visible"/>
                                      </p:to>
                                    </p:set>
                                    <p:animEffect transition="in" filter="dissolve">
                                      <p:cBhvr>
                                        <p:cTn id="32" dur="500"/>
                                        <p:tgtEl>
                                          <p:spTgt spid="93195"/>
                                        </p:tgtEl>
                                      </p:cBhvr>
                                    </p:animEffect>
                                  </p:childTnLst>
                                  <p:subTnLst>
                                    <p:set>
                                      <p:cBhvr override="childStyle">
                                        <p:cTn dur="1" fill="hold" display="0" masterRel="nextClick" afterEffect="1"/>
                                        <p:tgtEl>
                                          <p:spTgt spid="93195"/>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3198"/>
                                        </p:tgtEl>
                                        <p:attrNameLst>
                                          <p:attrName>style.visibility</p:attrName>
                                        </p:attrNameLst>
                                      </p:cBhvr>
                                      <p:to>
                                        <p:strVal val="visible"/>
                                      </p:to>
                                    </p:set>
                                    <p:animEffect transition="in" filter="dissolve">
                                      <p:cBhvr>
                                        <p:cTn id="37" dur="500"/>
                                        <p:tgtEl>
                                          <p:spTgt spid="9319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3199"/>
                                        </p:tgtEl>
                                        <p:attrNameLst>
                                          <p:attrName>style.visibility</p:attrName>
                                        </p:attrNameLst>
                                      </p:cBhvr>
                                      <p:to>
                                        <p:strVal val="visible"/>
                                      </p:to>
                                    </p:set>
                                    <p:animEffect transition="in" filter="dissolve">
                                      <p:cBhvr>
                                        <p:cTn id="42" dur="500"/>
                                        <p:tgtEl>
                                          <p:spTgt spid="9319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3202"/>
                                        </p:tgtEl>
                                        <p:attrNameLst>
                                          <p:attrName>style.visibility</p:attrName>
                                        </p:attrNameLst>
                                      </p:cBhvr>
                                      <p:to>
                                        <p:strVal val="visible"/>
                                      </p:to>
                                    </p:set>
                                    <p:animEffect transition="in" filter="dissolve">
                                      <p:cBhvr>
                                        <p:cTn id="47" dur="500"/>
                                        <p:tgtEl>
                                          <p:spTgt spid="93202"/>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93203"/>
                                        </p:tgtEl>
                                        <p:attrNameLst>
                                          <p:attrName>style.visibility</p:attrName>
                                        </p:attrNameLst>
                                      </p:cBhvr>
                                      <p:to>
                                        <p:strVal val="visible"/>
                                      </p:to>
                                    </p:set>
                                    <p:animEffect transition="in" filter="dissolve">
                                      <p:cBhvr>
                                        <p:cTn id="52" dur="500"/>
                                        <p:tgtEl>
                                          <p:spTgt spid="93203"/>
                                        </p:tgtEl>
                                      </p:cBhvr>
                                    </p:animEffect>
                                  </p:childTnLst>
                                </p:cTn>
                              </p:par>
                            </p:childTnLst>
                          </p:cTn>
                        </p:par>
                      </p:childTnLst>
                    </p:cTn>
                  </p:par>
                  <p:par>
                    <p:cTn id="53" fill="hold">
                      <p:stCondLst>
                        <p:cond delay="indefinite"/>
                      </p:stCondLst>
                      <p:childTnLst>
                        <p:par>
                          <p:cTn id="54" fill="hold">
                            <p:stCondLst>
                              <p:cond delay="0"/>
                            </p:stCondLst>
                            <p:childTnLst>
                              <p:par>
                                <p:cTn id="55" presetID="7" presetClass="entr" presetSubtype="4" fill="hold" grpId="0" nodeType="clickEffect">
                                  <p:stCondLst>
                                    <p:cond delay="0"/>
                                  </p:stCondLst>
                                  <p:childTnLst>
                                    <p:set>
                                      <p:cBhvr>
                                        <p:cTn id="56" dur="1" fill="hold">
                                          <p:stCondLst>
                                            <p:cond delay="0"/>
                                          </p:stCondLst>
                                        </p:cTn>
                                        <p:tgtEl>
                                          <p:spTgt spid="93205"/>
                                        </p:tgtEl>
                                        <p:attrNameLst>
                                          <p:attrName>style.visibility</p:attrName>
                                        </p:attrNameLst>
                                      </p:cBhvr>
                                      <p:to>
                                        <p:strVal val="visible"/>
                                      </p:to>
                                    </p:set>
                                    <p:anim calcmode="lin" valueType="num">
                                      <p:cBhvr additive="base">
                                        <p:cTn id="57" dur="5000" fill="hold"/>
                                        <p:tgtEl>
                                          <p:spTgt spid="93205"/>
                                        </p:tgtEl>
                                        <p:attrNameLst>
                                          <p:attrName>ppt_x</p:attrName>
                                        </p:attrNameLst>
                                      </p:cBhvr>
                                      <p:tavLst>
                                        <p:tav tm="0">
                                          <p:val>
                                            <p:strVal val="#ppt_x"/>
                                          </p:val>
                                        </p:tav>
                                        <p:tav tm="100000">
                                          <p:val>
                                            <p:strVal val="#ppt_x"/>
                                          </p:val>
                                        </p:tav>
                                      </p:tavLst>
                                    </p:anim>
                                    <p:anim calcmode="lin" valueType="num">
                                      <p:cBhvr additive="base">
                                        <p:cTn id="58" dur="5000" fill="hold"/>
                                        <p:tgtEl>
                                          <p:spTgt spid="9320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93200"/>
                                        </p:tgtEl>
                                        <p:attrNameLst>
                                          <p:attrName>style.visibility</p:attrName>
                                        </p:attrNameLst>
                                      </p:cBhvr>
                                      <p:to>
                                        <p:strVal val="visible"/>
                                      </p:to>
                                    </p:set>
                                    <p:animEffect transition="in" filter="dissolve">
                                      <p:cBhvr>
                                        <p:cTn id="63" dur="500"/>
                                        <p:tgtEl>
                                          <p:spTgt spid="93200"/>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93201"/>
                                        </p:tgtEl>
                                        <p:attrNameLst>
                                          <p:attrName>style.visibility</p:attrName>
                                        </p:attrNameLst>
                                      </p:cBhvr>
                                      <p:to>
                                        <p:strVal val="visible"/>
                                      </p:to>
                                    </p:set>
                                    <p:animEffect transition="in" filter="dissolve">
                                      <p:cBhvr>
                                        <p:cTn id="68" dur="500"/>
                                        <p:tgtEl>
                                          <p:spTgt spid="93201"/>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93204"/>
                                        </p:tgtEl>
                                        <p:attrNameLst>
                                          <p:attrName>style.visibility</p:attrName>
                                        </p:attrNameLst>
                                      </p:cBhvr>
                                      <p:to>
                                        <p:strVal val="visible"/>
                                      </p:to>
                                    </p:set>
                                    <p:animEffect transition="in" filter="dissolve">
                                      <p:cBhvr>
                                        <p:cTn id="73" dur="500"/>
                                        <p:tgtEl>
                                          <p:spTgt spid="93204"/>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93196"/>
                                        </p:tgtEl>
                                        <p:attrNameLst>
                                          <p:attrName>style.visibility</p:attrName>
                                        </p:attrNameLst>
                                      </p:cBhvr>
                                      <p:to>
                                        <p:strVal val="visible"/>
                                      </p:to>
                                    </p:set>
                                    <p:animEffect transition="in" filter="dissolve">
                                      <p:cBhvr>
                                        <p:cTn id="78" dur="500"/>
                                        <p:tgtEl>
                                          <p:spTgt spid="93196"/>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93197"/>
                                        </p:tgtEl>
                                        <p:attrNameLst>
                                          <p:attrName>style.visibility</p:attrName>
                                        </p:attrNameLst>
                                      </p:cBhvr>
                                      <p:to>
                                        <p:strVal val="visible"/>
                                      </p:to>
                                    </p:set>
                                    <p:animEffect transition="in" filter="dissolve">
                                      <p:cBhvr>
                                        <p:cTn id="83" dur="500"/>
                                        <p:tgtEl>
                                          <p:spTgt spid="93197"/>
                                        </p:tgtEl>
                                      </p:cBhvr>
                                    </p:animEffect>
                                  </p:childTnLst>
                                  <p:subTnLst>
                                    <p:set>
                                      <p:cBhvr override="childStyle">
                                        <p:cTn dur="1" fill="hold" display="0" masterRel="nextClick" afterEffect="1"/>
                                        <p:tgtEl>
                                          <p:spTgt spid="93197"/>
                                        </p:tgtEl>
                                        <p:attrNameLst>
                                          <p:attrName>style.visibility</p:attrName>
                                        </p:attrNameLst>
                                      </p:cBhvr>
                                      <p:to>
                                        <p:strVal val="hidden"/>
                                      </p:to>
                                    </p:set>
                                  </p:subTnLst>
                                </p:cTn>
                              </p:par>
                            </p:childTnLst>
                          </p:cTn>
                        </p:par>
                      </p:childTnLst>
                    </p:cTn>
                  </p:par>
                  <p:par>
                    <p:cTn id="84" fill="hold">
                      <p:stCondLst>
                        <p:cond delay="indefinite"/>
                      </p:stCondLst>
                      <p:childTnLst>
                        <p:par>
                          <p:cTn id="85" fill="hold">
                            <p:stCondLst>
                              <p:cond delay="0"/>
                            </p:stCondLst>
                            <p:childTnLst>
                              <p:par>
                                <p:cTn id="86" presetID="7" presetClass="entr" presetSubtype="1" fill="hold" grpId="0" nodeType="clickEffect">
                                  <p:stCondLst>
                                    <p:cond delay="0"/>
                                  </p:stCondLst>
                                  <p:childTnLst>
                                    <p:set>
                                      <p:cBhvr>
                                        <p:cTn id="87" dur="1" fill="hold">
                                          <p:stCondLst>
                                            <p:cond delay="0"/>
                                          </p:stCondLst>
                                        </p:cTn>
                                        <p:tgtEl>
                                          <p:spTgt spid="93212"/>
                                        </p:tgtEl>
                                        <p:attrNameLst>
                                          <p:attrName>style.visibility</p:attrName>
                                        </p:attrNameLst>
                                      </p:cBhvr>
                                      <p:to>
                                        <p:strVal val="visible"/>
                                      </p:to>
                                    </p:set>
                                    <p:anim calcmode="lin" valueType="num">
                                      <p:cBhvr additive="base">
                                        <p:cTn id="88" dur="5000" fill="hold"/>
                                        <p:tgtEl>
                                          <p:spTgt spid="93212"/>
                                        </p:tgtEl>
                                        <p:attrNameLst>
                                          <p:attrName>ppt_x</p:attrName>
                                        </p:attrNameLst>
                                      </p:cBhvr>
                                      <p:tavLst>
                                        <p:tav tm="0">
                                          <p:val>
                                            <p:strVal val="#ppt_x"/>
                                          </p:val>
                                        </p:tav>
                                        <p:tav tm="100000">
                                          <p:val>
                                            <p:strVal val="#ppt_x"/>
                                          </p:val>
                                        </p:tav>
                                      </p:tavLst>
                                    </p:anim>
                                    <p:anim calcmode="lin" valueType="num">
                                      <p:cBhvr additive="base">
                                        <p:cTn id="89" dur="5000" fill="hold"/>
                                        <p:tgtEl>
                                          <p:spTgt spid="93212"/>
                                        </p:tgtEl>
                                        <p:attrNameLst>
                                          <p:attrName>ppt_y</p:attrName>
                                        </p:attrNameLst>
                                      </p:cBhvr>
                                      <p:tavLst>
                                        <p:tav tm="0">
                                          <p:val>
                                            <p:strVal val="0-#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93206"/>
                                        </p:tgtEl>
                                        <p:attrNameLst>
                                          <p:attrName>style.visibility</p:attrName>
                                        </p:attrNameLst>
                                      </p:cBhvr>
                                      <p:to>
                                        <p:strVal val="visible"/>
                                      </p:to>
                                    </p:set>
                                    <p:animEffect transition="in" filter="dissolve">
                                      <p:cBhvr>
                                        <p:cTn id="94" dur="500"/>
                                        <p:tgtEl>
                                          <p:spTgt spid="9320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93207"/>
                                        </p:tgtEl>
                                        <p:attrNameLst>
                                          <p:attrName>style.visibility</p:attrName>
                                        </p:attrNameLst>
                                      </p:cBhvr>
                                      <p:to>
                                        <p:strVal val="visible"/>
                                      </p:to>
                                    </p:set>
                                    <p:animEffect transition="in" filter="dissolve">
                                      <p:cBhvr>
                                        <p:cTn id="99" dur="500"/>
                                        <p:tgtEl>
                                          <p:spTgt spid="93207"/>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93208"/>
                                        </p:tgtEl>
                                        <p:attrNameLst>
                                          <p:attrName>style.visibility</p:attrName>
                                        </p:attrNameLst>
                                      </p:cBhvr>
                                      <p:to>
                                        <p:strVal val="visible"/>
                                      </p:to>
                                    </p:set>
                                    <p:animEffect transition="in" filter="dissolve">
                                      <p:cBhvr>
                                        <p:cTn id="104" dur="500"/>
                                        <p:tgtEl>
                                          <p:spTgt spid="93208"/>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93209"/>
                                        </p:tgtEl>
                                        <p:attrNameLst>
                                          <p:attrName>style.visibility</p:attrName>
                                        </p:attrNameLst>
                                      </p:cBhvr>
                                      <p:to>
                                        <p:strVal val="visible"/>
                                      </p:to>
                                    </p:set>
                                    <p:animEffect transition="in" filter="dissolve">
                                      <p:cBhvr>
                                        <p:cTn id="109" dur="500"/>
                                        <p:tgtEl>
                                          <p:spTgt spid="9320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93210"/>
                                        </p:tgtEl>
                                        <p:attrNameLst>
                                          <p:attrName>style.visibility</p:attrName>
                                        </p:attrNameLst>
                                      </p:cBhvr>
                                      <p:to>
                                        <p:strVal val="visible"/>
                                      </p:to>
                                    </p:set>
                                    <p:animEffect transition="in" filter="dissolve">
                                      <p:cBhvr>
                                        <p:cTn id="114" dur="500"/>
                                        <p:tgtEl>
                                          <p:spTgt spid="93210"/>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93211"/>
                                        </p:tgtEl>
                                        <p:attrNameLst>
                                          <p:attrName>style.visibility</p:attrName>
                                        </p:attrNameLst>
                                      </p:cBhvr>
                                      <p:to>
                                        <p:strVal val="visible"/>
                                      </p:to>
                                    </p:set>
                                    <p:animEffect transition="in" filter="dissolve">
                                      <p:cBhvr>
                                        <p:cTn id="119" dur="500"/>
                                        <p:tgtEl>
                                          <p:spTgt spid="93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90" grpId="0" animBg="1"/>
      <p:bldP spid="93191" grpId="0" autoUpdateAnimBg="0"/>
      <p:bldP spid="93192" grpId="0" animBg="1"/>
      <p:bldP spid="93193" grpId="0" autoUpdateAnimBg="0"/>
      <p:bldP spid="93194" grpId="0" animBg="1"/>
      <p:bldP spid="93195" grpId="0" autoUpdateAnimBg="0"/>
      <p:bldP spid="93196" grpId="0" animBg="1"/>
      <p:bldP spid="93197" grpId="0" autoUpdateAnimBg="0"/>
      <p:bldP spid="93198" grpId="0" animBg="1"/>
      <p:bldP spid="93199" grpId="0" autoUpdateAnimBg="0"/>
      <p:bldP spid="93200" grpId="0" animBg="1"/>
      <p:bldP spid="93201" grpId="0" animBg="1"/>
      <p:bldP spid="93202" grpId="0" animBg="1"/>
      <p:bldP spid="93203" grpId="0" autoUpdateAnimBg="0"/>
      <p:bldP spid="93204" grpId="0" animBg="1"/>
      <p:bldP spid="93205" grpId="0" animBg="1"/>
      <p:bldP spid="93206" grpId="0" animBg="1"/>
      <p:bldP spid="93207" grpId="0" animBg="1"/>
      <p:bldP spid="93208" grpId="0" animBg="1"/>
      <p:bldP spid="93209" grpId="0" animBg="1"/>
      <p:bldP spid="93210" grpId="0" animBg="1"/>
      <p:bldP spid="93211" grpId="0" autoUpdateAnimBg="0"/>
      <p:bldP spid="932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4"/>
          <p:cNvSpPr>
            <a:spLocks noChangeShapeType="1"/>
          </p:cNvSpPr>
          <p:nvPr/>
        </p:nvSpPr>
        <p:spPr bwMode="auto">
          <a:xfrm>
            <a:off x="1066800" y="685800"/>
            <a:ext cx="0" cy="5181600"/>
          </a:xfrm>
          <a:prstGeom prst="line">
            <a:avLst/>
          </a:prstGeom>
          <a:noFill/>
          <a:ln w="28575">
            <a:solidFill>
              <a:schemeClr val="tx1"/>
            </a:solidFill>
            <a:round/>
            <a:headEnd/>
            <a:tailEnd/>
          </a:ln>
        </p:spPr>
        <p:txBody>
          <a:bodyPr/>
          <a:lstStyle/>
          <a:p>
            <a:endParaRPr lang="en-US"/>
          </a:p>
        </p:txBody>
      </p:sp>
      <p:sp>
        <p:nvSpPr>
          <p:cNvPr id="19459" name="Line 5"/>
          <p:cNvSpPr>
            <a:spLocks noChangeShapeType="1"/>
          </p:cNvSpPr>
          <p:nvPr/>
        </p:nvSpPr>
        <p:spPr bwMode="auto">
          <a:xfrm flipH="1">
            <a:off x="1066800" y="5867400"/>
            <a:ext cx="6172200" cy="0"/>
          </a:xfrm>
          <a:prstGeom prst="line">
            <a:avLst/>
          </a:prstGeom>
          <a:noFill/>
          <a:ln w="28575">
            <a:solidFill>
              <a:schemeClr val="tx1"/>
            </a:solidFill>
            <a:round/>
            <a:headEnd/>
            <a:tailEnd/>
          </a:ln>
        </p:spPr>
        <p:txBody>
          <a:bodyPr/>
          <a:lstStyle/>
          <a:p>
            <a:endParaRPr lang="en-US"/>
          </a:p>
        </p:txBody>
      </p:sp>
      <p:sp>
        <p:nvSpPr>
          <p:cNvPr id="91142" name="Line 6"/>
          <p:cNvSpPr>
            <a:spLocks noChangeShapeType="1"/>
          </p:cNvSpPr>
          <p:nvPr/>
        </p:nvSpPr>
        <p:spPr bwMode="auto">
          <a:xfrm>
            <a:off x="2590800" y="2971800"/>
            <a:ext cx="3124200" cy="2895600"/>
          </a:xfrm>
          <a:prstGeom prst="line">
            <a:avLst/>
          </a:prstGeom>
          <a:noFill/>
          <a:ln w="28575">
            <a:solidFill>
              <a:srgbClr val="0000FF"/>
            </a:solidFill>
            <a:round/>
            <a:headEnd/>
            <a:tailEnd/>
          </a:ln>
        </p:spPr>
        <p:txBody>
          <a:bodyPr/>
          <a:lstStyle/>
          <a:p>
            <a:endParaRPr lang="en-US"/>
          </a:p>
        </p:txBody>
      </p:sp>
      <p:sp>
        <p:nvSpPr>
          <p:cNvPr id="91143" name="Line 7"/>
          <p:cNvSpPr>
            <a:spLocks noChangeShapeType="1"/>
          </p:cNvSpPr>
          <p:nvPr/>
        </p:nvSpPr>
        <p:spPr bwMode="auto">
          <a:xfrm flipH="1" flipV="1">
            <a:off x="1066800" y="1600200"/>
            <a:ext cx="1524000" cy="1371600"/>
          </a:xfrm>
          <a:prstGeom prst="line">
            <a:avLst/>
          </a:prstGeom>
          <a:noFill/>
          <a:ln w="28575" cap="rnd">
            <a:solidFill>
              <a:srgbClr val="0000FF"/>
            </a:solidFill>
            <a:prstDash val="sysDot"/>
            <a:round/>
            <a:headEnd/>
            <a:tailEnd/>
          </a:ln>
        </p:spPr>
        <p:txBody>
          <a:bodyPr/>
          <a:lstStyle/>
          <a:p>
            <a:endParaRPr lang="en-US"/>
          </a:p>
        </p:txBody>
      </p:sp>
      <p:sp>
        <p:nvSpPr>
          <p:cNvPr id="91144" name="Line 8"/>
          <p:cNvSpPr>
            <a:spLocks noChangeShapeType="1"/>
          </p:cNvSpPr>
          <p:nvPr/>
        </p:nvSpPr>
        <p:spPr bwMode="auto">
          <a:xfrm flipH="1" flipV="1">
            <a:off x="2590800" y="4724400"/>
            <a:ext cx="533400" cy="1066800"/>
          </a:xfrm>
          <a:prstGeom prst="line">
            <a:avLst/>
          </a:prstGeom>
          <a:noFill/>
          <a:ln w="38100">
            <a:solidFill>
              <a:schemeClr val="tx1"/>
            </a:solidFill>
            <a:round/>
            <a:headEnd/>
            <a:tailEnd/>
          </a:ln>
        </p:spPr>
        <p:txBody>
          <a:bodyPr/>
          <a:lstStyle/>
          <a:p>
            <a:endParaRPr lang="en-US"/>
          </a:p>
        </p:txBody>
      </p:sp>
      <p:sp>
        <p:nvSpPr>
          <p:cNvPr id="91145" name="Line 9"/>
          <p:cNvSpPr>
            <a:spLocks noChangeShapeType="1"/>
          </p:cNvSpPr>
          <p:nvPr/>
        </p:nvSpPr>
        <p:spPr bwMode="auto">
          <a:xfrm flipV="1">
            <a:off x="1524000" y="2971800"/>
            <a:ext cx="2438400" cy="1447800"/>
          </a:xfrm>
          <a:prstGeom prst="line">
            <a:avLst/>
          </a:prstGeom>
          <a:noFill/>
          <a:ln w="9525">
            <a:solidFill>
              <a:schemeClr val="tx1"/>
            </a:solidFill>
            <a:round/>
            <a:headEnd/>
            <a:tailEnd/>
          </a:ln>
        </p:spPr>
        <p:txBody>
          <a:bodyPr/>
          <a:lstStyle/>
          <a:p>
            <a:endParaRPr lang="en-US"/>
          </a:p>
        </p:txBody>
      </p:sp>
      <p:sp>
        <p:nvSpPr>
          <p:cNvPr id="91146" name="Line 10"/>
          <p:cNvSpPr>
            <a:spLocks noChangeShapeType="1"/>
          </p:cNvSpPr>
          <p:nvPr/>
        </p:nvSpPr>
        <p:spPr bwMode="auto">
          <a:xfrm>
            <a:off x="2590800" y="3048000"/>
            <a:ext cx="0" cy="2743200"/>
          </a:xfrm>
          <a:prstGeom prst="line">
            <a:avLst/>
          </a:prstGeom>
          <a:noFill/>
          <a:ln w="38100">
            <a:solidFill>
              <a:schemeClr val="tx1"/>
            </a:solidFill>
            <a:prstDash val="sysDot"/>
            <a:round/>
            <a:headEnd/>
            <a:tailEnd/>
          </a:ln>
        </p:spPr>
        <p:txBody>
          <a:bodyPr/>
          <a:lstStyle/>
          <a:p>
            <a:endParaRPr lang="en-US"/>
          </a:p>
        </p:txBody>
      </p:sp>
      <p:sp>
        <p:nvSpPr>
          <p:cNvPr id="91147" name="Line 11"/>
          <p:cNvSpPr>
            <a:spLocks noChangeShapeType="1"/>
          </p:cNvSpPr>
          <p:nvPr/>
        </p:nvSpPr>
        <p:spPr bwMode="auto">
          <a:xfrm flipH="1" flipV="1">
            <a:off x="1066800" y="1676400"/>
            <a:ext cx="1524000" cy="3048000"/>
          </a:xfrm>
          <a:prstGeom prst="line">
            <a:avLst/>
          </a:prstGeom>
          <a:noFill/>
          <a:ln w="28575" cap="rnd">
            <a:solidFill>
              <a:schemeClr val="tx1"/>
            </a:solidFill>
            <a:prstDash val="sysDot"/>
            <a:round/>
            <a:headEnd/>
            <a:tailEnd/>
          </a:ln>
        </p:spPr>
        <p:txBody>
          <a:bodyPr/>
          <a:lstStyle/>
          <a:p>
            <a:endParaRPr lang="en-US"/>
          </a:p>
        </p:txBody>
      </p:sp>
      <p:sp>
        <p:nvSpPr>
          <p:cNvPr id="91148" name="Line 12"/>
          <p:cNvSpPr>
            <a:spLocks noChangeShapeType="1"/>
          </p:cNvSpPr>
          <p:nvPr/>
        </p:nvSpPr>
        <p:spPr bwMode="auto">
          <a:xfrm flipH="1" flipV="1">
            <a:off x="1066800" y="2590800"/>
            <a:ext cx="1524000" cy="381000"/>
          </a:xfrm>
          <a:prstGeom prst="line">
            <a:avLst/>
          </a:prstGeom>
          <a:noFill/>
          <a:ln w="28575">
            <a:solidFill>
              <a:srgbClr val="0000FF"/>
            </a:solidFill>
            <a:round/>
            <a:headEnd/>
            <a:tailEnd/>
          </a:ln>
        </p:spPr>
        <p:txBody>
          <a:bodyPr/>
          <a:lstStyle/>
          <a:p>
            <a:endParaRPr lang="en-US"/>
          </a:p>
        </p:txBody>
      </p:sp>
      <p:sp>
        <p:nvSpPr>
          <p:cNvPr id="91150" name="Line 14"/>
          <p:cNvSpPr>
            <a:spLocks noChangeShapeType="1"/>
          </p:cNvSpPr>
          <p:nvPr/>
        </p:nvSpPr>
        <p:spPr bwMode="auto">
          <a:xfrm>
            <a:off x="2590800" y="3733800"/>
            <a:ext cx="0" cy="990600"/>
          </a:xfrm>
          <a:prstGeom prst="line">
            <a:avLst/>
          </a:prstGeom>
          <a:noFill/>
          <a:ln w="28575">
            <a:solidFill>
              <a:schemeClr val="tx1"/>
            </a:solidFill>
            <a:round/>
            <a:headEnd/>
            <a:tailEnd/>
          </a:ln>
        </p:spPr>
        <p:txBody>
          <a:bodyPr/>
          <a:lstStyle/>
          <a:p>
            <a:endParaRPr lang="en-US"/>
          </a:p>
        </p:txBody>
      </p:sp>
      <p:sp>
        <p:nvSpPr>
          <p:cNvPr id="91151" name="Line 15"/>
          <p:cNvSpPr>
            <a:spLocks noChangeShapeType="1"/>
          </p:cNvSpPr>
          <p:nvPr/>
        </p:nvSpPr>
        <p:spPr bwMode="auto">
          <a:xfrm flipV="1">
            <a:off x="1752600" y="3733800"/>
            <a:ext cx="2438400" cy="1447800"/>
          </a:xfrm>
          <a:prstGeom prst="line">
            <a:avLst/>
          </a:prstGeom>
          <a:noFill/>
          <a:ln w="9525">
            <a:solidFill>
              <a:schemeClr val="tx1"/>
            </a:solidFill>
            <a:round/>
            <a:headEnd/>
            <a:tailEnd/>
          </a:ln>
        </p:spPr>
        <p:txBody>
          <a:bodyPr/>
          <a:lstStyle/>
          <a:p>
            <a:endParaRPr lang="en-US"/>
          </a:p>
        </p:txBody>
      </p:sp>
      <p:sp>
        <p:nvSpPr>
          <p:cNvPr id="91152" name="Line 16"/>
          <p:cNvSpPr>
            <a:spLocks noChangeShapeType="1"/>
          </p:cNvSpPr>
          <p:nvPr/>
        </p:nvSpPr>
        <p:spPr bwMode="auto">
          <a:xfrm flipV="1">
            <a:off x="1447800" y="3048000"/>
            <a:ext cx="3048000" cy="1828800"/>
          </a:xfrm>
          <a:prstGeom prst="line">
            <a:avLst/>
          </a:prstGeom>
          <a:noFill/>
          <a:ln w="28575">
            <a:solidFill>
              <a:schemeClr val="tx1"/>
            </a:solidFill>
            <a:round/>
            <a:headEnd/>
            <a:tailEnd/>
          </a:ln>
        </p:spPr>
        <p:txBody>
          <a:bodyPr/>
          <a:lstStyle/>
          <a:p>
            <a:endParaRPr lang="en-US"/>
          </a:p>
        </p:txBody>
      </p:sp>
      <p:sp>
        <p:nvSpPr>
          <p:cNvPr id="91153" name="Text Box 17"/>
          <p:cNvSpPr txBox="1">
            <a:spLocks noChangeArrowheads="1"/>
          </p:cNvSpPr>
          <p:nvPr/>
        </p:nvSpPr>
        <p:spPr bwMode="auto">
          <a:xfrm>
            <a:off x="4572000" y="2819400"/>
            <a:ext cx="523875" cy="336550"/>
          </a:xfrm>
          <a:prstGeom prst="rect">
            <a:avLst/>
          </a:prstGeom>
          <a:noFill/>
          <a:ln w="9525">
            <a:noFill/>
            <a:miter lim="800000"/>
            <a:headEnd/>
            <a:tailEnd/>
          </a:ln>
        </p:spPr>
        <p:txBody>
          <a:bodyPr wrap="none">
            <a:spAutoFit/>
          </a:bodyPr>
          <a:lstStyle/>
          <a:p>
            <a:r>
              <a:rPr lang="en-US" sz="1600" b="1"/>
              <a:t>MC</a:t>
            </a:r>
          </a:p>
        </p:txBody>
      </p:sp>
      <p:sp>
        <p:nvSpPr>
          <p:cNvPr id="91154" name="Text Box 18"/>
          <p:cNvSpPr txBox="1">
            <a:spLocks noChangeArrowheads="1"/>
          </p:cNvSpPr>
          <p:nvPr/>
        </p:nvSpPr>
        <p:spPr bwMode="auto">
          <a:xfrm>
            <a:off x="4191000" y="3581400"/>
            <a:ext cx="660400" cy="336550"/>
          </a:xfrm>
          <a:prstGeom prst="rect">
            <a:avLst/>
          </a:prstGeom>
          <a:noFill/>
          <a:ln w="9525">
            <a:noFill/>
            <a:miter lim="800000"/>
            <a:headEnd/>
            <a:tailEnd/>
          </a:ln>
        </p:spPr>
        <p:txBody>
          <a:bodyPr wrap="none">
            <a:spAutoFit/>
          </a:bodyPr>
          <a:lstStyle/>
          <a:p>
            <a:r>
              <a:rPr lang="en-US" sz="1600" b="1"/>
              <a:t>MC’’</a:t>
            </a:r>
          </a:p>
        </p:txBody>
      </p:sp>
      <p:sp>
        <p:nvSpPr>
          <p:cNvPr id="91155" name="Text Box 19"/>
          <p:cNvSpPr txBox="1">
            <a:spLocks noChangeArrowheads="1"/>
          </p:cNvSpPr>
          <p:nvPr/>
        </p:nvSpPr>
        <p:spPr bwMode="auto">
          <a:xfrm>
            <a:off x="3886200" y="2590800"/>
            <a:ext cx="592138" cy="336550"/>
          </a:xfrm>
          <a:prstGeom prst="rect">
            <a:avLst/>
          </a:prstGeom>
          <a:noFill/>
          <a:ln w="9525">
            <a:noFill/>
            <a:miter lim="800000"/>
            <a:headEnd/>
            <a:tailEnd/>
          </a:ln>
        </p:spPr>
        <p:txBody>
          <a:bodyPr wrap="none">
            <a:spAutoFit/>
          </a:bodyPr>
          <a:lstStyle/>
          <a:p>
            <a:r>
              <a:rPr lang="en-US" sz="1600" b="1"/>
              <a:t>MC’</a:t>
            </a:r>
          </a:p>
        </p:txBody>
      </p:sp>
      <p:sp>
        <p:nvSpPr>
          <p:cNvPr id="91156" name="Line 20"/>
          <p:cNvSpPr>
            <a:spLocks noChangeShapeType="1"/>
          </p:cNvSpPr>
          <p:nvPr/>
        </p:nvSpPr>
        <p:spPr bwMode="auto">
          <a:xfrm flipH="1" flipV="1">
            <a:off x="1066800" y="2590800"/>
            <a:ext cx="1524000" cy="1143000"/>
          </a:xfrm>
          <a:prstGeom prst="line">
            <a:avLst/>
          </a:prstGeom>
          <a:noFill/>
          <a:ln w="28575">
            <a:solidFill>
              <a:schemeClr val="tx1"/>
            </a:solidFill>
            <a:round/>
            <a:headEnd/>
            <a:tailEnd/>
          </a:ln>
        </p:spPr>
        <p:txBody>
          <a:bodyPr/>
          <a:lstStyle/>
          <a:p>
            <a:endParaRPr lang="en-US"/>
          </a:p>
        </p:txBody>
      </p:sp>
      <p:sp>
        <p:nvSpPr>
          <p:cNvPr id="18" name="Slide Number Placeholder 3"/>
          <p:cNvSpPr txBox="1">
            <a:spLocks noChangeArrowheads="1"/>
          </p:cNvSpPr>
          <p:nvPr/>
        </p:nvSpPr>
        <p:spPr bwMode="auto">
          <a:xfrm>
            <a:off x="8534400" y="6408738"/>
            <a:ext cx="4794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143"/>
                                        </p:tgtEl>
                                        <p:attrNameLst>
                                          <p:attrName>style.visibility</p:attrName>
                                        </p:attrNameLst>
                                      </p:cBhvr>
                                      <p:to>
                                        <p:strVal val="visible"/>
                                      </p:to>
                                    </p:set>
                                    <p:anim calcmode="lin" valueType="num">
                                      <p:cBhvr additive="base">
                                        <p:cTn id="7" dur="500" fill="hold"/>
                                        <p:tgtEl>
                                          <p:spTgt spid="91143"/>
                                        </p:tgtEl>
                                        <p:attrNameLst>
                                          <p:attrName>ppt_x</p:attrName>
                                        </p:attrNameLst>
                                      </p:cBhvr>
                                      <p:tavLst>
                                        <p:tav tm="0">
                                          <p:val>
                                            <p:strVal val="#ppt_x"/>
                                          </p:val>
                                        </p:tav>
                                        <p:tav tm="100000">
                                          <p:val>
                                            <p:strVal val="#ppt_x"/>
                                          </p:val>
                                        </p:tav>
                                      </p:tavLst>
                                    </p:anim>
                                    <p:anim calcmode="lin" valueType="num">
                                      <p:cBhvr additive="base">
                                        <p:cTn id="8" dur="500" fill="hold"/>
                                        <p:tgtEl>
                                          <p:spTgt spid="9114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1142"/>
                                        </p:tgtEl>
                                        <p:attrNameLst>
                                          <p:attrName>style.visibility</p:attrName>
                                        </p:attrNameLst>
                                      </p:cBhvr>
                                      <p:to>
                                        <p:strVal val="visible"/>
                                      </p:to>
                                    </p:set>
                                    <p:anim calcmode="lin" valueType="num">
                                      <p:cBhvr additive="base">
                                        <p:cTn id="11" dur="500" fill="hold"/>
                                        <p:tgtEl>
                                          <p:spTgt spid="91142"/>
                                        </p:tgtEl>
                                        <p:attrNameLst>
                                          <p:attrName>ppt_x</p:attrName>
                                        </p:attrNameLst>
                                      </p:cBhvr>
                                      <p:tavLst>
                                        <p:tav tm="0">
                                          <p:val>
                                            <p:strVal val="#ppt_x"/>
                                          </p:val>
                                        </p:tav>
                                        <p:tav tm="100000">
                                          <p:val>
                                            <p:strVal val="#ppt_x"/>
                                          </p:val>
                                        </p:tav>
                                      </p:tavLst>
                                    </p:anim>
                                    <p:anim calcmode="lin" valueType="num">
                                      <p:cBhvr additive="base">
                                        <p:cTn id="12" dur="500" fill="hold"/>
                                        <p:tgtEl>
                                          <p:spTgt spid="9114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1147"/>
                                        </p:tgtEl>
                                        <p:attrNameLst>
                                          <p:attrName>style.visibility</p:attrName>
                                        </p:attrNameLst>
                                      </p:cBhvr>
                                      <p:to>
                                        <p:strVal val="visible"/>
                                      </p:to>
                                    </p:set>
                                    <p:anim calcmode="lin" valueType="num">
                                      <p:cBhvr additive="base">
                                        <p:cTn id="17" dur="500" fill="hold"/>
                                        <p:tgtEl>
                                          <p:spTgt spid="91147"/>
                                        </p:tgtEl>
                                        <p:attrNameLst>
                                          <p:attrName>ppt_x</p:attrName>
                                        </p:attrNameLst>
                                      </p:cBhvr>
                                      <p:tavLst>
                                        <p:tav tm="0">
                                          <p:val>
                                            <p:strVal val="#ppt_x"/>
                                          </p:val>
                                        </p:tav>
                                        <p:tav tm="100000">
                                          <p:val>
                                            <p:strVal val="#ppt_x"/>
                                          </p:val>
                                        </p:tav>
                                      </p:tavLst>
                                    </p:anim>
                                    <p:anim calcmode="lin" valueType="num">
                                      <p:cBhvr additive="base">
                                        <p:cTn id="18" dur="500" fill="hold"/>
                                        <p:tgtEl>
                                          <p:spTgt spid="9114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1144"/>
                                        </p:tgtEl>
                                        <p:attrNameLst>
                                          <p:attrName>style.visibility</p:attrName>
                                        </p:attrNameLst>
                                      </p:cBhvr>
                                      <p:to>
                                        <p:strVal val="visible"/>
                                      </p:to>
                                    </p:set>
                                    <p:anim calcmode="lin" valueType="num">
                                      <p:cBhvr additive="base">
                                        <p:cTn id="21" dur="500" fill="hold"/>
                                        <p:tgtEl>
                                          <p:spTgt spid="91144"/>
                                        </p:tgtEl>
                                        <p:attrNameLst>
                                          <p:attrName>ppt_x</p:attrName>
                                        </p:attrNameLst>
                                      </p:cBhvr>
                                      <p:tavLst>
                                        <p:tav tm="0">
                                          <p:val>
                                            <p:strVal val="#ppt_x"/>
                                          </p:val>
                                        </p:tav>
                                        <p:tav tm="100000">
                                          <p:val>
                                            <p:strVal val="#ppt_x"/>
                                          </p:val>
                                        </p:tav>
                                      </p:tavLst>
                                    </p:anim>
                                    <p:anim calcmode="lin" valueType="num">
                                      <p:cBhvr additive="base">
                                        <p:cTn id="22" dur="500" fill="hold"/>
                                        <p:tgtEl>
                                          <p:spTgt spid="9114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1152"/>
                                        </p:tgtEl>
                                        <p:attrNameLst>
                                          <p:attrName>style.visibility</p:attrName>
                                        </p:attrNameLst>
                                      </p:cBhvr>
                                      <p:to>
                                        <p:strVal val="visible"/>
                                      </p:to>
                                    </p:set>
                                    <p:anim calcmode="lin" valueType="num">
                                      <p:cBhvr additive="base">
                                        <p:cTn id="27" dur="500" fill="hold"/>
                                        <p:tgtEl>
                                          <p:spTgt spid="91152"/>
                                        </p:tgtEl>
                                        <p:attrNameLst>
                                          <p:attrName>ppt_x</p:attrName>
                                        </p:attrNameLst>
                                      </p:cBhvr>
                                      <p:tavLst>
                                        <p:tav tm="0">
                                          <p:val>
                                            <p:strVal val="#ppt_x"/>
                                          </p:val>
                                        </p:tav>
                                        <p:tav tm="100000">
                                          <p:val>
                                            <p:strVal val="#ppt_x"/>
                                          </p:val>
                                        </p:tav>
                                      </p:tavLst>
                                    </p:anim>
                                    <p:anim calcmode="lin" valueType="num">
                                      <p:cBhvr additive="base">
                                        <p:cTn id="28" dur="500" fill="hold"/>
                                        <p:tgtEl>
                                          <p:spTgt spid="9115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1153"/>
                                        </p:tgtEl>
                                        <p:attrNameLst>
                                          <p:attrName>style.visibility</p:attrName>
                                        </p:attrNameLst>
                                      </p:cBhvr>
                                      <p:to>
                                        <p:strVal val="visible"/>
                                      </p:to>
                                    </p:set>
                                    <p:anim calcmode="lin" valueType="num">
                                      <p:cBhvr additive="base">
                                        <p:cTn id="31" dur="500" fill="hold"/>
                                        <p:tgtEl>
                                          <p:spTgt spid="91153"/>
                                        </p:tgtEl>
                                        <p:attrNameLst>
                                          <p:attrName>ppt_x</p:attrName>
                                        </p:attrNameLst>
                                      </p:cBhvr>
                                      <p:tavLst>
                                        <p:tav tm="0">
                                          <p:val>
                                            <p:strVal val="#ppt_x"/>
                                          </p:val>
                                        </p:tav>
                                        <p:tav tm="100000">
                                          <p:val>
                                            <p:strVal val="#ppt_x"/>
                                          </p:val>
                                        </p:tav>
                                      </p:tavLst>
                                    </p:anim>
                                    <p:anim calcmode="lin" valueType="num">
                                      <p:cBhvr additive="base">
                                        <p:cTn id="32" dur="500" fill="hold"/>
                                        <p:tgtEl>
                                          <p:spTgt spid="9115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1148"/>
                                        </p:tgtEl>
                                        <p:attrNameLst>
                                          <p:attrName>style.visibility</p:attrName>
                                        </p:attrNameLst>
                                      </p:cBhvr>
                                      <p:to>
                                        <p:strVal val="visible"/>
                                      </p:to>
                                    </p:set>
                                    <p:anim calcmode="lin" valueType="num">
                                      <p:cBhvr additive="base">
                                        <p:cTn id="37" dur="500" fill="hold"/>
                                        <p:tgtEl>
                                          <p:spTgt spid="91148"/>
                                        </p:tgtEl>
                                        <p:attrNameLst>
                                          <p:attrName>ppt_x</p:attrName>
                                        </p:attrNameLst>
                                      </p:cBhvr>
                                      <p:tavLst>
                                        <p:tav tm="0">
                                          <p:val>
                                            <p:strVal val="#ppt_x"/>
                                          </p:val>
                                        </p:tav>
                                        <p:tav tm="100000">
                                          <p:val>
                                            <p:strVal val="#ppt_x"/>
                                          </p:val>
                                        </p:tav>
                                      </p:tavLst>
                                    </p:anim>
                                    <p:anim calcmode="lin" valueType="num">
                                      <p:cBhvr additive="base">
                                        <p:cTn id="38" dur="500" fill="hold"/>
                                        <p:tgtEl>
                                          <p:spTgt spid="9114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1156"/>
                                        </p:tgtEl>
                                        <p:attrNameLst>
                                          <p:attrName>style.visibility</p:attrName>
                                        </p:attrNameLst>
                                      </p:cBhvr>
                                      <p:to>
                                        <p:strVal val="visible"/>
                                      </p:to>
                                    </p:set>
                                    <p:anim calcmode="lin" valueType="num">
                                      <p:cBhvr additive="base">
                                        <p:cTn id="41" dur="500" fill="hold"/>
                                        <p:tgtEl>
                                          <p:spTgt spid="91156"/>
                                        </p:tgtEl>
                                        <p:attrNameLst>
                                          <p:attrName>ppt_x</p:attrName>
                                        </p:attrNameLst>
                                      </p:cBhvr>
                                      <p:tavLst>
                                        <p:tav tm="0">
                                          <p:val>
                                            <p:strVal val="#ppt_x"/>
                                          </p:val>
                                        </p:tav>
                                        <p:tav tm="100000">
                                          <p:val>
                                            <p:strVal val="#ppt_x"/>
                                          </p:val>
                                        </p:tav>
                                      </p:tavLst>
                                    </p:anim>
                                    <p:anim calcmode="lin" valueType="num">
                                      <p:cBhvr additive="base">
                                        <p:cTn id="42" dur="500" fill="hold"/>
                                        <p:tgtEl>
                                          <p:spTgt spid="9115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1146"/>
                                        </p:tgtEl>
                                        <p:attrNameLst>
                                          <p:attrName>style.visibility</p:attrName>
                                        </p:attrNameLst>
                                      </p:cBhvr>
                                      <p:to>
                                        <p:strVal val="visible"/>
                                      </p:to>
                                    </p:set>
                                    <p:anim calcmode="lin" valueType="num">
                                      <p:cBhvr additive="base">
                                        <p:cTn id="47" dur="500" fill="hold"/>
                                        <p:tgtEl>
                                          <p:spTgt spid="91146"/>
                                        </p:tgtEl>
                                        <p:attrNameLst>
                                          <p:attrName>ppt_x</p:attrName>
                                        </p:attrNameLst>
                                      </p:cBhvr>
                                      <p:tavLst>
                                        <p:tav tm="0">
                                          <p:val>
                                            <p:strVal val="#ppt_x"/>
                                          </p:val>
                                        </p:tav>
                                        <p:tav tm="100000">
                                          <p:val>
                                            <p:strVal val="#ppt_x"/>
                                          </p:val>
                                        </p:tav>
                                      </p:tavLst>
                                    </p:anim>
                                    <p:anim calcmode="lin" valueType="num">
                                      <p:cBhvr additive="base">
                                        <p:cTn id="48" dur="500" fill="hold"/>
                                        <p:tgtEl>
                                          <p:spTgt spid="9114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1151"/>
                                        </p:tgtEl>
                                        <p:attrNameLst>
                                          <p:attrName>style.visibility</p:attrName>
                                        </p:attrNameLst>
                                      </p:cBhvr>
                                      <p:to>
                                        <p:strVal val="visible"/>
                                      </p:to>
                                    </p:set>
                                    <p:anim calcmode="lin" valueType="num">
                                      <p:cBhvr additive="base">
                                        <p:cTn id="53" dur="500" fill="hold"/>
                                        <p:tgtEl>
                                          <p:spTgt spid="91151"/>
                                        </p:tgtEl>
                                        <p:attrNameLst>
                                          <p:attrName>ppt_x</p:attrName>
                                        </p:attrNameLst>
                                      </p:cBhvr>
                                      <p:tavLst>
                                        <p:tav tm="0">
                                          <p:val>
                                            <p:strVal val="#ppt_x"/>
                                          </p:val>
                                        </p:tav>
                                        <p:tav tm="100000">
                                          <p:val>
                                            <p:strVal val="#ppt_x"/>
                                          </p:val>
                                        </p:tav>
                                      </p:tavLst>
                                    </p:anim>
                                    <p:anim calcmode="lin" valueType="num">
                                      <p:cBhvr additive="base">
                                        <p:cTn id="54" dur="500" fill="hold"/>
                                        <p:tgtEl>
                                          <p:spTgt spid="9115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91145"/>
                                        </p:tgtEl>
                                        <p:attrNameLst>
                                          <p:attrName>style.visibility</p:attrName>
                                        </p:attrNameLst>
                                      </p:cBhvr>
                                      <p:to>
                                        <p:strVal val="visible"/>
                                      </p:to>
                                    </p:set>
                                    <p:anim calcmode="lin" valueType="num">
                                      <p:cBhvr additive="base">
                                        <p:cTn id="57" dur="500" fill="hold"/>
                                        <p:tgtEl>
                                          <p:spTgt spid="91145"/>
                                        </p:tgtEl>
                                        <p:attrNameLst>
                                          <p:attrName>ppt_x</p:attrName>
                                        </p:attrNameLst>
                                      </p:cBhvr>
                                      <p:tavLst>
                                        <p:tav tm="0">
                                          <p:val>
                                            <p:strVal val="#ppt_x"/>
                                          </p:val>
                                        </p:tav>
                                        <p:tav tm="100000">
                                          <p:val>
                                            <p:strVal val="#ppt_x"/>
                                          </p:val>
                                        </p:tav>
                                      </p:tavLst>
                                    </p:anim>
                                    <p:anim calcmode="lin" valueType="num">
                                      <p:cBhvr additive="base">
                                        <p:cTn id="58" dur="500" fill="hold"/>
                                        <p:tgtEl>
                                          <p:spTgt spid="9114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91155"/>
                                        </p:tgtEl>
                                        <p:attrNameLst>
                                          <p:attrName>style.visibility</p:attrName>
                                        </p:attrNameLst>
                                      </p:cBhvr>
                                      <p:to>
                                        <p:strVal val="visible"/>
                                      </p:to>
                                    </p:set>
                                    <p:anim calcmode="lin" valueType="num">
                                      <p:cBhvr additive="base">
                                        <p:cTn id="61" dur="500" fill="hold"/>
                                        <p:tgtEl>
                                          <p:spTgt spid="91155"/>
                                        </p:tgtEl>
                                        <p:attrNameLst>
                                          <p:attrName>ppt_x</p:attrName>
                                        </p:attrNameLst>
                                      </p:cBhvr>
                                      <p:tavLst>
                                        <p:tav tm="0">
                                          <p:val>
                                            <p:strVal val="#ppt_x"/>
                                          </p:val>
                                        </p:tav>
                                        <p:tav tm="100000">
                                          <p:val>
                                            <p:strVal val="#ppt_x"/>
                                          </p:val>
                                        </p:tav>
                                      </p:tavLst>
                                    </p:anim>
                                    <p:anim calcmode="lin" valueType="num">
                                      <p:cBhvr additive="base">
                                        <p:cTn id="62" dur="500" fill="hold"/>
                                        <p:tgtEl>
                                          <p:spTgt spid="91155"/>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91154"/>
                                        </p:tgtEl>
                                        <p:attrNameLst>
                                          <p:attrName>style.visibility</p:attrName>
                                        </p:attrNameLst>
                                      </p:cBhvr>
                                      <p:to>
                                        <p:strVal val="visible"/>
                                      </p:to>
                                    </p:set>
                                    <p:anim calcmode="lin" valueType="num">
                                      <p:cBhvr additive="base">
                                        <p:cTn id="65" dur="500" fill="hold"/>
                                        <p:tgtEl>
                                          <p:spTgt spid="91154"/>
                                        </p:tgtEl>
                                        <p:attrNameLst>
                                          <p:attrName>ppt_x</p:attrName>
                                        </p:attrNameLst>
                                      </p:cBhvr>
                                      <p:tavLst>
                                        <p:tav tm="0">
                                          <p:val>
                                            <p:strVal val="#ppt_x"/>
                                          </p:val>
                                        </p:tav>
                                        <p:tav tm="100000">
                                          <p:val>
                                            <p:strVal val="#ppt_x"/>
                                          </p:val>
                                        </p:tav>
                                      </p:tavLst>
                                    </p:anim>
                                    <p:anim calcmode="lin" valueType="num">
                                      <p:cBhvr additive="base">
                                        <p:cTn id="66" dur="500" fill="hold"/>
                                        <p:tgtEl>
                                          <p:spTgt spid="91154"/>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91150"/>
                                        </p:tgtEl>
                                        <p:attrNameLst>
                                          <p:attrName>style.visibility</p:attrName>
                                        </p:attrNameLst>
                                      </p:cBhvr>
                                      <p:to>
                                        <p:strVal val="visible"/>
                                      </p:to>
                                    </p:set>
                                    <p:anim calcmode="lin" valueType="num">
                                      <p:cBhvr additive="base">
                                        <p:cTn id="69" dur="500" fill="hold"/>
                                        <p:tgtEl>
                                          <p:spTgt spid="91150"/>
                                        </p:tgtEl>
                                        <p:attrNameLst>
                                          <p:attrName>ppt_x</p:attrName>
                                        </p:attrNameLst>
                                      </p:cBhvr>
                                      <p:tavLst>
                                        <p:tav tm="0">
                                          <p:val>
                                            <p:strVal val="#ppt_x"/>
                                          </p:val>
                                        </p:tav>
                                        <p:tav tm="100000">
                                          <p:val>
                                            <p:strVal val="#ppt_x"/>
                                          </p:val>
                                        </p:tav>
                                      </p:tavLst>
                                    </p:anim>
                                    <p:anim calcmode="lin" valueType="num">
                                      <p:cBhvr additive="base">
                                        <p:cTn id="70" dur="500" fill="hold"/>
                                        <p:tgtEl>
                                          <p:spTgt spid="91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animBg="1"/>
      <p:bldP spid="91143" grpId="0" animBg="1"/>
      <p:bldP spid="91144" grpId="0" animBg="1"/>
      <p:bldP spid="91145" grpId="0" animBg="1"/>
      <p:bldP spid="91146" grpId="0" animBg="1"/>
      <p:bldP spid="91147" grpId="0" animBg="1"/>
      <p:bldP spid="91148" grpId="0" animBg="1"/>
      <p:bldP spid="91150" grpId="0" animBg="1"/>
      <p:bldP spid="91151" grpId="0" animBg="1"/>
      <p:bldP spid="91152" grpId="0" animBg="1"/>
      <p:bldP spid="91153" grpId="0"/>
      <p:bldP spid="91154" grpId="0"/>
      <p:bldP spid="91155" grpId="0"/>
      <p:bldP spid="911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228600"/>
            <a:ext cx="7772400" cy="838200"/>
          </a:xfrm>
        </p:spPr>
        <p:txBody>
          <a:bodyPr/>
          <a:lstStyle/>
          <a:p>
            <a:r>
              <a:rPr lang="en-US"/>
              <a:t>Kinked Demand Curve Model</a:t>
            </a:r>
          </a:p>
        </p:txBody>
      </p:sp>
      <p:pic>
        <p:nvPicPr>
          <p:cNvPr id="20483" name="Picture 5" descr="Fig100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066800" y="1447800"/>
            <a:ext cx="7086600" cy="5029200"/>
          </a:xfrm>
          <a:prstGeom prst="rect">
            <a:avLst/>
          </a:prstGeom>
          <a:noFill/>
          <a:ln w="9525">
            <a:noFill/>
            <a:miter lim="800000"/>
            <a:headEnd/>
            <a:tailEnd/>
          </a:ln>
        </p:spPr>
      </p:pic>
      <p:sp>
        <p:nvSpPr>
          <p:cNvPr id="4" name="Slide Number Placeholder 3"/>
          <p:cNvSpPr txBox="1">
            <a:spLocks noChangeArrowheads="1"/>
          </p:cNvSpPr>
          <p:nvPr/>
        </p:nvSpPr>
        <p:spPr bwMode="auto">
          <a:xfrm>
            <a:off x="8534400" y="6408738"/>
            <a:ext cx="4794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12775" y="228600"/>
            <a:ext cx="8153400" cy="990600"/>
          </a:xfrm>
        </p:spPr>
        <p:txBody>
          <a:bodyPr/>
          <a:lstStyle/>
          <a:p>
            <a:r>
              <a:rPr lang="en-US"/>
              <a:t>Criticism</a:t>
            </a:r>
          </a:p>
        </p:txBody>
      </p:sp>
      <p:sp>
        <p:nvSpPr>
          <p:cNvPr id="21507" name="Rectangle 3"/>
          <p:cNvSpPr>
            <a:spLocks noGrp="1" noChangeArrowheads="1"/>
          </p:cNvSpPr>
          <p:nvPr>
            <p:ph sz="quarter" idx="1"/>
          </p:nvPr>
        </p:nvSpPr>
        <p:spPr>
          <a:xfrm>
            <a:off x="612775" y="1600200"/>
            <a:ext cx="8153400" cy="4495800"/>
          </a:xfrm>
        </p:spPr>
        <p:txBody>
          <a:bodyPr/>
          <a:lstStyle/>
          <a:p>
            <a:r>
              <a:rPr lang="en-US"/>
              <a:t>No evidence that price increase is not matched.</a:t>
            </a:r>
          </a:p>
          <a:p>
            <a:endParaRPr lang="en-US"/>
          </a:p>
          <a:p>
            <a:r>
              <a:rPr lang="en-US"/>
              <a:t>Unable to tell the price at which the kink will occur.</a:t>
            </a:r>
          </a:p>
        </p:txBody>
      </p:sp>
      <p:sp>
        <p:nvSpPr>
          <p:cNvPr id="4" name="Slide Number Placeholder 3"/>
          <p:cNvSpPr txBox="1">
            <a:spLocks noChangeArrowheads="1"/>
          </p:cNvSpPr>
          <p:nvPr/>
        </p:nvSpPr>
        <p:spPr bwMode="auto">
          <a:xfrm>
            <a:off x="8534400" y="6408738"/>
            <a:ext cx="4794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74675" y="304800"/>
            <a:ext cx="8001000" cy="811213"/>
          </a:xfrm>
        </p:spPr>
        <p:txBody>
          <a:bodyPr/>
          <a:lstStyle/>
          <a:p>
            <a:r>
              <a:rPr lang="en-US"/>
              <a:t>Cartels</a:t>
            </a:r>
          </a:p>
        </p:txBody>
      </p:sp>
      <p:sp>
        <p:nvSpPr>
          <p:cNvPr id="22531" name="Rectangle 3"/>
          <p:cNvSpPr>
            <a:spLocks noGrp="1" noChangeArrowheads="1"/>
          </p:cNvSpPr>
          <p:nvPr>
            <p:ph sz="quarter" idx="1"/>
          </p:nvPr>
        </p:nvSpPr>
        <p:spPr>
          <a:xfrm>
            <a:off x="228600" y="1600200"/>
            <a:ext cx="8686800" cy="4572000"/>
          </a:xfrm>
        </p:spPr>
        <p:txBody>
          <a:bodyPr>
            <a:normAutofit fontScale="85000" lnSpcReduction="20000"/>
          </a:bodyPr>
          <a:lstStyle/>
          <a:p>
            <a:r>
              <a:rPr lang="en-US" sz="3600" dirty="0"/>
              <a:t>Collusion</a:t>
            </a:r>
          </a:p>
          <a:p>
            <a:pPr lvl="1">
              <a:spcBef>
                <a:spcPts val="300"/>
              </a:spcBef>
              <a:spcAft>
                <a:spcPts val="600"/>
              </a:spcAft>
            </a:pPr>
            <a:r>
              <a:rPr lang="en-CA" sz="2800" dirty="0"/>
              <a:t>When a small number of firms share a market, they can increase their profit by forming a cartel and acting like a monopoly.</a:t>
            </a:r>
          </a:p>
          <a:p>
            <a:pPr lvl="1">
              <a:spcBef>
                <a:spcPts val="300"/>
              </a:spcBef>
              <a:spcAft>
                <a:spcPts val="600"/>
              </a:spcAft>
            </a:pPr>
            <a:r>
              <a:rPr lang="en-CA" dirty="0"/>
              <a:t>Collusion can be: overt or explicit and tacit or implicit </a:t>
            </a:r>
            <a:endParaRPr lang="en-CA" sz="2800" dirty="0"/>
          </a:p>
          <a:p>
            <a:pPr lvl="1">
              <a:spcBef>
                <a:spcPts val="300"/>
              </a:spcBef>
              <a:spcAft>
                <a:spcPts val="600"/>
              </a:spcAft>
            </a:pPr>
            <a:r>
              <a:rPr lang="en-CA" sz="2800" b="1" dirty="0"/>
              <a:t>Explicit collusion </a:t>
            </a:r>
            <a:r>
              <a:rPr lang="en-CA" sz="2800" dirty="0"/>
              <a:t>is called </a:t>
            </a:r>
            <a:r>
              <a:rPr lang="en-CA" sz="2800" b="1" dirty="0">
                <a:solidFill>
                  <a:srgbClr val="FF0000"/>
                </a:solidFill>
              </a:rPr>
              <a:t>cartel. </a:t>
            </a:r>
            <a:r>
              <a:rPr lang="en-CA" dirty="0"/>
              <a:t>It </a:t>
            </a:r>
            <a:r>
              <a:rPr lang="en-CA" sz="2800" dirty="0"/>
              <a:t>is a group of firms acting together to limit output, raise price, and increase economic profit. </a:t>
            </a:r>
            <a:r>
              <a:rPr lang="en-CA" dirty="0"/>
              <a:t>For example, Mumbai Taxi Association, OPEC etc.</a:t>
            </a:r>
          </a:p>
          <a:p>
            <a:pPr lvl="1">
              <a:spcBef>
                <a:spcPts val="300"/>
              </a:spcBef>
              <a:spcAft>
                <a:spcPts val="600"/>
              </a:spcAft>
            </a:pPr>
            <a:r>
              <a:rPr lang="en-CA" sz="2800" b="1" dirty="0"/>
              <a:t>Implicit collusions </a:t>
            </a:r>
            <a:r>
              <a:rPr lang="en-CA" sz="2800" dirty="0"/>
              <a:t>are known as </a:t>
            </a:r>
            <a:r>
              <a:rPr lang="en-CA" sz="2800" b="1" dirty="0">
                <a:solidFill>
                  <a:srgbClr val="FF0000"/>
                </a:solidFill>
              </a:rPr>
              <a:t>price leadership models.</a:t>
            </a:r>
          </a:p>
          <a:p>
            <a:pPr lvl="1">
              <a:spcBef>
                <a:spcPts val="300"/>
              </a:spcBef>
              <a:spcAft>
                <a:spcPts val="600"/>
              </a:spcAft>
            </a:pPr>
            <a:r>
              <a:rPr lang="en-CA" sz="2800" dirty="0"/>
              <a:t>Collusions are illegal but they do operate in some markets.</a:t>
            </a:r>
            <a:r>
              <a:rPr lang="en-US" sz="3200" dirty="0"/>
              <a:t>			</a:t>
            </a:r>
          </a:p>
        </p:txBody>
      </p:sp>
      <p:sp>
        <p:nvSpPr>
          <p:cNvPr id="4" name="Slide Number Placeholder 3"/>
          <p:cNvSpPr txBox="1">
            <a:spLocks noChangeArrowheads="1"/>
          </p:cNvSpPr>
          <p:nvPr/>
        </p:nvSpPr>
        <p:spPr bwMode="auto">
          <a:xfrm>
            <a:off x="8534400" y="6408738"/>
            <a:ext cx="4794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74675" y="304800"/>
            <a:ext cx="8001000" cy="811213"/>
          </a:xfrm>
        </p:spPr>
        <p:txBody>
          <a:bodyPr/>
          <a:lstStyle/>
          <a:p>
            <a:r>
              <a:rPr lang="en-US"/>
              <a:t>Cartels</a:t>
            </a:r>
          </a:p>
        </p:txBody>
      </p:sp>
      <p:sp>
        <p:nvSpPr>
          <p:cNvPr id="23555" name="Rectangle 3"/>
          <p:cNvSpPr>
            <a:spLocks noGrp="1" noChangeArrowheads="1"/>
          </p:cNvSpPr>
          <p:nvPr>
            <p:ph sz="quarter" idx="1"/>
          </p:nvPr>
        </p:nvSpPr>
        <p:spPr>
          <a:xfrm>
            <a:off x="381000" y="1600200"/>
            <a:ext cx="7848600" cy="4572000"/>
          </a:xfrm>
        </p:spPr>
        <p:txBody>
          <a:bodyPr>
            <a:normAutofit lnSpcReduction="10000"/>
          </a:bodyPr>
          <a:lstStyle/>
          <a:p>
            <a:pPr lvl="1"/>
            <a:r>
              <a:rPr lang="en-US" sz="2400" dirty="0"/>
              <a:t>Market-Sharing Cartel</a:t>
            </a:r>
          </a:p>
          <a:p>
            <a:pPr lvl="2"/>
            <a:r>
              <a:rPr lang="en-US" sz="2400" dirty="0"/>
              <a:t>Collusion to divide up markets on the basis of geographical area</a:t>
            </a:r>
          </a:p>
          <a:p>
            <a:pPr lvl="2">
              <a:buNone/>
            </a:pPr>
            <a:endParaRPr lang="en-US" sz="2400" dirty="0"/>
          </a:p>
          <a:p>
            <a:pPr lvl="1"/>
            <a:r>
              <a:rPr lang="en-US" sz="2400" dirty="0"/>
              <a:t>Centralized Cartel</a:t>
            </a:r>
          </a:p>
          <a:p>
            <a:pPr lvl="2"/>
            <a:r>
              <a:rPr lang="en-US" sz="2400" dirty="0"/>
              <a:t>Formal agreement among member firms to set a monopoly price and allocate output among its members and determine how profits are to be shared.</a:t>
            </a:r>
          </a:p>
          <a:p>
            <a:pPr>
              <a:buFont typeface="Wingdings" pitchFamily="2" charset="2"/>
              <a:buNone/>
            </a:pPr>
            <a:r>
              <a:rPr lang="en-US" sz="2400" dirty="0"/>
              <a:t>			Example:  OPEC</a:t>
            </a:r>
            <a:r>
              <a:rPr lang="en-US" sz="3200" dirty="0"/>
              <a:t>	</a:t>
            </a:r>
          </a:p>
          <a:p>
            <a:pPr>
              <a:buFont typeface="Wingdings" pitchFamily="2" charset="2"/>
              <a:buNone/>
            </a:pPr>
            <a:r>
              <a:rPr lang="en-US" sz="3200" dirty="0"/>
              <a:t>				</a:t>
            </a:r>
          </a:p>
        </p:txBody>
      </p:sp>
      <p:sp>
        <p:nvSpPr>
          <p:cNvPr id="4" name="Slide Number Placeholder 3"/>
          <p:cNvSpPr txBox="1">
            <a:spLocks noChangeArrowheads="1"/>
          </p:cNvSpPr>
          <p:nvPr/>
        </p:nvSpPr>
        <p:spPr bwMode="auto">
          <a:xfrm>
            <a:off x="8534400" y="6408738"/>
            <a:ext cx="4794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74675" y="304800"/>
            <a:ext cx="8001000" cy="811213"/>
          </a:xfrm>
        </p:spPr>
        <p:txBody>
          <a:bodyPr/>
          <a:lstStyle/>
          <a:p>
            <a:r>
              <a:rPr lang="en-US" dirty="0"/>
              <a:t>Centralized Cartel</a:t>
            </a:r>
            <a:r>
              <a:rPr lang="en-US" baseline="30000" dirty="0"/>
              <a:t>3</a:t>
            </a:r>
          </a:p>
        </p:txBody>
      </p:sp>
      <p:pic>
        <p:nvPicPr>
          <p:cNvPr id="24579" name="Picture 5" descr="Fig100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52400" y="1600200"/>
            <a:ext cx="8839200" cy="4191000"/>
          </a:xfrm>
          <a:prstGeom prst="rect">
            <a:avLst/>
          </a:prstGeom>
          <a:noFill/>
          <a:ln w="9525">
            <a:noFill/>
            <a:miter lim="800000"/>
            <a:headEnd/>
            <a:tailEnd/>
          </a:ln>
        </p:spPr>
      </p:pic>
      <p:sp>
        <p:nvSpPr>
          <p:cNvPr id="4" name="Slide Number Placeholder 3"/>
          <p:cNvSpPr txBox="1">
            <a:spLocks noChangeArrowheads="1"/>
          </p:cNvSpPr>
          <p:nvPr/>
        </p:nvSpPr>
        <p:spPr bwMode="auto">
          <a:xfrm>
            <a:off x="8534400" y="6408738"/>
            <a:ext cx="4794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12775" y="228600"/>
            <a:ext cx="8153400" cy="990600"/>
          </a:xfrm>
        </p:spPr>
        <p:txBody>
          <a:bodyPr/>
          <a:lstStyle/>
          <a:p>
            <a:r>
              <a:rPr lang="en-US"/>
              <a:t>Weakness</a:t>
            </a:r>
          </a:p>
        </p:txBody>
      </p:sp>
      <p:sp>
        <p:nvSpPr>
          <p:cNvPr id="25603" name="Rectangle 3"/>
          <p:cNvSpPr>
            <a:spLocks noGrp="1" noChangeArrowheads="1"/>
          </p:cNvSpPr>
          <p:nvPr>
            <p:ph sz="quarter" idx="1"/>
          </p:nvPr>
        </p:nvSpPr>
        <p:spPr>
          <a:xfrm>
            <a:off x="612775" y="1600200"/>
            <a:ext cx="8153400" cy="4495800"/>
          </a:xfrm>
        </p:spPr>
        <p:txBody>
          <a:bodyPr/>
          <a:lstStyle/>
          <a:p>
            <a:r>
              <a:rPr lang="en-US"/>
              <a:t>Firms can ask for an equitable distribution of profits.</a:t>
            </a:r>
          </a:p>
          <a:p>
            <a:endParaRPr lang="en-US"/>
          </a:p>
          <a:p>
            <a:r>
              <a:rPr lang="en-US"/>
              <a:t>Cartel members have a strong incentive to cheat by selling more.</a:t>
            </a:r>
          </a:p>
          <a:p>
            <a:endParaRPr lang="en-US"/>
          </a:p>
          <a:p>
            <a:r>
              <a:rPr lang="en-US"/>
              <a:t>Monopoly profits may attract other firms.</a:t>
            </a:r>
          </a:p>
        </p:txBody>
      </p:sp>
      <p:sp>
        <p:nvSpPr>
          <p:cNvPr id="4" name="Slide Number Placeholder 3"/>
          <p:cNvSpPr txBox="1">
            <a:spLocks noChangeArrowheads="1"/>
          </p:cNvSpPr>
          <p:nvPr/>
        </p:nvSpPr>
        <p:spPr bwMode="auto">
          <a:xfrm>
            <a:off x="8534400" y="6408738"/>
            <a:ext cx="4794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8200" y="381000"/>
            <a:ext cx="8001000" cy="1143000"/>
          </a:xfrm>
        </p:spPr>
        <p:txBody>
          <a:bodyPr/>
          <a:lstStyle/>
          <a:p>
            <a:r>
              <a:rPr lang="en-US" altLang="zh-CN" sz="3600">
                <a:cs typeface="华文仿宋"/>
              </a:rPr>
              <a:t>Oligopoly vs. Other Market Structures</a:t>
            </a:r>
          </a:p>
        </p:txBody>
      </p:sp>
      <p:sp>
        <p:nvSpPr>
          <p:cNvPr id="26628" name="Rectangle 3"/>
          <p:cNvSpPr>
            <a:spLocks noGrp="1" noChangeArrowheads="1"/>
          </p:cNvSpPr>
          <p:nvPr>
            <p:ph sz="quarter" idx="1"/>
          </p:nvPr>
        </p:nvSpPr>
        <p:spPr>
          <a:xfrm>
            <a:off x="609600" y="1828800"/>
            <a:ext cx="8305800" cy="4267200"/>
          </a:xfrm>
        </p:spPr>
        <p:txBody>
          <a:bodyPr/>
          <a:lstStyle/>
          <a:p>
            <a:pPr>
              <a:lnSpc>
                <a:spcPct val="95000"/>
              </a:lnSpc>
            </a:pPr>
            <a:r>
              <a:rPr lang="en-US" altLang="zh-CN" sz="3000">
                <a:cs typeface="华文仿宋"/>
              </a:rPr>
              <a:t>Oligopoly presents the greatest challenge to economists</a:t>
            </a:r>
          </a:p>
          <a:p>
            <a:pPr lvl="1">
              <a:lnSpc>
                <a:spcPct val="95000"/>
              </a:lnSpc>
            </a:pPr>
            <a:r>
              <a:rPr lang="en-US" altLang="zh-CN">
                <a:cs typeface="华文仿宋"/>
              </a:rPr>
              <a:t>essence of oligopoly is strategic interdependence</a:t>
            </a:r>
          </a:p>
          <a:p>
            <a:pPr lvl="1">
              <a:lnSpc>
                <a:spcPct val="95000"/>
              </a:lnSpc>
            </a:pPr>
            <a:r>
              <a:rPr lang="en-US" altLang="zh-CN">
                <a:cs typeface="华文仿宋"/>
              </a:rPr>
              <a:t>economists have had to modify the tools used to analyze other market structures and to develop entirely new tools as well</a:t>
            </a:r>
          </a:p>
          <a:p>
            <a:pPr>
              <a:lnSpc>
                <a:spcPct val="95000"/>
              </a:lnSpc>
            </a:pPr>
            <a:r>
              <a:rPr lang="en-US" altLang="zh-CN" sz="3000">
                <a:cs typeface="华文仿宋"/>
              </a:rPr>
              <a:t>One approach</a:t>
            </a:r>
            <a:r>
              <a:rPr lang="en-US" altLang="zh-CN" sz="3000">
                <a:latin typeface="Arial" pitchFamily="34" charset="0"/>
                <a:cs typeface="华文仿宋"/>
              </a:rPr>
              <a:t>—</a:t>
            </a:r>
            <a:r>
              <a:rPr lang="en-US" altLang="zh-CN" sz="3000">
                <a:cs typeface="华文仿宋"/>
              </a:rPr>
              <a:t>game theory</a:t>
            </a:r>
            <a:r>
              <a:rPr lang="en-US" altLang="zh-CN" sz="3000">
                <a:latin typeface="Arial" pitchFamily="34" charset="0"/>
                <a:cs typeface="华文仿宋"/>
              </a:rPr>
              <a:t>—</a:t>
            </a:r>
            <a:r>
              <a:rPr lang="en-US" altLang="zh-CN" sz="3000">
                <a:cs typeface="华文仿宋"/>
              </a:rPr>
              <a:t>has yielded rich insights into oligopoly behavior</a:t>
            </a:r>
          </a:p>
        </p:txBody>
      </p:sp>
      <p:sp>
        <p:nvSpPr>
          <p:cNvPr id="4" name="Slide Number Placeholder 3"/>
          <p:cNvSpPr txBox="1">
            <a:spLocks noChangeArrowheads="1"/>
          </p:cNvSpPr>
          <p:nvPr/>
        </p:nvSpPr>
        <p:spPr bwMode="auto">
          <a:xfrm>
            <a:off x="8534400" y="6408738"/>
            <a:ext cx="4794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E4B1-4FFC-42CB-A9C2-FDC84BC04D24}"/>
              </a:ext>
            </a:extLst>
          </p:cNvPr>
          <p:cNvSpPr>
            <a:spLocks noGrp="1"/>
          </p:cNvSpPr>
          <p:nvPr>
            <p:ph type="title"/>
          </p:nvPr>
        </p:nvSpPr>
        <p:spPr>
          <a:xfrm>
            <a:off x="457200" y="533400"/>
            <a:ext cx="8229600" cy="762000"/>
          </a:xfrm>
        </p:spPr>
        <p:txBody>
          <a:bodyPr>
            <a:normAutofit/>
          </a:bodyPr>
          <a:lstStyle/>
          <a:p>
            <a:r>
              <a:rPr lang="en-IN" sz="4000" dirty="0"/>
              <a:t>Topics to be covered:</a:t>
            </a:r>
          </a:p>
        </p:txBody>
      </p:sp>
      <p:sp>
        <p:nvSpPr>
          <p:cNvPr id="3" name="Content Placeholder 2">
            <a:extLst>
              <a:ext uri="{FF2B5EF4-FFF2-40B4-BE49-F238E27FC236}">
                <a16:creationId xmlns:a16="http://schemas.microsoft.com/office/drawing/2014/main" id="{0EF9A7F6-E07D-445F-B15C-ECC0949F1493}"/>
              </a:ext>
            </a:extLst>
          </p:cNvPr>
          <p:cNvSpPr>
            <a:spLocks noGrp="1"/>
          </p:cNvSpPr>
          <p:nvPr>
            <p:ph idx="1"/>
          </p:nvPr>
        </p:nvSpPr>
        <p:spPr/>
        <p:txBody>
          <a:bodyPr>
            <a:normAutofit fontScale="55000" lnSpcReduction="20000"/>
          </a:bodyPr>
          <a:lstStyle/>
          <a:p>
            <a:r>
              <a:rPr lang="en-IN" dirty="0"/>
              <a:t>Structure of the Oligopoly Market</a:t>
            </a:r>
          </a:p>
          <a:p>
            <a:r>
              <a:rPr lang="en-IN" dirty="0"/>
              <a:t>Collusive and Non- Collusive Oligopoly</a:t>
            </a:r>
          </a:p>
          <a:p>
            <a:r>
              <a:rPr lang="en-IN" dirty="0"/>
              <a:t>Cartels</a:t>
            </a:r>
          </a:p>
          <a:p>
            <a:r>
              <a:rPr lang="en-IN" dirty="0"/>
              <a:t>Short-run Price and Output determination</a:t>
            </a:r>
          </a:p>
          <a:p>
            <a:r>
              <a:rPr lang="en-IN" dirty="0"/>
              <a:t>Long-run Price and Output determination</a:t>
            </a:r>
          </a:p>
          <a:p>
            <a:pPr marL="0" indent="0">
              <a:buNone/>
            </a:pPr>
            <a:endParaRPr lang="en-US" sz="3200" b="1" dirty="0">
              <a:latin typeface="Times New Roman" pitchFamily="18" charset="0"/>
              <a:cs typeface="Times New Roman" pitchFamily="18" charset="0"/>
            </a:endParaRPr>
          </a:p>
          <a:p>
            <a:pPr marL="0" indent="0">
              <a:buNone/>
            </a:pPr>
            <a:r>
              <a:rPr lang="en-US" sz="3200" b="1" dirty="0">
                <a:latin typeface="Times New Roman" pitchFamily="18" charset="0"/>
                <a:cs typeface="Times New Roman" pitchFamily="18" charset="0"/>
              </a:rPr>
              <a:t>Resources that can be consulted:</a:t>
            </a:r>
          </a:p>
          <a:p>
            <a:pPr>
              <a:buFont typeface="Arial" pitchFamily="34" charset="0"/>
              <a:buChar char="•"/>
            </a:pPr>
            <a:r>
              <a:rPr lang="en-US" sz="3200" dirty="0">
                <a:latin typeface="Times New Roman" pitchFamily="18" charset="0"/>
                <a:cs typeface="Times New Roman" pitchFamily="18" charset="0"/>
              </a:rPr>
              <a:t>H. C. Petersen, W. C. Lewis and S. K. Jain, </a:t>
            </a:r>
            <a:r>
              <a:rPr lang="en-US" sz="3200" i="1" dirty="0">
                <a:latin typeface="Times New Roman" pitchFamily="18" charset="0"/>
                <a:cs typeface="Times New Roman" pitchFamily="18" charset="0"/>
              </a:rPr>
              <a:t>Managerial Economics</a:t>
            </a:r>
            <a:r>
              <a:rPr lang="en-US" sz="3200" dirty="0">
                <a:latin typeface="Times New Roman" pitchFamily="18" charset="0"/>
                <a:cs typeface="Times New Roman" pitchFamily="18" charset="0"/>
              </a:rPr>
              <a:t>, 4</a:t>
            </a:r>
            <a:r>
              <a:rPr lang="en-US" sz="3200" baseline="30000" dirty="0">
                <a:latin typeface="Times New Roman" pitchFamily="18" charset="0"/>
                <a:cs typeface="Times New Roman" pitchFamily="18" charset="0"/>
              </a:rPr>
              <a:t>th</a:t>
            </a:r>
            <a:r>
              <a:rPr lang="en-US" sz="3200" dirty="0">
                <a:latin typeface="Times New Roman" pitchFamily="18" charset="0"/>
                <a:cs typeface="Times New Roman" pitchFamily="18" charset="0"/>
              </a:rPr>
              <a:t>  ed., Pearson Education 2006. </a:t>
            </a:r>
          </a:p>
          <a:p>
            <a:pPr>
              <a:buFont typeface="Arial" pitchFamily="34" charset="0"/>
              <a:buChar char="•"/>
            </a:pPr>
            <a:r>
              <a:rPr lang="en-US" sz="3200" dirty="0">
                <a:latin typeface="Times New Roman" pitchFamily="18" charset="0"/>
                <a:cs typeface="Times New Roman" pitchFamily="18" charset="0"/>
              </a:rPr>
              <a:t>D. Salvatore, Managerial Economics in a Global Economy, 8</a:t>
            </a:r>
            <a:r>
              <a:rPr lang="en-US" sz="3200" baseline="30000" dirty="0">
                <a:latin typeface="Times New Roman" pitchFamily="18" charset="0"/>
                <a:cs typeface="Times New Roman" pitchFamily="18" charset="0"/>
              </a:rPr>
              <a:t>th</a:t>
            </a:r>
            <a:r>
              <a:rPr lang="en-US" sz="3200" dirty="0">
                <a:latin typeface="Times New Roman" pitchFamily="18" charset="0"/>
                <a:cs typeface="Times New Roman" pitchFamily="18" charset="0"/>
              </a:rPr>
              <a:t> ed., Thomson Asia, 2015.</a:t>
            </a:r>
          </a:p>
          <a:p>
            <a:pPr>
              <a:buFont typeface="Arial" pitchFamily="34" charset="0"/>
              <a:buChar char="•"/>
            </a:pPr>
            <a:r>
              <a:rPr lang="en-US" sz="3200" dirty="0">
                <a:latin typeface="Times New Roman" pitchFamily="18" charset="0"/>
                <a:cs typeface="Times New Roman" pitchFamily="18" charset="0"/>
              </a:rPr>
              <a:t>R. H. Frank, Microeconomics and Behavior, 7</a:t>
            </a:r>
            <a:r>
              <a:rPr lang="en-US" sz="3200" baseline="30000" dirty="0">
                <a:latin typeface="Times New Roman" pitchFamily="18" charset="0"/>
                <a:cs typeface="Times New Roman" pitchFamily="18" charset="0"/>
              </a:rPr>
              <a:t>th</a:t>
            </a:r>
            <a:r>
              <a:rPr lang="en-US" sz="3200" dirty="0">
                <a:latin typeface="Times New Roman" pitchFamily="18" charset="0"/>
                <a:cs typeface="Times New Roman" pitchFamily="18" charset="0"/>
              </a:rPr>
              <a:t> ed., Mc-Graw Hill Irwin, 2008</a:t>
            </a:r>
          </a:p>
          <a:p>
            <a:pPr>
              <a:lnSpc>
                <a:spcPct val="100000"/>
              </a:lnSpc>
              <a:buFont typeface="Arial" pitchFamily="34" charset="0"/>
              <a:buChar char="•"/>
            </a:pPr>
            <a:r>
              <a:rPr lang="en-US" dirty="0" err="1">
                <a:latin typeface="Times New Roman" pitchFamily="18" charset="0"/>
                <a:cs typeface="Times New Roman" pitchFamily="18" charset="0"/>
              </a:rPr>
              <a:t>Keat</a:t>
            </a:r>
            <a:r>
              <a:rPr lang="en-US" dirty="0">
                <a:latin typeface="Times New Roman" pitchFamily="18" charset="0"/>
                <a:cs typeface="Times New Roman" pitchFamily="18" charset="0"/>
              </a:rPr>
              <a:t>, P., Young, P., &amp; </a:t>
            </a:r>
            <a:r>
              <a:rPr lang="en-US" dirty="0" err="1">
                <a:latin typeface="Times New Roman" pitchFamily="18" charset="0"/>
                <a:cs typeface="Times New Roman" pitchFamily="18" charset="0"/>
              </a:rPr>
              <a:t>Erfle</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S.,Managerial</a:t>
            </a:r>
            <a:r>
              <a:rPr lang="en-US" dirty="0">
                <a:latin typeface="Times New Roman" pitchFamily="18" charset="0"/>
                <a:cs typeface="Times New Roman" pitchFamily="18" charset="0"/>
              </a:rPr>
              <a:t> economics: Economic tools for today’s decision makers (7 </a:t>
            </a:r>
            <a:r>
              <a:rPr lang="en-US" dirty="0" err="1">
                <a:latin typeface="Times New Roman" pitchFamily="18" charset="0"/>
                <a:cs typeface="Times New Roman" pitchFamily="18" charset="0"/>
              </a:rPr>
              <a:t>th</a:t>
            </a:r>
            <a:r>
              <a:rPr lang="en-US" dirty="0">
                <a:latin typeface="Times New Roman" pitchFamily="18" charset="0"/>
                <a:cs typeface="Times New Roman" pitchFamily="18" charset="0"/>
              </a:rPr>
              <a:t> ed.) </a:t>
            </a:r>
            <a:r>
              <a:rPr lang="en-IN" dirty="0">
                <a:latin typeface="Times New Roman" pitchFamily="18" charset="0"/>
                <a:cs typeface="Times New Roman" pitchFamily="18" charset="0"/>
              </a:rPr>
              <a:t>Upper Saddle River, NJ: Prentice Hall,</a:t>
            </a:r>
            <a:r>
              <a:rPr lang="en-US" dirty="0">
                <a:latin typeface="Times New Roman" pitchFamily="18" charset="0"/>
                <a:cs typeface="Times New Roman" pitchFamily="18" charset="0"/>
              </a:rPr>
              <a:t> 2014</a:t>
            </a:r>
            <a:endParaRPr lang="en-IN" dirty="0">
              <a:latin typeface="Times New Roman" pitchFamily="18" charset="0"/>
              <a:cs typeface="Times New Roman" pitchFamily="18" charset="0"/>
            </a:endParaRPr>
          </a:p>
          <a:p>
            <a:endParaRPr lang="en-IN" dirty="0"/>
          </a:p>
        </p:txBody>
      </p:sp>
      <p:sp>
        <p:nvSpPr>
          <p:cNvPr id="4" name="Slide Number Placeholder 3"/>
          <p:cNvSpPr txBox="1">
            <a:spLocks noChangeArrowheads="1"/>
          </p:cNvSpPr>
          <p:nvPr/>
        </p:nvSpPr>
        <p:spPr bwMode="auto">
          <a:xfrm>
            <a:off x="8647113" y="6408738"/>
            <a:ext cx="366712"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735725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775" y="457200"/>
            <a:ext cx="8153400" cy="990600"/>
          </a:xfrm>
        </p:spPr>
        <p:txBody>
          <a:bodyPr>
            <a:normAutofit fontScale="90000"/>
          </a:bodyPr>
          <a:lstStyle/>
          <a:p>
            <a:pPr fontAlgn="auto">
              <a:spcAft>
                <a:spcPts val="0"/>
              </a:spcAft>
              <a:defRPr/>
            </a:pPr>
            <a:r>
              <a:rPr lang="en-US" dirty="0"/>
              <a:t>ROLE OF THE COMPETITION COMMISSION OF INDIA </a:t>
            </a:r>
          </a:p>
        </p:txBody>
      </p:sp>
      <p:sp>
        <p:nvSpPr>
          <p:cNvPr id="30723" name="Content Placeholder 2"/>
          <p:cNvSpPr>
            <a:spLocks noGrp="1"/>
          </p:cNvSpPr>
          <p:nvPr>
            <p:ph sz="quarter" idx="1"/>
          </p:nvPr>
        </p:nvSpPr>
        <p:spPr>
          <a:xfrm>
            <a:off x="612775" y="1752600"/>
            <a:ext cx="8153400" cy="4495800"/>
          </a:xfrm>
        </p:spPr>
        <p:txBody>
          <a:bodyPr>
            <a:normAutofit lnSpcReduction="10000"/>
          </a:bodyPr>
          <a:lstStyle/>
          <a:p>
            <a:r>
              <a:rPr lang="en-US" sz="2400" dirty="0"/>
              <a:t>The Competition Commission of India is a body of the government of India that is responsible for enforcing the Competition Act 2012. </a:t>
            </a:r>
          </a:p>
          <a:p>
            <a:r>
              <a:rPr lang="en-US" sz="2400" dirty="0"/>
              <a:t>This act is there to prevent activities that have an adverse effect on competition and was established in October 2003. The Competition Act, 2002, as amended by the Competition (Amendment) Act, 2007, follows the philosophy of modern competition laws. </a:t>
            </a:r>
          </a:p>
          <a:p>
            <a:r>
              <a:rPr lang="en-US" sz="2400" dirty="0"/>
              <a:t>The act prohibits anti-competitive agreements, abuse of dominant position by enterprises and regulates combinations, which cause or are likely to cause an appreciable adverse effect on competition within India</a:t>
            </a:r>
          </a:p>
        </p:txBody>
      </p:sp>
      <p:sp>
        <p:nvSpPr>
          <p:cNvPr id="4" name="Slide Number Placeholder 3"/>
          <p:cNvSpPr txBox="1">
            <a:spLocks noChangeArrowheads="1"/>
          </p:cNvSpPr>
          <p:nvPr/>
        </p:nvSpPr>
        <p:spPr bwMode="auto">
          <a:xfrm>
            <a:off x="8534400" y="6408738"/>
            <a:ext cx="4794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14400" y="533400"/>
            <a:ext cx="7467600" cy="5964840"/>
          </a:xfrm>
          <a:prstGeom prst="rect">
            <a:avLst/>
          </a:prstGeom>
          <a:noFill/>
          <a:ln w="9525">
            <a:noFill/>
            <a:miter lim="800000"/>
            <a:headEnd/>
            <a:tailEnd/>
          </a:ln>
          <a:effectLst/>
        </p:spPr>
      </p:pic>
      <p:sp>
        <p:nvSpPr>
          <p:cNvPr id="3" name="Rectangle 2"/>
          <p:cNvSpPr/>
          <p:nvPr/>
        </p:nvSpPr>
        <p:spPr>
          <a:xfrm>
            <a:off x="990600" y="2286000"/>
            <a:ext cx="3810000" cy="266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Slide Number Placeholder 3"/>
          <p:cNvSpPr txBox="1">
            <a:spLocks noChangeArrowheads="1"/>
          </p:cNvSpPr>
          <p:nvPr/>
        </p:nvSpPr>
        <p:spPr bwMode="auto">
          <a:xfrm>
            <a:off x="8534400" y="6408738"/>
            <a:ext cx="4794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9437"/>
            <a:ext cx="8229600" cy="4525963"/>
          </a:xfrm>
        </p:spPr>
        <p:txBody>
          <a:bodyPr>
            <a:normAutofit fontScale="92500"/>
          </a:bodyPr>
          <a:lstStyle/>
          <a:p>
            <a:pPr marL="0" indent="0" algn="just">
              <a:buNone/>
            </a:pPr>
            <a:r>
              <a:rPr lang="en-IN" sz="2400" dirty="0"/>
              <a:t>The price of </a:t>
            </a:r>
            <a:r>
              <a:rPr lang="en-IN" sz="2400" dirty="0" err="1"/>
              <a:t>Kajuroll</a:t>
            </a:r>
            <a:r>
              <a:rPr lang="en-IN" sz="2400" dirty="0"/>
              <a:t> is currently at Rs 400 per kg. </a:t>
            </a:r>
            <a:r>
              <a:rPr lang="en-IN" sz="2400" dirty="0" err="1"/>
              <a:t>Kamath</a:t>
            </a:r>
            <a:r>
              <a:rPr lang="en-IN" sz="2400" dirty="0"/>
              <a:t> sweets faces a kinked demand curve with a demand equation P= 600- 0.5Q for prices above Rs 400 and </a:t>
            </a:r>
          </a:p>
          <a:p>
            <a:pPr marL="0" indent="0" algn="just">
              <a:buNone/>
            </a:pPr>
            <a:r>
              <a:rPr lang="en-IN" sz="2400" dirty="0"/>
              <a:t>P= 700- 0.75Q for prices below Rs 400. The firm’s marginal cost </a:t>
            </a:r>
            <a:r>
              <a:rPr lang="en-IN" sz="2400" dirty="0" err="1"/>
              <a:t>surve</a:t>
            </a:r>
            <a:r>
              <a:rPr lang="en-IN" sz="2400" dirty="0"/>
              <a:t> is given by an equation with the general form </a:t>
            </a:r>
          </a:p>
          <a:p>
            <a:pPr marL="0" indent="0" algn="just">
              <a:buNone/>
            </a:pPr>
            <a:r>
              <a:rPr lang="en-IN" sz="2400" dirty="0"/>
              <a:t>MC= a + </a:t>
            </a:r>
            <a:r>
              <a:rPr lang="en-IN" sz="2400" dirty="0" err="1"/>
              <a:t>bQ</a:t>
            </a:r>
            <a:endParaRPr lang="en-IN" sz="2400" dirty="0"/>
          </a:p>
          <a:p>
            <a:pPr marL="457200" indent="-457200" algn="just">
              <a:buAutoNum type="alphaLcPeriod"/>
            </a:pPr>
            <a:r>
              <a:rPr lang="en-IN" sz="2400" dirty="0"/>
              <a:t>If a=50 and b= 0.25, graph the demand , MR and MC curves.</a:t>
            </a:r>
          </a:p>
          <a:p>
            <a:pPr marL="457200" indent="-457200" algn="just">
              <a:buAutoNum type="alphaLcPeriod"/>
            </a:pPr>
            <a:r>
              <a:rPr lang="en-IN" sz="2400" dirty="0"/>
              <a:t>Determine the profit-maximizing output.</a:t>
            </a:r>
          </a:p>
          <a:p>
            <a:pPr marL="457200" indent="-457200" algn="just">
              <a:buAutoNum type="alphaLcPeriod"/>
            </a:pPr>
            <a:r>
              <a:rPr lang="en-IN" sz="2400" dirty="0"/>
              <a:t>Starting from a=50, how much can the constant term of the marginal cost equation increase before the profit-maximising quantity decreases? How much can the coefficient decrease before the profit maximizing quantity increases?</a:t>
            </a:r>
          </a:p>
        </p:txBody>
      </p:sp>
      <p:sp>
        <p:nvSpPr>
          <p:cNvPr id="4" name="Slide Number Placeholder 3"/>
          <p:cNvSpPr txBox="1">
            <a:spLocks noChangeArrowheads="1"/>
          </p:cNvSpPr>
          <p:nvPr/>
        </p:nvSpPr>
        <p:spPr bwMode="auto">
          <a:xfrm>
            <a:off x="8534400" y="6408738"/>
            <a:ext cx="4794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525963"/>
          </a:xfrm>
        </p:spPr>
        <p:txBody>
          <a:bodyPr>
            <a:normAutofit/>
          </a:bodyPr>
          <a:lstStyle/>
          <a:p>
            <a:pPr>
              <a:buNone/>
            </a:pPr>
            <a:r>
              <a:rPr lang="en-IN" sz="2400" dirty="0"/>
              <a:t>In an oligopolistic industry, the other firms do not respond to changes in price of a firm’s product, the demand curve is Q= 700-50P. However, if other firms always match the firm’s price , the demand curve is Q = 200-10P.</a:t>
            </a:r>
          </a:p>
          <a:p>
            <a:pPr>
              <a:buNone/>
            </a:pPr>
            <a:r>
              <a:rPr lang="en-IN" sz="2400" dirty="0"/>
              <a:t>Calculate profit maximizing quantity and price-</a:t>
            </a:r>
          </a:p>
          <a:p>
            <a:pPr>
              <a:buNone/>
            </a:pPr>
            <a:endParaRPr lang="en-IN" sz="2400" dirty="0"/>
          </a:p>
          <a:p>
            <a:pPr marL="457200" indent="-457200">
              <a:buAutoNum type="alphaLcPeriod"/>
            </a:pPr>
            <a:r>
              <a:rPr lang="en-IN" sz="2400" dirty="0"/>
              <a:t>If MC= 8.00</a:t>
            </a:r>
          </a:p>
          <a:p>
            <a:pPr marL="457200" indent="-457200">
              <a:buAutoNum type="alphaLcPeriod"/>
            </a:pPr>
            <a:r>
              <a:rPr lang="en-IN" sz="2400"/>
              <a:t>If MC= 11.50</a:t>
            </a:r>
            <a:endParaRPr lang="en-IN" sz="2400" dirty="0"/>
          </a:p>
        </p:txBody>
      </p:sp>
      <p:sp>
        <p:nvSpPr>
          <p:cNvPr id="4" name="Slide Number Placeholder 3"/>
          <p:cNvSpPr txBox="1">
            <a:spLocks noChangeArrowheads="1"/>
          </p:cNvSpPr>
          <p:nvPr/>
        </p:nvSpPr>
        <p:spPr bwMode="auto">
          <a:xfrm>
            <a:off x="8534400" y="6408738"/>
            <a:ext cx="4794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C280-2EC6-4C04-8731-12D9DCF1149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ACC8A0B-FAB8-4887-80B0-64C2053285AA}"/>
              </a:ext>
            </a:extLst>
          </p:cNvPr>
          <p:cNvSpPr>
            <a:spLocks noGrp="1"/>
          </p:cNvSpPr>
          <p:nvPr>
            <p:ph idx="1"/>
          </p:nvPr>
        </p:nvSpPr>
        <p:spPr/>
        <p:txBody>
          <a:bodyPr/>
          <a:lstStyle/>
          <a:p>
            <a:pPr marL="514350" indent="-514350">
              <a:buAutoNum type="arabicPeriod"/>
            </a:pPr>
            <a:r>
              <a:rPr lang="en-IN" sz="2400" u="sng" dirty="0">
                <a:latin typeface="Times New Roman" panose="02020603050405020304" pitchFamily="18" charset="0"/>
                <a:cs typeface="Times New Roman" panose="02020603050405020304" pitchFamily="18" charset="0"/>
                <a:hlinkClick r:id="rId2"/>
              </a:rPr>
              <a:t>https://www.chegg.com/homework-help/questions-and-answers/product-concentration-ratio-100-100-100-100-99-99-98-98-98-98-video-game-consoles-instant--q51070465</a:t>
            </a:r>
            <a:endParaRPr lang="en-IN" sz="2400" u="sng" dirty="0">
              <a:latin typeface="Times New Roman" panose="02020603050405020304" pitchFamily="18" charset="0"/>
              <a:cs typeface="Times New Roman" panose="02020603050405020304" pitchFamily="18" charset="0"/>
            </a:endParaRPr>
          </a:p>
          <a:p>
            <a:pPr marL="514350" indent="-514350">
              <a:buFont typeface="Arial" pitchFamily="34" charset="0"/>
              <a:buAutoNum type="arabicPeriod"/>
            </a:pPr>
            <a:r>
              <a:rPr lang="en-US" sz="2400" dirty="0">
                <a:latin typeface="Times New Roman" panose="02020603050405020304" pitchFamily="18" charset="0"/>
                <a:cs typeface="Times New Roman" pitchFamily="18" charset="0"/>
              </a:rPr>
              <a:t>H. C. Petersen, W. C. Lewis and S. K. Jain, </a:t>
            </a:r>
            <a:r>
              <a:rPr lang="en-US" sz="2400" i="1" dirty="0">
                <a:latin typeface="Times New Roman" panose="02020603050405020304" pitchFamily="18" charset="0"/>
                <a:cs typeface="Times New Roman" pitchFamily="18" charset="0"/>
              </a:rPr>
              <a:t>Managerial Economics</a:t>
            </a:r>
            <a:r>
              <a:rPr lang="en-US" sz="2400" dirty="0">
                <a:latin typeface="Times New Roman" panose="02020603050405020304" pitchFamily="18" charset="0"/>
                <a:cs typeface="Times New Roman" pitchFamily="18" charset="0"/>
              </a:rPr>
              <a:t>, 4</a:t>
            </a:r>
            <a:r>
              <a:rPr lang="en-US" sz="2400" baseline="30000" dirty="0">
                <a:latin typeface="Times New Roman" panose="02020603050405020304" pitchFamily="18" charset="0"/>
                <a:cs typeface="Times New Roman" pitchFamily="18" charset="0"/>
              </a:rPr>
              <a:t>th</a:t>
            </a:r>
            <a:r>
              <a:rPr lang="en-US" sz="2400" dirty="0">
                <a:latin typeface="Times New Roman" panose="02020603050405020304" pitchFamily="18" charset="0"/>
                <a:cs typeface="Times New Roman" pitchFamily="18" charset="0"/>
              </a:rPr>
              <a:t>  ed., Pearson Education 2006. </a:t>
            </a:r>
          </a:p>
          <a:p>
            <a:pPr marL="514350" indent="-514350">
              <a:buFont typeface="Arial" pitchFamily="34" charset="0"/>
              <a:buAutoNum type="arabicPeriod"/>
            </a:pPr>
            <a:r>
              <a:rPr lang="en-US" sz="2400" dirty="0">
                <a:latin typeface="Times New Roman" panose="02020603050405020304" pitchFamily="18" charset="0"/>
                <a:cs typeface="Times New Roman" pitchFamily="18" charset="0"/>
              </a:rPr>
              <a:t>H. C. Petersen, W. C. Lewis and S. K. Jain, </a:t>
            </a:r>
            <a:r>
              <a:rPr lang="en-US" sz="2400" i="1" dirty="0">
                <a:latin typeface="Times New Roman" panose="02020603050405020304" pitchFamily="18" charset="0"/>
                <a:cs typeface="Times New Roman" pitchFamily="18" charset="0"/>
              </a:rPr>
              <a:t>Managerial Economics</a:t>
            </a:r>
            <a:r>
              <a:rPr lang="en-US" sz="2400" dirty="0">
                <a:latin typeface="Times New Roman" panose="02020603050405020304" pitchFamily="18" charset="0"/>
                <a:cs typeface="Times New Roman" pitchFamily="18" charset="0"/>
              </a:rPr>
              <a:t>, 4</a:t>
            </a:r>
            <a:r>
              <a:rPr lang="en-US" sz="2400" baseline="30000" dirty="0">
                <a:latin typeface="Times New Roman" panose="02020603050405020304" pitchFamily="18" charset="0"/>
                <a:cs typeface="Times New Roman" pitchFamily="18" charset="0"/>
              </a:rPr>
              <a:t>th</a:t>
            </a:r>
            <a:r>
              <a:rPr lang="en-US" sz="2400" dirty="0">
                <a:latin typeface="Times New Roman" panose="02020603050405020304" pitchFamily="18" charset="0"/>
                <a:cs typeface="Times New Roman" pitchFamily="18" charset="0"/>
              </a:rPr>
              <a:t>  ed., Pearson Education 2006. </a:t>
            </a:r>
          </a:p>
          <a:p>
            <a:pPr marL="514350" indent="-514350">
              <a:buFont typeface="Arial" pitchFamily="34" charset="0"/>
              <a:buAutoNum type="arabicPeriod"/>
            </a:pPr>
            <a:r>
              <a:rPr lang="en-US" sz="2400" dirty="0">
                <a:latin typeface="Times New Roman" panose="02020603050405020304" pitchFamily="18" charset="0"/>
                <a:cs typeface="Times New Roman" pitchFamily="18" charset="0"/>
              </a:rPr>
              <a:t>https://economictimes.indiatimes.com/news/economy/policy/india-breaks-potash-cartel-to-save-rs-5k-cr/articleshow/4809980.cms?from=mdr</a:t>
            </a:r>
          </a:p>
          <a:p>
            <a:pPr marL="0" indent="0">
              <a:buNone/>
            </a:pPr>
            <a:endParaRPr lang="en-US" sz="2400" dirty="0">
              <a:latin typeface="Times New Roman" panose="02020603050405020304" pitchFamily="18" charset="0"/>
              <a:cs typeface="Times New Roman" pitchFamily="18" charset="0"/>
            </a:endParaRPr>
          </a:p>
          <a:p>
            <a:pPr marL="514350" indent="-514350">
              <a:buAutoNum type="arabicPeriod"/>
            </a:pPr>
            <a:endParaRPr lang="en-IN" dirty="0"/>
          </a:p>
          <a:p>
            <a:pPr marL="514350" indent="-514350">
              <a:buAutoNum type="arabicPeriod"/>
            </a:pPr>
            <a:endParaRPr lang="en-IN" dirty="0"/>
          </a:p>
        </p:txBody>
      </p:sp>
      <p:sp>
        <p:nvSpPr>
          <p:cNvPr id="4" name="Slide Number Placeholder 3"/>
          <p:cNvSpPr txBox="1">
            <a:spLocks noChangeArrowheads="1"/>
          </p:cNvSpPr>
          <p:nvPr/>
        </p:nvSpPr>
        <p:spPr bwMode="auto">
          <a:xfrm>
            <a:off x="8534400" y="6408738"/>
            <a:ext cx="4794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799863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MCQs</a:t>
            </a:r>
          </a:p>
        </p:txBody>
      </p:sp>
      <p:sp>
        <p:nvSpPr>
          <p:cNvPr id="3" name="Content Placeholder 2"/>
          <p:cNvSpPr>
            <a:spLocks noGrp="1"/>
          </p:cNvSpPr>
          <p:nvPr>
            <p:ph idx="1"/>
          </p:nvPr>
        </p:nvSpPr>
        <p:spPr>
          <a:xfrm>
            <a:off x="228600" y="1600200"/>
            <a:ext cx="8763000" cy="4525963"/>
          </a:xfrm>
        </p:spPr>
        <p:txBody>
          <a:bodyPr>
            <a:normAutofit/>
          </a:bodyPr>
          <a:lstStyle/>
          <a:p>
            <a:pPr>
              <a:buNone/>
            </a:pPr>
            <a:r>
              <a:rPr lang="en-US" sz="1800" dirty="0"/>
              <a:t>1. Which of the following statements is true for both monopolistically competitive and oligopolistic industries?</a:t>
            </a:r>
          </a:p>
          <a:p>
            <a:pPr>
              <a:buNone/>
            </a:pPr>
            <a:r>
              <a:rPr lang="en-US" sz="1800" dirty="0" err="1"/>
              <a:t>a.It</a:t>
            </a:r>
            <a:r>
              <a:rPr lang="en-US" sz="1800" dirty="0"/>
              <a:t> is impossible for new firms to enter the industries. </a:t>
            </a:r>
          </a:p>
          <a:p>
            <a:pPr>
              <a:buNone/>
            </a:pPr>
            <a:r>
              <a:rPr lang="en-US" sz="1800" dirty="0"/>
              <a:t> </a:t>
            </a:r>
            <a:r>
              <a:rPr lang="en-US" sz="1800" dirty="0" err="1"/>
              <a:t>b.Collusion</a:t>
            </a:r>
            <a:r>
              <a:rPr lang="en-US" sz="1800" dirty="0"/>
              <a:t> and the creation of cartels is common. </a:t>
            </a:r>
          </a:p>
          <a:p>
            <a:pPr>
              <a:buNone/>
            </a:pPr>
            <a:r>
              <a:rPr lang="en-US" sz="1800" dirty="0" err="1"/>
              <a:t>c.Producers</a:t>
            </a:r>
            <a:r>
              <a:rPr lang="en-US" sz="1800" dirty="0"/>
              <a:t> cannot benefit from knowing other firms' plans. </a:t>
            </a:r>
          </a:p>
          <a:p>
            <a:pPr>
              <a:buNone/>
            </a:pPr>
            <a:r>
              <a:rPr lang="en-US" sz="1800" dirty="0"/>
              <a:t>d. Firms have some degree of control over prices</a:t>
            </a:r>
          </a:p>
          <a:p>
            <a:pPr>
              <a:buNone/>
            </a:pPr>
            <a:endParaRPr lang="en-US" sz="1800" dirty="0"/>
          </a:p>
          <a:p>
            <a:pPr>
              <a:buNone/>
            </a:pPr>
            <a:r>
              <a:rPr lang="en-US" sz="1800" dirty="0"/>
              <a:t>2. Which of the following is not a characteristic of an oligopolistic market?</a:t>
            </a:r>
          </a:p>
          <a:p>
            <a:pPr>
              <a:buNone/>
            </a:pPr>
            <a:r>
              <a:rPr lang="en-US" sz="1800" dirty="0"/>
              <a:t>a.  Firms are often drawn into game playing situations  </a:t>
            </a:r>
          </a:p>
          <a:p>
            <a:pPr>
              <a:buNone/>
            </a:pPr>
            <a:r>
              <a:rPr lang="en-US" sz="1800" dirty="0"/>
              <a:t> b. Firms consider the possible reactions of rivals </a:t>
            </a:r>
          </a:p>
          <a:p>
            <a:pPr>
              <a:buNone/>
            </a:pPr>
            <a:r>
              <a:rPr lang="en-US" sz="1800" dirty="0"/>
              <a:t> c. Entry is relatively easy  </a:t>
            </a:r>
          </a:p>
          <a:p>
            <a:pPr>
              <a:buNone/>
            </a:pPr>
            <a:r>
              <a:rPr lang="en-US" sz="1800" dirty="0"/>
              <a:t> d. There are a few sellers of a good or service</a:t>
            </a:r>
          </a:p>
        </p:txBody>
      </p:sp>
      <p:sp>
        <p:nvSpPr>
          <p:cNvPr id="4" name="Slide Number Placeholder 3"/>
          <p:cNvSpPr txBox="1">
            <a:spLocks noChangeArrowheads="1"/>
          </p:cNvSpPr>
          <p:nvPr/>
        </p:nvSpPr>
        <p:spPr bwMode="auto">
          <a:xfrm>
            <a:off x="8534400" y="6408738"/>
            <a:ext cx="4794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Autofit/>
          </a:bodyPr>
          <a:lstStyle/>
          <a:p>
            <a:pPr>
              <a:buNone/>
            </a:pPr>
            <a:r>
              <a:rPr lang="en-US" sz="1600" dirty="0"/>
              <a:t>3.Collusion most frequently occurs in industries that are </a:t>
            </a:r>
          </a:p>
          <a:p>
            <a:pPr>
              <a:buAutoNum type="alphaLcParenR"/>
            </a:pPr>
            <a:r>
              <a:rPr lang="en-US" sz="1600" dirty="0"/>
              <a:t>Oligopolistic</a:t>
            </a:r>
          </a:p>
          <a:p>
            <a:pPr>
              <a:buAutoNum type="alphaLcParenR"/>
            </a:pPr>
            <a:r>
              <a:rPr lang="en-US" sz="1600" dirty="0"/>
              <a:t>monopolistically competitive </a:t>
            </a:r>
          </a:p>
          <a:p>
            <a:pPr>
              <a:buAutoNum type="alphaLcParenR"/>
            </a:pPr>
            <a:r>
              <a:rPr lang="en-US" sz="1600" dirty="0"/>
              <a:t>monopolistic </a:t>
            </a:r>
          </a:p>
          <a:p>
            <a:pPr>
              <a:buAutoNum type="alphaLcParenR"/>
            </a:pPr>
            <a:r>
              <a:rPr lang="en-US" sz="1600" dirty="0"/>
              <a:t>perfectly competitive  </a:t>
            </a:r>
          </a:p>
          <a:p>
            <a:pPr>
              <a:buNone/>
            </a:pPr>
            <a:endParaRPr lang="en-US" sz="1600" dirty="0"/>
          </a:p>
          <a:p>
            <a:pPr>
              <a:buNone/>
            </a:pPr>
            <a:r>
              <a:rPr lang="en-US" sz="1600" dirty="0"/>
              <a:t>4. . If a few firms share most of an entire industry's revenues, the market structure is most likely </a:t>
            </a:r>
          </a:p>
          <a:p>
            <a:pPr>
              <a:buAutoNum type="alphaLcPeriod"/>
            </a:pPr>
            <a:r>
              <a:rPr lang="en-US" sz="1600" dirty="0"/>
              <a:t>monopolistically competitive </a:t>
            </a:r>
          </a:p>
          <a:p>
            <a:pPr>
              <a:buAutoNum type="alphaLcPeriod"/>
            </a:pPr>
            <a:r>
              <a:rPr lang="en-US" sz="1600" dirty="0"/>
              <a:t>an oligopoly </a:t>
            </a:r>
          </a:p>
          <a:p>
            <a:pPr>
              <a:buAutoNum type="alphaLcPeriod"/>
            </a:pPr>
            <a:r>
              <a:rPr lang="en-US" sz="1600" dirty="0"/>
              <a:t>perfectly competitive </a:t>
            </a:r>
          </a:p>
          <a:p>
            <a:pPr>
              <a:buAutoNum type="alphaLcPeriod"/>
            </a:pPr>
            <a:r>
              <a:rPr lang="en-US" sz="1600" dirty="0"/>
              <a:t>a monopoly</a:t>
            </a:r>
          </a:p>
          <a:p>
            <a:pPr>
              <a:buNone/>
            </a:pPr>
            <a:endParaRPr lang="en-US" sz="1600" dirty="0"/>
          </a:p>
          <a:p>
            <a:pPr>
              <a:buNone/>
            </a:pPr>
            <a:r>
              <a:rPr lang="en-US" sz="1600" dirty="0"/>
              <a:t>5. The harmful effects of oligopoly include all of the following</a:t>
            </a:r>
          </a:p>
          <a:p>
            <a:pPr>
              <a:buNone/>
            </a:pPr>
            <a:r>
              <a:rPr lang="en-US" sz="1600" dirty="0"/>
              <a:t> a. Economies of scale result in a small number of large firms that spend more of research and development.</a:t>
            </a:r>
          </a:p>
          <a:p>
            <a:pPr>
              <a:buNone/>
            </a:pPr>
            <a:r>
              <a:rPr lang="en-US" sz="1600" dirty="0"/>
              <a:t> b. Price is greater than long-run marginal and average cost.</a:t>
            </a:r>
          </a:p>
          <a:p>
            <a:pPr>
              <a:buNone/>
            </a:pPr>
            <a:r>
              <a:rPr lang="en-US" sz="1600" dirty="0"/>
              <a:t>c. Production does not generally take place at the lowest point on the long-run average cost curve.</a:t>
            </a:r>
          </a:p>
          <a:p>
            <a:pPr>
              <a:buNone/>
            </a:pPr>
            <a:r>
              <a:rPr lang="en-US" sz="1600" dirty="0"/>
              <a:t> d. All of the above are harmful effects of oligopoly.</a:t>
            </a:r>
            <a:br>
              <a:rPr lang="en-US" sz="1600" dirty="0"/>
            </a:br>
            <a:endParaRPr lang="en-US" sz="1600" dirty="0"/>
          </a:p>
          <a:p>
            <a:pPr>
              <a:buNone/>
            </a:pPr>
            <a:r>
              <a:rPr lang="en-US" sz="1600" dirty="0"/>
              <a:t>Answers: 1.d 2.c 3. a 4.b  5. a</a:t>
            </a:r>
            <a:br>
              <a:rPr lang="en-US" sz="1600" dirty="0"/>
            </a:br>
            <a:endParaRPr lang="en-US" sz="1600" dirty="0"/>
          </a:p>
        </p:txBody>
      </p:sp>
      <p:sp>
        <p:nvSpPr>
          <p:cNvPr id="4" name="Slide Number Placeholder 3"/>
          <p:cNvSpPr txBox="1">
            <a:spLocks noChangeArrowheads="1"/>
          </p:cNvSpPr>
          <p:nvPr/>
        </p:nvSpPr>
        <p:spPr bwMode="auto">
          <a:xfrm>
            <a:off x="8534400" y="6408738"/>
            <a:ext cx="4794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74675" y="304800"/>
            <a:ext cx="8001000" cy="973138"/>
          </a:xfrm>
        </p:spPr>
        <p:txBody>
          <a:bodyPr/>
          <a:lstStyle/>
          <a:p>
            <a:r>
              <a:rPr lang="en-US"/>
              <a:t>Oligopoly -Characteristics</a:t>
            </a:r>
          </a:p>
        </p:txBody>
      </p:sp>
      <p:sp>
        <p:nvSpPr>
          <p:cNvPr id="7171" name="Rectangle 3"/>
          <p:cNvSpPr>
            <a:spLocks noGrp="1" noChangeArrowheads="1"/>
          </p:cNvSpPr>
          <p:nvPr>
            <p:ph sz="quarter" idx="1"/>
          </p:nvPr>
        </p:nvSpPr>
        <p:spPr>
          <a:xfrm>
            <a:off x="381000" y="1828800"/>
            <a:ext cx="7772400" cy="4495800"/>
          </a:xfrm>
        </p:spPr>
        <p:txBody>
          <a:bodyPr>
            <a:normAutofit fontScale="85000" lnSpcReduction="10000"/>
          </a:bodyPr>
          <a:lstStyle/>
          <a:p>
            <a:pPr marL="320040" indent="-320040">
              <a:defRPr/>
            </a:pPr>
            <a:r>
              <a:rPr lang="en-US" dirty="0"/>
              <a:t>Few sellers of a product</a:t>
            </a:r>
          </a:p>
          <a:p>
            <a:pPr marL="320040" indent="-320040">
              <a:defRPr/>
            </a:pPr>
            <a:r>
              <a:rPr lang="en-US" dirty="0"/>
              <a:t>Duopoly - Two sellers</a:t>
            </a:r>
          </a:p>
          <a:p>
            <a:pPr marL="320040" indent="-320040">
              <a:defRPr/>
            </a:pPr>
            <a:r>
              <a:rPr lang="en-US" dirty="0"/>
              <a:t>Pure oligopoly - Homogeneous product</a:t>
            </a:r>
          </a:p>
          <a:p>
            <a:pPr marL="320040" indent="-320040">
              <a:defRPr/>
            </a:pPr>
            <a:r>
              <a:rPr lang="en-US" dirty="0"/>
              <a:t>Differentiated oligopoly - Differentiated product</a:t>
            </a:r>
          </a:p>
          <a:p>
            <a:pPr marL="320040" indent="-320040">
              <a:defRPr/>
            </a:pPr>
            <a:r>
              <a:rPr lang="en-US" dirty="0"/>
              <a:t>Non-price competition</a:t>
            </a:r>
          </a:p>
          <a:p>
            <a:pPr marL="320040" indent="-320040">
              <a:defRPr/>
            </a:pPr>
            <a:r>
              <a:rPr lang="en-US" dirty="0"/>
              <a:t>Barriers to entry</a:t>
            </a:r>
          </a:p>
          <a:p>
            <a:pPr marL="320040" indent="-320040">
              <a:defRPr/>
            </a:pPr>
            <a:r>
              <a:rPr lang="en-GB" dirty="0"/>
              <a:t>High degree of interdependence between firms</a:t>
            </a:r>
          </a:p>
          <a:p>
            <a:pPr marL="320040" indent="-320040">
              <a:defRPr/>
            </a:pPr>
            <a:r>
              <a:rPr lang="en-GB" dirty="0"/>
              <a:t>Abnormal profits</a:t>
            </a:r>
          </a:p>
          <a:p>
            <a:pPr marL="320040" indent="-320040">
              <a:defRPr/>
            </a:pPr>
            <a:r>
              <a:rPr lang="en-GB" dirty="0"/>
              <a:t>Potential for collusion</a:t>
            </a:r>
          </a:p>
          <a:p>
            <a:pPr marL="320040" indent="-320040" fontAlgn="auto">
              <a:spcAft>
                <a:spcPts val="0"/>
              </a:spcAft>
              <a:buFont typeface="Wingdings"/>
              <a:buChar char=""/>
              <a:defRPr/>
            </a:pPr>
            <a:endParaRPr lang="en-US" dirty="0"/>
          </a:p>
          <a:p>
            <a:pPr marL="320040" indent="-320040" fontAlgn="auto">
              <a:spcAft>
                <a:spcPts val="0"/>
              </a:spcAft>
              <a:buFont typeface="Wingdings" pitchFamily="2" charset="2"/>
              <a:buNone/>
              <a:defRPr/>
            </a:pPr>
            <a:endParaRPr lang="en-US" dirty="0"/>
          </a:p>
        </p:txBody>
      </p:sp>
      <p:sp>
        <p:nvSpPr>
          <p:cNvPr id="4" name="Slide Number Placeholder 3"/>
          <p:cNvSpPr txBox="1">
            <a:spLocks noChangeArrowheads="1"/>
          </p:cNvSpPr>
          <p:nvPr/>
        </p:nvSpPr>
        <p:spPr bwMode="auto">
          <a:xfrm>
            <a:off x="8647113" y="6408738"/>
            <a:ext cx="366712"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3400" y="533400"/>
            <a:ext cx="8153400" cy="990600"/>
          </a:xfrm>
        </p:spPr>
        <p:txBody>
          <a:bodyPr>
            <a:normAutofit fontScale="90000"/>
          </a:bodyPr>
          <a:lstStyle/>
          <a:p>
            <a:r>
              <a:rPr lang="en-US" dirty="0"/>
              <a:t>Measuring Market Concentration</a:t>
            </a:r>
          </a:p>
        </p:txBody>
      </p:sp>
      <p:sp>
        <p:nvSpPr>
          <p:cNvPr id="11267" name="Content Placeholder 2"/>
          <p:cNvSpPr>
            <a:spLocks noGrp="1"/>
          </p:cNvSpPr>
          <p:nvPr>
            <p:ph sz="quarter" idx="1"/>
          </p:nvPr>
        </p:nvSpPr>
        <p:spPr>
          <a:xfrm>
            <a:off x="533400" y="1905000"/>
            <a:ext cx="8153400" cy="4495800"/>
          </a:xfrm>
        </p:spPr>
        <p:txBody>
          <a:bodyPr/>
          <a:lstStyle/>
          <a:p>
            <a:r>
              <a:rPr lang="en-US" b="1" dirty="0">
                <a:solidFill>
                  <a:srgbClr val="800080"/>
                </a:solidFill>
              </a:rPr>
              <a:t>Concentration ratio</a:t>
            </a:r>
            <a:r>
              <a:rPr lang="en-US" dirty="0"/>
              <a:t>:  the percentage of the market’s total output supplied by the largest firms (usually the four largest).</a:t>
            </a:r>
          </a:p>
          <a:p>
            <a:r>
              <a:rPr lang="en-US" dirty="0"/>
              <a:t>The higher the concentration ratio, </a:t>
            </a:r>
            <a:br>
              <a:rPr lang="en-US" dirty="0"/>
            </a:br>
            <a:r>
              <a:rPr lang="en-US" dirty="0"/>
              <a:t>the less competition.</a:t>
            </a:r>
          </a:p>
          <a:p>
            <a:endParaRPr lang="en-US" dirty="0"/>
          </a:p>
        </p:txBody>
      </p:sp>
      <p:sp>
        <p:nvSpPr>
          <p:cNvPr id="4" name="Slide Number Placeholder 3"/>
          <p:cNvSpPr txBox="1">
            <a:spLocks noChangeArrowheads="1"/>
          </p:cNvSpPr>
          <p:nvPr/>
        </p:nvSpPr>
        <p:spPr bwMode="auto">
          <a:xfrm>
            <a:off x="8647113" y="6408738"/>
            <a:ext cx="366712"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12775" y="228600"/>
            <a:ext cx="8153400" cy="990600"/>
          </a:xfrm>
        </p:spPr>
        <p:txBody>
          <a:bodyPr>
            <a:normAutofit fontScale="90000"/>
          </a:bodyPr>
          <a:lstStyle/>
          <a:p>
            <a:pPr fontAlgn="auto">
              <a:spcAft>
                <a:spcPts val="0"/>
              </a:spcAft>
              <a:defRPr/>
            </a:pPr>
            <a:r>
              <a:rPr lang="en-US" sz="3100" dirty="0">
                <a:effectLst>
                  <a:outerShdw blurRad="38100" dist="38100" dir="2700000" algn="tl">
                    <a:srgbClr val="C0C0C0"/>
                  </a:outerShdw>
                </a:effectLst>
              </a:rPr>
              <a:t>Concentration Ratios in Selected U.S. Industries</a:t>
            </a:r>
            <a:r>
              <a:rPr lang="en-US" sz="3100" baseline="30000" dirty="0">
                <a:effectLst>
                  <a:outerShdw blurRad="38100" dist="38100" dir="2700000" algn="tl">
                    <a:srgbClr val="C0C0C0"/>
                  </a:outerShdw>
                </a:effectLst>
              </a:rPr>
              <a:t>1</a:t>
            </a:r>
          </a:p>
        </p:txBody>
      </p:sp>
      <p:graphicFrame>
        <p:nvGraphicFramePr>
          <p:cNvPr id="55352" name="Group 56"/>
          <p:cNvGraphicFramePr>
            <a:graphicFrameLocks noGrp="1"/>
          </p:cNvGraphicFramePr>
          <p:nvPr>
            <p:ph sz="quarter" idx="1"/>
            <p:extLst>
              <p:ext uri="{D42A27DB-BD31-4B8C-83A1-F6EECF244321}">
                <p14:modId xmlns:p14="http://schemas.microsoft.com/office/powerpoint/2010/main" val="238022706"/>
              </p:ext>
            </p:extLst>
          </p:nvPr>
        </p:nvGraphicFramePr>
        <p:xfrm>
          <a:off x="612775" y="1600200"/>
          <a:ext cx="8153400" cy="5105404"/>
        </p:xfrm>
        <a:graphic>
          <a:graphicData uri="http://schemas.openxmlformats.org/drawingml/2006/table">
            <a:tbl>
              <a:tblPr/>
              <a:tblGrid>
                <a:gridCol w="4027536">
                  <a:extLst>
                    <a:ext uri="{9D8B030D-6E8A-4147-A177-3AD203B41FA5}">
                      <a16:colId xmlns:a16="http://schemas.microsoft.com/office/drawing/2014/main" val="20000"/>
                    </a:ext>
                  </a:extLst>
                </a:gridCol>
                <a:gridCol w="4125864">
                  <a:extLst>
                    <a:ext uri="{9D8B030D-6E8A-4147-A177-3AD203B41FA5}">
                      <a16:colId xmlns:a16="http://schemas.microsoft.com/office/drawing/2014/main" val="20001"/>
                    </a:ext>
                  </a:extLst>
                </a:gridCol>
              </a:tblGrid>
              <a:tr h="452413">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dirty="0">
                          <a:ln>
                            <a:noFill/>
                          </a:ln>
                          <a:solidFill>
                            <a:schemeClr val="tx1"/>
                          </a:solidFill>
                          <a:effectLst/>
                          <a:latin typeface="Arial" charset="0"/>
                        </a:rPr>
                        <a:t>Industry</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1" i="0" u="none" strike="noStrike" cap="none" normalizeH="0" baseline="0">
                          <a:ln>
                            <a:noFill/>
                          </a:ln>
                          <a:solidFill>
                            <a:schemeClr val="tx1"/>
                          </a:solidFill>
                          <a:effectLst/>
                          <a:latin typeface="Arial" charset="0"/>
                        </a:rPr>
                        <a:t>Concentration ratio</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3879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dirty="0">
                          <a:ln>
                            <a:noFill/>
                          </a:ln>
                          <a:solidFill>
                            <a:schemeClr val="tx1"/>
                          </a:solidFill>
                          <a:effectLst/>
                          <a:latin typeface="Arial" charset="0"/>
                        </a:rPr>
                        <a:t>Video game consoles</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dirty="0">
                          <a:ln>
                            <a:noFill/>
                          </a:ln>
                          <a:solidFill>
                            <a:schemeClr val="tx1"/>
                          </a:solidFill>
                          <a:effectLst/>
                          <a:latin typeface="Arial" charset="0"/>
                        </a:rPr>
                        <a:t>100%</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1"/>
                  </a:ext>
                </a:extLst>
              </a:tr>
              <a:tr h="3879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a:ln>
                            <a:noFill/>
                          </a:ln>
                          <a:solidFill>
                            <a:schemeClr val="tx1"/>
                          </a:solidFill>
                          <a:effectLst/>
                          <a:latin typeface="Arial" charset="0"/>
                        </a:rPr>
                        <a:t>Tennis balls</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dirty="0">
                          <a:ln>
                            <a:noFill/>
                          </a:ln>
                          <a:solidFill>
                            <a:schemeClr val="tx1"/>
                          </a:solidFill>
                          <a:effectLst/>
                          <a:latin typeface="Arial" charset="0"/>
                        </a:rPr>
                        <a:t>100%</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2"/>
                  </a:ext>
                </a:extLst>
              </a:tr>
              <a:tr h="3879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a:ln>
                            <a:noFill/>
                          </a:ln>
                          <a:solidFill>
                            <a:schemeClr val="tx1"/>
                          </a:solidFill>
                          <a:effectLst/>
                          <a:latin typeface="Arial" charset="0"/>
                        </a:rPr>
                        <a:t>Credit cards</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dirty="0">
                          <a:ln>
                            <a:noFill/>
                          </a:ln>
                          <a:solidFill>
                            <a:schemeClr val="tx1"/>
                          </a:solidFill>
                          <a:effectLst/>
                          <a:latin typeface="Arial" charset="0"/>
                        </a:rPr>
                        <a:t>99%</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3"/>
                  </a:ext>
                </a:extLst>
              </a:tr>
              <a:tr h="3879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dirty="0">
                          <a:ln>
                            <a:noFill/>
                          </a:ln>
                          <a:solidFill>
                            <a:schemeClr val="tx1"/>
                          </a:solidFill>
                          <a:effectLst/>
                          <a:latin typeface="Arial" charset="0"/>
                        </a:rPr>
                        <a:t>Batteries</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a:ln>
                            <a:noFill/>
                          </a:ln>
                          <a:solidFill>
                            <a:schemeClr val="tx1"/>
                          </a:solidFill>
                          <a:effectLst/>
                          <a:latin typeface="Arial" charset="0"/>
                        </a:rPr>
                        <a:t>94%</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4"/>
                  </a:ext>
                </a:extLst>
              </a:tr>
              <a:tr h="3879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a:ln>
                            <a:noFill/>
                          </a:ln>
                          <a:solidFill>
                            <a:schemeClr val="tx1"/>
                          </a:solidFill>
                          <a:effectLst/>
                          <a:latin typeface="Arial" charset="0"/>
                        </a:rPr>
                        <a:t>Soft drinks</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a:ln>
                            <a:noFill/>
                          </a:ln>
                          <a:solidFill>
                            <a:schemeClr val="tx1"/>
                          </a:solidFill>
                          <a:effectLst/>
                          <a:latin typeface="Arial" charset="0"/>
                        </a:rPr>
                        <a:t>93%</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5"/>
                  </a:ext>
                </a:extLst>
              </a:tr>
              <a:tr h="3879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a:ln>
                            <a:noFill/>
                          </a:ln>
                          <a:solidFill>
                            <a:schemeClr val="tx1"/>
                          </a:solidFill>
                          <a:effectLst/>
                          <a:latin typeface="Arial" charset="0"/>
                        </a:rPr>
                        <a:t>Web search engines</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a:ln>
                            <a:noFill/>
                          </a:ln>
                          <a:solidFill>
                            <a:schemeClr val="tx1"/>
                          </a:solidFill>
                          <a:effectLst/>
                          <a:latin typeface="Arial" charset="0"/>
                        </a:rPr>
                        <a:t>92%</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6"/>
                  </a:ext>
                </a:extLst>
              </a:tr>
              <a:tr h="386556">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a:ln>
                            <a:noFill/>
                          </a:ln>
                          <a:solidFill>
                            <a:schemeClr val="tx1"/>
                          </a:solidFill>
                          <a:effectLst/>
                          <a:latin typeface="Arial" charset="0"/>
                        </a:rPr>
                        <a:t>Breakfast cereal</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dirty="0">
                          <a:ln>
                            <a:noFill/>
                          </a:ln>
                          <a:solidFill>
                            <a:schemeClr val="tx1"/>
                          </a:solidFill>
                          <a:effectLst/>
                          <a:latin typeface="Arial" charset="0"/>
                        </a:rPr>
                        <a:t>92%</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7"/>
                  </a:ext>
                </a:extLst>
              </a:tr>
              <a:tr h="3879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a:ln>
                            <a:noFill/>
                          </a:ln>
                          <a:solidFill>
                            <a:schemeClr val="tx1"/>
                          </a:solidFill>
                          <a:effectLst/>
                          <a:latin typeface="Arial" charset="0"/>
                        </a:rPr>
                        <a:t>Cigarettes</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dirty="0">
                          <a:ln>
                            <a:noFill/>
                          </a:ln>
                          <a:solidFill>
                            <a:schemeClr val="tx1"/>
                          </a:solidFill>
                          <a:effectLst/>
                          <a:latin typeface="Arial" charset="0"/>
                        </a:rPr>
                        <a:t>89%</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8"/>
                  </a:ext>
                </a:extLst>
              </a:tr>
              <a:tr h="386556">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a:ln>
                            <a:noFill/>
                          </a:ln>
                          <a:solidFill>
                            <a:schemeClr val="tx1"/>
                          </a:solidFill>
                          <a:effectLst/>
                          <a:latin typeface="Arial" charset="0"/>
                        </a:rPr>
                        <a:t>Greeting cards</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a:ln>
                            <a:noFill/>
                          </a:ln>
                          <a:solidFill>
                            <a:schemeClr val="tx1"/>
                          </a:solidFill>
                          <a:effectLst/>
                          <a:latin typeface="Arial" charset="0"/>
                        </a:rPr>
                        <a:t>88%</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9"/>
                  </a:ext>
                </a:extLst>
              </a:tr>
              <a:tr h="389419">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a:ln>
                            <a:noFill/>
                          </a:ln>
                          <a:solidFill>
                            <a:schemeClr val="tx1"/>
                          </a:solidFill>
                          <a:effectLst/>
                          <a:latin typeface="Arial" charset="0"/>
                        </a:rPr>
                        <a:t>Beer</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a:ln>
                            <a:noFill/>
                          </a:ln>
                          <a:solidFill>
                            <a:schemeClr val="tx1"/>
                          </a:solidFill>
                          <a:effectLst/>
                          <a:latin typeface="Arial" charset="0"/>
                        </a:rPr>
                        <a:t>85%</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10"/>
                  </a:ext>
                </a:extLst>
              </a:tr>
              <a:tr h="386556">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a:ln>
                            <a:noFill/>
                          </a:ln>
                          <a:solidFill>
                            <a:schemeClr val="tx1"/>
                          </a:solidFill>
                          <a:effectLst/>
                          <a:latin typeface="Arial" charset="0"/>
                        </a:rPr>
                        <a:t>Cell phone service</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a:ln>
                            <a:noFill/>
                          </a:ln>
                          <a:solidFill>
                            <a:schemeClr val="tx1"/>
                          </a:solidFill>
                          <a:effectLst/>
                          <a:latin typeface="Arial" charset="0"/>
                        </a:rPr>
                        <a:t>82%</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11"/>
                  </a:ext>
                </a:extLst>
              </a:tr>
              <a:tr h="387988">
                <a:tc>
                  <a:txBody>
                    <a:bodyPr/>
                    <a:lstStyle/>
                    <a:p>
                      <a:pPr marL="0" marR="0" lvl="0" indent="0" algn="l"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a:ln>
                            <a:noFill/>
                          </a:ln>
                          <a:solidFill>
                            <a:schemeClr val="tx1"/>
                          </a:solidFill>
                          <a:effectLst/>
                          <a:latin typeface="Arial" charset="0"/>
                        </a:rPr>
                        <a:t>Autos</a:t>
                      </a:r>
                    </a:p>
                  </a:txBody>
                  <a:tcPr marL="169912"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r" defTabSz="914400" rtl="0" eaLnBrk="1" fontAlgn="base" latinLnBrk="0" hangingPunct="1">
                        <a:lnSpc>
                          <a:spcPct val="105000"/>
                        </a:lnSpc>
                        <a:spcBef>
                          <a:spcPct val="45000"/>
                        </a:spcBef>
                        <a:spcAft>
                          <a:spcPct val="0"/>
                        </a:spcAft>
                        <a:buClr>
                          <a:srgbClr val="339966"/>
                        </a:buClr>
                        <a:buSzPct val="120000"/>
                        <a:buFont typeface="Wingdings" pitchFamily="2" charset="2"/>
                        <a:buNone/>
                        <a:tabLst/>
                      </a:pPr>
                      <a:r>
                        <a:rPr kumimoji="0" lang="en-US" sz="1800" b="0" i="0" u="none" strike="noStrike" cap="none" normalizeH="0" baseline="0" dirty="0">
                          <a:ln>
                            <a:noFill/>
                          </a:ln>
                          <a:solidFill>
                            <a:schemeClr val="tx1"/>
                          </a:solidFill>
                          <a:effectLst/>
                          <a:latin typeface="Arial" charset="0"/>
                        </a:rPr>
                        <a:t>79%</a:t>
                      </a:r>
                    </a:p>
                  </a:txBody>
                  <a:tcPr marL="169912" marR="1585842"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12"/>
                  </a:ext>
                </a:extLst>
              </a:tr>
            </a:tbl>
          </a:graphicData>
        </a:graphic>
      </p:graphicFrame>
      <p:sp>
        <p:nvSpPr>
          <p:cNvPr id="1233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pitchFamily="34" charset="0"/>
              </a:rPr>
              <a:t>0</a:t>
            </a:r>
          </a:p>
        </p:txBody>
      </p:sp>
      <p:sp>
        <p:nvSpPr>
          <p:cNvPr id="5" name="Slide Number Placeholder 3"/>
          <p:cNvSpPr txBox="1">
            <a:spLocks noChangeArrowheads="1"/>
          </p:cNvSpPr>
          <p:nvPr/>
        </p:nvSpPr>
        <p:spPr bwMode="auto">
          <a:xfrm>
            <a:off x="8647113" y="6408738"/>
            <a:ext cx="366712"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12775" y="228600"/>
            <a:ext cx="8153400" cy="990600"/>
          </a:xfrm>
          <a:noFill/>
        </p:spPr>
        <p:txBody>
          <a:bodyPr lIns="90488" tIns="44450" rIns="90488" bIns="44450"/>
          <a:lstStyle/>
          <a:p>
            <a:r>
              <a:rPr lang="en-US"/>
              <a:t>Models of Oligopoly Behavior</a:t>
            </a:r>
          </a:p>
        </p:txBody>
      </p:sp>
      <p:sp>
        <p:nvSpPr>
          <p:cNvPr id="45059" name="Rectangle 3"/>
          <p:cNvSpPr>
            <a:spLocks noGrp="1" noChangeArrowheads="1"/>
          </p:cNvSpPr>
          <p:nvPr>
            <p:ph sz="quarter" idx="1"/>
          </p:nvPr>
        </p:nvSpPr>
        <p:spPr>
          <a:xfrm>
            <a:off x="612775" y="1600200"/>
            <a:ext cx="8153400" cy="4495800"/>
          </a:xfrm>
        </p:spPr>
        <p:txBody>
          <a:bodyPr lIns="90488" tIns="44450" rIns="90488" bIns="44450">
            <a:normAutofit/>
          </a:bodyPr>
          <a:lstStyle/>
          <a:p>
            <a:pPr marL="320040" indent="-320040">
              <a:defRPr/>
            </a:pPr>
            <a:r>
              <a:rPr lang="en-US" sz="3200" b="1" dirty="0"/>
              <a:t>No single general model of oligopoly behavior exists.</a:t>
            </a:r>
          </a:p>
          <a:p>
            <a:pPr marL="720090" lvl="1" indent="-320040">
              <a:defRPr/>
            </a:pPr>
            <a:r>
              <a:rPr lang="en-US" dirty="0" err="1"/>
              <a:t>Stackelberg</a:t>
            </a:r>
            <a:r>
              <a:rPr lang="en-US" dirty="0"/>
              <a:t> Model </a:t>
            </a:r>
          </a:p>
          <a:p>
            <a:pPr marL="720090" lvl="1" indent="-320040">
              <a:defRPr/>
            </a:pPr>
            <a:r>
              <a:rPr lang="en-US" dirty="0"/>
              <a:t>Bertrand Model</a:t>
            </a:r>
          </a:p>
          <a:p>
            <a:pPr marL="720090" lvl="1" indent="-320040">
              <a:defRPr/>
            </a:pPr>
            <a:r>
              <a:rPr lang="en-US" dirty="0" err="1"/>
              <a:t>Cournot</a:t>
            </a:r>
            <a:r>
              <a:rPr lang="en-US" dirty="0"/>
              <a:t> Model</a:t>
            </a:r>
          </a:p>
          <a:p>
            <a:pPr marL="720090" lvl="1" indent="-320040">
              <a:defRPr/>
            </a:pPr>
            <a:r>
              <a:rPr lang="en-US" dirty="0" err="1"/>
              <a:t>Sweezy</a:t>
            </a:r>
            <a:r>
              <a:rPr lang="en-US" dirty="0"/>
              <a:t> (Kinked-Demand) Model</a:t>
            </a:r>
          </a:p>
          <a:p>
            <a:pPr marL="320040" indent="-320040" fontAlgn="auto">
              <a:spcAft>
                <a:spcPts val="0"/>
              </a:spcAft>
              <a:buFont typeface="Wingdings"/>
              <a:buChar char=""/>
              <a:defRPr/>
            </a:pPr>
            <a:endParaRPr lang="en-US" sz="3600" b="1" dirty="0">
              <a:effectLst>
                <a:outerShdw blurRad="38100" dist="38100" dir="2700000" algn="tl">
                  <a:srgbClr val="000000"/>
                </a:outerShdw>
              </a:effectLst>
            </a:endParaRPr>
          </a:p>
          <a:p>
            <a:pPr marL="320040" indent="-320040" fontAlgn="auto">
              <a:spcAft>
                <a:spcPts val="0"/>
              </a:spcAft>
              <a:buFontTx/>
              <a:buNone/>
              <a:defRPr/>
            </a:pPr>
            <a:endParaRPr lang="en-US" sz="2400" dirty="0"/>
          </a:p>
        </p:txBody>
      </p:sp>
      <p:sp>
        <p:nvSpPr>
          <p:cNvPr id="4" name="Slide Number Placeholder 3"/>
          <p:cNvSpPr txBox="1">
            <a:spLocks noChangeArrowheads="1"/>
          </p:cNvSpPr>
          <p:nvPr/>
        </p:nvSpPr>
        <p:spPr bwMode="auto">
          <a:xfrm>
            <a:off x="8647113" y="6408738"/>
            <a:ext cx="366712"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12775" y="228600"/>
            <a:ext cx="8153400" cy="990600"/>
          </a:xfrm>
        </p:spPr>
        <p:txBody>
          <a:bodyPr/>
          <a:lstStyle/>
          <a:p>
            <a:r>
              <a:rPr lang="en-US" sz="3600"/>
              <a:t>Stackelberg Model</a:t>
            </a:r>
            <a:endParaRPr lang="en-US"/>
          </a:p>
        </p:txBody>
      </p:sp>
      <p:sp>
        <p:nvSpPr>
          <p:cNvPr id="14339" name="Content Placeholder 2"/>
          <p:cNvSpPr>
            <a:spLocks noGrp="1"/>
          </p:cNvSpPr>
          <p:nvPr>
            <p:ph sz="quarter" idx="1"/>
          </p:nvPr>
        </p:nvSpPr>
        <p:spPr>
          <a:xfrm>
            <a:off x="612775" y="1600200"/>
            <a:ext cx="8153400" cy="4495800"/>
          </a:xfrm>
        </p:spPr>
        <p:txBody>
          <a:bodyPr/>
          <a:lstStyle/>
          <a:p>
            <a:r>
              <a:rPr lang="en-US"/>
              <a:t>The </a:t>
            </a:r>
            <a:r>
              <a:rPr lang="en-US" b="1"/>
              <a:t>Stackelberg</a:t>
            </a:r>
            <a:r>
              <a:rPr lang="en-US"/>
              <a:t> leadership </a:t>
            </a:r>
            <a:r>
              <a:rPr lang="en-US" b="1"/>
              <a:t>model</a:t>
            </a:r>
            <a:r>
              <a:rPr lang="en-US"/>
              <a:t> is a strategic game in economics in which the leader firm moves first and then the follower firms move sequentially.</a:t>
            </a:r>
          </a:p>
        </p:txBody>
      </p:sp>
      <p:sp>
        <p:nvSpPr>
          <p:cNvPr id="14340" name="AutoShape 4" descr="data:image/jpeg;base64,/9j/4AAQSkZJRgABAQAAAQABAAD/2wCEAAkGBxQTEhQUEhIUFRQUEhQUFxAUGBUUFBQVFBQWFxQVFRUYHCggGBomHRQUITEiJSkrLi4uGB8zODMsNygtLisBCgoKDg0OGhAQGywmICQtLCwtLCwsLCwsLC8vLCwsLCwuLCwsLCwsLC8sNCwsLCwsLCwsLCwsLCwsLCwsLCwsLP/AABEIALYBFQMBEQACEQEDEQH/xAAcAAABBAMBAAAAAAAAAAAAAAAAAQQFBgIDBwj/xABCEAABAwICBgcFBwIFBAMAAAABAAIDBBESIQUGMUFRYQcTInGBkaEUFTJS0SNCYnKSscFT8DNDgqLhsrPD8TRjg//EABsBAQACAwEBAAAAAAAAAAAAAAAEBQIDBgEH/8QAMREBAAIBAgQDBgUFAQAAAAAAAAECAwQRBRIhMRNBUSIyYXGRwUKBobHhBhRS0fHw/9oADAMBAAIRAxEAPwDuKAQCAQCAQCAQCAQCAQCAQCAQCAQCAQCAQCAQCAQCAQCAQCAQCAQCAQIgEAgEAgEAgEAgEAgEAgEAgEAgEAgEAgEAgEAgEAgEAgEAgEAgECoEKAQCAQCAQCAQCAQCAQCAQCAQCAQCAQCAQCAQCAQCAQCAQCAQCAQKgQoBAIBAjnINZegTEgTGgUTINoKBUAgEAgEAgEAgEAgEAgEAgEAgEAgEAgEAgEAgVAhQCAQYvdYIG7pEGsyIMDKgxMyDEzINtNU2NjsP7oJBAIBAIBAIBAIBAIBAIBAIBAIBAIBAIBAIBAIFQIUAgEDasktZAwfMg0unQanToMDOgxM6BDOgslNJiY13FoPog2E2QYGUIDrggya4FBkgEAgEAgEAgEGE0rWNLnuDWtBc5zjYNAFySTsC8mdussq1m0xWsbzLmOsfSS9xLKMBjBl17hd7ubGnJo7wTyCrc2untj+rr9B/TlIiL6nrP+Mdo+c+f5fVSqzS00pvLPK++5z3EeDb2HgoFs17d7S6LFpdPijalKx+Ufv3aYat7Tdkj2ni1zmnzBXkZLR2mfq2WxYrxtasT84hY9C6+1cBGN/Xs3sl+K34ZLYr991Jxa3JX3usKnV8B0mePYjkt6x2+nb6bOraA05FVxdZEeTmH4mO4OH87CrbFlrkrzVcTrdFl0mTw8kfKfKY9YSa2IgQCAQCBUCFAIBBH6WNsJ7wghpJkGh86DS6ZBgZ0GBnQYmoQXOhOGGO+3A31F0GqSoQajUIMDUIAVPNA/o6nFlvHqEDlAIBAIBAIBBy3pb1iOIUcZs0APmtvJzYw8gO0e9vBV2tzfgj83V/0/o4iJ1Nu/av3n7fVznGq3Z1POzEgXu0MueGGNY7POcuJNnvMmdUtYDR1DZLnqzZsrdxjJzNuLdo7rbyt+myzjvv5eav4lpK6vBNPxR1r8/57fr5O+tdcXGYOd1evnMxsVAIBAIFQIUAgEDevp8bCBt2jvCCnTS2Nj5IGz5kGp0yDW6dBofVoHWhYTPM1g2bXng0bfPZ4oLrpGextwCCMkqEGh9Sg1GqQJ7Ugc0NdZ7Tzt4HJBPGqQAqkG6KcFBuQCAQCDzjrZVl9bVOO32iUeDHljfRoVLn65JfQNDEU02Osekfr1RRkWrZK5ygpynNIxpyveaSiRebPYuMa82exd6G1KnL6Clccz1DBc7ThGH+Fe4p3pHyfPuIViuqyRH+UptbEMIBAIFQIUAgEAggtP6FMl3xfHvbsDu7gUFKnc5ri1wII2tIsR3hBrxoMZWOtsKDHRuipqiTAwW3uefhaOJ/gb0HStC6IZTR4GZk5uefieeJ4DgNyCN01JaR3gfQIIWWoQNX1CDU6pQY+1IN9JPdzR+Ifugn31aDEViDbHWIJyinxtvvGRQOEAgEHnLX6jMGkKlp2OldKObZe2LfqI8FVZ6bXl2mgz8+mpPpG306IBsi1bJsXOByWWzZFmLnrHYm7C685XnMA/8A9LzlOd6Y1coTBSwRO+KOFjXfmDRi9bq6pXlrEOC1WXxc17+szKRWTQEAgECoEKAQCAQCBhpagilbaVovbJw+Mdx/sIICHQTW7/2/lBudRADag36MeYXHK7XWuN+W8IJ9jwRcG4O9BC6z0pLOsaL4RZw/Dx8P5QUyWdAzlqEDd1SgwFSgldF/Oe4fyUDt9WgxFWg2x1aC06syYmv4XH7H/hBNIBAIOddL+qjqiJtTA3FLA0h7BtfDmcuJabm3Au32Cj58fNG8LXhmr8K3h27T+7hwkUHZ0UXboqiy9ZxkZGbNeMudg6ZNnk5F/wCijVJ1RM2qlaRTxOxMv/nSNOVuLWnMnZcAZ52kYMO880qniWuilJx1nrPf4Q7kpzmggEAgECoEKAQCDF8gCBpPV232QRk+kAEEdUaVtvQMvfFzZBK0lRiQSNLOWHkdo/kc0Eu1wIuMwUFJ1h0M1sh6s2BF8O5pO4ct/igqmkaR7eaCNpqeWV+CKNz3fK0XtzJ2AcygttFqLK2MyTOBcBcQMzvxxO48h5oGc09tmxAykqEGAqUG6GoQdM0BRmKFod8R7ThwJ3eAsEEigEAgEHLOkno2Y9slXRgMkAL5IBkyS2bnM+V+022HkdsfLiiesLXRa6azGO/byn0cdZASoM2h0dcNpbzRm2Sx54bp01tnVOj/AKMIXRxVNYet6xrZGU4yjAd2mmQ7XnZ2chtBup+LDG0TLmdbr71vbHTpt0mXWI4w0BrQAAAA0CwAGwADYFJU8zv3ZIBAIBAIFQIUAgEEFUVJuTdBEV1UUEVCJpyRDG52di7Ywd7jl4bUETpSlnZK6KQgEWzbcggi4IJsgf6L0eBmSSUFjpmgIHgegc0VdhuD3jvQNZXgm5zKBvPTtcMwED/VaFrGyMaBfHiJ3kOAtfycgm0FW1m1YY8PljOB4BcW/cdbM/lPp+6CkS6Gn3RuPcEDM0EweGGN4c42a3Cbu7uKDoOq2qfU2lns6Ta1gzaw8SfvO9Bz2oLWgEAgEEBpnXKkprh8oc8ZGKLtuB4G2TT3kLTk1GOneVlpeE6rU9aV2j1npH8/koen+kuSVrmQRCNjgWl7zjkIIsbAdlp/UoOTXTPSkOg0v9O4scxbNbmn0jpH17z+jn4IGwAKD1l0G9a9mJlC9iJhhOSF/wCjPXDqXClmd9i932bz/lPcfhP4HE+BPA5T9LqNp5Lfk5/jPDIy1nUYo9qO8esevzj9nXlZOQCAQCAQCBUCFAIEebAnkUFcmCCLlpzI9sY++4C/AfePgAT4ILrDEGtDWgBrRYAbAAgp+ucIMzSNvVgH9RsgZUrbIHrZLIM+uQYmZAwg0rd+F2R3cD3IJaOS4QONEPLZxwe0tPeO0P2PmgsTjbM5c0EPX12I2B7I9eaCLrY2PHaxX4tc4el7eiBvq/E2GYHG597t7djhDssreGaC6oBAIBBR+lHWMwQiCJ1pZ73cNrIh8RHAu+Ef6uCi6rLyV2jvK84HoYz5fEvHs1/WfL6d3G5JLZDcqnldpfJsavqFnFEa2c2fU+PctkY0W+ohjG9x5L2YiGNLWtJ/DsUeyxxbu39GOsRqacxSG8sGFpJ2vjPwOJ3nIg9wO9W2lzeJTae8ON43oo0+bnpHs26/KfOPuualKUIMGTNJIDmkjaAQSO8bk3ezWYjeYZo8CBUCFAINVQcrcUEdLGEDanDWyscd1xfhiFroJmrqBGwudsG7idwQUqqmMjy520n+wgyY1ArmlBgXINT5EEbLpKJ2b2NJGYdsNxzCBhWaef8Addh5DJBJauaw4jhkJvz3oJXSGlix2E94PEFA29633oNc+kBbagSjqru8EHRYH4mtPFoPmEGaAQM9LaTjp4nSzODWN83Hc1o3uPBY3vFI3lu0+nyZ8kY8cbzLgesGlX1M8k78i89lu5jBk1o7h5m53qkyZvEtNn0TSaSulwxir5frPnKGhpZJpGxRMc+R5wtY3aT/AABtJOQGZWWKk2naEfU5q4qza07RDolZ0aw0uj6iaocZKhsDnCxLYo32ywgWLjc2u7bwCsfArSkzPdzMcSyZ9RWteld/q5LG1RJt0XNKbSeRBabJuPocsctcwk1sntS9Pijq2yuxdXhcyQNzJa4XFhfc4NPgt2myeHfeULiWm/usE0jv3j/3ydIl6V6IC4bO4/LgaPUuVhOrp8XNxwLUec1j8/4c71u6R6qqu1h6iHZ1cZOJ355Np7hYd602zWv8IT8PD8Wn6+9b1n7QqejdMPhe17S5jgbtkZkR3EfstPJMTvVPjVRaOTNG8T6vQHRxrS6vp3Okb24nBjpALMkuLgjg7iO7jYT8GS16+1HVzPE9LiwZI8Kd6z1284+H+lsW5WlQIUAgh9JaVax5Yd1s+8XQNveDTsKBtUVTdhIzQNtL6TLoo2k5tJvztbCfIlBFRTIJCByB1huEEdWOw7UEXLU4sm7TkEFYka5hLX5EevMcQgSBmJ1r2G88EEmaOLLC5wI35ILWdWonUzZ3y1BeY+y0ujsduG3Y2Hb4oKvFAy+b5Nuy4Hn2UEr7vp5WgAOY4bHhzj5gnNBvodFOZkMJ53Ofmgvmi6hpYxtxiDQCO4Wy4oHqDXPM1jXPeQ1rWlznHINa0XJJ4WXkzs9rWbTER3lwfW/W81s9xdsTLtiYeF83uHzH0FhxJqNTktknp2d7wnS49Jj2/HPeft8oQL3qJstbWdM6FaWMtqZcI60PazHvEZaHWHC7gb8bDgrXRRHLMuO/qG9vEpXy23/PcdM+sIbE2jYe1Jhkl/DG03Y3vLgD3N5rZqsm0csNPBtLNrTmntHSPm4+1igTLo61bmhYN0QW68e7lFzkASTkAMySdgA4pEdXlrbVmTKoL2OwSMex3yPBa7yIupU4tu6srqovHSWhxusohje27dCBbisLbtuGK7by7f0Ixv8AZJXEnA6ezG7hhaMZA3XJ/wBql6WJivVR8avW2WsRHWI6uiqSpioEKAQUjW+glbI6QNLmGxxNF8OWYcBs79iCqtriNhQa9I15e1o2HECCPG/ogntH0UtRTvkaCerthH9S3xhvG2X7IImCqzQS9LUhBL004QbaujjmbZ9+8GxHigiWasGNxcx+PLJpycOOew+iCI0lTtddr27OORB/cIIKeHAOzmPVBLaoaP8AaqhrSLxt7b+bRsb4mw7roLhrTX9osGQYLW8P78kFHqjc338UD3R0vmgkjpIN3oG1XVveWvgxGRh+BtyXt2kBu8i1xbPagumqunm1TDtxx2DwciL32jccig1a/wBBJPo+ojhuZCwENG14Y9rnMHMhpFua15azakxCVostcWet7doedo3C393Vdy+Tsa5POCuntvWqcXXo3f3HLXeXUeguW5rOFqc/95TdHG28Of49aLRjt8/s5vrJpIz1dRK43L5n+DQcLB4NDR4LRk62mVppojHirSPKIMmOWmUusnDFrlIqWRqRL21UjqfRmaupo2752OP5YzjefJpUjBTe8K7XZox4LzPpt9ej0TpLRsVQwxzxMlYfuvaHC/EX2HmFazG7ia3tWd6zspGlOiGhkB6oywO3YXl7QebZLkjkCFrnFWUynEM0d+qlVHQ5WsfaKanewn4yXsI5luE+hK1Tp5TsfFaR3iXZNW9DtpKaKnYbiNti7ZicTd7rbruJKkVryxsqM+WcuSbz5pJZNRUCFAIBBH12haebOSFjifvWwu/U2x9UFS0tqCTK0wOa2I2uHlxdHxw3vi8TtQXENZTQgAWZG0ADu/koOc6ysD3GUANc7MhosDzI480EHFWlpzQS1JpfiUEzS6TB3oJSnrUETrQwFnWDa21+bTln3IKdJLfZmUHS+j+jaymxAgyPcTIeFiQ1vcBn/qKCK13piyXHbsSWz3BwFi30v58EFUkcgxizyva+8IMqLRVRJJ1bGF7rYrggDDe1y4mwQXzVzVHqXNkmfie03DGfA07iSc3HyHegtQHrt5oFQcg1j1ao9KTyv0bURtqgbyRODmxTZ2MjSG7eLmgg5E2vcxZimSfZnqu8d9To6x41fZnt8Ph/1yyloJZZxAxhdK6TqxGNpcDY3vsAsSSdgBJWmK9doWNsscvPbt3eh+jvVH3fA4PcHzSkOkc2+EYQcLG3zIF3ZnbcqZix8kOf1mrnUWj0js4v0jaCdR10gIPVyudLE/cWuNy2/FpNrdx3qLlx7WXWi1MZMcesdJV+J6jzVZ0vB0xy1WqlUscMcN61Tuk1mJ7rd0baYpaKWR8zHl0gDWzCzhEza4YRnmbXIvsGW28zT6ilPeU3FOF5tRWPBt28p6fr2+uztlDWxzMEkT2vY7Y9puOY7+Ss62i0bw5DLivitNMkTEx5S3r1rCAQCBUCFAIBAIBBW9ZKrE4M+4zN34nbm+CCnaTkvdBXanNAlDSukeGs7yTsaOJQSr6QxOykxt7sJ8rlBO0kuQQbqoY43t+Zrh5jJBQ6SXPNBa9B6UdE4OYbcRuI4EIOhPayqpyCAWyMIsc8LvqDv5IOPT3aSCgIJ80Fv1X0x1Ts82usCN/IhBfYJg9oc03B2FBsQUzpU1g9loyxptLUXjbbaGW+1f5G1+LgtGovy1+MrLhem8XNzT2r1n7Q4ZojSklPPHPEbPjdiHA7i08iCQeRUGluWd4dLmpGas0v2l2LVDWLRUkzqgMjpauYfadYbAk/FgeexmdtsJdvCm48uOevaXParQ6qkcvW1Y7bfeO6/S1TGsMjntEYGIyEgMA4l2yy37xtuq4pabcsR19HA+lLW4V8jWRf/HhJwuIs6R5yL7HYLZAd5O2whZc3NO0dnSaTQeBTe/vT+iiFhFrLHbdu61bYqsjI5rGat1M8weRTA7D4LTbGmUzxJw2VarUSq5Vl1M1pfRTB1yYXECWPcW/OB8w287W3rZp8s4rfBG4jo6azFt+KO0/b5T/Lvsbw4AggggEEbCDmCFcuBmJidpZI8CAQKgQoBBD6W0sY3FotcAc9qBhHrE/eGnwP1QaqjT7zvt+XL12oIKt0he9ygr9bWAoGcNNJLi6qOSTDYuwNc+19l8IQb4dIiEYC0sO8OBa4nmCgSCWSodghY6Rx3NF7cydjRzNggsdO0gAHaMj370D6EIKzp/V50GGVpxRSE2OwsfvY71sd4CBvRS2KC76u6cETHNcC4XxAC2R37fBBVtJ0nWOcW2ALiRfcCctiCOdo5jc3OJPAZBA70RTyTSCOBpJ3k3wsHzOO4f2EHWdFUQhibGDiwjNx3k5k8sygdEoPOOvusfttW+QH7Jv2cQ3YGn4u9xufEDcq3Jfnvv5Ow0eCNPhivnPWfn/CuBw4gLGat/PDIeax5ZbIuzEmVs7Xvbdfj3rzZlztMhv9FnWGm9mEUT5Xtjia573mzWNBLieAAW2I37IeS8VjeXY9ReieONvW6QaJJXNNqe944sQscRB7b892Q3XNipNMUR3Uuo102nbH29WOsPQzE67qKZ0Ttohlu+PkA/4mjmcS8tgiez3FxG9ff6uW6S0fNSTOgqGFr28cwQdjmu+808f5BUTJTlnaV/pNTGSu8SRjlFtVaUs7d0S6d66l6hx+0p7NF9piN+rPhYt8BxVlpMnNTafJynG9L4WbxI7W/fz/ANr0pSlCAQKgQoBBXtbqXstlH3ey78pOR8D/ANSCoS1NkEXWaTsgaUdNUVRtBE9+di4ZMHe82aPNBa9EdHJNnVUv/wCUX8yEegHigvlBQxwsEcTAxg+6OPEnaTzKDdJGHCzgCOBAKBvVyNijcQALDIAAXcdg80FKbT2QO6aO21A7llaRhdYtuDhObSRsJGxBhNWxkYS1pHykAjyQV2owtecHwkfDttxHcgbOAvy4IMagQuaQ8Afib2SPr4oOlaF0bFBE1kTMAIBN/jJI2vO8oH6CC16qjFo+re0kEQPAI2guGG4/UsMk7VlI0lYtnpE+sPM07reCr4h1uS2/V2/QnRNQ+zRdeyR0zo2ue/rHts9wBcA0WFgTbZuU6MVdnMZNdlm87T0R+lOhSE501VJGb3wytbI3uBbhI7815OCPJspxK8e9Cm6U6M9JwHsxidvzwvDv9r7O8gVqnDKbTiVJ7zsXQfRfpCocOsjFPHvklIvzwxtOInvsOaVwz5vMvEccR06y7JqhqVTaPb9k3FKRZ1Q+xkdfaAfut2ZDgL3OakVpFeyozai+Wfa7eiyLNoCDm3TfoUSUjKkDt07wC7jHKQ0g9zyw+J4rRnrvXdZ8LyzXLyerjcbsgq6zrMc9E5q1pqSkmbNFbELgtPwvYfiafIeIBWGPJOO3NDPPpqarFOO//J9Vj050jVc5tGRTsH3Yzd575CL+QC35NXe0ez0QtLwTT4uuT2p+Pb6NWgekGpgkb1krpoiQHRv7TrE5ljj2sXAXsVjh1OSLRv1hlreF6TLjnkrFbeUx0+sdtnc1bOIKgQoBBrqIQ9rmOF2uBaRyIsg5nXUZY90bviabX4jc7uIsfFAypKKLro3TtLog7ttzzFja9toBsSN4BQdZpgwMb1YaGWGENsG23YbZWQbEAgEFZ1yrDH1dwcHaNwCRiysMt9ifVBXmV8r/APDpZ38+rc1v6nABA5ZQ179lO2PnJIz9mYig2N1SrH/4lTEz8jXyfuWoIHTmjXQSmP2h78LWkmwZmRfZnuI3oI41bWZXueG0lBokrHu/A3icz5IJvVmohhkD3M6wj7z7FzTuLNwKDplBXMmbiYct4O0HmgcoG2kaFk8UkMouyRjmOGy7XCxsRsPNeTG7KtprMWjyUbRPRDRQytkc+aYMcHNikLMFwbjEGtBd3bDvBWuMVYlLvr8tq7dnQltQggEAgEAgEFb6RntGjKvFs6q3+pzgG/7iFhl9yUrQxM6ikR6vO8bMlUWl21K7Q2iW1uJyA4ngBvWMVmZ6Ns5a0jeZWnQeoFfVWcY+ojP+ZPdpt+GL4j44QeKl00sz7yn1PGsdelesulardG9LSObI8uqJm2IkksGNcN7IxkOIJLiOKl0wVoodTxHNn6TO0ekLotyAVBonmsbckGr2pAntaCB1noeuAfH/AIrBa2wPbtwk7jtseZ45BRJ6+xLXAtcMi12RB5goL/q1UujpmNfcHtHCQbtDnEgevqgkzpQc/IoMfew5+RQY+9xz8igT3x/digT31y9CgQ6b5eh+iDE6c5ejvogrum6CKol615kbkA5jLgOtsJOAkZZZcEERJq3GL9W6Rv5u1/4gT5oG51cl3SsI4OZJ9ECQarytNxKzutJb1CC26uY6drg4teXEXIJAAF7WBHMoJkaXd8o8/wDhBl72PAeaBRpbu80GQ0qOXmEC+9ByQZDSQ5IF94jkgy94DiEC+3DkgX2wcQgiNcKH2yjmp2uDXSNGFx2Y2Pa9uK18rtAKwvXmrMN+mzeDlrf0c30J0Uyk3q6hjG3+CDtvI/O8AN8nKPXSx5rbLxmdtscfV0bQGrVHR2MELQ/+s/tynj23ZjuFhyUmtK17KnLqcuWfblO+0BZNBevCA69BvQM6uG7tu5BoNIOJQa3UIO8+aDW7Rjfmd+p31QaJNBxkgnESNhLnXHcb5IM/dI+Z/wCp31QHuofO7zKBPdX43eaA91fjcgT3V/8AY70+iA90n+o70+iA91H+q7yH0QKNFn+ofIIMho38Z8ggzGj/AMSDL2IcUB7EEC+xhAexhAexNQJ7A3gEB7vZwCA93M4BAnu1nAID3YzggPdjOCA92M4ID3Wz+yUB7rZz8z9UCe6Wfi/U76oFGi2cXfqd9UGY0c3i79TvqgzbRgbz5lBs6jmg/9k="/>
          <p:cNvSpPr>
            <a:spLocks noChangeAspect="1" noChangeArrowheads="1"/>
          </p:cNvSpPr>
          <p:nvPr/>
        </p:nvSpPr>
        <p:spPr bwMode="auto">
          <a:xfrm>
            <a:off x="173038" y="-1439863"/>
            <a:ext cx="4552950" cy="3000376"/>
          </a:xfrm>
          <a:prstGeom prst="rect">
            <a:avLst/>
          </a:prstGeom>
          <a:noFill/>
          <a:ln w="9525">
            <a:noFill/>
            <a:miter lim="800000"/>
            <a:headEnd/>
            <a:tailEnd/>
          </a:ln>
        </p:spPr>
        <p:txBody>
          <a:bodyPr/>
          <a:lstStyle/>
          <a:p>
            <a:endParaRPr lang="en-US"/>
          </a:p>
        </p:txBody>
      </p:sp>
      <p:sp>
        <p:nvSpPr>
          <p:cNvPr id="14341" name="AutoShape 6" descr="data:image/jpeg;base64,/9j/4AAQSkZJRgABAQAAAQABAAD/2wCEAAkGBxQTEhQUEhIUFRQUEhQUFxAUGBUUFBQVFBQWFxQVFRUYHCggGBomHRQUITEiJSkrLi4uGB8zODMsNygtLisBCgoKDg0OGhAQGywmICQtLCwtLCwsLCwsLC8vLCwsLCwuLCwsLCwsLC8sNCwsLCwsLCwsLCwsLCwsLCwsLCwsLP/AABEIALYBFQMBEQACEQEDEQH/xAAcAAABBAMBAAAAAAAAAAAAAAAAAQQFBgIDBwj/xABCEAABAwICBgcFBwIFBAMAAAABAAIDBBESIQUGMUFRYQcTInGBkaEUFTJS0SNCYnKSscFT8DNDgqLhsrPD8TRjg//EABsBAQACAwEBAAAAAAAAAAAAAAAEBQIDBgEH/8QAMREBAAIBAgQDBgUFAQAAAAAAAAECAwQRBRIhMRNBUSIyYXGRwUKBobHhBhRS0fHw/9oADAMBAAIRAxEAPwDuKAQCAQCAQCAQCAQCAQCAQCAQCAQCAQCAQCAQCAQCAQCAQCAQCAQCAQIgEAgEAgEAgEAgEAgEAgEAgEAgEAgEAgEAgEAgEAgEAgEAgEAgECoEKAQCAQCAQCAQCAQCAQCAQCAQCAQCAQCAQCAQCAQCAQCAQCAQCAQKgQoBAIBAjnINZegTEgTGgUTINoKBUAgEAgEAgEAgEAgEAgEAgEAgEAgEAgEAgEAgVAhQCAQYvdYIG7pEGsyIMDKgxMyDEzINtNU2NjsP7oJBAIBAIBAIBAIBAIBAIBAIBAIBAIBAIBAIBAIFQIUAgEDasktZAwfMg0unQanToMDOgxM6BDOgslNJiY13FoPog2E2QYGUIDrggya4FBkgEAgEAgEAgEGE0rWNLnuDWtBc5zjYNAFySTsC8mdussq1m0xWsbzLmOsfSS9xLKMBjBl17hd7ubGnJo7wTyCrc2untj+rr9B/TlIiL6nrP+Mdo+c+f5fVSqzS00pvLPK++5z3EeDb2HgoFs17d7S6LFpdPijalKx+Ufv3aYat7Tdkj2ni1zmnzBXkZLR2mfq2WxYrxtasT84hY9C6+1cBGN/Xs3sl+K34ZLYr991Jxa3JX3usKnV8B0mePYjkt6x2+nb6bOraA05FVxdZEeTmH4mO4OH87CrbFlrkrzVcTrdFl0mTw8kfKfKY9YSa2IgQCAQCBUCFAIBBH6WNsJ7wghpJkGh86DS6ZBgZ0GBnQYmoQXOhOGGO+3A31F0GqSoQajUIMDUIAVPNA/o6nFlvHqEDlAIBAIBAIBBy3pb1iOIUcZs0APmtvJzYw8gO0e9vBV2tzfgj83V/0/o4iJ1Nu/av3n7fVznGq3Z1POzEgXu0MueGGNY7POcuJNnvMmdUtYDR1DZLnqzZsrdxjJzNuLdo7rbyt+myzjvv5eav4lpK6vBNPxR1r8/57fr5O+tdcXGYOd1evnMxsVAIBAIFQIUAgEDevp8bCBt2jvCCnTS2Nj5IGz5kGp0yDW6dBofVoHWhYTPM1g2bXng0bfPZ4oLrpGextwCCMkqEGh9Sg1GqQJ7Ugc0NdZ7Tzt4HJBPGqQAqkG6KcFBuQCAQCDzjrZVl9bVOO32iUeDHljfRoVLn65JfQNDEU02Osekfr1RRkWrZK5ygpynNIxpyveaSiRebPYuMa82exd6G1KnL6Clccz1DBc7ThGH+Fe4p3pHyfPuIViuqyRH+UptbEMIBAIFQIUAgEAggtP6FMl3xfHvbsDu7gUFKnc5ri1wII2tIsR3hBrxoMZWOtsKDHRuipqiTAwW3uefhaOJ/gb0HStC6IZTR4GZk5uefieeJ4DgNyCN01JaR3gfQIIWWoQNX1CDU6pQY+1IN9JPdzR+Ifugn31aDEViDbHWIJyinxtvvGRQOEAgEHnLX6jMGkKlp2OldKObZe2LfqI8FVZ6bXl2mgz8+mpPpG306IBsi1bJsXOByWWzZFmLnrHYm7C685XnMA/8A9LzlOd6Y1coTBSwRO+KOFjXfmDRi9bq6pXlrEOC1WXxc17+szKRWTQEAgECoEKAQCAQCBhpagilbaVovbJw+Mdx/sIICHQTW7/2/lBudRADag36MeYXHK7XWuN+W8IJ9jwRcG4O9BC6z0pLOsaL4RZw/Dx8P5QUyWdAzlqEDd1SgwFSgldF/Oe4fyUDt9WgxFWg2x1aC06syYmv4XH7H/hBNIBAIOddL+qjqiJtTA3FLA0h7BtfDmcuJabm3Au32Cj58fNG8LXhmr8K3h27T+7hwkUHZ0UXboqiy9ZxkZGbNeMudg6ZNnk5F/wCijVJ1RM2qlaRTxOxMv/nSNOVuLWnMnZcAZ52kYMO880qniWuilJx1nrPf4Q7kpzmggEAgECoEKAQCDF8gCBpPV232QRk+kAEEdUaVtvQMvfFzZBK0lRiQSNLOWHkdo/kc0Eu1wIuMwUFJ1h0M1sh6s2BF8O5pO4ct/igqmkaR7eaCNpqeWV+CKNz3fK0XtzJ2AcygttFqLK2MyTOBcBcQMzvxxO48h5oGc09tmxAykqEGAqUG6GoQdM0BRmKFod8R7ThwJ3eAsEEigEAgEHLOkno2Y9slXRgMkAL5IBkyS2bnM+V+022HkdsfLiiesLXRa6azGO/byn0cdZASoM2h0dcNpbzRm2Sx54bp01tnVOj/AKMIXRxVNYet6xrZGU4yjAd2mmQ7XnZ2chtBup+LDG0TLmdbr71vbHTpt0mXWI4w0BrQAAAA0CwAGwADYFJU8zv3ZIBAIBAIFQIUAgEEFUVJuTdBEV1UUEVCJpyRDG52di7Ywd7jl4bUETpSlnZK6KQgEWzbcggi4IJsgf6L0eBmSSUFjpmgIHgegc0VdhuD3jvQNZXgm5zKBvPTtcMwED/VaFrGyMaBfHiJ3kOAtfycgm0FW1m1YY8PljOB4BcW/cdbM/lPp+6CkS6Gn3RuPcEDM0EweGGN4c42a3Cbu7uKDoOq2qfU2lns6Ta1gzaw8SfvO9Bz2oLWgEAgEEBpnXKkprh8oc8ZGKLtuB4G2TT3kLTk1GOneVlpeE6rU9aV2j1npH8/koen+kuSVrmQRCNjgWl7zjkIIsbAdlp/UoOTXTPSkOg0v9O4scxbNbmn0jpH17z+jn4IGwAKD1l0G9a9mJlC9iJhhOSF/wCjPXDqXClmd9i932bz/lPcfhP4HE+BPA5T9LqNp5Lfk5/jPDIy1nUYo9qO8esevzj9nXlZOQCAQCAQCBUCFAIEebAnkUFcmCCLlpzI9sY++4C/AfePgAT4ILrDEGtDWgBrRYAbAAgp+ucIMzSNvVgH9RsgZUrbIHrZLIM+uQYmZAwg0rd+F2R3cD3IJaOS4QONEPLZxwe0tPeO0P2PmgsTjbM5c0EPX12I2B7I9eaCLrY2PHaxX4tc4el7eiBvq/E2GYHG597t7djhDssreGaC6oBAIBBR+lHWMwQiCJ1pZ73cNrIh8RHAu+Ef6uCi6rLyV2jvK84HoYz5fEvHs1/WfL6d3G5JLZDcqnldpfJsavqFnFEa2c2fU+PctkY0W+ohjG9x5L2YiGNLWtJ/DsUeyxxbu39GOsRqacxSG8sGFpJ2vjPwOJ3nIg9wO9W2lzeJTae8ON43oo0+bnpHs26/KfOPuualKUIMGTNJIDmkjaAQSO8bk3ezWYjeYZo8CBUCFAINVQcrcUEdLGEDanDWyscd1xfhiFroJmrqBGwudsG7idwQUqqmMjy520n+wgyY1ArmlBgXINT5EEbLpKJ2b2NJGYdsNxzCBhWaef8Addh5DJBJauaw4jhkJvz3oJXSGlix2E94PEFA29633oNc+kBbagSjqru8EHRYH4mtPFoPmEGaAQM9LaTjp4nSzODWN83Hc1o3uPBY3vFI3lu0+nyZ8kY8cbzLgesGlX1M8k78i89lu5jBk1o7h5m53qkyZvEtNn0TSaSulwxir5frPnKGhpZJpGxRMc+R5wtY3aT/AABtJOQGZWWKk2naEfU5q4qza07RDolZ0aw0uj6iaocZKhsDnCxLYo32ywgWLjc2u7bwCsfArSkzPdzMcSyZ9RWteld/q5LG1RJt0XNKbSeRBabJuPocsctcwk1sntS9Pijq2yuxdXhcyQNzJa4XFhfc4NPgt2myeHfeULiWm/usE0jv3j/3ydIl6V6IC4bO4/LgaPUuVhOrp8XNxwLUec1j8/4c71u6R6qqu1h6iHZ1cZOJ355Np7hYd602zWv8IT8PD8Wn6+9b1n7QqejdMPhe17S5jgbtkZkR3EfstPJMTvVPjVRaOTNG8T6vQHRxrS6vp3Okb24nBjpALMkuLgjg7iO7jYT8GS16+1HVzPE9LiwZI8Kd6z1284+H+lsW5WlQIUAgh9JaVax5Yd1s+8XQNveDTsKBtUVTdhIzQNtL6TLoo2k5tJvztbCfIlBFRTIJCByB1huEEdWOw7UEXLU4sm7TkEFYka5hLX5EevMcQgSBmJ1r2G88EEmaOLLC5wI35ILWdWonUzZ3y1BeY+y0ujsduG3Y2Hb4oKvFAy+b5Nuy4Hn2UEr7vp5WgAOY4bHhzj5gnNBvodFOZkMJ53Ofmgvmi6hpYxtxiDQCO4Wy4oHqDXPM1jXPeQ1rWlznHINa0XJJ4WXkzs9rWbTER3lwfW/W81s9xdsTLtiYeF83uHzH0FhxJqNTktknp2d7wnS49Jj2/HPeft8oQL3qJstbWdM6FaWMtqZcI60PazHvEZaHWHC7gb8bDgrXRRHLMuO/qG9vEpXy23/PcdM+sIbE2jYe1Jhkl/DG03Y3vLgD3N5rZqsm0csNPBtLNrTmntHSPm4+1igTLo61bmhYN0QW68e7lFzkASTkAMySdgA4pEdXlrbVmTKoL2OwSMex3yPBa7yIupU4tu6srqovHSWhxusohje27dCBbisLbtuGK7by7f0Ixv8AZJXEnA6ezG7hhaMZA3XJ/wBql6WJivVR8avW2WsRHWI6uiqSpioEKAQUjW+glbI6QNLmGxxNF8OWYcBs79iCqtriNhQa9I15e1o2HECCPG/ogntH0UtRTvkaCerthH9S3xhvG2X7IImCqzQS9LUhBL004QbaujjmbZ9+8GxHigiWasGNxcx+PLJpycOOew+iCI0lTtddr27OORB/cIIKeHAOzmPVBLaoaP8AaqhrSLxt7b+bRsb4mw7roLhrTX9osGQYLW8P78kFHqjc338UD3R0vmgkjpIN3oG1XVveWvgxGRh+BtyXt2kBu8i1xbPagumqunm1TDtxx2DwciL32jccig1a/wBBJPo+ojhuZCwENG14Y9rnMHMhpFua15azakxCVostcWet7doedo3C393Vdy+Tsa5POCuntvWqcXXo3f3HLXeXUeguW5rOFqc/95TdHG28Of49aLRjt8/s5vrJpIz1dRK43L5n+DQcLB4NDR4LRk62mVppojHirSPKIMmOWmUusnDFrlIqWRqRL21UjqfRmaupo2752OP5YzjefJpUjBTe8K7XZox4LzPpt9ej0TpLRsVQwxzxMlYfuvaHC/EX2HmFazG7ia3tWd6zspGlOiGhkB6oywO3YXl7QebZLkjkCFrnFWUynEM0d+qlVHQ5WsfaKanewn4yXsI5luE+hK1Tp5TsfFaR3iXZNW9DtpKaKnYbiNti7ZicTd7rbruJKkVryxsqM+WcuSbz5pJZNRUCFAIBBH12haebOSFjifvWwu/U2x9UFS0tqCTK0wOa2I2uHlxdHxw3vi8TtQXENZTQgAWZG0ADu/koOc6ysD3GUANc7MhosDzI480EHFWlpzQS1JpfiUEzS6TB3oJSnrUETrQwFnWDa21+bTln3IKdJLfZmUHS+j+jaymxAgyPcTIeFiQ1vcBn/qKCK13piyXHbsSWz3BwFi30v58EFUkcgxizyva+8IMqLRVRJJ1bGF7rYrggDDe1y4mwQXzVzVHqXNkmfie03DGfA07iSc3HyHegtQHrt5oFQcg1j1ao9KTyv0bURtqgbyRODmxTZ2MjSG7eLmgg5E2vcxZimSfZnqu8d9To6x41fZnt8Ph/1yyloJZZxAxhdK6TqxGNpcDY3vsAsSSdgBJWmK9doWNsscvPbt3eh+jvVH3fA4PcHzSkOkc2+EYQcLG3zIF3ZnbcqZix8kOf1mrnUWj0js4v0jaCdR10gIPVyudLE/cWuNy2/FpNrdx3qLlx7WXWi1MZMcesdJV+J6jzVZ0vB0xy1WqlUscMcN61Tuk1mJ7rd0baYpaKWR8zHl0gDWzCzhEza4YRnmbXIvsGW28zT6ilPeU3FOF5tRWPBt28p6fr2+uztlDWxzMEkT2vY7Y9puOY7+Ss62i0bw5DLivitNMkTEx5S3r1rCAQCBUCFAIBAIBBW9ZKrE4M+4zN34nbm+CCnaTkvdBXanNAlDSukeGs7yTsaOJQSr6QxOykxt7sJ8rlBO0kuQQbqoY43t+Zrh5jJBQ6SXPNBa9B6UdE4OYbcRuI4EIOhPayqpyCAWyMIsc8LvqDv5IOPT3aSCgIJ80Fv1X0x1Ts82usCN/IhBfYJg9oc03B2FBsQUzpU1g9loyxptLUXjbbaGW+1f5G1+LgtGovy1+MrLhem8XNzT2r1n7Q4ZojSklPPHPEbPjdiHA7i08iCQeRUGluWd4dLmpGas0v2l2LVDWLRUkzqgMjpauYfadYbAk/FgeexmdtsJdvCm48uOevaXParQ6qkcvW1Y7bfeO6/S1TGsMjntEYGIyEgMA4l2yy37xtuq4pabcsR19HA+lLW4V8jWRf/HhJwuIs6R5yL7HYLZAd5O2whZc3NO0dnSaTQeBTe/vT+iiFhFrLHbdu61bYqsjI5rGat1M8weRTA7D4LTbGmUzxJw2VarUSq5Vl1M1pfRTB1yYXECWPcW/OB8w287W3rZp8s4rfBG4jo6azFt+KO0/b5T/Lvsbw4AggggEEbCDmCFcuBmJidpZI8CAQKgQoBBD6W0sY3FotcAc9qBhHrE/eGnwP1QaqjT7zvt+XL12oIKt0he9ygr9bWAoGcNNJLi6qOSTDYuwNc+19l8IQb4dIiEYC0sO8OBa4nmCgSCWSodghY6Rx3NF7cydjRzNggsdO0gAHaMj370D6EIKzp/V50GGVpxRSE2OwsfvY71sd4CBvRS2KC76u6cETHNcC4XxAC2R37fBBVtJ0nWOcW2ALiRfcCctiCOdo5jc3OJPAZBA70RTyTSCOBpJ3k3wsHzOO4f2EHWdFUQhibGDiwjNx3k5k8sygdEoPOOvusfttW+QH7Jv2cQ3YGn4u9xufEDcq3Jfnvv5Ow0eCNPhivnPWfn/CuBw4gLGat/PDIeax5ZbIuzEmVs7Xvbdfj3rzZlztMhv9FnWGm9mEUT5Xtjia573mzWNBLieAAW2I37IeS8VjeXY9ReieONvW6QaJJXNNqe944sQscRB7b892Q3XNipNMUR3Uuo102nbH29WOsPQzE67qKZ0Ttohlu+PkA/4mjmcS8tgiez3FxG9ff6uW6S0fNSTOgqGFr28cwQdjmu+808f5BUTJTlnaV/pNTGSu8SRjlFtVaUs7d0S6d66l6hx+0p7NF9piN+rPhYt8BxVlpMnNTafJynG9L4WbxI7W/fz/ANr0pSlCAQKgQoBBXtbqXstlH3ey78pOR8D/ANSCoS1NkEXWaTsgaUdNUVRtBE9+di4ZMHe82aPNBa9EdHJNnVUv/wCUX8yEegHigvlBQxwsEcTAxg+6OPEnaTzKDdJGHCzgCOBAKBvVyNijcQALDIAAXcdg80FKbT2QO6aO21A7llaRhdYtuDhObSRsJGxBhNWxkYS1pHykAjyQV2owtecHwkfDttxHcgbOAvy4IMagQuaQ8Afib2SPr4oOlaF0bFBE1kTMAIBN/jJI2vO8oH6CC16qjFo+re0kEQPAI2guGG4/UsMk7VlI0lYtnpE+sPM07reCr4h1uS2/V2/QnRNQ+zRdeyR0zo2ue/rHts9wBcA0WFgTbZuU6MVdnMZNdlm87T0R+lOhSE501VJGb3wytbI3uBbhI7815OCPJspxK8e9Cm6U6M9JwHsxidvzwvDv9r7O8gVqnDKbTiVJ7zsXQfRfpCocOsjFPHvklIvzwxtOInvsOaVwz5vMvEccR06y7JqhqVTaPb9k3FKRZ1Q+xkdfaAfut2ZDgL3OakVpFeyozai+Wfa7eiyLNoCDm3TfoUSUjKkDt07wC7jHKQ0g9zyw+J4rRnrvXdZ8LyzXLyerjcbsgq6zrMc9E5q1pqSkmbNFbELgtPwvYfiafIeIBWGPJOO3NDPPpqarFOO//J9Vj050jVc5tGRTsH3Yzd575CL+QC35NXe0ez0QtLwTT4uuT2p+Pb6NWgekGpgkb1krpoiQHRv7TrE5ljj2sXAXsVjh1OSLRv1hlreF6TLjnkrFbeUx0+sdtnc1bOIKgQoBBrqIQ9rmOF2uBaRyIsg5nXUZY90bviabX4jc7uIsfFAypKKLro3TtLog7ttzzFja9toBsSN4BQdZpgwMb1YaGWGENsG23YbZWQbEAgEFZ1yrDH1dwcHaNwCRiysMt9ifVBXmV8r/APDpZ38+rc1v6nABA5ZQ179lO2PnJIz9mYig2N1SrH/4lTEz8jXyfuWoIHTmjXQSmP2h78LWkmwZmRfZnuI3oI41bWZXueG0lBokrHu/A3icz5IJvVmohhkD3M6wj7z7FzTuLNwKDplBXMmbiYct4O0HmgcoG2kaFk8UkMouyRjmOGy7XCxsRsPNeTG7KtprMWjyUbRPRDRQytkc+aYMcHNikLMFwbjEGtBd3bDvBWuMVYlLvr8tq7dnQltQggEAgEAgEFb6RntGjKvFs6q3+pzgG/7iFhl9yUrQxM6ikR6vO8bMlUWl21K7Q2iW1uJyA4ngBvWMVmZ6Ns5a0jeZWnQeoFfVWcY+ojP+ZPdpt+GL4j44QeKl00sz7yn1PGsdelesulardG9LSObI8uqJm2IkksGNcN7IxkOIJLiOKl0wVoodTxHNn6TO0ekLotyAVBonmsbckGr2pAntaCB1noeuAfH/AIrBa2wPbtwk7jtseZ45BRJ6+xLXAtcMi12RB5goL/q1UujpmNfcHtHCQbtDnEgevqgkzpQc/IoMfew5+RQY+9xz8igT3x/digT31y9CgQ6b5eh+iDE6c5ejvogrum6CKol615kbkA5jLgOtsJOAkZZZcEERJq3GL9W6Rv5u1/4gT5oG51cl3SsI4OZJ9ECQarytNxKzutJb1CC26uY6drg4teXEXIJAAF7WBHMoJkaXd8o8/wDhBl72PAeaBRpbu80GQ0qOXmEC+9ByQZDSQ5IF94jkgy94DiEC+3DkgX2wcQgiNcKH2yjmp2uDXSNGFx2Y2Pa9uK18rtAKwvXmrMN+mzeDlrf0c30J0Uyk3q6hjG3+CDtvI/O8AN8nKPXSx5rbLxmdtscfV0bQGrVHR2MELQ/+s/tynj23ZjuFhyUmtK17KnLqcuWfblO+0BZNBevCA69BvQM6uG7tu5BoNIOJQa3UIO8+aDW7Rjfmd+p31QaJNBxkgnESNhLnXHcb5IM/dI+Z/wCp31QHuofO7zKBPdX43eaA91fjcgT3V/8AY70+iA90n+o70+iA91H+q7yH0QKNFn+ofIIMho38Z8ggzGj/AMSDL2IcUB7EEC+xhAexhAexNQJ7A3gEB7vZwCA93M4BAnu1nAID3YzggPdjOCA92M4ID3Wz+yUB7rZz8z9UCe6Wfi/U76oFGi2cXfqd9UGY0c3i79TvqgzbRgbz5lBs6jmg/9k="/>
          <p:cNvSpPr>
            <a:spLocks noChangeAspect="1" noChangeArrowheads="1"/>
          </p:cNvSpPr>
          <p:nvPr/>
        </p:nvSpPr>
        <p:spPr bwMode="auto">
          <a:xfrm>
            <a:off x="173038" y="-1439863"/>
            <a:ext cx="4552950" cy="3000376"/>
          </a:xfrm>
          <a:prstGeom prst="rect">
            <a:avLst/>
          </a:prstGeom>
          <a:noFill/>
          <a:ln w="9525">
            <a:noFill/>
            <a:miter lim="800000"/>
            <a:headEnd/>
            <a:tailEnd/>
          </a:ln>
        </p:spPr>
        <p:txBody>
          <a:bodyPr/>
          <a:lstStyle/>
          <a:p>
            <a:endParaRPr lang="en-US"/>
          </a:p>
        </p:txBody>
      </p:sp>
      <p:pic>
        <p:nvPicPr>
          <p:cNvPr id="14342" name="Picture 8" descr="http://m.c.lnkd.licdn.com/mpr/mpr/AAEAAQAAAAAAAAWcAAAAJDBiMDRkY2NlLWVmMmMtNGMzZi1hZGI0LTMxMmI2ZDA5YmEzMw.jpg"/>
          <p:cNvPicPr>
            <a:picLocks noChangeAspect="1" noChangeArrowheads="1"/>
          </p:cNvPicPr>
          <p:nvPr/>
        </p:nvPicPr>
        <p:blipFill>
          <a:blip r:embed="rId2" cstate="print"/>
          <a:srcRect/>
          <a:stretch>
            <a:fillRect/>
          </a:stretch>
        </p:blipFill>
        <p:spPr bwMode="auto">
          <a:xfrm>
            <a:off x="2819400" y="3657600"/>
            <a:ext cx="3160713" cy="2085975"/>
          </a:xfrm>
          <a:prstGeom prst="rect">
            <a:avLst/>
          </a:prstGeom>
          <a:noFill/>
          <a:ln w="9525">
            <a:noFill/>
            <a:miter lim="800000"/>
            <a:headEnd/>
            <a:tailEnd/>
          </a:ln>
        </p:spPr>
      </p:pic>
      <p:sp>
        <p:nvSpPr>
          <p:cNvPr id="7" name="Slide Number Placeholder 3"/>
          <p:cNvSpPr txBox="1">
            <a:spLocks noChangeArrowheads="1"/>
          </p:cNvSpPr>
          <p:nvPr/>
        </p:nvSpPr>
        <p:spPr bwMode="auto">
          <a:xfrm>
            <a:off x="8647113" y="6408738"/>
            <a:ext cx="366712"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12775" y="228600"/>
            <a:ext cx="8153400" cy="990600"/>
          </a:xfrm>
        </p:spPr>
        <p:txBody>
          <a:bodyPr/>
          <a:lstStyle/>
          <a:p>
            <a:r>
              <a:rPr lang="en-US" sz="3600"/>
              <a:t>Bertrand Model</a:t>
            </a:r>
            <a:endParaRPr lang="en-US"/>
          </a:p>
        </p:txBody>
      </p:sp>
      <p:sp>
        <p:nvSpPr>
          <p:cNvPr id="15363" name="Content Placeholder 2"/>
          <p:cNvSpPr>
            <a:spLocks noGrp="1"/>
          </p:cNvSpPr>
          <p:nvPr>
            <p:ph sz="quarter" idx="1"/>
          </p:nvPr>
        </p:nvSpPr>
        <p:spPr>
          <a:xfrm>
            <a:off x="612775" y="1600200"/>
            <a:ext cx="8153400" cy="4495800"/>
          </a:xfrm>
        </p:spPr>
        <p:txBody>
          <a:bodyPr/>
          <a:lstStyle/>
          <a:p>
            <a:r>
              <a:rPr lang="en-US"/>
              <a:t>The </a:t>
            </a:r>
            <a:r>
              <a:rPr lang="en-US" b="1"/>
              <a:t>Bertrand</a:t>
            </a:r>
            <a:r>
              <a:rPr lang="en-US"/>
              <a:t> duopoly </a:t>
            </a:r>
            <a:r>
              <a:rPr lang="en-US" b="1"/>
              <a:t>model</a:t>
            </a:r>
            <a:r>
              <a:rPr lang="en-US"/>
              <a:t> examines price competition among firms that produce differentiated but highly substitutable products.</a:t>
            </a:r>
          </a:p>
        </p:txBody>
      </p:sp>
      <p:pic>
        <p:nvPicPr>
          <p:cNvPr id="15364" name="Picture 2" descr="https://encrypted-tbn1.gstatic.com/images?q=tbn:ANd9GcQygvS2ej4FPnggCdzsWy8FJuO9aO3Q3h1OPckC3dtDvX4UDlxM"/>
          <p:cNvPicPr>
            <a:picLocks noChangeAspect="1" noChangeArrowheads="1"/>
          </p:cNvPicPr>
          <p:nvPr/>
        </p:nvPicPr>
        <p:blipFill>
          <a:blip r:embed="rId2" cstate="print"/>
          <a:srcRect/>
          <a:stretch>
            <a:fillRect/>
          </a:stretch>
        </p:blipFill>
        <p:spPr bwMode="auto">
          <a:xfrm rot="958631">
            <a:off x="4114800" y="3733800"/>
            <a:ext cx="1914525" cy="2381250"/>
          </a:xfrm>
          <a:prstGeom prst="rect">
            <a:avLst/>
          </a:prstGeom>
          <a:noFill/>
          <a:ln w="9525">
            <a:noFill/>
            <a:miter lim="800000"/>
            <a:headEnd/>
            <a:tailEnd/>
          </a:ln>
        </p:spPr>
      </p:pic>
      <p:sp>
        <p:nvSpPr>
          <p:cNvPr id="5" name="Slide Number Placeholder 3"/>
          <p:cNvSpPr txBox="1">
            <a:spLocks noChangeArrowheads="1"/>
          </p:cNvSpPr>
          <p:nvPr/>
        </p:nvSpPr>
        <p:spPr bwMode="auto">
          <a:xfrm>
            <a:off x="8647113" y="6408738"/>
            <a:ext cx="366712"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12775" y="228600"/>
            <a:ext cx="8153400" cy="990600"/>
          </a:xfrm>
        </p:spPr>
        <p:txBody>
          <a:bodyPr/>
          <a:lstStyle/>
          <a:p>
            <a:r>
              <a:rPr lang="en-US" sz="3600"/>
              <a:t>Cournot Model</a:t>
            </a:r>
            <a:endParaRPr lang="en-US"/>
          </a:p>
        </p:txBody>
      </p:sp>
      <p:sp>
        <p:nvSpPr>
          <p:cNvPr id="16387" name="Content Placeholder 2"/>
          <p:cNvSpPr>
            <a:spLocks noGrp="1"/>
          </p:cNvSpPr>
          <p:nvPr>
            <p:ph sz="quarter" idx="1"/>
          </p:nvPr>
        </p:nvSpPr>
        <p:spPr>
          <a:xfrm>
            <a:off x="612775" y="1600200"/>
            <a:ext cx="8153400" cy="4495800"/>
          </a:xfrm>
        </p:spPr>
        <p:txBody>
          <a:bodyPr/>
          <a:lstStyle/>
          <a:p>
            <a:r>
              <a:rPr lang="en-US" b="1"/>
              <a:t>Cournot</a:t>
            </a:r>
            <a:r>
              <a:rPr lang="en-US"/>
              <a:t> competition describes a market structure in which companies compete on the amount of output they will produce, which they decide on independently of each other and at the same time.</a:t>
            </a:r>
          </a:p>
        </p:txBody>
      </p:sp>
      <p:pic>
        <p:nvPicPr>
          <p:cNvPr id="16388" name="Picture 2" descr="https://encrypted-tbn2.gstatic.com/images?q=tbn:ANd9GcTefeA3-owcZdpK-E7vOdeRKbcSPN-uGuhSSjkJwcHuyq8_F4BWRQ"/>
          <p:cNvPicPr>
            <a:picLocks noChangeAspect="1" noChangeArrowheads="1"/>
          </p:cNvPicPr>
          <p:nvPr/>
        </p:nvPicPr>
        <p:blipFill>
          <a:blip r:embed="rId2" cstate="print"/>
          <a:srcRect/>
          <a:stretch>
            <a:fillRect/>
          </a:stretch>
        </p:blipFill>
        <p:spPr bwMode="auto">
          <a:xfrm>
            <a:off x="2514600" y="4114800"/>
            <a:ext cx="3282950" cy="2057400"/>
          </a:xfrm>
          <a:prstGeom prst="rect">
            <a:avLst/>
          </a:prstGeom>
          <a:noFill/>
          <a:ln w="9525">
            <a:noFill/>
            <a:miter lim="800000"/>
            <a:headEnd/>
            <a:tailEnd/>
          </a:ln>
        </p:spPr>
      </p:pic>
      <p:sp>
        <p:nvSpPr>
          <p:cNvPr id="5" name="Slide Number Placeholder 3"/>
          <p:cNvSpPr txBox="1">
            <a:spLocks noChangeArrowheads="1"/>
          </p:cNvSpPr>
          <p:nvPr/>
        </p:nvSpPr>
        <p:spPr bwMode="auto">
          <a:xfrm>
            <a:off x="8647113" y="6408738"/>
            <a:ext cx="366712"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1612</TotalTime>
  <Words>1439</Words>
  <Application>Microsoft Office PowerPoint</Application>
  <PresentationFormat>On-screen Show (4:3)</PresentationFormat>
  <Paragraphs>196</Paragraphs>
  <Slides>26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Tahoma</vt:lpstr>
      <vt:lpstr>Times New Roman</vt:lpstr>
      <vt:lpstr>Wingdings</vt:lpstr>
      <vt:lpstr>Office Theme</vt:lpstr>
      <vt:lpstr>Oligopoly  and  Strategic Behavior</vt:lpstr>
      <vt:lpstr>Topics to be covered:</vt:lpstr>
      <vt:lpstr>Oligopoly -Characteristics</vt:lpstr>
      <vt:lpstr>Measuring Market Concentration</vt:lpstr>
      <vt:lpstr>Concentration Ratios in Selected U.S. Industries1</vt:lpstr>
      <vt:lpstr>Models of Oligopoly Behavior</vt:lpstr>
      <vt:lpstr>Stackelberg Model</vt:lpstr>
      <vt:lpstr>Bertrand Model</vt:lpstr>
      <vt:lpstr>Cournot Model</vt:lpstr>
      <vt:lpstr>Kinked Demand Curve Model2</vt:lpstr>
      <vt:lpstr>PowerPoint Presentation</vt:lpstr>
      <vt:lpstr>PowerPoint Presentation</vt:lpstr>
      <vt:lpstr>Kinked Demand Curve Model</vt:lpstr>
      <vt:lpstr>Criticism</vt:lpstr>
      <vt:lpstr>Cartels</vt:lpstr>
      <vt:lpstr>Cartels</vt:lpstr>
      <vt:lpstr>Centralized Cartel3</vt:lpstr>
      <vt:lpstr>Weakness</vt:lpstr>
      <vt:lpstr>Oligopoly vs. Other Market Structures</vt:lpstr>
      <vt:lpstr>ROLE OF THE COMPETITION COMMISSION OF INDIA </vt:lpstr>
      <vt:lpstr>PowerPoint Presentation</vt:lpstr>
      <vt:lpstr>PowerPoint Presentation</vt:lpstr>
      <vt:lpstr>PowerPoint Presentation</vt:lpstr>
      <vt:lpstr>References</vt:lpstr>
      <vt:lpstr>MCQs</vt:lpstr>
      <vt:lpstr>PowerPoint Presentation</vt:lpstr>
    </vt:vector>
  </TitlesOfParts>
  <Company>jiit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Monica Chaudhary</dc:creator>
  <cp:lastModifiedBy>RISHITA VARSHNEY</cp:lastModifiedBy>
  <cp:revision>157</cp:revision>
  <dcterms:created xsi:type="dcterms:W3CDTF">2002-07-01T04:10:53Z</dcterms:created>
  <dcterms:modified xsi:type="dcterms:W3CDTF">2020-12-02T08:45:00Z</dcterms:modified>
</cp:coreProperties>
</file>