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74" r:id="rId1"/>
  </p:sldMasterIdLst>
  <p:notesMasterIdLst>
    <p:notesMasterId r:id="rId56"/>
  </p:notesMasterIdLst>
  <p:handoutMasterIdLst>
    <p:handoutMasterId r:id="rId57"/>
  </p:handoutMasterIdLst>
  <p:sldIdLst>
    <p:sldId id="462" r:id="rId2"/>
    <p:sldId id="463" r:id="rId3"/>
    <p:sldId id="464" r:id="rId4"/>
    <p:sldId id="465" r:id="rId5"/>
    <p:sldId id="466" r:id="rId6"/>
    <p:sldId id="467" r:id="rId7"/>
    <p:sldId id="468" r:id="rId8"/>
    <p:sldId id="469" r:id="rId9"/>
    <p:sldId id="470" r:id="rId10"/>
    <p:sldId id="471" r:id="rId11"/>
    <p:sldId id="472" r:id="rId12"/>
    <p:sldId id="473" r:id="rId13"/>
    <p:sldId id="474" r:id="rId14"/>
    <p:sldId id="475" r:id="rId15"/>
    <p:sldId id="476" r:id="rId16"/>
    <p:sldId id="477" r:id="rId17"/>
    <p:sldId id="478" r:id="rId18"/>
    <p:sldId id="479" r:id="rId19"/>
    <p:sldId id="480" r:id="rId20"/>
    <p:sldId id="481" r:id="rId21"/>
    <p:sldId id="482" r:id="rId22"/>
    <p:sldId id="483" r:id="rId23"/>
    <p:sldId id="484" r:id="rId24"/>
    <p:sldId id="485" r:id="rId25"/>
    <p:sldId id="486" r:id="rId26"/>
    <p:sldId id="487" r:id="rId27"/>
    <p:sldId id="488" r:id="rId28"/>
    <p:sldId id="489" r:id="rId29"/>
    <p:sldId id="490" r:id="rId30"/>
    <p:sldId id="491" r:id="rId31"/>
    <p:sldId id="492" r:id="rId32"/>
    <p:sldId id="493" r:id="rId33"/>
    <p:sldId id="494" r:id="rId34"/>
    <p:sldId id="495" r:id="rId35"/>
    <p:sldId id="496" r:id="rId36"/>
    <p:sldId id="497" r:id="rId37"/>
    <p:sldId id="498" r:id="rId38"/>
    <p:sldId id="499" r:id="rId39"/>
    <p:sldId id="500" r:id="rId40"/>
    <p:sldId id="501" r:id="rId41"/>
    <p:sldId id="502" r:id="rId42"/>
    <p:sldId id="503" r:id="rId43"/>
    <p:sldId id="504" r:id="rId44"/>
    <p:sldId id="505" r:id="rId45"/>
    <p:sldId id="506" r:id="rId46"/>
    <p:sldId id="507" r:id="rId47"/>
    <p:sldId id="508" r:id="rId48"/>
    <p:sldId id="509" r:id="rId49"/>
    <p:sldId id="510" r:id="rId50"/>
    <p:sldId id="511" r:id="rId51"/>
    <p:sldId id="512" r:id="rId52"/>
    <p:sldId id="513" r:id="rId53"/>
    <p:sldId id="514" r:id="rId54"/>
    <p:sldId id="515" r:id="rId55"/>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000066"/>
    <a:srgbClr val="660033"/>
    <a:srgbClr val="660066"/>
    <a:srgbClr val="FFFFFF"/>
    <a:srgbClr val="000099"/>
    <a:srgbClr val="0033CC"/>
    <a:srgbClr val="CCEC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91" d="100"/>
          <a:sy n="91" d="100"/>
        </p:scale>
        <p:origin x="-137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46"/>
    </p:cViewPr>
  </p:sorterViewPr>
  <p:notesViewPr>
    <p:cSldViewPr>
      <p:cViewPr varScale="1">
        <p:scale>
          <a:sx n="55" d="100"/>
          <a:sy n="55" d="100"/>
        </p:scale>
        <p:origin x="-1854"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handoutMaster" Target="handoutMasters/handoutMaster1.xml" /><Relationship Id="rId61"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notesMaster" Target="notesMasters/notesMaster1.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viewProps" Target="viewProps.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 /></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 /></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 /></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5632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5632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5632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76FB18E1-9850-490F-8D6B-6B7D2A83D930}"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defTabSz="931863">
              <a:defRPr sz="1200"/>
            </a:lvl1pPr>
          </a:lstStyle>
          <a:p>
            <a:pPr>
              <a:defRPr/>
            </a:pPr>
            <a:endParaRPr lang="en-US"/>
          </a:p>
        </p:txBody>
      </p:sp>
      <p:sp>
        <p:nvSpPr>
          <p:cNvPr id="25603"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pPr>
              <a:defRPr/>
            </a:pPr>
            <a:endParaRPr lang="en-US"/>
          </a:p>
        </p:txBody>
      </p:sp>
      <p:sp>
        <p:nvSpPr>
          <p:cNvPr id="6246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25605"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606"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defTabSz="931863">
              <a:defRPr sz="1200"/>
            </a:lvl1pPr>
          </a:lstStyle>
          <a:p>
            <a:pPr>
              <a:defRPr/>
            </a:pPr>
            <a:endParaRPr lang="en-US"/>
          </a:p>
        </p:txBody>
      </p:sp>
      <p:sp>
        <p:nvSpPr>
          <p:cNvPr id="25607"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pPr>
              <a:defRPr/>
            </a:pPr>
            <a:fld id="{39837136-BA9D-49B8-B5CA-A75799EF36D6}"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descr="dglxasset[1]"/>
          <p:cNvPicPr>
            <a:picLocks noChangeAspect="1" noChangeArrowheads="1"/>
          </p:cNvPicPr>
          <p:nvPr userDrawn="1"/>
        </p:nvPicPr>
        <p:blipFill>
          <a:blip r:embed="rId2" cstate="print"/>
          <a:srcRect/>
          <a:stretch>
            <a:fillRect/>
          </a:stretch>
        </p:blipFill>
        <p:spPr bwMode="auto">
          <a:xfrm>
            <a:off x="8227647" y="0"/>
            <a:ext cx="916353" cy="765175"/>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675"/>
            <a:ext cx="7239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9725"/>
            <a:ext cx="3543300" cy="48466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152900" y="1609725"/>
            <a:ext cx="3543300" cy="2346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152900" y="4108450"/>
            <a:ext cx="3543300" cy="2347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endParaRPr lang="en-US"/>
          </a:p>
        </p:txBody>
      </p:sp>
      <p:sp>
        <p:nvSpPr>
          <p:cNvPr id="7" name="Footer Placeholder 21"/>
          <p:cNvSpPr>
            <a:spLocks noGrp="1"/>
          </p:cNvSpPr>
          <p:nvPr>
            <p:ph type="ftr" sz="quarter" idx="11"/>
          </p:nvPr>
        </p:nvSpPr>
        <p:spPr>
          <a:xfrm>
            <a:off x="4379913" y="6408738"/>
            <a:ext cx="2351087" cy="365125"/>
          </a:xfrm>
          <a:prstGeom prst="rect">
            <a:avLst/>
          </a:prstGeom>
        </p:spPr>
        <p:txBody>
          <a:bodyPr/>
          <a:lstStyle>
            <a:lvl1pPr>
              <a:defRPr/>
            </a:lvl1pPr>
          </a:lstStyle>
          <a:p>
            <a:pPr>
              <a:defRPr/>
            </a:pPr>
            <a:endParaRPr lang="en-US"/>
          </a:p>
        </p:txBody>
      </p:sp>
      <p:sp>
        <p:nvSpPr>
          <p:cNvPr id="8"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D8739F60-2027-4E79-B4AD-FA6BE48C3464}"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8"/>
          <p:cNvSpPr txBox="1">
            <a:spLocks/>
          </p:cNvSpPr>
          <p:nvPr userDrawn="1"/>
        </p:nvSpPr>
        <p:spPr>
          <a:xfrm>
            <a:off x="44450" y="0"/>
            <a:ext cx="2927350" cy="304800"/>
          </a:xfrm>
          <a:prstGeom prst="rect">
            <a:avLst/>
          </a:prstGeom>
        </p:spPr>
        <p:txBody>
          <a:bodyPr tIns="0" bIns="0" anchor="b"/>
          <a:lstStyle/>
          <a:p>
            <a:pPr>
              <a:defRPr/>
            </a:pPr>
            <a:endParaRPr lang="en-US" sz="1400" b="1" dirty="0">
              <a:solidFill>
                <a:schemeClr val="tx1"/>
              </a:solidFill>
            </a:endParaRPr>
          </a:p>
        </p:txBody>
      </p:sp>
      <p:pic>
        <p:nvPicPr>
          <p:cNvPr id="8" name="Picture 6" descr="dglxasset[1]"/>
          <p:cNvPicPr>
            <a:picLocks noChangeAspect="1" noChangeArrowheads="1"/>
          </p:cNvPicPr>
          <p:nvPr userDrawn="1"/>
        </p:nvPicPr>
        <p:blipFill>
          <a:blip r:embed="rId2" cstate="print"/>
          <a:srcRect/>
          <a:stretch>
            <a:fillRect/>
          </a:stretch>
        </p:blipFill>
        <p:spPr bwMode="auto">
          <a:xfrm>
            <a:off x="8227647" y="0"/>
            <a:ext cx="916353" cy="765175"/>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a:defRPr/>
            </a:pPr>
            <a:fld id="{F96E233F-652B-4CF4-A08D-F1EAEF16AC09}"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1.wmf"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66"/>
            </a:gs>
            <a:gs pos="50000">
              <a:schemeClr val="accent1">
                <a:tint val="44500"/>
                <a:satMod val="160000"/>
              </a:schemeClr>
            </a:gs>
            <a:gs pos="100000">
              <a:schemeClr val="accent1">
                <a:tint val="23500"/>
                <a:satMod val="16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dglxasset[1]"/>
          <p:cNvPicPr>
            <a:picLocks noChangeAspect="1" noChangeArrowheads="1"/>
          </p:cNvPicPr>
          <p:nvPr/>
        </p:nvPicPr>
        <p:blipFill>
          <a:blip r:embed="rId15" cstate="print"/>
          <a:srcRect/>
          <a:stretch>
            <a:fillRect/>
          </a:stretch>
        </p:blipFill>
        <p:spPr bwMode="auto">
          <a:xfrm>
            <a:off x="8227647" y="0"/>
            <a:ext cx="916353" cy="765175"/>
          </a:xfrm>
          <a:prstGeom prst="rect">
            <a:avLst/>
          </a:prstGeom>
          <a:noFill/>
          <a:ln w="9525">
            <a:noFill/>
            <a:miter lim="800000"/>
            <a:headEnd/>
            <a:tailEnd/>
          </a:ln>
        </p:spPr>
      </p:pic>
      <p:sp>
        <p:nvSpPr>
          <p:cNvPr id="8" name="Footer Placeholder 8"/>
          <p:cNvSpPr txBox="1">
            <a:spLocks/>
          </p:cNvSpPr>
          <p:nvPr/>
        </p:nvSpPr>
        <p:spPr>
          <a:xfrm>
            <a:off x="44450" y="0"/>
            <a:ext cx="2927350" cy="304800"/>
          </a:xfrm>
          <a:prstGeom prst="rect">
            <a:avLst/>
          </a:prstGeom>
        </p:spPr>
        <p:txBody>
          <a:bodyPr tIns="0" bIns="0" anchor="b"/>
          <a:lstStyle/>
          <a:p>
            <a:pPr>
              <a:defRPr/>
            </a:pPr>
            <a:r>
              <a:rPr lang="en-US" sz="1400" b="1" dirty="0">
                <a:solidFill>
                  <a:schemeClr val="tx1"/>
                </a:solidFill>
              </a:rPr>
              <a:t>15B11HS211            Economics</a:t>
            </a:r>
          </a:p>
        </p:txBody>
      </p:sp>
    </p:spTree>
  </p:cSld>
  <p:clrMap bg1="lt1" tx1="dk1" bg2="lt2" tx2="dk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8" r:id="rId12"/>
    <p:sldLayoutId id="2147484089" r:id="rId13"/>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 /><Relationship Id="rId2" Type="http://schemas.openxmlformats.org/officeDocument/2006/relationships/slideLayout" Target="../slideLayouts/slideLayout7.xml" /><Relationship Id="rId1" Type="http://schemas.openxmlformats.org/officeDocument/2006/relationships/vmlDrawing" Target="../drawings/vmlDrawing1.vml" /><Relationship Id="rId4" Type="http://schemas.openxmlformats.org/officeDocument/2006/relationships/image" Target="../media/image4.wmf" /></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 /><Relationship Id="rId2" Type="http://schemas.openxmlformats.org/officeDocument/2006/relationships/slideLayout" Target="../slideLayouts/slideLayout7.xml" /><Relationship Id="rId1" Type="http://schemas.openxmlformats.org/officeDocument/2006/relationships/vmlDrawing" Target="../drawings/vmlDrawing2.vml" /><Relationship Id="rId4" Type="http://schemas.openxmlformats.org/officeDocument/2006/relationships/image" Target="../media/image4.wmf"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 /><Relationship Id="rId2" Type="http://schemas.openxmlformats.org/officeDocument/2006/relationships/slideLayout" Target="../slideLayouts/slideLayout7.xml" /><Relationship Id="rId1" Type="http://schemas.openxmlformats.org/officeDocument/2006/relationships/vmlDrawing" Target="../drawings/vmlDrawing3.vml" /><Relationship Id="rId4" Type="http://schemas.openxmlformats.org/officeDocument/2006/relationships/image" Target="../media/image4.wmf" /></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 /><Relationship Id="rId2" Type="http://schemas.openxmlformats.org/officeDocument/2006/relationships/slideLayout" Target="../slideLayouts/slideLayout7.xml" /><Relationship Id="rId1" Type="http://schemas.openxmlformats.org/officeDocument/2006/relationships/vmlDrawing" Target="../drawings/vmlDrawing4.vml" /><Relationship Id="rId4" Type="http://schemas.openxmlformats.org/officeDocument/2006/relationships/image" Target="../media/image5.wmf"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6.wmf" /><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 /><Relationship Id="rId2" Type="http://schemas.openxmlformats.org/officeDocument/2006/relationships/slideLayout" Target="../slideLayouts/slideLayout13.xml" /><Relationship Id="rId1" Type="http://schemas.openxmlformats.org/officeDocument/2006/relationships/vmlDrawing" Target="../drawings/vmlDrawing5.vml" /><Relationship Id="rId4" Type="http://schemas.openxmlformats.org/officeDocument/2006/relationships/image" Target="../media/image8.wmf"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9.wmf" /><Relationship Id="rId1" Type="http://schemas.openxmlformats.org/officeDocument/2006/relationships/slideLayout" Target="../slideLayouts/slideLayout6.xml" /></Relationships>
</file>

<file path=ppt/slides/_rels/slide31.xml.rels><?xml version="1.0" encoding="UTF-8" standalone="yes"?>
<Relationships xmlns="http://schemas.openxmlformats.org/package/2006/relationships"><Relationship Id="rId2" Type="http://schemas.openxmlformats.org/officeDocument/2006/relationships/image" Target="../media/image10.wmf" /><Relationship Id="rId1" Type="http://schemas.openxmlformats.org/officeDocument/2006/relationships/slideLayout" Target="../slideLayouts/slideLayout6.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2" Type="http://schemas.openxmlformats.org/officeDocument/2006/relationships/image" Target="../media/image11.wmf" /><Relationship Id="rId1" Type="http://schemas.openxmlformats.org/officeDocument/2006/relationships/slideLayout" Target="../slideLayouts/slideLayout6.xml" /></Relationships>
</file>

<file path=ppt/slides/_rels/slide35.xml.rels><?xml version="1.0" encoding="UTF-8" standalone="yes"?>
<Relationships xmlns="http://schemas.openxmlformats.org/package/2006/relationships"><Relationship Id="rId3" Type="http://schemas.openxmlformats.org/officeDocument/2006/relationships/image" Target="../media/image13.wmf" /><Relationship Id="rId2" Type="http://schemas.openxmlformats.org/officeDocument/2006/relationships/image" Target="../media/image12.wmf" /><Relationship Id="rId1" Type="http://schemas.openxmlformats.org/officeDocument/2006/relationships/slideLayout" Target="../slideLayouts/slideLayout6.xml" /><Relationship Id="rId4" Type="http://schemas.openxmlformats.org/officeDocument/2006/relationships/image" Target="../media/image14.wmf"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wmf" /><Relationship Id="rId1" Type="http://schemas.openxmlformats.org/officeDocument/2006/relationships/slideLayout" Target="../slideLayouts/slideLayout6.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wmf"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pPr>
            <a:r>
              <a:rPr lang="en-US" dirty="0">
                <a:solidFill>
                  <a:schemeClr val="hlink"/>
                </a:solidFill>
              </a:rPr>
              <a:t>ELASTICITY</a:t>
            </a:r>
            <a:br>
              <a:rPr lang="en-US" dirty="0">
                <a:solidFill>
                  <a:schemeClr val="hlink"/>
                </a:solidFill>
              </a:rPr>
            </a:br>
            <a:endParaRPr lang="en-IN" dirty="0"/>
          </a:p>
        </p:txBody>
      </p:sp>
      <p:sp>
        <p:nvSpPr>
          <p:cNvPr id="11267" name="Subtitle 2"/>
          <p:cNvSpPr>
            <a:spLocks noGrp="1"/>
          </p:cNvSpPr>
          <p:nvPr>
            <p:ph type="subTitle" idx="1"/>
          </p:nvPr>
        </p:nvSpPr>
        <p:spPr>
          <a:xfrm>
            <a:off x="685800" y="3611563"/>
            <a:ext cx="7772400" cy="1200150"/>
          </a:xfrm>
        </p:spPr>
        <p:txBody>
          <a:bodyPr/>
          <a:lstStyle/>
          <a:p>
            <a:pPr marR="0"/>
            <a:endParaRPr lang="en-US" altLang="en-US"/>
          </a:p>
          <a:p>
            <a:pPr marR="0"/>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p:cNvSpPr>
          <p:nvPr>
            <p:ph idx="1"/>
          </p:nvPr>
        </p:nvSpPr>
        <p:spPr>
          <a:xfrm>
            <a:off x="228600" y="1600200"/>
            <a:ext cx="8001000" cy="2590800"/>
          </a:xfrm>
        </p:spPr>
        <p:txBody>
          <a:bodyPr>
            <a:normAutofit fontScale="62500" lnSpcReduction="20000"/>
          </a:bodyPr>
          <a:lstStyle/>
          <a:p>
            <a:pPr marL="365760" indent="-256032" eaLnBrk="1" fontAlgn="auto" hangingPunct="1">
              <a:spcAft>
                <a:spcPts val="0"/>
              </a:spcAft>
              <a:buFont typeface="Wingdings 3"/>
              <a:buChar char=""/>
              <a:defRPr/>
            </a:pPr>
            <a:r>
              <a:rPr lang="en-US" dirty="0"/>
              <a:t>A consumer purchases 80 units of a commodity when its price is Rs. 1 per unit and purchases 48 units when its price rises to Rs. 2 per unit. What is the price elasticity of demand for the commodity?</a:t>
            </a:r>
          </a:p>
          <a:p>
            <a:pPr marL="365760" indent="-256032" eaLnBrk="1" fontAlgn="auto" hangingPunct="1">
              <a:spcAft>
                <a:spcPts val="0"/>
              </a:spcAft>
              <a:buFont typeface="Wingdings 3"/>
              <a:buChar char=""/>
              <a:defRPr/>
            </a:pPr>
            <a:r>
              <a:rPr lang="en-US" dirty="0"/>
              <a:t>It should be noted that the change in price from Rs. 1 to Rs. 2 is very large i.e. 100%. Therefore, to calculate the elasticity we will use Arc elasticity formula.</a:t>
            </a:r>
          </a:p>
          <a:p>
            <a:pPr marL="365760" indent="-256032" eaLnBrk="1" fontAlgn="auto" hangingPunct="1">
              <a:spcAft>
                <a:spcPts val="0"/>
              </a:spcAft>
              <a:buFont typeface="Wingdings 3"/>
              <a:buChar char=""/>
              <a:defRPr/>
            </a:pPr>
            <a:r>
              <a:rPr lang="en-US" dirty="0" err="1"/>
              <a:t>Ep</a:t>
            </a:r>
            <a:r>
              <a:rPr lang="en-US" dirty="0"/>
              <a:t>= 80-48/2-1 * 2+1/80+48</a:t>
            </a:r>
          </a:p>
          <a:p>
            <a:pPr marL="365760" indent="-256032" eaLnBrk="1" fontAlgn="auto" hangingPunct="1">
              <a:spcAft>
                <a:spcPts val="0"/>
              </a:spcAft>
              <a:buFont typeface="Wingdings 3"/>
              <a:buChar char=""/>
              <a:defRPr/>
            </a:pPr>
            <a:r>
              <a:rPr lang="en-US" dirty="0"/>
              <a:t>    = 0.75</a:t>
            </a:r>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endParaRPr lang="en-US" dirty="0"/>
          </a:p>
        </p:txBody>
      </p:sp>
      <p:sp>
        <p:nvSpPr>
          <p:cNvPr id="18434" name="Rectangle 2"/>
          <p:cNvSpPr>
            <a:spLocks noGrp="1"/>
          </p:cNvSpPr>
          <p:nvPr>
            <p:ph type="title"/>
          </p:nvPr>
        </p:nvSpPr>
        <p:spPr bwMode="auto">
          <a:xfrm>
            <a:off x="685800" y="457200"/>
            <a:ext cx="7772400" cy="762000"/>
          </a:xfrm>
        </p:spPr>
        <p:txBody>
          <a:bodyPr wrap="square" numCol="1" compatLnSpc="1">
            <a:prstTxWarp prst="textNoShape">
              <a:avLst/>
            </a:prstTxWarp>
          </a:bodyPr>
          <a:lstStyle/>
          <a:p>
            <a:pPr eaLnBrk="1" fontAlgn="auto" hangingPunct="1">
              <a:spcAft>
                <a:spcPts val="0"/>
              </a:spcAft>
              <a:defRPr/>
            </a:pPr>
            <a:r>
              <a:rPr lang="en-US" sz="3000" b="0" dirty="0">
                <a:solidFill>
                  <a:schemeClr val="tx1"/>
                </a:solidFill>
              </a:rPr>
              <a:t>Example</a:t>
            </a:r>
          </a:p>
        </p:txBody>
      </p:sp>
      <p:sp>
        <p:nvSpPr>
          <p:cNvPr id="109572" name="Rectangle 4"/>
          <p:cNvSpPr>
            <a:spLocks noChangeArrowheads="1"/>
          </p:cNvSpPr>
          <p:nvPr/>
        </p:nvSpPr>
        <p:spPr bwMode="auto">
          <a:xfrm>
            <a:off x="838200" y="2971800"/>
            <a:ext cx="7467600" cy="1066800"/>
          </a:xfrm>
          <a:prstGeom prst="rect">
            <a:avLst/>
          </a:prstGeom>
          <a:noFill/>
          <a:ln w="9525">
            <a:noFill/>
            <a:miter lim="800000"/>
            <a:headEnd/>
            <a:tailEnd/>
          </a:ln>
        </p:spPr>
        <p:txBody>
          <a:bodyPr/>
          <a:lstStyle/>
          <a:p>
            <a:pPr marL="273050" indent="-273050" eaLnBrk="1" hangingPunct="1">
              <a:spcBef>
                <a:spcPts val="600"/>
              </a:spcBef>
              <a:buClr>
                <a:schemeClr val="tx2"/>
              </a:buClr>
              <a:buSzPct val="73000"/>
              <a:buFont typeface="Wingdings 2" pitchFamily="18" charset="2"/>
              <a:buNone/>
            </a:pPr>
            <a:endParaRPr lang="en-US" altLang="en-US" sz="2600">
              <a:latin typeface="Trebuchet MS" pitchFamily="34" charset="0"/>
            </a:endParaRPr>
          </a:p>
        </p:txBody>
      </p:sp>
      <p:sp>
        <p:nvSpPr>
          <p:cNvPr id="6" name="Slide Number Placeholder 3"/>
          <p:cNvSpPr txBox="1">
            <a:spLocks noChangeArrowheads="1"/>
          </p:cNvSpPr>
          <p:nvPr/>
        </p:nvSpPr>
        <p:spPr bwMode="auto">
          <a:xfrm>
            <a:off x="8534400" y="6408738"/>
            <a:ext cx="4794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109572"/>
                                        </p:tgtEl>
                                        <p:attrNameLst>
                                          <p:attrName>style.visibility</p:attrName>
                                        </p:attrNameLst>
                                      </p:cBhvr>
                                      <p:to>
                                        <p:strVal val="visible"/>
                                      </p:to>
                                    </p:set>
                                    <p:anim calcmode="lin" valueType="num">
                                      <p:cBhvr additive="base">
                                        <p:cTn id="7" dur="500" fill="hold"/>
                                        <p:tgtEl>
                                          <p:spTgt spid="109572"/>
                                        </p:tgtEl>
                                        <p:attrNameLst>
                                          <p:attrName>ppt_x</p:attrName>
                                        </p:attrNameLst>
                                      </p:cBhvr>
                                      <p:tavLst>
                                        <p:tav tm="0">
                                          <p:val>
                                            <p:strVal val="#ppt_x"/>
                                          </p:val>
                                        </p:tav>
                                        <p:tav tm="100000">
                                          <p:val>
                                            <p:strVal val="#ppt_x"/>
                                          </p:val>
                                        </p:tav>
                                      </p:tavLst>
                                    </p:anim>
                                    <p:anim calcmode="lin" valueType="num">
                                      <p:cBhvr additive="base">
                                        <p:cTn id="8" dur="500" fill="hold"/>
                                        <p:tgtEl>
                                          <p:spTgt spid="1095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Text Box 2"/>
          <p:cNvSpPr txBox="1">
            <a:spLocks noChangeArrowheads="1"/>
          </p:cNvSpPr>
          <p:nvPr/>
        </p:nvSpPr>
        <p:spPr bwMode="auto">
          <a:xfrm>
            <a:off x="304800" y="1143000"/>
            <a:ext cx="8583613" cy="1981200"/>
          </a:xfrm>
          <a:prstGeom prst="rect">
            <a:avLst/>
          </a:prstGeom>
          <a:noFill/>
          <a:ln w="9525">
            <a:noFill/>
            <a:miter lim="800000"/>
            <a:headEnd/>
            <a:tailEnd/>
          </a:ln>
        </p:spPr>
        <p:txBody>
          <a:bodyPr wrap="none">
            <a:spAutoFit/>
          </a:bodyPr>
          <a:lstStyle/>
          <a:p>
            <a:r>
              <a:rPr lang="en-US" altLang="en-US" sz="2000"/>
              <a:t>Present Loss			:	$ 7.5 million</a:t>
            </a:r>
          </a:p>
          <a:p>
            <a:r>
              <a:rPr lang="en-US" altLang="en-US" sz="2000"/>
              <a:t>Present fee per student		:	$3,000</a:t>
            </a:r>
          </a:p>
          <a:p>
            <a:r>
              <a:rPr lang="en-US" altLang="en-US" sz="2000"/>
              <a:t>Suggested increase		:	25%</a:t>
            </a:r>
          </a:p>
          <a:p>
            <a:r>
              <a:rPr lang="en-US" altLang="en-US" sz="2000"/>
              <a:t>Total number of students		:	10000</a:t>
            </a:r>
          </a:p>
          <a:p>
            <a:r>
              <a:rPr lang="en-US" altLang="en-US" sz="2000"/>
              <a:t>Elasticity for enrollment at state universities is -1.3 with respect to tuition changes </a:t>
            </a:r>
          </a:p>
          <a:p>
            <a:endParaRPr lang="en-US" altLang="en-US"/>
          </a:p>
        </p:txBody>
      </p:sp>
      <p:sp>
        <p:nvSpPr>
          <p:cNvPr id="160771" name="Text Box 3"/>
          <p:cNvSpPr txBox="1">
            <a:spLocks noChangeArrowheads="1"/>
          </p:cNvSpPr>
          <p:nvPr/>
        </p:nvSpPr>
        <p:spPr bwMode="auto">
          <a:xfrm>
            <a:off x="1530350" y="3429000"/>
            <a:ext cx="5656263" cy="701675"/>
          </a:xfrm>
          <a:prstGeom prst="rect">
            <a:avLst/>
          </a:prstGeom>
          <a:noFill/>
          <a:ln w="9525">
            <a:noFill/>
            <a:miter lim="800000"/>
            <a:headEnd/>
            <a:tailEnd/>
          </a:ln>
        </p:spPr>
        <p:txBody>
          <a:bodyPr wrap="none">
            <a:spAutoFit/>
          </a:bodyPr>
          <a:lstStyle/>
          <a:p>
            <a:r>
              <a:rPr lang="en-US" altLang="en-US" sz="2000"/>
              <a:t>1% increase in tuition = 1.3% decrease in enrollment</a:t>
            </a:r>
          </a:p>
          <a:p>
            <a:r>
              <a:rPr lang="en-US" altLang="en-US" sz="2000"/>
              <a:t>Increase of 25%          decline in enrollment by 32.5%</a:t>
            </a:r>
          </a:p>
        </p:txBody>
      </p:sp>
      <p:sp>
        <p:nvSpPr>
          <p:cNvPr id="160772" name="Text Box 4"/>
          <p:cNvSpPr txBox="1">
            <a:spLocks noChangeArrowheads="1"/>
          </p:cNvSpPr>
          <p:nvPr/>
        </p:nvSpPr>
        <p:spPr bwMode="auto">
          <a:xfrm>
            <a:off x="1524000" y="4724400"/>
            <a:ext cx="5943600" cy="1077913"/>
          </a:xfrm>
          <a:prstGeom prst="rect">
            <a:avLst/>
          </a:prstGeom>
          <a:noFill/>
          <a:ln w="9525">
            <a:noFill/>
            <a:miter lim="800000"/>
            <a:headEnd/>
            <a:tailEnd/>
          </a:ln>
        </p:spPr>
        <p:txBody>
          <a:bodyPr>
            <a:spAutoFit/>
          </a:bodyPr>
          <a:lstStyle/>
          <a:p>
            <a:r>
              <a:rPr lang="en-US" altLang="en-US" sz="2000"/>
              <a:t>3000 * 10000 = $30,000,000</a:t>
            </a:r>
          </a:p>
          <a:p>
            <a:r>
              <a:rPr lang="en-US" altLang="en-US" sz="2000"/>
              <a:t>3750 (new fee)*   6750(no. of students) = $25,312,500</a:t>
            </a:r>
          </a:p>
          <a:p>
            <a:endParaRPr lang="en-US" altLang="en-US"/>
          </a:p>
        </p:txBody>
      </p:sp>
      <p:sp>
        <p:nvSpPr>
          <p:cNvPr id="160773" name="Line 5"/>
          <p:cNvSpPr>
            <a:spLocks noChangeShapeType="1"/>
          </p:cNvSpPr>
          <p:nvPr/>
        </p:nvSpPr>
        <p:spPr bwMode="auto">
          <a:xfrm>
            <a:off x="3429000" y="3962400"/>
            <a:ext cx="381000" cy="0"/>
          </a:xfrm>
          <a:prstGeom prst="line">
            <a:avLst/>
          </a:prstGeom>
          <a:noFill/>
          <a:ln w="28575">
            <a:solidFill>
              <a:schemeClr val="tx1"/>
            </a:solidFill>
            <a:round/>
            <a:headEnd/>
            <a:tailEnd type="triangle" w="med" len="med"/>
          </a:ln>
        </p:spPr>
        <p:txBody>
          <a:bodyPr/>
          <a:lstStyle/>
          <a:p>
            <a:endParaRPr lang="en-US"/>
          </a:p>
        </p:txBody>
      </p:sp>
      <p:sp>
        <p:nvSpPr>
          <p:cNvPr id="21510" name="Text Box 6"/>
          <p:cNvSpPr txBox="1">
            <a:spLocks noChangeArrowheads="1"/>
          </p:cNvSpPr>
          <p:nvPr/>
        </p:nvSpPr>
        <p:spPr bwMode="auto">
          <a:xfrm>
            <a:off x="304800" y="304800"/>
            <a:ext cx="1860550" cy="641350"/>
          </a:xfrm>
          <a:prstGeom prst="rect">
            <a:avLst/>
          </a:prstGeom>
          <a:noFill/>
          <a:ln w="9525">
            <a:noFill/>
            <a:miter lim="800000"/>
            <a:headEnd/>
            <a:tailEnd/>
          </a:ln>
        </p:spPr>
        <p:txBody>
          <a:bodyPr wrap="none">
            <a:spAutoFit/>
          </a:bodyPr>
          <a:lstStyle/>
          <a:p>
            <a:pPr eaLnBrk="1" hangingPunct="1"/>
            <a:r>
              <a:rPr lang="en-US" altLang="en-US" sz="3600" b="1">
                <a:solidFill>
                  <a:schemeClr val="tx2"/>
                </a:solidFill>
              </a:rPr>
              <a:t>Problem</a:t>
            </a:r>
          </a:p>
        </p:txBody>
      </p:sp>
      <p:sp>
        <p:nvSpPr>
          <p:cNvPr id="8"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77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60773"/>
                                        </p:tgtEl>
                                        <p:attrNameLst>
                                          <p:attrName>style.visibility</p:attrName>
                                        </p:attrNameLst>
                                      </p:cBhvr>
                                      <p:to>
                                        <p:strVal val="visible"/>
                                      </p:to>
                                    </p:set>
                                    <p:anim calcmode="lin" valueType="num">
                                      <p:cBhvr additive="base">
                                        <p:cTn id="15" dur="500" fill="hold"/>
                                        <p:tgtEl>
                                          <p:spTgt spid="160773"/>
                                        </p:tgtEl>
                                        <p:attrNameLst>
                                          <p:attrName>ppt_x</p:attrName>
                                        </p:attrNameLst>
                                      </p:cBhvr>
                                      <p:tavLst>
                                        <p:tav tm="0">
                                          <p:val>
                                            <p:strVal val="0-#ppt_w/2"/>
                                          </p:val>
                                        </p:tav>
                                        <p:tav tm="100000">
                                          <p:val>
                                            <p:strVal val="#ppt_x"/>
                                          </p:val>
                                        </p:tav>
                                      </p:tavLst>
                                    </p:anim>
                                    <p:anim calcmode="lin" valueType="num">
                                      <p:cBhvr additive="base">
                                        <p:cTn id="16" dur="500" fill="hold"/>
                                        <p:tgtEl>
                                          <p:spTgt spid="16077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60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0" grpId="0" autoUpdateAnimBg="0"/>
      <p:bldP spid="160771" grpId="0" autoUpdateAnimBg="0"/>
      <p:bldP spid="160772" grpId="0" autoUpdateAnimBg="0"/>
      <p:bldP spid="16077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Line 2"/>
          <p:cNvSpPr>
            <a:spLocks noChangeShapeType="1"/>
          </p:cNvSpPr>
          <p:nvPr/>
        </p:nvSpPr>
        <p:spPr bwMode="auto">
          <a:xfrm>
            <a:off x="1447800" y="2667000"/>
            <a:ext cx="0" cy="3048000"/>
          </a:xfrm>
          <a:prstGeom prst="line">
            <a:avLst/>
          </a:prstGeom>
          <a:noFill/>
          <a:ln w="28575">
            <a:solidFill>
              <a:srgbClr val="000000"/>
            </a:solidFill>
            <a:round/>
            <a:headEnd/>
            <a:tailEnd/>
          </a:ln>
        </p:spPr>
        <p:txBody>
          <a:bodyPr/>
          <a:lstStyle/>
          <a:p>
            <a:endParaRPr lang="en-US"/>
          </a:p>
        </p:txBody>
      </p:sp>
      <p:sp>
        <p:nvSpPr>
          <p:cNvPr id="22531" name="Line 3"/>
          <p:cNvSpPr>
            <a:spLocks noChangeShapeType="1"/>
          </p:cNvSpPr>
          <p:nvPr/>
        </p:nvSpPr>
        <p:spPr bwMode="auto">
          <a:xfrm>
            <a:off x="1447800" y="5638800"/>
            <a:ext cx="3048000" cy="0"/>
          </a:xfrm>
          <a:prstGeom prst="line">
            <a:avLst/>
          </a:prstGeom>
          <a:noFill/>
          <a:ln w="28575">
            <a:solidFill>
              <a:srgbClr val="000000"/>
            </a:solidFill>
            <a:round/>
            <a:headEnd/>
            <a:tailEnd/>
          </a:ln>
        </p:spPr>
        <p:txBody>
          <a:bodyPr/>
          <a:lstStyle/>
          <a:p>
            <a:endParaRPr lang="en-US"/>
          </a:p>
        </p:txBody>
      </p:sp>
      <p:sp>
        <p:nvSpPr>
          <p:cNvPr id="22532" name="Text Box 4"/>
          <p:cNvSpPr txBox="1">
            <a:spLocks noChangeArrowheads="1"/>
          </p:cNvSpPr>
          <p:nvPr/>
        </p:nvSpPr>
        <p:spPr bwMode="auto">
          <a:xfrm>
            <a:off x="838200" y="2514600"/>
            <a:ext cx="549275" cy="304800"/>
          </a:xfrm>
          <a:prstGeom prst="rect">
            <a:avLst/>
          </a:prstGeom>
          <a:noFill/>
          <a:ln w="9525">
            <a:noFill/>
            <a:miter lim="800000"/>
            <a:headEnd/>
            <a:tailEnd/>
          </a:ln>
        </p:spPr>
        <p:txBody>
          <a:bodyPr wrap="none">
            <a:spAutoFit/>
          </a:bodyPr>
          <a:lstStyle/>
          <a:p>
            <a:r>
              <a:rPr lang="en-US" altLang="en-US" sz="1400"/>
              <a:t>Price</a:t>
            </a:r>
          </a:p>
        </p:txBody>
      </p:sp>
      <p:sp>
        <p:nvSpPr>
          <p:cNvPr id="22533" name="Text Box 5"/>
          <p:cNvSpPr txBox="1">
            <a:spLocks noChangeArrowheads="1"/>
          </p:cNvSpPr>
          <p:nvPr/>
        </p:nvSpPr>
        <p:spPr bwMode="auto">
          <a:xfrm>
            <a:off x="3048000" y="5715000"/>
            <a:ext cx="1266825" cy="304800"/>
          </a:xfrm>
          <a:prstGeom prst="rect">
            <a:avLst/>
          </a:prstGeom>
          <a:noFill/>
          <a:ln w="9525">
            <a:noFill/>
            <a:miter lim="800000"/>
            <a:headEnd/>
            <a:tailEnd/>
          </a:ln>
        </p:spPr>
        <p:txBody>
          <a:bodyPr wrap="none">
            <a:spAutoFit/>
          </a:bodyPr>
          <a:lstStyle/>
          <a:p>
            <a:r>
              <a:rPr lang="en-US" altLang="en-US" sz="1400"/>
              <a:t>Qty Demanded</a:t>
            </a:r>
          </a:p>
        </p:txBody>
      </p:sp>
      <p:sp>
        <p:nvSpPr>
          <p:cNvPr id="22534" name="Text Box 6"/>
          <p:cNvSpPr txBox="1">
            <a:spLocks noChangeArrowheads="1"/>
          </p:cNvSpPr>
          <p:nvPr/>
        </p:nvSpPr>
        <p:spPr bwMode="auto">
          <a:xfrm>
            <a:off x="1203325" y="5573713"/>
            <a:ext cx="273050" cy="304800"/>
          </a:xfrm>
          <a:prstGeom prst="rect">
            <a:avLst/>
          </a:prstGeom>
          <a:noFill/>
          <a:ln w="9525">
            <a:noFill/>
            <a:miter lim="800000"/>
            <a:headEnd/>
            <a:tailEnd/>
          </a:ln>
        </p:spPr>
        <p:txBody>
          <a:bodyPr wrap="none">
            <a:spAutoFit/>
          </a:bodyPr>
          <a:lstStyle/>
          <a:p>
            <a:r>
              <a:rPr lang="en-US" altLang="en-US" sz="1400"/>
              <a:t>0</a:t>
            </a:r>
          </a:p>
        </p:txBody>
      </p:sp>
      <p:sp>
        <p:nvSpPr>
          <p:cNvPr id="22535" name="Text Box 7"/>
          <p:cNvSpPr txBox="1">
            <a:spLocks noChangeArrowheads="1"/>
          </p:cNvSpPr>
          <p:nvPr/>
        </p:nvSpPr>
        <p:spPr bwMode="auto">
          <a:xfrm>
            <a:off x="4343400" y="5638800"/>
            <a:ext cx="312738" cy="304800"/>
          </a:xfrm>
          <a:prstGeom prst="rect">
            <a:avLst/>
          </a:prstGeom>
          <a:noFill/>
          <a:ln w="9525">
            <a:noFill/>
            <a:miter lim="800000"/>
            <a:headEnd/>
            <a:tailEnd/>
          </a:ln>
        </p:spPr>
        <p:txBody>
          <a:bodyPr wrap="none">
            <a:spAutoFit/>
          </a:bodyPr>
          <a:lstStyle/>
          <a:p>
            <a:r>
              <a:rPr lang="en-US" altLang="en-US" sz="1400"/>
              <a:t>Q</a:t>
            </a:r>
          </a:p>
        </p:txBody>
      </p:sp>
      <p:sp>
        <p:nvSpPr>
          <p:cNvPr id="22536" name="Text Box 8"/>
          <p:cNvSpPr txBox="1">
            <a:spLocks noChangeArrowheads="1"/>
          </p:cNvSpPr>
          <p:nvPr/>
        </p:nvSpPr>
        <p:spPr bwMode="auto">
          <a:xfrm>
            <a:off x="1311275" y="2427288"/>
            <a:ext cx="282575" cy="304800"/>
          </a:xfrm>
          <a:prstGeom prst="rect">
            <a:avLst/>
          </a:prstGeom>
          <a:noFill/>
          <a:ln w="9525">
            <a:noFill/>
            <a:miter lim="800000"/>
            <a:headEnd/>
            <a:tailEnd/>
          </a:ln>
        </p:spPr>
        <p:txBody>
          <a:bodyPr wrap="none">
            <a:spAutoFit/>
          </a:bodyPr>
          <a:lstStyle/>
          <a:p>
            <a:r>
              <a:rPr lang="en-US" altLang="en-US" sz="1400"/>
              <a:t>P</a:t>
            </a:r>
          </a:p>
        </p:txBody>
      </p:sp>
      <p:sp>
        <p:nvSpPr>
          <p:cNvPr id="22537" name="Line 9"/>
          <p:cNvSpPr>
            <a:spLocks noChangeShapeType="1"/>
          </p:cNvSpPr>
          <p:nvPr/>
        </p:nvSpPr>
        <p:spPr bwMode="auto">
          <a:xfrm>
            <a:off x="5105400" y="2667000"/>
            <a:ext cx="0" cy="3048000"/>
          </a:xfrm>
          <a:prstGeom prst="line">
            <a:avLst/>
          </a:prstGeom>
          <a:noFill/>
          <a:ln w="28575">
            <a:solidFill>
              <a:srgbClr val="000000"/>
            </a:solidFill>
            <a:round/>
            <a:headEnd/>
            <a:tailEnd/>
          </a:ln>
        </p:spPr>
        <p:txBody>
          <a:bodyPr/>
          <a:lstStyle/>
          <a:p>
            <a:endParaRPr lang="en-US"/>
          </a:p>
        </p:txBody>
      </p:sp>
      <p:sp>
        <p:nvSpPr>
          <p:cNvPr id="22538" name="Line 10"/>
          <p:cNvSpPr>
            <a:spLocks noChangeShapeType="1"/>
          </p:cNvSpPr>
          <p:nvPr/>
        </p:nvSpPr>
        <p:spPr bwMode="auto">
          <a:xfrm>
            <a:off x="5105400" y="5638800"/>
            <a:ext cx="3048000" cy="0"/>
          </a:xfrm>
          <a:prstGeom prst="line">
            <a:avLst/>
          </a:prstGeom>
          <a:noFill/>
          <a:ln w="28575">
            <a:solidFill>
              <a:srgbClr val="000000"/>
            </a:solidFill>
            <a:round/>
            <a:headEnd/>
            <a:tailEnd/>
          </a:ln>
        </p:spPr>
        <p:txBody>
          <a:bodyPr/>
          <a:lstStyle/>
          <a:p>
            <a:endParaRPr lang="en-US"/>
          </a:p>
        </p:txBody>
      </p:sp>
      <p:sp>
        <p:nvSpPr>
          <p:cNvPr id="22539" name="Text Box 11"/>
          <p:cNvSpPr txBox="1">
            <a:spLocks noChangeArrowheads="1"/>
          </p:cNvSpPr>
          <p:nvPr/>
        </p:nvSpPr>
        <p:spPr bwMode="auto">
          <a:xfrm>
            <a:off x="4495800" y="2514600"/>
            <a:ext cx="549275" cy="304800"/>
          </a:xfrm>
          <a:prstGeom prst="rect">
            <a:avLst/>
          </a:prstGeom>
          <a:noFill/>
          <a:ln w="9525">
            <a:noFill/>
            <a:miter lim="800000"/>
            <a:headEnd/>
            <a:tailEnd/>
          </a:ln>
        </p:spPr>
        <p:txBody>
          <a:bodyPr wrap="none">
            <a:spAutoFit/>
          </a:bodyPr>
          <a:lstStyle/>
          <a:p>
            <a:r>
              <a:rPr lang="en-US" altLang="en-US" sz="1400"/>
              <a:t>Price</a:t>
            </a:r>
          </a:p>
        </p:txBody>
      </p:sp>
      <p:sp>
        <p:nvSpPr>
          <p:cNvPr id="22540" name="Text Box 12"/>
          <p:cNvSpPr txBox="1">
            <a:spLocks noChangeArrowheads="1"/>
          </p:cNvSpPr>
          <p:nvPr/>
        </p:nvSpPr>
        <p:spPr bwMode="auto">
          <a:xfrm>
            <a:off x="6324600" y="5715000"/>
            <a:ext cx="1266825" cy="304800"/>
          </a:xfrm>
          <a:prstGeom prst="rect">
            <a:avLst/>
          </a:prstGeom>
          <a:noFill/>
          <a:ln w="9525">
            <a:noFill/>
            <a:miter lim="800000"/>
            <a:headEnd/>
            <a:tailEnd/>
          </a:ln>
        </p:spPr>
        <p:txBody>
          <a:bodyPr wrap="none">
            <a:spAutoFit/>
          </a:bodyPr>
          <a:lstStyle/>
          <a:p>
            <a:r>
              <a:rPr lang="en-US" altLang="en-US" sz="1400"/>
              <a:t>Qty Demanded</a:t>
            </a:r>
          </a:p>
        </p:txBody>
      </p:sp>
      <p:sp>
        <p:nvSpPr>
          <p:cNvPr id="22541" name="Text Box 13"/>
          <p:cNvSpPr txBox="1">
            <a:spLocks noChangeArrowheads="1"/>
          </p:cNvSpPr>
          <p:nvPr/>
        </p:nvSpPr>
        <p:spPr bwMode="auto">
          <a:xfrm>
            <a:off x="4860925" y="5573713"/>
            <a:ext cx="273050" cy="304800"/>
          </a:xfrm>
          <a:prstGeom prst="rect">
            <a:avLst/>
          </a:prstGeom>
          <a:noFill/>
          <a:ln w="9525">
            <a:noFill/>
            <a:miter lim="800000"/>
            <a:headEnd/>
            <a:tailEnd/>
          </a:ln>
        </p:spPr>
        <p:txBody>
          <a:bodyPr wrap="none">
            <a:spAutoFit/>
          </a:bodyPr>
          <a:lstStyle/>
          <a:p>
            <a:r>
              <a:rPr lang="en-US" altLang="en-US" sz="1400"/>
              <a:t>0</a:t>
            </a:r>
          </a:p>
        </p:txBody>
      </p:sp>
      <p:sp>
        <p:nvSpPr>
          <p:cNvPr id="22542" name="Text Box 14"/>
          <p:cNvSpPr txBox="1">
            <a:spLocks noChangeArrowheads="1"/>
          </p:cNvSpPr>
          <p:nvPr/>
        </p:nvSpPr>
        <p:spPr bwMode="auto">
          <a:xfrm>
            <a:off x="7772400" y="5638800"/>
            <a:ext cx="312738" cy="304800"/>
          </a:xfrm>
          <a:prstGeom prst="rect">
            <a:avLst/>
          </a:prstGeom>
          <a:noFill/>
          <a:ln w="9525">
            <a:noFill/>
            <a:miter lim="800000"/>
            <a:headEnd/>
            <a:tailEnd/>
          </a:ln>
        </p:spPr>
        <p:txBody>
          <a:bodyPr wrap="none">
            <a:spAutoFit/>
          </a:bodyPr>
          <a:lstStyle/>
          <a:p>
            <a:r>
              <a:rPr lang="en-US" altLang="en-US" sz="1400"/>
              <a:t>Q</a:t>
            </a:r>
          </a:p>
        </p:txBody>
      </p:sp>
      <p:sp>
        <p:nvSpPr>
          <p:cNvPr id="22543" name="Text Box 15"/>
          <p:cNvSpPr txBox="1">
            <a:spLocks noChangeArrowheads="1"/>
          </p:cNvSpPr>
          <p:nvPr/>
        </p:nvSpPr>
        <p:spPr bwMode="auto">
          <a:xfrm>
            <a:off x="4968875" y="2427288"/>
            <a:ext cx="282575" cy="304800"/>
          </a:xfrm>
          <a:prstGeom prst="rect">
            <a:avLst/>
          </a:prstGeom>
          <a:noFill/>
          <a:ln w="9525">
            <a:noFill/>
            <a:miter lim="800000"/>
            <a:headEnd/>
            <a:tailEnd/>
          </a:ln>
        </p:spPr>
        <p:txBody>
          <a:bodyPr wrap="none">
            <a:spAutoFit/>
          </a:bodyPr>
          <a:lstStyle/>
          <a:p>
            <a:r>
              <a:rPr lang="en-US" altLang="en-US" sz="1400"/>
              <a:t>P</a:t>
            </a:r>
          </a:p>
        </p:txBody>
      </p:sp>
      <p:sp>
        <p:nvSpPr>
          <p:cNvPr id="22544" name="Line 16"/>
          <p:cNvSpPr>
            <a:spLocks noChangeShapeType="1"/>
          </p:cNvSpPr>
          <p:nvPr/>
        </p:nvSpPr>
        <p:spPr bwMode="auto">
          <a:xfrm>
            <a:off x="2743200" y="2590800"/>
            <a:ext cx="0" cy="3048000"/>
          </a:xfrm>
          <a:prstGeom prst="line">
            <a:avLst/>
          </a:prstGeom>
          <a:noFill/>
          <a:ln w="19050">
            <a:solidFill>
              <a:schemeClr val="tx1"/>
            </a:solidFill>
            <a:round/>
            <a:headEnd/>
            <a:tailEnd/>
          </a:ln>
        </p:spPr>
        <p:txBody>
          <a:bodyPr/>
          <a:lstStyle/>
          <a:p>
            <a:endParaRPr lang="en-US"/>
          </a:p>
        </p:txBody>
      </p:sp>
      <p:sp>
        <p:nvSpPr>
          <p:cNvPr id="22545" name="Line 17"/>
          <p:cNvSpPr>
            <a:spLocks noChangeShapeType="1"/>
          </p:cNvSpPr>
          <p:nvPr/>
        </p:nvSpPr>
        <p:spPr bwMode="auto">
          <a:xfrm>
            <a:off x="5105400" y="4191000"/>
            <a:ext cx="3048000" cy="0"/>
          </a:xfrm>
          <a:prstGeom prst="line">
            <a:avLst/>
          </a:prstGeom>
          <a:noFill/>
          <a:ln w="19050">
            <a:solidFill>
              <a:schemeClr val="tx1"/>
            </a:solidFill>
            <a:round/>
            <a:headEnd/>
            <a:tailEnd/>
          </a:ln>
        </p:spPr>
        <p:txBody>
          <a:bodyPr/>
          <a:lstStyle/>
          <a:p>
            <a:endParaRPr lang="en-US"/>
          </a:p>
        </p:txBody>
      </p:sp>
      <p:sp>
        <p:nvSpPr>
          <p:cNvPr id="22546" name="Text Box 18"/>
          <p:cNvSpPr txBox="1">
            <a:spLocks noChangeArrowheads="1"/>
          </p:cNvSpPr>
          <p:nvPr/>
        </p:nvSpPr>
        <p:spPr bwMode="auto">
          <a:xfrm>
            <a:off x="2727325" y="2601913"/>
            <a:ext cx="312738" cy="304800"/>
          </a:xfrm>
          <a:prstGeom prst="rect">
            <a:avLst/>
          </a:prstGeom>
          <a:noFill/>
          <a:ln w="9525">
            <a:noFill/>
            <a:miter lim="800000"/>
            <a:headEnd/>
            <a:tailEnd/>
          </a:ln>
        </p:spPr>
        <p:txBody>
          <a:bodyPr wrap="none">
            <a:spAutoFit/>
          </a:bodyPr>
          <a:lstStyle/>
          <a:p>
            <a:r>
              <a:rPr lang="en-US" altLang="en-US" sz="1400"/>
              <a:t>D</a:t>
            </a:r>
          </a:p>
        </p:txBody>
      </p:sp>
      <p:sp>
        <p:nvSpPr>
          <p:cNvPr id="22547" name="Text Box 19"/>
          <p:cNvSpPr txBox="1">
            <a:spLocks noChangeArrowheads="1"/>
          </p:cNvSpPr>
          <p:nvPr/>
        </p:nvSpPr>
        <p:spPr bwMode="auto">
          <a:xfrm>
            <a:off x="7848600" y="3886200"/>
            <a:ext cx="312738" cy="304800"/>
          </a:xfrm>
          <a:prstGeom prst="rect">
            <a:avLst/>
          </a:prstGeom>
          <a:noFill/>
          <a:ln w="9525">
            <a:noFill/>
            <a:miter lim="800000"/>
            <a:headEnd/>
            <a:tailEnd/>
          </a:ln>
        </p:spPr>
        <p:txBody>
          <a:bodyPr wrap="none">
            <a:spAutoFit/>
          </a:bodyPr>
          <a:lstStyle/>
          <a:p>
            <a:r>
              <a:rPr lang="en-US" altLang="en-US" sz="1400"/>
              <a:t>D</a:t>
            </a:r>
          </a:p>
        </p:txBody>
      </p:sp>
      <p:sp>
        <p:nvSpPr>
          <p:cNvPr id="22548" name="Text Box 20"/>
          <p:cNvSpPr txBox="1">
            <a:spLocks noChangeArrowheads="1"/>
          </p:cNvSpPr>
          <p:nvPr/>
        </p:nvSpPr>
        <p:spPr bwMode="auto">
          <a:xfrm>
            <a:off x="228600" y="1066800"/>
            <a:ext cx="4049713" cy="519113"/>
          </a:xfrm>
          <a:prstGeom prst="rect">
            <a:avLst/>
          </a:prstGeom>
          <a:noFill/>
          <a:ln w="9525">
            <a:noFill/>
            <a:miter lim="800000"/>
            <a:headEnd/>
            <a:tailEnd/>
          </a:ln>
        </p:spPr>
        <p:txBody>
          <a:bodyPr wrap="none">
            <a:spAutoFit/>
          </a:bodyPr>
          <a:lstStyle/>
          <a:p>
            <a:r>
              <a:rPr lang="en-US" altLang="en-US" sz="2800">
                <a:solidFill>
                  <a:schemeClr val="tx2"/>
                </a:solidFill>
              </a:rPr>
              <a:t>Perfectly Inelastic Demand</a:t>
            </a:r>
          </a:p>
        </p:txBody>
      </p:sp>
      <p:sp>
        <p:nvSpPr>
          <p:cNvPr id="22549" name="Text Box 21"/>
          <p:cNvSpPr txBox="1">
            <a:spLocks noChangeArrowheads="1"/>
          </p:cNvSpPr>
          <p:nvPr/>
        </p:nvSpPr>
        <p:spPr bwMode="auto">
          <a:xfrm>
            <a:off x="4724400" y="1066800"/>
            <a:ext cx="3813175" cy="519113"/>
          </a:xfrm>
          <a:prstGeom prst="rect">
            <a:avLst/>
          </a:prstGeom>
          <a:noFill/>
          <a:ln w="9525">
            <a:noFill/>
            <a:miter lim="800000"/>
            <a:headEnd/>
            <a:tailEnd/>
          </a:ln>
        </p:spPr>
        <p:txBody>
          <a:bodyPr wrap="none">
            <a:spAutoFit/>
          </a:bodyPr>
          <a:lstStyle/>
          <a:p>
            <a:r>
              <a:rPr lang="en-US" altLang="en-US" sz="2800">
                <a:solidFill>
                  <a:schemeClr val="tx2"/>
                </a:solidFill>
              </a:rPr>
              <a:t>Perfectly Elastic Demand</a:t>
            </a:r>
          </a:p>
        </p:txBody>
      </p:sp>
      <p:sp>
        <p:nvSpPr>
          <p:cNvPr id="23"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idx="1"/>
          </p:nvPr>
        </p:nvSpPr>
        <p:spPr>
          <a:xfrm>
            <a:off x="685800" y="228600"/>
            <a:ext cx="7772400" cy="6629400"/>
          </a:xfrm>
        </p:spPr>
        <p:txBody>
          <a:bodyPr/>
          <a:lstStyle/>
          <a:p>
            <a:pPr algn="ctr" eaLnBrk="1" hangingPunct="1">
              <a:buFont typeface="Wingdings 2" pitchFamily="18" charset="2"/>
              <a:buNone/>
            </a:pPr>
            <a:r>
              <a:rPr lang="en-US" altLang="en-US" sz="2200"/>
              <a:t>Perfectly inelastic demand</a:t>
            </a:r>
          </a:p>
          <a:p>
            <a:pPr lvl="1" eaLnBrk="1" hangingPunct="1">
              <a:buFont typeface="Wingdings 2" pitchFamily="18" charset="2"/>
              <a:buNone/>
            </a:pPr>
            <a:r>
              <a:rPr lang="en-US" altLang="en-US">
                <a:solidFill>
                  <a:schemeClr val="tx2"/>
                </a:solidFill>
              </a:rPr>
              <a:t>Q</a:t>
            </a:r>
            <a:r>
              <a:rPr lang="en-US" altLang="en-US" baseline="-25000">
                <a:solidFill>
                  <a:schemeClr val="tx2"/>
                </a:solidFill>
              </a:rPr>
              <a:t>d</a:t>
            </a:r>
            <a:r>
              <a:rPr lang="en-US" altLang="en-US">
                <a:solidFill>
                  <a:schemeClr val="tx2"/>
                </a:solidFill>
              </a:rPr>
              <a:t> does not change at all when price changes</a:t>
            </a:r>
          </a:p>
          <a:p>
            <a:pPr algn="ctr" eaLnBrk="1" hangingPunct="1">
              <a:lnSpc>
                <a:spcPct val="125000"/>
              </a:lnSpc>
              <a:buFont typeface="Wingdings 2" pitchFamily="18" charset="2"/>
              <a:buNone/>
            </a:pPr>
            <a:r>
              <a:rPr lang="en-US" altLang="en-US" sz="2200"/>
              <a:t>Inelastic demand</a:t>
            </a:r>
          </a:p>
          <a:p>
            <a:pPr lvl="1" algn="ctr" eaLnBrk="1" hangingPunct="1">
              <a:lnSpc>
                <a:spcPct val="125000"/>
              </a:lnSpc>
              <a:buFont typeface="Wingdings 2" pitchFamily="18" charset="2"/>
              <a:buNone/>
            </a:pPr>
            <a:r>
              <a:rPr lang="en-US" altLang="en-US">
                <a:solidFill>
                  <a:schemeClr val="tx2"/>
                </a:solidFill>
              </a:rPr>
              <a:t>-1 &lt; E </a:t>
            </a:r>
            <a:r>
              <a:rPr lang="en-US" altLang="en-US">
                <a:solidFill>
                  <a:schemeClr val="tx2"/>
                </a:solidFill>
                <a:sym typeface="Symbol" pitchFamily="18" charset="2"/>
              </a:rPr>
              <a:t> </a:t>
            </a:r>
            <a:r>
              <a:rPr lang="en-US" altLang="en-US">
                <a:solidFill>
                  <a:schemeClr val="tx2"/>
                </a:solidFill>
              </a:rPr>
              <a:t>0</a:t>
            </a:r>
          </a:p>
          <a:p>
            <a:pPr algn="ctr" eaLnBrk="1" hangingPunct="1">
              <a:lnSpc>
                <a:spcPct val="125000"/>
              </a:lnSpc>
              <a:buFont typeface="Wingdings 2" pitchFamily="18" charset="2"/>
              <a:buNone/>
            </a:pPr>
            <a:r>
              <a:rPr lang="en-US" altLang="en-US" sz="2200"/>
              <a:t>Unitary elastic demand</a:t>
            </a:r>
          </a:p>
          <a:p>
            <a:pPr algn="ctr" eaLnBrk="1" hangingPunct="1">
              <a:lnSpc>
                <a:spcPct val="125000"/>
              </a:lnSpc>
              <a:buFont typeface="Wingdings 2" pitchFamily="18" charset="2"/>
              <a:buNone/>
            </a:pPr>
            <a:r>
              <a:rPr lang="en-US" altLang="en-US">
                <a:solidFill>
                  <a:schemeClr val="tx2"/>
                </a:solidFill>
              </a:rPr>
              <a:t>E = -1 </a:t>
            </a:r>
          </a:p>
          <a:p>
            <a:pPr algn="ctr" eaLnBrk="1" hangingPunct="1">
              <a:lnSpc>
                <a:spcPct val="125000"/>
              </a:lnSpc>
              <a:buFont typeface="Wingdings 2" pitchFamily="18" charset="2"/>
              <a:buNone/>
            </a:pPr>
            <a:r>
              <a:rPr lang="en-US" altLang="en-US" sz="2200"/>
              <a:t>Elastic demand</a:t>
            </a:r>
          </a:p>
          <a:p>
            <a:pPr lvl="1" algn="ctr" eaLnBrk="1" hangingPunct="1">
              <a:lnSpc>
                <a:spcPct val="125000"/>
              </a:lnSpc>
              <a:buFont typeface="Wingdings 2" pitchFamily="18" charset="2"/>
              <a:buNone/>
            </a:pPr>
            <a:r>
              <a:rPr lang="en-US" altLang="en-US">
                <a:solidFill>
                  <a:schemeClr val="tx2"/>
                </a:solidFill>
              </a:rPr>
              <a:t>E &lt; -1</a:t>
            </a:r>
          </a:p>
          <a:p>
            <a:pPr algn="ctr" eaLnBrk="1" hangingPunct="1">
              <a:lnSpc>
                <a:spcPct val="125000"/>
              </a:lnSpc>
              <a:buFont typeface="Wingdings 2" pitchFamily="18" charset="2"/>
              <a:buNone/>
            </a:pPr>
            <a:r>
              <a:rPr lang="en-US" altLang="en-US" sz="2200"/>
              <a:t>Perfectly elastic demand </a:t>
            </a:r>
          </a:p>
          <a:p>
            <a:pPr lvl="1" algn="ctr" eaLnBrk="1" hangingPunct="1">
              <a:lnSpc>
                <a:spcPct val="125000"/>
              </a:lnSpc>
              <a:buFont typeface="Wingdings 2" pitchFamily="18" charset="2"/>
              <a:buNone/>
            </a:pPr>
            <a:r>
              <a:rPr lang="en-US" altLang="en-US">
                <a:solidFill>
                  <a:schemeClr val="tx2"/>
                </a:solidFill>
              </a:rPr>
              <a:t>Q</a:t>
            </a:r>
            <a:r>
              <a:rPr lang="en-US" altLang="en-US" baseline="-25000">
                <a:solidFill>
                  <a:schemeClr val="tx2"/>
                </a:solidFill>
              </a:rPr>
              <a:t>d</a:t>
            </a:r>
            <a:r>
              <a:rPr lang="en-US" altLang="en-US">
                <a:solidFill>
                  <a:schemeClr val="tx2"/>
                </a:solidFill>
              </a:rPr>
              <a:t> drops to zero at the slightest increase in price</a:t>
            </a:r>
          </a:p>
        </p:txBody>
      </p:sp>
      <p:sp>
        <p:nvSpPr>
          <p:cNvPr id="4"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p:cNvSpPr>
          <p:nvPr>
            <p:ph idx="1"/>
          </p:nvPr>
        </p:nvSpPr>
        <p:spPr>
          <a:xfrm>
            <a:off x="685800" y="1219200"/>
            <a:ext cx="7772400" cy="2971800"/>
          </a:xfrm>
        </p:spPr>
        <p:txBody>
          <a:bodyPr/>
          <a:lstStyle/>
          <a:p>
            <a:pPr eaLnBrk="1" hangingPunct="1"/>
            <a:r>
              <a:rPr lang="en-US" altLang="en-US" sz="2200"/>
              <a:t>For each of the following equations, determine whether the demand is elastic, inelastic or unitary elastic at the given price.</a:t>
            </a:r>
          </a:p>
          <a:p>
            <a:pPr lvl="1" eaLnBrk="1" hangingPunct="1">
              <a:buFont typeface="Wingdings 2" pitchFamily="18" charset="2"/>
              <a:buNone/>
            </a:pPr>
            <a:r>
              <a:rPr lang="en-US" altLang="en-US"/>
              <a:t>a) Q =100 – 4P and P = $20</a:t>
            </a:r>
          </a:p>
          <a:p>
            <a:pPr lvl="1" eaLnBrk="1" hangingPunct="1">
              <a:buFont typeface="Wingdings 2" pitchFamily="18" charset="2"/>
              <a:buNone/>
            </a:pPr>
            <a:r>
              <a:rPr lang="en-US" altLang="en-US"/>
              <a:t>b) Q =1500 – 20 P and  P = $5</a:t>
            </a:r>
          </a:p>
          <a:p>
            <a:pPr lvl="1" eaLnBrk="1" hangingPunct="1">
              <a:buFont typeface="Wingdings 2" pitchFamily="18" charset="2"/>
              <a:buNone/>
            </a:pPr>
            <a:r>
              <a:rPr lang="en-US" altLang="en-US"/>
              <a:t>c) P = 50 – 0.1Q and P = $20</a:t>
            </a:r>
          </a:p>
          <a:p>
            <a:pPr lvl="1" eaLnBrk="1" hangingPunct="1"/>
            <a:endParaRPr lang="en-US" altLang="en-US"/>
          </a:p>
        </p:txBody>
      </p:sp>
      <p:sp>
        <p:nvSpPr>
          <p:cNvPr id="2" name="Rectangle 2"/>
          <p:cNvSpPr>
            <a:spLocks noGrp="1"/>
          </p:cNvSpPr>
          <p:nvPr>
            <p:ph type="title"/>
          </p:nvPr>
        </p:nvSpPr>
        <p:spPr bwMode="auto">
          <a:xfrm>
            <a:off x="685800" y="0"/>
            <a:ext cx="7772400" cy="1143000"/>
          </a:xfrm>
        </p:spPr>
        <p:txBody>
          <a:bodyPr wrap="square" numCol="1" compatLnSpc="1">
            <a:prstTxWarp prst="textNoShape">
              <a:avLst/>
            </a:prstTxWarp>
          </a:bodyPr>
          <a:lstStyle/>
          <a:p>
            <a:pPr eaLnBrk="1" fontAlgn="auto" hangingPunct="1">
              <a:spcAft>
                <a:spcPts val="0"/>
              </a:spcAft>
              <a:defRPr/>
            </a:pPr>
            <a:r>
              <a:rPr lang="en-US">
                <a:solidFill>
                  <a:schemeClr val="tx1"/>
                </a:solidFill>
              </a:rPr>
              <a:t>Exercise</a:t>
            </a:r>
          </a:p>
        </p:txBody>
      </p:sp>
      <p:sp>
        <p:nvSpPr>
          <p:cNvPr id="149508" name="Text Box 4"/>
          <p:cNvSpPr txBox="1">
            <a:spLocks noChangeArrowheads="1"/>
          </p:cNvSpPr>
          <p:nvPr/>
        </p:nvSpPr>
        <p:spPr bwMode="auto">
          <a:xfrm>
            <a:off x="1143000" y="4343400"/>
            <a:ext cx="6629400" cy="1801813"/>
          </a:xfrm>
          <a:prstGeom prst="rect">
            <a:avLst/>
          </a:prstGeom>
          <a:noFill/>
          <a:ln w="9525">
            <a:noFill/>
            <a:miter lim="800000"/>
            <a:headEnd/>
            <a:tailEnd/>
          </a:ln>
        </p:spPr>
        <p:txBody>
          <a:bodyPr>
            <a:spAutoFit/>
          </a:bodyPr>
          <a:lstStyle/>
          <a:p>
            <a:pPr marL="457200" indent="-457200" eaLnBrk="1" hangingPunct="1">
              <a:spcBef>
                <a:spcPct val="50000"/>
              </a:spcBef>
              <a:buFontTx/>
              <a:buAutoNum type="alphaLcParenR"/>
            </a:pPr>
            <a:r>
              <a:rPr lang="en-US" altLang="en-US" sz="2800"/>
              <a:t>-4, elastic</a:t>
            </a:r>
          </a:p>
          <a:p>
            <a:pPr marL="457200" indent="-457200" eaLnBrk="1" hangingPunct="1">
              <a:spcBef>
                <a:spcPct val="50000"/>
              </a:spcBef>
              <a:buFontTx/>
              <a:buAutoNum type="alphaLcParenR"/>
            </a:pPr>
            <a:r>
              <a:rPr lang="en-US" altLang="en-US" sz="2800"/>
              <a:t>-0.07, Inelastic</a:t>
            </a:r>
          </a:p>
          <a:p>
            <a:pPr marL="457200" indent="-457200" eaLnBrk="1" hangingPunct="1">
              <a:spcBef>
                <a:spcPct val="50000"/>
              </a:spcBef>
              <a:buFontTx/>
              <a:buAutoNum type="alphaLcParenR"/>
            </a:pPr>
            <a:r>
              <a:rPr lang="en-US" altLang="en-US" sz="2800"/>
              <a:t>-0.67, Inelastic</a:t>
            </a:r>
          </a:p>
        </p:txBody>
      </p:sp>
      <p:sp>
        <p:nvSpPr>
          <p:cNvPr id="6"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bwMode="auto">
          <a:xfrm>
            <a:off x="457200" y="2133600"/>
            <a:ext cx="7239000" cy="1143000"/>
          </a:xfrm>
        </p:spPr>
        <p:txBody>
          <a:bodyPr wrap="square" numCol="1" compatLnSpc="1">
            <a:prstTxWarp prst="textNoShape">
              <a:avLst/>
            </a:prstTxWarp>
          </a:bodyPr>
          <a:lstStyle/>
          <a:p>
            <a:pPr algn="ctr" eaLnBrk="1" fontAlgn="auto" hangingPunct="1">
              <a:spcAft>
                <a:spcPts val="0"/>
              </a:spcAft>
              <a:defRPr/>
            </a:pPr>
            <a:r>
              <a:rPr lang="en-US" sz="3400">
                <a:solidFill>
                  <a:schemeClr val="tx1"/>
                </a:solidFill>
              </a:rPr>
              <a:t>TOTAL AND MARGINAL REVENUE &amp; ELASTICITY</a:t>
            </a:r>
          </a:p>
        </p:txBody>
      </p:sp>
      <p:sp>
        <p:nvSpPr>
          <p:cNvPr id="4"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p:cNvSpPr>
          <p:nvPr>
            <p:ph idx="1"/>
          </p:nvPr>
        </p:nvSpPr>
        <p:spPr/>
        <p:txBody>
          <a:bodyPr/>
          <a:lstStyle/>
          <a:p>
            <a:pPr eaLnBrk="1" hangingPunct="1">
              <a:buFont typeface="Wingdings 2" pitchFamily="18" charset="2"/>
              <a:buNone/>
            </a:pPr>
            <a:r>
              <a:rPr lang="en-US" altLang="en-US"/>
              <a:t>P=Price, Q=Quantity</a:t>
            </a:r>
          </a:p>
          <a:p>
            <a:pPr eaLnBrk="1" hangingPunct="1">
              <a:buFont typeface="Wingdings 2" pitchFamily="18" charset="2"/>
              <a:buNone/>
            </a:pPr>
            <a:endParaRPr lang="en-US" altLang="en-US"/>
          </a:p>
          <a:p>
            <a:pPr eaLnBrk="1" hangingPunct="1">
              <a:buFont typeface="Wingdings 2" pitchFamily="18" charset="2"/>
              <a:buNone/>
            </a:pPr>
            <a:r>
              <a:rPr lang="en-US" altLang="en-US"/>
              <a:t>TR (Total Revenue)=P X Q</a:t>
            </a:r>
          </a:p>
          <a:p>
            <a:pPr eaLnBrk="1" hangingPunct="1">
              <a:buFont typeface="Wingdings 2" pitchFamily="18" charset="2"/>
              <a:buNone/>
            </a:pPr>
            <a:endParaRPr lang="en-US" altLang="en-US"/>
          </a:p>
          <a:p>
            <a:pPr eaLnBrk="1" hangingPunct="1">
              <a:buFont typeface="Wingdings 2" pitchFamily="18" charset="2"/>
              <a:buNone/>
            </a:pPr>
            <a:r>
              <a:rPr lang="en-US" altLang="en-US"/>
              <a:t>MR (Marginal Revenue)= d(TR)/dQ= d(PQ)/dQ </a:t>
            </a:r>
          </a:p>
        </p:txBody>
      </p:sp>
      <p:sp>
        <p:nvSpPr>
          <p:cNvPr id="4"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314" name="Object 2"/>
          <p:cNvGraphicFramePr>
            <a:graphicFrameLocks noChangeAspect="1"/>
          </p:cNvGraphicFramePr>
          <p:nvPr/>
        </p:nvGraphicFramePr>
        <p:xfrm>
          <a:off x="2362200" y="1066800"/>
          <a:ext cx="3352800" cy="5181600"/>
        </p:xfrm>
        <a:graphic>
          <a:graphicData uri="http://schemas.openxmlformats.org/presentationml/2006/ole">
            <mc:AlternateContent xmlns:mc="http://schemas.openxmlformats.org/markup-compatibility/2006">
              <mc:Choice xmlns:v="urn:schemas-microsoft-com:vml" Requires="v">
                <p:oleObj spid="_x0000_s1025" name="Worksheet" r:id="rId3" imgW="3700800" imgH="2952000" progId="Excel.Sheet.8">
                  <p:embed/>
                </p:oleObj>
              </mc:Choice>
              <mc:Fallback>
                <p:oleObj name="Worksheet" r:id="rId3" imgW="3700800" imgH="2952000" progId="Excel.Sheet.8">
                  <p:embed/>
                  <p:pic>
                    <p:nvPicPr>
                      <p:cNvPr id="141314" name="Object 2"/>
                      <p:cNvPicPr>
                        <a:picLocks noChangeAspect="1" noChangeArrowheads="1"/>
                      </p:cNvPicPr>
                      <p:nvPr/>
                    </p:nvPicPr>
                    <p:blipFill>
                      <a:blip r:embed="rId4">
                        <a:extLst>
                          <a:ext uri="{28A0092B-C50C-407E-A947-70E740481C1C}">
                            <a14:useLocalDpi xmlns:a14="http://schemas.microsoft.com/office/drawing/2010/main" val="0"/>
                          </a:ext>
                        </a:extLst>
                      </a:blip>
                      <a:srcRect r="50000"/>
                      <a:stretch>
                        <a:fillRect/>
                      </a:stretch>
                    </p:blipFill>
                    <p:spPr bwMode="auto">
                      <a:xfrm>
                        <a:off x="2362200" y="1066800"/>
                        <a:ext cx="33528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blinds(horizontal)">
                                      <p:cBhvr>
                                        <p:cTn id="7" dur="500"/>
                                        <p:tgtEl>
                                          <p:spTgt spid="141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p:cNvGraphicFramePr>
            <a:graphicFrameLocks noChangeAspect="1"/>
          </p:cNvGraphicFramePr>
          <p:nvPr/>
        </p:nvGraphicFramePr>
        <p:xfrm>
          <a:off x="1066800" y="1066800"/>
          <a:ext cx="6705600" cy="5181600"/>
        </p:xfrm>
        <a:graphic>
          <a:graphicData uri="http://schemas.openxmlformats.org/presentationml/2006/ole">
            <mc:AlternateContent xmlns:mc="http://schemas.openxmlformats.org/markup-compatibility/2006">
              <mc:Choice xmlns:v="urn:schemas-microsoft-com:vml" Requires="v">
                <p:oleObj spid="_x0000_s2049" name="Worksheet" r:id="rId3" imgW="3700800" imgH="2952000" progId="Excel.Sheet.8">
                  <p:embed/>
                </p:oleObj>
              </mc:Choice>
              <mc:Fallback>
                <p:oleObj name="Worksheet" r:id="rId3" imgW="3700800" imgH="2952000" progId="Excel.Sheet.8">
                  <p:embed/>
                  <p:pic>
                    <p:nvPicPr>
                      <p:cNvPr id="2867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066800"/>
                        <a:ext cx="6705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5" name="Text Box 3"/>
          <p:cNvSpPr txBox="1">
            <a:spLocks noChangeArrowheads="1"/>
          </p:cNvSpPr>
          <p:nvPr/>
        </p:nvSpPr>
        <p:spPr bwMode="auto">
          <a:xfrm>
            <a:off x="1600200" y="228600"/>
            <a:ext cx="6019800" cy="641350"/>
          </a:xfrm>
          <a:prstGeom prst="rect">
            <a:avLst/>
          </a:prstGeom>
          <a:noFill/>
          <a:ln w="9525">
            <a:noFill/>
            <a:miter lim="800000"/>
            <a:headEnd/>
            <a:tailEnd/>
          </a:ln>
        </p:spPr>
        <p:txBody>
          <a:bodyPr>
            <a:spAutoFit/>
          </a:bodyPr>
          <a:lstStyle/>
          <a:p>
            <a:r>
              <a:rPr lang="en-US" altLang="en-US" sz="3600" b="1">
                <a:solidFill>
                  <a:schemeClr val="tx2"/>
                </a:solidFill>
              </a:rPr>
              <a:t>Total and Marginal Revenue</a:t>
            </a:r>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6437313" y="6013450"/>
            <a:ext cx="1919287" cy="244475"/>
          </a:xfrm>
          <a:prstGeom prst="rect">
            <a:avLst/>
          </a:prstGeom>
          <a:noFill/>
          <a:ln w="9525">
            <a:noFill/>
            <a:miter lim="800000"/>
            <a:headEnd/>
            <a:tailEnd/>
          </a:ln>
        </p:spPr>
        <p:txBody>
          <a:bodyPr wrap="none" lIns="0" tIns="0" rIns="0" bIns="0">
            <a:spAutoFit/>
          </a:bodyPr>
          <a:lstStyle/>
          <a:p>
            <a:r>
              <a:rPr lang="en-US" altLang="en-US" sz="1600" b="1">
                <a:latin typeface="Arial" charset="0"/>
              </a:rPr>
              <a:t>Quantity Demanded</a:t>
            </a:r>
            <a:endParaRPr lang="en-US" altLang="en-US" sz="1600">
              <a:latin typeface="Arial" charset="0"/>
            </a:endParaRPr>
          </a:p>
        </p:txBody>
      </p:sp>
      <p:sp>
        <p:nvSpPr>
          <p:cNvPr id="29699" name="Rectangle 3"/>
          <p:cNvSpPr>
            <a:spLocks noChangeArrowheads="1"/>
          </p:cNvSpPr>
          <p:nvPr/>
        </p:nvSpPr>
        <p:spPr bwMode="auto">
          <a:xfrm rot="-5400000">
            <a:off x="636588" y="4622800"/>
            <a:ext cx="869950" cy="244475"/>
          </a:xfrm>
          <a:prstGeom prst="rect">
            <a:avLst/>
          </a:prstGeom>
          <a:noFill/>
          <a:ln w="9525">
            <a:noFill/>
            <a:miter lim="800000"/>
            <a:headEnd/>
            <a:tailEnd/>
          </a:ln>
        </p:spPr>
        <p:txBody>
          <a:bodyPr wrap="none" lIns="0" tIns="0" rIns="0" bIns="0">
            <a:spAutoFit/>
          </a:bodyPr>
          <a:lstStyle/>
          <a:p>
            <a:r>
              <a:rPr lang="en-US" altLang="en-US" sz="1600" b="1">
                <a:latin typeface="Arial" charset="0"/>
              </a:rPr>
              <a:t>MR/Price</a:t>
            </a:r>
            <a:endParaRPr lang="en-US" altLang="en-US" sz="1600">
              <a:latin typeface="Arial" charset="0"/>
            </a:endParaRPr>
          </a:p>
        </p:txBody>
      </p:sp>
      <p:sp>
        <p:nvSpPr>
          <p:cNvPr id="143364" name="Line 4"/>
          <p:cNvSpPr>
            <a:spLocks noChangeShapeType="1"/>
          </p:cNvSpPr>
          <p:nvPr/>
        </p:nvSpPr>
        <p:spPr bwMode="auto">
          <a:xfrm flipV="1">
            <a:off x="4306888" y="1060450"/>
            <a:ext cx="0" cy="4495800"/>
          </a:xfrm>
          <a:prstGeom prst="line">
            <a:avLst/>
          </a:prstGeom>
          <a:noFill/>
          <a:ln w="9525">
            <a:solidFill>
              <a:schemeClr val="tx1"/>
            </a:solidFill>
            <a:prstDash val="sysDot"/>
            <a:round/>
            <a:headEnd/>
            <a:tailEnd/>
          </a:ln>
        </p:spPr>
        <p:txBody>
          <a:bodyPr wrap="none" anchor="ctr"/>
          <a:lstStyle/>
          <a:p>
            <a:endParaRPr lang="en-US"/>
          </a:p>
        </p:txBody>
      </p:sp>
      <p:sp>
        <p:nvSpPr>
          <p:cNvPr id="29701" name="Line 5"/>
          <p:cNvSpPr>
            <a:spLocks noChangeShapeType="1"/>
          </p:cNvSpPr>
          <p:nvPr/>
        </p:nvSpPr>
        <p:spPr bwMode="auto">
          <a:xfrm>
            <a:off x="1668463" y="3792538"/>
            <a:ext cx="3175" cy="2979737"/>
          </a:xfrm>
          <a:prstGeom prst="line">
            <a:avLst/>
          </a:prstGeom>
          <a:noFill/>
          <a:ln w="0">
            <a:solidFill>
              <a:srgbClr val="000000"/>
            </a:solidFill>
            <a:round/>
            <a:headEnd/>
            <a:tailEnd/>
          </a:ln>
        </p:spPr>
        <p:txBody>
          <a:bodyPr/>
          <a:lstStyle/>
          <a:p>
            <a:endParaRPr lang="en-US"/>
          </a:p>
        </p:txBody>
      </p:sp>
      <p:sp>
        <p:nvSpPr>
          <p:cNvPr id="29702" name="Line 6"/>
          <p:cNvSpPr>
            <a:spLocks noChangeShapeType="1"/>
          </p:cNvSpPr>
          <p:nvPr/>
        </p:nvSpPr>
        <p:spPr bwMode="auto">
          <a:xfrm>
            <a:off x="1546225" y="6772275"/>
            <a:ext cx="122238" cy="1588"/>
          </a:xfrm>
          <a:prstGeom prst="line">
            <a:avLst/>
          </a:prstGeom>
          <a:noFill/>
          <a:ln w="0">
            <a:solidFill>
              <a:srgbClr val="000000"/>
            </a:solidFill>
            <a:round/>
            <a:headEnd/>
            <a:tailEnd/>
          </a:ln>
        </p:spPr>
        <p:txBody>
          <a:bodyPr/>
          <a:lstStyle/>
          <a:p>
            <a:endParaRPr lang="en-US"/>
          </a:p>
        </p:txBody>
      </p:sp>
      <p:sp>
        <p:nvSpPr>
          <p:cNvPr id="29703" name="Line 7"/>
          <p:cNvSpPr>
            <a:spLocks noChangeShapeType="1"/>
          </p:cNvSpPr>
          <p:nvPr/>
        </p:nvSpPr>
        <p:spPr bwMode="auto">
          <a:xfrm>
            <a:off x="1587500" y="6176963"/>
            <a:ext cx="122238" cy="1587"/>
          </a:xfrm>
          <a:prstGeom prst="line">
            <a:avLst/>
          </a:prstGeom>
          <a:noFill/>
          <a:ln w="0">
            <a:solidFill>
              <a:srgbClr val="000000"/>
            </a:solidFill>
            <a:round/>
            <a:headEnd/>
            <a:tailEnd/>
          </a:ln>
        </p:spPr>
        <p:txBody>
          <a:bodyPr/>
          <a:lstStyle/>
          <a:p>
            <a:endParaRPr lang="en-US"/>
          </a:p>
        </p:txBody>
      </p:sp>
      <p:sp>
        <p:nvSpPr>
          <p:cNvPr id="29704" name="Line 8"/>
          <p:cNvSpPr>
            <a:spLocks noChangeShapeType="1"/>
          </p:cNvSpPr>
          <p:nvPr/>
        </p:nvSpPr>
        <p:spPr bwMode="auto">
          <a:xfrm>
            <a:off x="1587500" y="5581650"/>
            <a:ext cx="122238" cy="0"/>
          </a:xfrm>
          <a:prstGeom prst="line">
            <a:avLst/>
          </a:prstGeom>
          <a:noFill/>
          <a:ln w="0">
            <a:solidFill>
              <a:srgbClr val="000000"/>
            </a:solidFill>
            <a:round/>
            <a:headEnd/>
            <a:tailEnd/>
          </a:ln>
        </p:spPr>
        <p:txBody>
          <a:bodyPr/>
          <a:lstStyle/>
          <a:p>
            <a:endParaRPr lang="en-US"/>
          </a:p>
        </p:txBody>
      </p:sp>
      <p:sp>
        <p:nvSpPr>
          <p:cNvPr id="29705" name="Line 9"/>
          <p:cNvSpPr>
            <a:spLocks noChangeShapeType="1"/>
          </p:cNvSpPr>
          <p:nvPr/>
        </p:nvSpPr>
        <p:spPr bwMode="auto">
          <a:xfrm>
            <a:off x="1587500" y="4983163"/>
            <a:ext cx="122238" cy="1587"/>
          </a:xfrm>
          <a:prstGeom prst="line">
            <a:avLst/>
          </a:prstGeom>
          <a:noFill/>
          <a:ln w="0">
            <a:solidFill>
              <a:srgbClr val="000000"/>
            </a:solidFill>
            <a:round/>
            <a:headEnd/>
            <a:tailEnd/>
          </a:ln>
        </p:spPr>
        <p:txBody>
          <a:bodyPr/>
          <a:lstStyle/>
          <a:p>
            <a:endParaRPr lang="en-US"/>
          </a:p>
        </p:txBody>
      </p:sp>
      <p:sp>
        <p:nvSpPr>
          <p:cNvPr id="29706" name="Line 10"/>
          <p:cNvSpPr>
            <a:spLocks noChangeShapeType="1"/>
          </p:cNvSpPr>
          <p:nvPr/>
        </p:nvSpPr>
        <p:spPr bwMode="auto">
          <a:xfrm>
            <a:off x="1587500" y="4387850"/>
            <a:ext cx="122238" cy="1588"/>
          </a:xfrm>
          <a:prstGeom prst="line">
            <a:avLst/>
          </a:prstGeom>
          <a:noFill/>
          <a:ln w="0">
            <a:solidFill>
              <a:srgbClr val="000000"/>
            </a:solidFill>
            <a:round/>
            <a:headEnd/>
            <a:tailEnd/>
          </a:ln>
        </p:spPr>
        <p:txBody>
          <a:bodyPr/>
          <a:lstStyle/>
          <a:p>
            <a:endParaRPr lang="en-US"/>
          </a:p>
        </p:txBody>
      </p:sp>
      <p:sp>
        <p:nvSpPr>
          <p:cNvPr id="29707" name="Line 11"/>
          <p:cNvSpPr>
            <a:spLocks noChangeShapeType="1"/>
          </p:cNvSpPr>
          <p:nvPr/>
        </p:nvSpPr>
        <p:spPr bwMode="auto">
          <a:xfrm>
            <a:off x="1668463" y="5581650"/>
            <a:ext cx="5757862" cy="0"/>
          </a:xfrm>
          <a:prstGeom prst="line">
            <a:avLst/>
          </a:prstGeom>
          <a:noFill/>
          <a:ln w="0">
            <a:solidFill>
              <a:srgbClr val="000000"/>
            </a:solidFill>
            <a:round/>
            <a:headEnd/>
            <a:tailEnd/>
          </a:ln>
        </p:spPr>
        <p:txBody>
          <a:bodyPr/>
          <a:lstStyle/>
          <a:p>
            <a:endParaRPr lang="en-US"/>
          </a:p>
        </p:txBody>
      </p:sp>
      <p:sp>
        <p:nvSpPr>
          <p:cNvPr id="29708" name="Line 12"/>
          <p:cNvSpPr>
            <a:spLocks noChangeShapeType="1"/>
          </p:cNvSpPr>
          <p:nvPr/>
        </p:nvSpPr>
        <p:spPr bwMode="auto">
          <a:xfrm flipV="1">
            <a:off x="1709738" y="5581650"/>
            <a:ext cx="3175" cy="69850"/>
          </a:xfrm>
          <a:prstGeom prst="line">
            <a:avLst/>
          </a:prstGeom>
          <a:noFill/>
          <a:ln w="0">
            <a:solidFill>
              <a:srgbClr val="000000"/>
            </a:solidFill>
            <a:round/>
            <a:headEnd/>
            <a:tailEnd/>
          </a:ln>
        </p:spPr>
        <p:txBody>
          <a:bodyPr/>
          <a:lstStyle/>
          <a:p>
            <a:endParaRPr lang="en-US"/>
          </a:p>
        </p:txBody>
      </p:sp>
      <p:sp>
        <p:nvSpPr>
          <p:cNvPr id="29709" name="Line 13"/>
          <p:cNvSpPr>
            <a:spLocks noChangeShapeType="1"/>
          </p:cNvSpPr>
          <p:nvPr/>
        </p:nvSpPr>
        <p:spPr bwMode="auto">
          <a:xfrm flipV="1">
            <a:off x="2644775" y="5581650"/>
            <a:ext cx="1588" cy="69850"/>
          </a:xfrm>
          <a:prstGeom prst="line">
            <a:avLst/>
          </a:prstGeom>
          <a:noFill/>
          <a:ln w="0">
            <a:solidFill>
              <a:srgbClr val="000000"/>
            </a:solidFill>
            <a:round/>
            <a:headEnd/>
            <a:tailEnd/>
          </a:ln>
        </p:spPr>
        <p:txBody>
          <a:bodyPr/>
          <a:lstStyle/>
          <a:p>
            <a:endParaRPr lang="en-US"/>
          </a:p>
        </p:txBody>
      </p:sp>
      <p:sp>
        <p:nvSpPr>
          <p:cNvPr id="29710" name="Line 14"/>
          <p:cNvSpPr>
            <a:spLocks noChangeShapeType="1"/>
          </p:cNvSpPr>
          <p:nvPr/>
        </p:nvSpPr>
        <p:spPr bwMode="auto">
          <a:xfrm flipV="1">
            <a:off x="3587750" y="5581650"/>
            <a:ext cx="1588" cy="69850"/>
          </a:xfrm>
          <a:prstGeom prst="line">
            <a:avLst/>
          </a:prstGeom>
          <a:noFill/>
          <a:ln w="0">
            <a:solidFill>
              <a:srgbClr val="000000"/>
            </a:solidFill>
            <a:round/>
            <a:headEnd/>
            <a:tailEnd/>
          </a:ln>
        </p:spPr>
        <p:txBody>
          <a:bodyPr/>
          <a:lstStyle/>
          <a:p>
            <a:endParaRPr lang="en-US"/>
          </a:p>
        </p:txBody>
      </p:sp>
      <p:sp>
        <p:nvSpPr>
          <p:cNvPr id="29711" name="Line 15"/>
          <p:cNvSpPr>
            <a:spLocks noChangeShapeType="1"/>
          </p:cNvSpPr>
          <p:nvPr/>
        </p:nvSpPr>
        <p:spPr bwMode="auto">
          <a:xfrm flipV="1">
            <a:off x="4564063" y="5581650"/>
            <a:ext cx="1587" cy="69850"/>
          </a:xfrm>
          <a:prstGeom prst="line">
            <a:avLst/>
          </a:prstGeom>
          <a:noFill/>
          <a:ln w="0">
            <a:solidFill>
              <a:srgbClr val="000000"/>
            </a:solidFill>
            <a:round/>
            <a:headEnd/>
            <a:tailEnd/>
          </a:ln>
        </p:spPr>
        <p:txBody>
          <a:bodyPr/>
          <a:lstStyle/>
          <a:p>
            <a:endParaRPr lang="en-US"/>
          </a:p>
        </p:txBody>
      </p:sp>
      <p:sp>
        <p:nvSpPr>
          <p:cNvPr id="29712" name="Line 16"/>
          <p:cNvSpPr>
            <a:spLocks noChangeShapeType="1"/>
          </p:cNvSpPr>
          <p:nvPr/>
        </p:nvSpPr>
        <p:spPr bwMode="auto">
          <a:xfrm flipV="1">
            <a:off x="5507038" y="5581650"/>
            <a:ext cx="1587" cy="69850"/>
          </a:xfrm>
          <a:prstGeom prst="line">
            <a:avLst/>
          </a:prstGeom>
          <a:noFill/>
          <a:ln w="0">
            <a:solidFill>
              <a:srgbClr val="000000"/>
            </a:solidFill>
            <a:round/>
            <a:headEnd/>
            <a:tailEnd/>
          </a:ln>
        </p:spPr>
        <p:txBody>
          <a:bodyPr/>
          <a:lstStyle/>
          <a:p>
            <a:endParaRPr lang="en-US"/>
          </a:p>
        </p:txBody>
      </p:sp>
      <p:sp>
        <p:nvSpPr>
          <p:cNvPr id="29713" name="Line 17"/>
          <p:cNvSpPr>
            <a:spLocks noChangeShapeType="1"/>
          </p:cNvSpPr>
          <p:nvPr/>
        </p:nvSpPr>
        <p:spPr bwMode="auto">
          <a:xfrm flipV="1">
            <a:off x="6481763" y="5581650"/>
            <a:ext cx="3175" cy="69850"/>
          </a:xfrm>
          <a:prstGeom prst="line">
            <a:avLst/>
          </a:prstGeom>
          <a:noFill/>
          <a:ln w="0">
            <a:solidFill>
              <a:srgbClr val="000000"/>
            </a:solidFill>
            <a:round/>
            <a:headEnd/>
            <a:tailEnd/>
          </a:ln>
        </p:spPr>
        <p:txBody>
          <a:bodyPr/>
          <a:lstStyle/>
          <a:p>
            <a:endParaRPr lang="en-US"/>
          </a:p>
        </p:txBody>
      </p:sp>
      <p:sp>
        <p:nvSpPr>
          <p:cNvPr id="29714" name="Line 18"/>
          <p:cNvSpPr>
            <a:spLocks noChangeShapeType="1"/>
          </p:cNvSpPr>
          <p:nvPr/>
        </p:nvSpPr>
        <p:spPr bwMode="auto">
          <a:xfrm flipV="1">
            <a:off x="7426325" y="5581650"/>
            <a:ext cx="1588" cy="69850"/>
          </a:xfrm>
          <a:prstGeom prst="line">
            <a:avLst/>
          </a:prstGeom>
          <a:noFill/>
          <a:ln w="0">
            <a:solidFill>
              <a:srgbClr val="000000"/>
            </a:solidFill>
            <a:round/>
            <a:headEnd/>
            <a:tailEnd/>
          </a:ln>
        </p:spPr>
        <p:txBody>
          <a:bodyPr/>
          <a:lstStyle/>
          <a:p>
            <a:endParaRPr lang="en-US"/>
          </a:p>
        </p:txBody>
      </p:sp>
      <p:sp>
        <p:nvSpPr>
          <p:cNvPr id="29715" name="Freeform 19"/>
          <p:cNvSpPr>
            <a:spLocks/>
          </p:cNvSpPr>
          <p:nvPr/>
        </p:nvSpPr>
        <p:spPr bwMode="auto">
          <a:xfrm>
            <a:off x="1663700" y="4230688"/>
            <a:ext cx="1193800" cy="630237"/>
          </a:xfrm>
          <a:custGeom>
            <a:avLst/>
            <a:gdLst>
              <a:gd name="T0" fmla="*/ 0 w 752"/>
              <a:gd name="T1" fmla="*/ 0 h 397"/>
              <a:gd name="T2" fmla="*/ 2147483646 w 752"/>
              <a:gd name="T3" fmla="*/ 2147483646 h 397"/>
              <a:gd name="T4" fmla="*/ 0 60000 65536"/>
              <a:gd name="T5" fmla="*/ 0 60000 65536"/>
              <a:gd name="T6" fmla="*/ 0 w 752"/>
              <a:gd name="T7" fmla="*/ 0 h 397"/>
              <a:gd name="T8" fmla="*/ 752 w 752"/>
              <a:gd name="T9" fmla="*/ 397 h 397"/>
            </a:gdLst>
            <a:ahLst/>
            <a:cxnLst>
              <a:cxn ang="T4">
                <a:pos x="T0" y="T1"/>
              </a:cxn>
              <a:cxn ang="T5">
                <a:pos x="T2" y="T3"/>
              </a:cxn>
            </a:cxnLst>
            <a:rect l="T6" t="T7" r="T8" b="T9"/>
            <a:pathLst>
              <a:path w="752" h="397">
                <a:moveTo>
                  <a:pt x="0" y="0"/>
                </a:moveTo>
                <a:lnTo>
                  <a:pt x="752" y="397"/>
                </a:lnTo>
              </a:path>
            </a:pathLst>
          </a:custGeom>
          <a:solidFill>
            <a:srgbClr val="FFFFFF"/>
          </a:solidFill>
          <a:ln w="23813">
            <a:solidFill>
              <a:srgbClr val="000080"/>
            </a:solidFill>
            <a:round/>
            <a:headEnd/>
            <a:tailEnd/>
          </a:ln>
        </p:spPr>
        <p:txBody>
          <a:bodyPr/>
          <a:lstStyle/>
          <a:p>
            <a:endParaRPr lang="en-US"/>
          </a:p>
        </p:txBody>
      </p:sp>
      <p:sp>
        <p:nvSpPr>
          <p:cNvPr id="29716" name="Line 20"/>
          <p:cNvSpPr>
            <a:spLocks noChangeShapeType="1"/>
          </p:cNvSpPr>
          <p:nvPr/>
        </p:nvSpPr>
        <p:spPr bwMode="auto">
          <a:xfrm>
            <a:off x="2857500" y="4860925"/>
            <a:ext cx="487363" cy="246063"/>
          </a:xfrm>
          <a:prstGeom prst="line">
            <a:avLst/>
          </a:prstGeom>
          <a:noFill/>
          <a:ln w="23813">
            <a:solidFill>
              <a:srgbClr val="000080"/>
            </a:solidFill>
            <a:round/>
            <a:headEnd/>
            <a:tailEnd/>
          </a:ln>
        </p:spPr>
        <p:txBody>
          <a:bodyPr/>
          <a:lstStyle/>
          <a:p>
            <a:endParaRPr lang="en-US"/>
          </a:p>
        </p:txBody>
      </p:sp>
      <p:sp>
        <p:nvSpPr>
          <p:cNvPr id="29717" name="Line 21"/>
          <p:cNvSpPr>
            <a:spLocks noChangeShapeType="1"/>
          </p:cNvSpPr>
          <p:nvPr/>
        </p:nvSpPr>
        <p:spPr bwMode="auto">
          <a:xfrm>
            <a:off x="3344863" y="5106988"/>
            <a:ext cx="487362" cy="228600"/>
          </a:xfrm>
          <a:prstGeom prst="line">
            <a:avLst/>
          </a:prstGeom>
          <a:noFill/>
          <a:ln w="23813">
            <a:solidFill>
              <a:srgbClr val="000080"/>
            </a:solidFill>
            <a:round/>
            <a:headEnd/>
            <a:tailEnd/>
          </a:ln>
        </p:spPr>
        <p:txBody>
          <a:bodyPr/>
          <a:lstStyle/>
          <a:p>
            <a:endParaRPr lang="en-US"/>
          </a:p>
        </p:txBody>
      </p:sp>
      <p:sp>
        <p:nvSpPr>
          <p:cNvPr id="29718" name="Line 22"/>
          <p:cNvSpPr>
            <a:spLocks noChangeShapeType="1"/>
          </p:cNvSpPr>
          <p:nvPr/>
        </p:nvSpPr>
        <p:spPr bwMode="auto">
          <a:xfrm>
            <a:off x="3832225" y="5335588"/>
            <a:ext cx="487363" cy="246062"/>
          </a:xfrm>
          <a:prstGeom prst="line">
            <a:avLst/>
          </a:prstGeom>
          <a:noFill/>
          <a:ln w="23813">
            <a:solidFill>
              <a:srgbClr val="000080"/>
            </a:solidFill>
            <a:round/>
            <a:headEnd/>
            <a:tailEnd/>
          </a:ln>
        </p:spPr>
        <p:txBody>
          <a:bodyPr/>
          <a:lstStyle/>
          <a:p>
            <a:endParaRPr lang="en-US"/>
          </a:p>
        </p:txBody>
      </p:sp>
      <p:sp>
        <p:nvSpPr>
          <p:cNvPr id="29719" name="Line 23"/>
          <p:cNvSpPr>
            <a:spLocks noChangeShapeType="1"/>
          </p:cNvSpPr>
          <p:nvPr/>
        </p:nvSpPr>
        <p:spPr bwMode="auto">
          <a:xfrm>
            <a:off x="4319588" y="5581650"/>
            <a:ext cx="455612" cy="244475"/>
          </a:xfrm>
          <a:prstGeom prst="line">
            <a:avLst/>
          </a:prstGeom>
          <a:noFill/>
          <a:ln w="23813">
            <a:solidFill>
              <a:srgbClr val="000080"/>
            </a:solidFill>
            <a:round/>
            <a:headEnd/>
            <a:tailEnd/>
          </a:ln>
        </p:spPr>
        <p:txBody>
          <a:bodyPr/>
          <a:lstStyle/>
          <a:p>
            <a:endParaRPr lang="en-US"/>
          </a:p>
        </p:txBody>
      </p:sp>
      <p:sp>
        <p:nvSpPr>
          <p:cNvPr id="29720" name="Line 24"/>
          <p:cNvSpPr>
            <a:spLocks noChangeShapeType="1"/>
          </p:cNvSpPr>
          <p:nvPr/>
        </p:nvSpPr>
        <p:spPr bwMode="auto">
          <a:xfrm>
            <a:off x="4775200" y="5826125"/>
            <a:ext cx="488950" cy="228600"/>
          </a:xfrm>
          <a:prstGeom prst="line">
            <a:avLst/>
          </a:prstGeom>
          <a:noFill/>
          <a:ln w="23813">
            <a:solidFill>
              <a:srgbClr val="000080"/>
            </a:solidFill>
            <a:round/>
            <a:headEnd/>
            <a:tailEnd/>
          </a:ln>
        </p:spPr>
        <p:txBody>
          <a:bodyPr/>
          <a:lstStyle/>
          <a:p>
            <a:endParaRPr lang="en-US"/>
          </a:p>
        </p:txBody>
      </p:sp>
      <p:sp>
        <p:nvSpPr>
          <p:cNvPr id="29721" name="Line 25"/>
          <p:cNvSpPr>
            <a:spLocks noChangeShapeType="1"/>
          </p:cNvSpPr>
          <p:nvPr/>
        </p:nvSpPr>
        <p:spPr bwMode="auto">
          <a:xfrm>
            <a:off x="5264150" y="6054725"/>
            <a:ext cx="487363" cy="246063"/>
          </a:xfrm>
          <a:prstGeom prst="line">
            <a:avLst/>
          </a:prstGeom>
          <a:noFill/>
          <a:ln w="23813">
            <a:solidFill>
              <a:srgbClr val="000080"/>
            </a:solidFill>
            <a:round/>
            <a:headEnd/>
            <a:tailEnd/>
          </a:ln>
        </p:spPr>
        <p:txBody>
          <a:bodyPr/>
          <a:lstStyle/>
          <a:p>
            <a:endParaRPr lang="en-US"/>
          </a:p>
        </p:txBody>
      </p:sp>
      <p:sp>
        <p:nvSpPr>
          <p:cNvPr id="29722" name="Line 26"/>
          <p:cNvSpPr>
            <a:spLocks noChangeShapeType="1"/>
          </p:cNvSpPr>
          <p:nvPr/>
        </p:nvSpPr>
        <p:spPr bwMode="auto">
          <a:xfrm>
            <a:off x="5751513" y="6300788"/>
            <a:ext cx="485775" cy="227012"/>
          </a:xfrm>
          <a:prstGeom prst="line">
            <a:avLst/>
          </a:prstGeom>
          <a:noFill/>
          <a:ln w="23813">
            <a:solidFill>
              <a:srgbClr val="000080"/>
            </a:solidFill>
            <a:round/>
            <a:headEnd/>
            <a:tailEnd/>
          </a:ln>
        </p:spPr>
        <p:txBody>
          <a:bodyPr/>
          <a:lstStyle/>
          <a:p>
            <a:endParaRPr lang="en-US"/>
          </a:p>
        </p:txBody>
      </p:sp>
      <p:sp>
        <p:nvSpPr>
          <p:cNvPr id="29723" name="Line 27"/>
          <p:cNvSpPr>
            <a:spLocks noChangeShapeType="1"/>
          </p:cNvSpPr>
          <p:nvPr/>
        </p:nvSpPr>
        <p:spPr bwMode="auto">
          <a:xfrm>
            <a:off x="2157413" y="4387850"/>
            <a:ext cx="487362" cy="123825"/>
          </a:xfrm>
          <a:prstGeom prst="line">
            <a:avLst/>
          </a:prstGeom>
          <a:noFill/>
          <a:ln w="23813">
            <a:solidFill>
              <a:srgbClr val="FF00FF"/>
            </a:solidFill>
            <a:round/>
            <a:headEnd/>
            <a:tailEnd/>
          </a:ln>
        </p:spPr>
        <p:txBody>
          <a:bodyPr/>
          <a:lstStyle/>
          <a:p>
            <a:endParaRPr lang="en-US"/>
          </a:p>
        </p:txBody>
      </p:sp>
      <p:sp>
        <p:nvSpPr>
          <p:cNvPr id="29724" name="Line 28"/>
          <p:cNvSpPr>
            <a:spLocks noChangeShapeType="1"/>
          </p:cNvSpPr>
          <p:nvPr/>
        </p:nvSpPr>
        <p:spPr bwMode="auto">
          <a:xfrm>
            <a:off x="2644775" y="4511675"/>
            <a:ext cx="455613" cy="122238"/>
          </a:xfrm>
          <a:prstGeom prst="line">
            <a:avLst/>
          </a:prstGeom>
          <a:noFill/>
          <a:ln w="23813">
            <a:solidFill>
              <a:srgbClr val="FF00FF"/>
            </a:solidFill>
            <a:round/>
            <a:headEnd/>
            <a:tailEnd/>
          </a:ln>
        </p:spPr>
        <p:txBody>
          <a:bodyPr/>
          <a:lstStyle/>
          <a:p>
            <a:endParaRPr lang="en-US"/>
          </a:p>
        </p:txBody>
      </p:sp>
      <p:sp>
        <p:nvSpPr>
          <p:cNvPr id="29725" name="Line 29"/>
          <p:cNvSpPr>
            <a:spLocks noChangeShapeType="1"/>
          </p:cNvSpPr>
          <p:nvPr/>
        </p:nvSpPr>
        <p:spPr bwMode="auto">
          <a:xfrm>
            <a:off x="3100388" y="4633913"/>
            <a:ext cx="487362" cy="104775"/>
          </a:xfrm>
          <a:prstGeom prst="line">
            <a:avLst/>
          </a:prstGeom>
          <a:noFill/>
          <a:ln w="23813">
            <a:solidFill>
              <a:srgbClr val="FF00FF"/>
            </a:solidFill>
            <a:round/>
            <a:headEnd/>
            <a:tailEnd/>
          </a:ln>
        </p:spPr>
        <p:txBody>
          <a:bodyPr/>
          <a:lstStyle/>
          <a:p>
            <a:endParaRPr lang="en-US"/>
          </a:p>
        </p:txBody>
      </p:sp>
      <p:sp>
        <p:nvSpPr>
          <p:cNvPr id="29726" name="Line 30"/>
          <p:cNvSpPr>
            <a:spLocks noChangeShapeType="1"/>
          </p:cNvSpPr>
          <p:nvPr/>
        </p:nvSpPr>
        <p:spPr bwMode="auto">
          <a:xfrm>
            <a:off x="3587750" y="4738688"/>
            <a:ext cx="488950" cy="122237"/>
          </a:xfrm>
          <a:prstGeom prst="line">
            <a:avLst/>
          </a:prstGeom>
          <a:noFill/>
          <a:ln w="23813">
            <a:solidFill>
              <a:srgbClr val="FF00FF"/>
            </a:solidFill>
            <a:round/>
            <a:headEnd/>
            <a:tailEnd/>
          </a:ln>
        </p:spPr>
        <p:txBody>
          <a:bodyPr/>
          <a:lstStyle/>
          <a:p>
            <a:endParaRPr lang="en-US"/>
          </a:p>
        </p:txBody>
      </p:sp>
      <p:sp>
        <p:nvSpPr>
          <p:cNvPr id="29727" name="Line 31"/>
          <p:cNvSpPr>
            <a:spLocks noChangeShapeType="1"/>
          </p:cNvSpPr>
          <p:nvPr/>
        </p:nvSpPr>
        <p:spPr bwMode="auto">
          <a:xfrm>
            <a:off x="4076700" y="4860925"/>
            <a:ext cx="487363" cy="122238"/>
          </a:xfrm>
          <a:prstGeom prst="line">
            <a:avLst/>
          </a:prstGeom>
          <a:noFill/>
          <a:ln w="23813">
            <a:solidFill>
              <a:srgbClr val="FF00FF"/>
            </a:solidFill>
            <a:round/>
            <a:headEnd/>
            <a:tailEnd/>
          </a:ln>
        </p:spPr>
        <p:txBody>
          <a:bodyPr/>
          <a:lstStyle/>
          <a:p>
            <a:endParaRPr lang="en-US"/>
          </a:p>
        </p:txBody>
      </p:sp>
      <p:sp>
        <p:nvSpPr>
          <p:cNvPr id="29728" name="Line 32"/>
          <p:cNvSpPr>
            <a:spLocks noChangeShapeType="1"/>
          </p:cNvSpPr>
          <p:nvPr/>
        </p:nvSpPr>
        <p:spPr bwMode="auto">
          <a:xfrm>
            <a:off x="4564063" y="4983163"/>
            <a:ext cx="455612" cy="123825"/>
          </a:xfrm>
          <a:prstGeom prst="line">
            <a:avLst/>
          </a:prstGeom>
          <a:noFill/>
          <a:ln w="23813">
            <a:solidFill>
              <a:srgbClr val="FF00FF"/>
            </a:solidFill>
            <a:round/>
            <a:headEnd/>
            <a:tailEnd/>
          </a:ln>
        </p:spPr>
        <p:txBody>
          <a:bodyPr/>
          <a:lstStyle/>
          <a:p>
            <a:endParaRPr lang="en-US"/>
          </a:p>
        </p:txBody>
      </p:sp>
      <p:sp>
        <p:nvSpPr>
          <p:cNvPr id="29729" name="Line 33"/>
          <p:cNvSpPr>
            <a:spLocks noChangeShapeType="1"/>
          </p:cNvSpPr>
          <p:nvPr/>
        </p:nvSpPr>
        <p:spPr bwMode="auto">
          <a:xfrm>
            <a:off x="5019675" y="5106988"/>
            <a:ext cx="487363" cy="122237"/>
          </a:xfrm>
          <a:prstGeom prst="line">
            <a:avLst/>
          </a:prstGeom>
          <a:noFill/>
          <a:ln w="23813">
            <a:solidFill>
              <a:srgbClr val="FF00FF"/>
            </a:solidFill>
            <a:round/>
            <a:headEnd/>
            <a:tailEnd/>
          </a:ln>
        </p:spPr>
        <p:txBody>
          <a:bodyPr/>
          <a:lstStyle/>
          <a:p>
            <a:endParaRPr lang="en-US"/>
          </a:p>
        </p:txBody>
      </p:sp>
      <p:sp>
        <p:nvSpPr>
          <p:cNvPr id="29730" name="Line 34"/>
          <p:cNvSpPr>
            <a:spLocks noChangeShapeType="1"/>
          </p:cNvSpPr>
          <p:nvPr/>
        </p:nvSpPr>
        <p:spPr bwMode="auto">
          <a:xfrm>
            <a:off x="5507038" y="5229225"/>
            <a:ext cx="487362" cy="106363"/>
          </a:xfrm>
          <a:prstGeom prst="line">
            <a:avLst/>
          </a:prstGeom>
          <a:noFill/>
          <a:ln w="23813">
            <a:solidFill>
              <a:srgbClr val="FF00FF"/>
            </a:solidFill>
            <a:round/>
            <a:headEnd/>
            <a:tailEnd/>
          </a:ln>
        </p:spPr>
        <p:txBody>
          <a:bodyPr/>
          <a:lstStyle/>
          <a:p>
            <a:endParaRPr lang="en-US"/>
          </a:p>
        </p:txBody>
      </p:sp>
      <p:sp>
        <p:nvSpPr>
          <p:cNvPr id="29731" name="Line 35"/>
          <p:cNvSpPr>
            <a:spLocks noChangeShapeType="1"/>
          </p:cNvSpPr>
          <p:nvPr/>
        </p:nvSpPr>
        <p:spPr bwMode="auto">
          <a:xfrm>
            <a:off x="5994400" y="5335588"/>
            <a:ext cx="487363" cy="122237"/>
          </a:xfrm>
          <a:prstGeom prst="line">
            <a:avLst/>
          </a:prstGeom>
          <a:noFill/>
          <a:ln w="23813">
            <a:solidFill>
              <a:srgbClr val="FF00FF"/>
            </a:solidFill>
            <a:round/>
            <a:headEnd/>
            <a:tailEnd/>
          </a:ln>
        </p:spPr>
        <p:txBody>
          <a:bodyPr/>
          <a:lstStyle/>
          <a:p>
            <a:endParaRPr lang="en-US"/>
          </a:p>
        </p:txBody>
      </p:sp>
      <p:sp>
        <p:nvSpPr>
          <p:cNvPr id="29732" name="Rectangle 36"/>
          <p:cNvSpPr>
            <a:spLocks noChangeArrowheads="1"/>
          </p:cNvSpPr>
          <p:nvPr/>
        </p:nvSpPr>
        <p:spPr bwMode="auto">
          <a:xfrm>
            <a:off x="1179513" y="6623050"/>
            <a:ext cx="219075"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-10</a:t>
            </a:r>
            <a:endParaRPr lang="en-US" altLang="en-US" sz="1200"/>
          </a:p>
        </p:txBody>
      </p:sp>
      <p:sp>
        <p:nvSpPr>
          <p:cNvPr id="29733" name="Rectangle 37"/>
          <p:cNvSpPr>
            <a:spLocks noChangeArrowheads="1"/>
          </p:cNvSpPr>
          <p:nvPr/>
        </p:nvSpPr>
        <p:spPr bwMode="auto">
          <a:xfrm>
            <a:off x="1338263" y="6035675"/>
            <a:ext cx="134937"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-5</a:t>
            </a:r>
            <a:endParaRPr lang="en-US" altLang="en-US" sz="1200"/>
          </a:p>
        </p:txBody>
      </p:sp>
      <p:sp>
        <p:nvSpPr>
          <p:cNvPr id="29734" name="Rectangle 38"/>
          <p:cNvSpPr>
            <a:spLocks noChangeArrowheads="1"/>
          </p:cNvSpPr>
          <p:nvPr/>
        </p:nvSpPr>
        <p:spPr bwMode="auto">
          <a:xfrm>
            <a:off x="1377950" y="5480050"/>
            <a:ext cx="84138"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0</a:t>
            </a:r>
            <a:endParaRPr lang="en-US" altLang="en-US" sz="1200"/>
          </a:p>
        </p:txBody>
      </p:sp>
      <p:sp>
        <p:nvSpPr>
          <p:cNvPr id="29735" name="Rectangle 39"/>
          <p:cNvSpPr>
            <a:spLocks noChangeArrowheads="1"/>
          </p:cNvSpPr>
          <p:nvPr/>
        </p:nvSpPr>
        <p:spPr bwMode="auto">
          <a:xfrm>
            <a:off x="1377950" y="4948238"/>
            <a:ext cx="84138"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5</a:t>
            </a:r>
            <a:endParaRPr lang="en-US" altLang="en-US" sz="1200"/>
          </a:p>
        </p:txBody>
      </p:sp>
      <p:sp>
        <p:nvSpPr>
          <p:cNvPr id="29736" name="Rectangle 40"/>
          <p:cNvSpPr>
            <a:spLocks noChangeArrowheads="1"/>
          </p:cNvSpPr>
          <p:nvPr/>
        </p:nvSpPr>
        <p:spPr bwMode="auto">
          <a:xfrm>
            <a:off x="1308100" y="4337050"/>
            <a:ext cx="168275"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10</a:t>
            </a:r>
            <a:endParaRPr lang="en-US" altLang="en-US" sz="1200"/>
          </a:p>
        </p:txBody>
      </p:sp>
      <p:grpSp>
        <p:nvGrpSpPr>
          <p:cNvPr id="2" name="Group 41"/>
          <p:cNvGrpSpPr>
            <a:grpSpLocks/>
          </p:cNvGrpSpPr>
          <p:nvPr/>
        </p:nvGrpSpPr>
        <p:grpSpPr bwMode="auto">
          <a:xfrm>
            <a:off x="912813" y="730250"/>
            <a:ext cx="7356475" cy="3179763"/>
            <a:chOff x="575" y="460"/>
            <a:chExt cx="4749" cy="2003"/>
          </a:xfrm>
        </p:grpSpPr>
        <p:sp>
          <p:nvSpPr>
            <p:cNvPr id="29749" name="Line 42"/>
            <p:cNvSpPr>
              <a:spLocks noChangeShapeType="1"/>
            </p:cNvSpPr>
            <p:nvPr/>
          </p:nvSpPr>
          <p:spPr bwMode="auto">
            <a:xfrm>
              <a:off x="988" y="479"/>
              <a:ext cx="1" cy="1580"/>
            </a:xfrm>
            <a:prstGeom prst="line">
              <a:avLst/>
            </a:prstGeom>
            <a:noFill/>
            <a:ln w="0">
              <a:solidFill>
                <a:srgbClr val="000000"/>
              </a:solidFill>
              <a:round/>
              <a:headEnd/>
              <a:tailEnd/>
            </a:ln>
          </p:spPr>
          <p:txBody>
            <a:bodyPr/>
            <a:lstStyle/>
            <a:p>
              <a:endParaRPr lang="en-US"/>
            </a:p>
          </p:txBody>
        </p:sp>
        <p:sp>
          <p:nvSpPr>
            <p:cNvPr id="29750" name="Line 43"/>
            <p:cNvSpPr>
              <a:spLocks noChangeShapeType="1"/>
            </p:cNvSpPr>
            <p:nvPr/>
          </p:nvSpPr>
          <p:spPr bwMode="auto">
            <a:xfrm>
              <a:off x="967" y="2059"/>
              <a:ext cx="21" cy="1"/>
            </a:xfrm>
            <a:prstGeom prst="line">
              <a:avLst/>
            </a:prstGeom>
            <a:noFill/>
            <a:ln w="0">
              <a:solidFill>
                <a:srgbClr val="000000"/>
              </a:solidFill>
              <a:round/>
              <a:headEnd/>
              <a:tailEnd/>
            </a:ln>
          </p:spPr>
          <p:txBody>
            <a:bodyPr/>
            <a:lstStyle/>
            <a:p>
              <a:endParaRPr lang="en-US"/>
            </a:p>
          </p:txBody>
        </p:sp>
        <p:sp>
          <p:nvSpPr>
            <p:cNvPr id="29751" name="Line 44"/>
            <p:cNvSpPr>
              <a:spLocks noChangeShapeType="1"/>
            </p:cNvSpPr>
            <p:nvPr/>
          </p:nvSpPr>
          <p:spPr bwMode="auto">
            <a:xfrm>
              <a:off x="967" y="1833"/>
              <a:ext cx="21" cy="1"/>
            </a:xfrm>
            <a:prstGeom prst="line">
              <a:avLst/>
            </a:prstGeom>
            <a:noFill/>
            <a:ln w="0">
              <a:solidFill>
                <a:srgbClr val="000000"/>
              </a:solidFill>
              <a:round/>
              <a:headEnd/>
              <a:tailEnd/>
            </a:ln>
          </p:spPr>
          <p:txBody>
            <a:bodyPr/>
            <a:lstStyle/>
            <a:p>
              <a:endParaRPr lang="en-US"/>
            </a:p>
          </p:txBody>
        </p:sp>
        <p:sp>
          <p:nvSpPr>
            <p:cNvPr id="29752" name="Line 45"/>
            <p:cNvSpPr>
              <a:spLocks noChangeShapeType="1"/>
            </p:cNvSpPr>
            <p:nvPr/>
          </p:nvSpPr>
          <p:spPr bwMode="auto">
            <a:xfrm>
              <a:off x="967" y="1609"/>
              <a:ext cx="21" cy="1"/>
            </a:xfrm>
            <a:prstGeom prst="line">
              <a:avLst/>
            </a:prstGeom>
            <a:noFill/>
            <a:ln w="0">
              <a:solidFill>
                <a:srgbClr val="000000"/>
              </a:solidFill>
              <a:round/>
              <a:headEnd/>
              <a:tailEnd/>
            </a:ln>
          </p:spPr>
          <p:txBody>
            <a:bodyPr/>
            <a:lstStyle/>
            <a:p>
              <a:endParaRPr lang="en-US"/>
            </a:p>
          </p:txBody>
        </p:sp>
        <p:sp>
          <p:nvSpPr>
            <p:cNvPr id="29753" name="Line 46"/>
            <p:cNvSpPr>
              <a:spLocks noChangeShapeType="1"/>
            </p:cNvSpPr>
            <p:nvPr/>
          </p:nvSpPr>
          <p:spPr bwMode="auto">
            <a:xfrm>
              <a:off x="967" y="1382"/>
              <a:ext cx="21" cy="1"/>
            </a:xfrm>
            <a:prstGeom prst="line">
              <a:avLst/>
            </a:prstGeom>
            <a:noFill/>
            <a:ln w="0">
              <a:solidFill>
                <a:srgbClr val="000000"/>
              </a:solidFill>
              <a:round/>
              <a:headEnd/>
              <a:tailEnd/>
            </a:ln>
          </p:spPr>
          <p:txBody>
            <a:bodyPr/>
            <a:lstStyle/>
            <a:p>
              <a:endParaRPr lang="en-US"/>
            </a:p>
          </p:txBody>
        </p:sp>
        <p:sp>
          <p:nvSpPr>
            <p:cNvPr id="29754" name="Line 47"/>
            <p:cNvSpPr>
              <a:spLocks noChangeShapeType="1"/>
            </p:cNvSpPr>
            <p:nvPr/>
          </p:nvSpPr>
          <p:spPr bwMode="auto">
            <a:xfrm>
              <a:off x="967" y="1156"/>
              <a:ext cx="21" cy="1"/>
            </a:xfrm>
            <a:prstGeom prst="line">
              <a:avLst/>
            </a:prstGeom>
            <a:noFill/>
            <a:ln w="0">
              <a:solidFill>
                <a:srgbClr val="000000"/>
              </a:solidFill>
              <a:round/>
              <a:headEnd/>
              <a:tailEnd/>
            </a:ln>
          </p:spPr>
          <p:txBody>
            <a:bodyPr/>
            <a:lstStyle/>
            <a:p>
              <a:endParaRPr lang="en-US"/>
            </a:p>
          </p:txBody>
        </p:sp>
        <p:sp>
          <p:nvSpPr>
            <p:cNvPr id="29755" name="Line 48"/>
            <p:cNvSpPr>
              <a:spLocks noChangeShapeType="1"/>
            </p:cNvSpPr>
            <p:nvPr/>
          </p:nvSpPr>
          <p:spPr bwMode="auto">
            <a:xfrm>
              <a:off x="967" y="930"/>
              <a:ext cx="21" cy="1"/>
            </a:xfrm>
            <a:prstGeom prst="line">
              <a:avLst/>
            </a:prstGeom>
            <a:noFill/>
            <a:ln w="0">
              <a:solidFill>
                <a:srgbClr val="000000"/>
              </a:solidFill>
              <a:round/>
              <a:headEnd/>
              <a:tailEnd/>
            </a:ln>
          </p:spPr>
          <p:txBody>
            <a:bodyPr/>
            <a:lstStyle/>
            <a:p>
              <a:endParaRPr lang="en-US"/>
            </a:p>
          </p:txBody>
        </p:sp>
        <p:sp>
          <p:nvSpPr>
            <p:cNvPr id="29756" name="Line 49"/>
            <p:cNvSpPr>
              <a:spLocks noChangeShapeType="1"/>
            </p:cNvSpPr>
            <p:nvPr/>
          </p:nvSpPr>
          <p:spPr bwMode="auto">
            <a:xfrm>
              <a:off x="967" y="706"/>
              <a:ext cx="21" cy="1"/>
            </a:xfrm>
            <a:prstGeom prst="line">
              <a:avLst/>
            </a:prstGeom>
            <a:noFill/>
            <a:ln w="0">
              <a:solidFill>
                <a:srgbClr val="000000"/>
              </a:solidFill>
              <a:round/>
              <a:headEnd/>
              <a:tailEnd/>
            </a:ln>
          </p:spPr>
          <p:txBody>
            <a:bodyPr/>
            <a:lstStyle/>
            <a:p>
              <a:endParaRPr lang="en-US"/>
            </a:p>
          </p:txBody>
        </p:sp>
        <p:sp>
          <p:nvSpPr>
            <p:cNvPr id="29757" name="Line 50"/>
            <p:cNvSpPr>
              <a:spLocks noChangeShapeType="1"/>
            </p:cNvSpPr>
            <p:nvPr/>
          </p:nvSpPr>
          <p:spPr bwMode="auto">
            <a:xfrm>
              <a:off x="967" y="479"/>
              <a:ext cx="21" cy="1"/>
            </a:xfrm>
            <a:prstGeom prst="line">
              <a:avLst/>
            </a:prstGeom>
            <a:noFill/>
            <a:ln w="0">
              <a:solidFill>
                <a:srgbClr val="000000"/>
              </a:solidFill>
              <a:round/>
              <a:headEnd/>
              <a:tailEnd/>
            </a:ln>
          </p:spPr>
          <p:txBody>
            <a:bodyPr/>
            <a:lstStyle/>
            <a:p>
              <a:endParaRPr lang="en-US"/>
            </a:p>
          </p:txBody>
        </p:sp>
        <p:sp>
          <p:nvSpPr>
            <p:cNvPr id="29758" name="Line 51"/>
            <p:cNvSpPr>
              <a:spLocks noChangeShapeType="1"/>
            </p:cNvSpPr>
            <p:nvPr/>
          </p:nvSpPr>
          <p:spPr bwMode="auto">
            <a:xfrm>
              <a:off x="1045" y="2059"/>
              <a:ext cx="3727" cy="1"/>
            </a:xfrm>
            <a:prstGeom prst="line">
              <a:avLst/>
            </a:prstGeom>
            <a:noFill/>
            <a:ln w="0">
              <a:solidFill>
                <a:srgbClr val="000000"/>
              </a:solidFill>
              <a:round/>
              <a:headEnd/>
              <a:tailEnd/>
            </a:ln>
          </p:spPr>
          <p:txBody>
            <a:bodyPr/>
            <a:lstStyle/>
            <a:p>
              <a:endParaRPr lang="en-US"/>
            </a:p>
          </p:txBody>
        </p:sp>
        <p:sp>
          <p:nvSpPr>
            <p:cNvPr id="29759" name="Line 52"/>
            <p:cNvSpPr>
              <a:spLocks noChangeShapeType="1"/>
            </p:cNvSpPr>
            <p:nvPr/>
          </p:nvSpPr>
          <p:spPr bwMode="auto">
            <a:xfrm flipV="1">
              <a:off x="988" y="2059"/>
              <a:ext cx="1" cy="10"/>
            </a:xfrm>
            <a:prstGeom prst="line">
              <a:avLst/>
            </a:prstGeom>
            <a:noFill/>
            <a:ln w="0">
              <a:solidFill>
                <a:srgbClr val="000000"/>
              </a:solidFill>
              <a:round/>
              <a:headEnd/>
              <a:tailEnd/>
            </a:ln>
          </p:spPr>
          <p:txBody>
            <a:bodyPr/>
            <a:lstStyle/>
            <a:p>
              <a:endParaRPr lang="en-US"/>
            </a:p>
          </p:txBody>
        </p:sp>
        <p:sp>
          <p:nvSpPr>
            <p:cNvPr id="29760" name="Line 53"/>
            <p:cNvSpPr>
              <a:spLocks noChangeShapeType="1"/>
            </p:cNvSpPr>
            <p:nvPr/>
          </p:nvSpPr>
          <p:spPr bwMode="auto">
            <a:xfrm flipV="1">
              <a:off x="1664" y="2059"/>
              <a:ext cx="1" cy="10"/>
            </a:xfrm>
            <a:prstGeom prst="line">
              <a:avLst/>
            </a:prstGeom>
            <a:noFill/>
            <a:ln w="0">
              <a:solidFill>
                <a:srgbClr val="000000"/>
              </a:solidFill>
              <a:round/>
              <a:headEnd/>
              <a:tailEnd/>
            </a:ln>
          </p:spPr>
          <p:txBody>
            <a:bodyPr/>
            <a:lstStyle/>
            <a:p>
              <a:endParaRPr lang="en-US"/>
            </a:p>
          </p:txBody>
        </p:sp>
        <p:sp>
          <p:nvSpPr>
            <p:cNvPr id="29761" name="Line 54"/>
            <p:cNvSpPr>
              <a:spLocks noChangeShapeType="1"/>
            </p:cNvSpPr>
            <p:nvPr/>
          </p:nvSpPr>
          <p:spPr bwMode="auto">
            <a:xfrm flipV="1">
              <a:off x="2288" y="2059"/>
              <a:ext cx="2" cy="10"/>
            </a:xfrm>
            <a:prstGeom prst="line">
              <a:avLst/>
            </a:prstGeom>
            <a:noFill/>
            <a:ln w="0">
              <a:solidFill>
                <a:srgbClr val="000000"/>
              </a:solidFill>
              <a:round/>
              <a:headEnd/>
              <a:tailEnd/>
            </a:ln>
          </p:spPr>
          <p:txBody>
            <a:bodyPr/>
            <a:lstStyle/>
            <a:p>
              <a:endParaRPr lang="en-US"/>
            </a:p>
          </p:txBody>
        </p:sp>
        <p:sp>
          <p:nvSpPr>
            <p:cNvPr id="29762" name="Line 55"/>
            <p:cNvSpPr>
              <a:spLocks noChangeShapeType="1"/>
            </p:cNvSpPr>
            <p:nvPr/>
          </p:nvSpPr>
          <p:spPr bwMode="auto">
            <a:xfrm flipV="1">
              <a:off x="2909" y="2059"/>
              <a:ext cx="1" cy="10"/>
            </a:xfrm>
            <a:prstGeom prst="line">
              <a:avLst/>
            </a:prstGeom>
            <a:noFill/>
            <a:ln w="0">
              <a:solidFill>
                <a:srgbClr val="000000"/>
              </a:solidFill>
              <a:round/>
              <a:headEnd/>
              <a:tailEnd/>
            </a:ln>
          </p:spPr>
          <p:txBody>
            <a:bodyPr/>
            <a:lstStyle/>
            <a:p>
              <a:endParaRPr lang="en-US"/>
            </a:p>
          </p:txBody>
        </p:sp>
        <p:sp>
          <p:nvSpPr>
            <p:cNvPr id="29763" name="Line 56"/>
            <p:cNvSpPr>
              <a:spLocks noChangeShapeType="1"/>
            </p:cNvSpPr>
            <p:nvPr/>
          </p:nvSpPr>
          <p:spPr bwMode="auto">
            <a:xfrm flipV="1">
              <a:off x="3528" y="2059"/>
              <a:ext cx="1" cy="10"/>
            </a:xfrm>
            <a:prstGeom prst="line">
              <a:avLst/>
            </a:prstGeom>
            <a:noFill/>
            <a:ln w="0">
              <a:solidFill>
                <a:srgbClr val="000000"/>
              </a:solidFill>
              <a:round/>
              <a:headEnd/>
              <a:tailEnd/>
            </a:ln>
          </p:spPr>
          <p:txBody>
            <a:bodyPr/>
            <a:lstStyle/>
            <a:p>
              <a:endParaRPr lang="en-US"/>
            </a:p>
          </p:txBody>
        </p:sp>
        <p:sp>
          <p:nvSpPr>
            <p:cNvPr id="29764" name="Line 57"/>
            <p:cNvSpPr>
              <a:spLocks noChangeShapeType="1"/>
            </p:cNvSpPr>
            <p:nvPr/>
          </p:nvSpPr>
          <p:spPr bwMode="auto">
            <a:xfrm flipV="1">
              <a:off x="4153" y="2059"/>
              <a:ext cx="1" cy="10"/>
            </a:xfrm>
            <a:prstGeom prst="line">
              <a:avLst/>
            </a:prstGeom>
            <a:noFill/>
            <a:ln w="0">
              <a:solidFill>
                <a:srgbClr val="000000"/>
              </a:solidFill>
              <a:round/>
              <a:headEnd/>
              <a:tailEnd/>
            </a:ln>
          </p:spPr>
          <p:txBody>
            <a:bodyPr/>
            <a:lstStyle/>
            <a:p>
              <a:endParaRPr lang="en-US"/>
            </a:p>
          </p:txBody>
        </p:sp>
        <p:sp>
          <p:nvSpPr>
            <p:cNvPr id="29765" name="Line 58"/>
            <p:cNvSpPr>
              <a:spLocks noChangeShapeType="1"/>
            </p:cNvSpPr>
            <p:nvPr/>
          </p:nvSpPr>
          <p:spPr bwMode="auto">
            <a:xfrm flipV="1">
              <a:off x="4772" y="2059"/>
              <a:ext cx="1" cy="10"/>
            </a:xfrm>
            <a:prstGeom prst="line">
              <a:avLst/>
            </a:prstGeom>
            <a:noFill/>
            <a:ln w="0">
              <a:solidFill>
                <a:srgbClr val="000000"/>
              </a:solidFill>
              <a:round/>
              <a:headEnd/>
              <a:tailEnd/>
            </a:ln>
          </p:spPr>
          <p:txBody>
            <a:bodyPr/>
            <a:lstStyle/>
            <a:p>
              <a:endParaRPr lang="en-US"/>
            </a:p>
          </p:txBody>
        </p:sp>
        <p:sp>
          <p:nvSpPr>
            <p:cNvPr id="29766" name="Freeform 59"/>
            <p:cNvSpPr>
              <a:spLocks/>
            </p:cNvSpPr>
            <p:nvPr/>
          </p:nvSpPr>
          <p:spPr bwMode="auto">
            <a:xfrm>
              <a:off x="1045" y="1609"/>
              <a:ext cx="309" cy="450"/>
            </a:xfrm>
            <a:custGeom>
              <a:avLst/>
              <a:gdLst>
                <a:gd name="T0" fmla="*/ 0 w 260"/>
                <a:gd name="T1" fmla="*/ 450 h 450"/>
                <a:gd name="T2" fmla="*/ 1034 w 260"/>
                <a:gd name="T3" fmla="*/ 335 h 450"/>
                <a:gd name="T4" fmla="*/ 2063 w 260"/>
                <a:gd name="T5" fmla="*/ 219 h 450"/>
                <a:gd name="T6" fmla="*/ 3092 w 260"/>
                <a:gd name="T7" fmla="*/ 106 h 450"/>
                <a:gd name="T8" fmla="*/ 3555 w 260"/>
                <a:gd name="T9" fmla="*/ 53 h 450"/>
                <a:gd name="T10" fmla="*/ 4116 w 260"/>
                <a:gd name="T11" fmla="*/ 0 h 450"/>
                <a:gd name="T12" fmla="*/ 0 60000 65536"/>
                <a:gd name="T13" fmla="*/ 0 60000 65536"/>
                <a:gd name="T14" fmla="*/ 0 60000 65536"/>
                <a:gd name="T15" fmla="*/ 0 60000 65536"/>
                <a:gd name="T16" fmla="*/ 0 60000 65536"/>
                <a:gd name="T17" fmla="*/ 0 60000 65536"/>
                <a:gd name="T18" fmla="*/ 0 w 260"/>
                <a:gd name="T19" fmla="*/ 0 h 450"/>
                <a:gd name="T20" fmla="*/ 260 w 260"/>
                <a:gd name="T21" fmla="*/ 450 h 450"/>
              </a:gdLst>
              <a:ahLst/>
              <a:cxnLst>
                <a:cxn ang="T12">
                  <a:pos x="T0" y="T1"/>
                </a:cxn>
                <a:cxn ang="T13">
                  <a:pos x="T2" y="T3"/>
                </a:cxn>
                <a:cxn ang="T14">
                  <a:pos x="T4" y="T5"/>
                </a:cxn>
                <a:cxn ang="T15">
                  <a:pos x="T6" y="T7"/>
                </a:cxn>
                <a:cxn ang="T16">
                  <a:pos x="T8" y="T9"/>
                </a:cxn>
                <a:cxn ang="T17">
                  <a:pos x="T10" y="T11"/>
                </a:cxn>
              </a:cxnLst>
              <a:rect l="T18" t="T19" r="T20" b="T21"/>
              <a:pathLst>
                <a:path w="260" h="450">
                  <a:moveTo>
                    <a:pt x="0" y="450"/>
                  </a:moveTo>
                  <a:lnTo>
                    <a:pt x="65" y="335"/>
                  </a:lnTo>
                  <a:lnTo>
                    <a:pt x="130" y="219"/>
                  </a:lnTo>
                  <a:lnTo>
                    <a:pt x="195" y="106"/>
                  </a:lnTo>
                  <a:lnTo>
                    <a:pt x="225" y="53"/>
                  </a:lnTo>
                  <a:lnTo>
                    <a:pt x="260" y="0"/>
                  </a:lnTo>
                </a:path>
              </a:pathLst>
            </a:custGeom>
            <a:noFill/>
            <a:ln w="6350">
              <a:solidFill>
                <a:srgbClr val="000080"/>
              </a:solidFill>
              <a:round/>
              <a:headEnd/>
              <a:tailEnd/>
            </a:ln>
          </p:spPr>
          <p:txBody>
            <a:bodyPr/>
            <a:lstStyle/>
            <a:p>
              <a:endParaRPr lang="en-US"/>
            </a:p>
          </p:txBody>
        </p:sp>
        <p:sp>
          <p:nvSpPr>
            <p:cNvPr id="29767" name="Freeform 60"/>
            <p:cNvSpPr>
              <a:spLocks/>
            </p:cNvSpPr>
            <p:nvPr/>
          </p:nvSpPr>
          <p:spPr bwMode="auto">
            <a:xfrm>
              <a:off x="1354" y="1248"/>
              <a:ext cx="310" cy="361"/>
            </a:xfrm>
            <a:custGeom>
              <a:avLst/>
              <a:gdLst>
                <a:gd name="T0" fmla="*/ 0 w 260"/>
                <a:gd name="T1" fmla="*/ 361 h 361"/>
                <a:gd name="T2" fmla="*/ 1086 w 260"/>
                <a:gd name="T3" fmla="*/ 262 h 361"/>
                <a:gd name="T4" fmla="*/ 2171 w 260"/>
                <a:gd name="T5" fmla="*/ 168 h 361"/>
                <a:gd name="T6" fmla="*/ 3245 w 260"/>
                <a:gd name="T7" fmla="*/ 82 h 361"/>
                <a:gd name="T8" fmla="*/ 4347 w 260"/>
                <a:gd name="T9" fmla="*/ 0 h 361"/>
                <a:gd name="T10" fmla="*/ 0 60000 65536"/>
                <a:gd name="T11" fmla="*/ 0 60000 65536"/>
                <a:gd name="T12" fmla="*/ 0 60000 65536"/>
                <a:gd name="T13" fmla="*/ 0 60000 65536"/>
                <a:gd name="T14" fmla="*/ 0 60000 65536"/>
                <a:gd name="T15" fmla="*/ 0 w 260"/>
                <a:gd name="T16" fmla="*/ 0 h 361"/>
                <a:gd name="T17" fmla="*/ 260 w 260"/>
                <a:gd name="T18" fmla="*/ 361 h 361"/>
              </a:gdLst>
              <a:ahLst/>
              <a:cxnLst>
                <a:cxn ang="T10">
                  <a:pos x="T0" y="T1"/>
                </a:cxn>
                <a:cxn ang="T11">
                  <a:pos x="T2" y="T3"/>
                </a:cxn>
                <a:cxn ang="T12">
                  <a:pos x="T4" y="T5"/>
                </a:cxn>
                <a:cxn ang="T13">
                  <a:pos x="T6" y="T7"/>
                </a:cxn>
                <a:cxn ang="T14">
                  <a:pos x="T8" y="T9"/>
                </a:cxn>
              </a:cxnLst>
              <a:rect l="T15" t="T16" r="T17" b="T18"/>
              <a:pathLst>
                <a:path w="260" h="361">
                  <a:moveTo>
                    <a:pt x="0" y="361"/>
                  </a:moveTo>
                  <a:lnTo>
                    <a:pt x="65" y="262"/>
                  </a:lnTo>
                  <a:lnTo>
                    <a:pt x="130" y="168"/>
                  </a:lnTo>
                  <a:lnTo>
                    <a:pt x="195" y="82"/>
                  </a:lnTo>
                  <a:lnTo>
                    <a:pt x="260" y="0"/>
                  </a:lnTo>
                </a:path>
              </a:pathLst>
            </a:custGeom>
            <a:noFill/>
            <a:ln w="6350">
              <a:solidFill>
                <a:srgbClr val="000080"/>
              </a:solidFill>
              <a:round/>
              <a:headEnd/>
              <a:tailEnd/>
            </a:ln>
          </p:spPr>
          <p:txBody>
            <a:bodyPr/>
            <a:lstStyle/>
            <a:p>
              <a:endParaRPr lang="en-US"/>
            </a:p>
          </p:txBody>
        </p:sp>
        <p:sp>
          <p:nvSpPr>
            <p:cNvPr id="29768" name="Freeform 61"/>
            <p:cNvSpPr>
              <a:spLocks/>
            </p:cNvSpPr>
            <p:nvPr/>
          </p:nvSpPr>
          <p:spPr bwMode="auto">
            <a:xfrm>
              <a:off x="1664" y="975"/>
              <a:ext cx="315" cy="273"/>
            </a:xfrm>
            <a:custGeom>
              <a:avLst/>
              <a:gdLst>
                <a:gd name="T0" fmla="*/ 0 w 265"/>
                <a:gd name="T1" fmla="*/ 273 h 273"/>
                <a:gd name="T2" fmla="*/ 1034 w 265"/>
                <a:gd name="T3" fmla="*/ 196 h 273"/>
                <a:gd name="T4" fmla="*/ 2084 w 265"/>
                <a:gd name="T5" fmla="*/ 126 h 273"/>
                <a:gd name="T6" fmla="*/ 3168 w 265"/>
                <a:gd name="T7" fmla="*/ 61 h 273"/>
                <a:gd name="T8" fmla="*/ 4211 w 265"/>
                <a:gd name="T9" fmla="*/ 0 h 273"/>
                <a:gd name="T10" fmla="*/ 0 60000 65536"/>
                <a:gd name="T11" fmla="*/ 0 60000 65536"/>
                <a:gd name="T12" fmla="*/ 0 60000 65536"/>
                <a:gd name="T13" fmla="*/ 0 60000 65536"/>
                <a:gd name="T14" fmla="*/ 0 60000 65536"/>
                <a:gd name="T15" fmla="*/ 0 w 265"/>
                <a:gd name="T16" fmla="*/ 0 h 273"/>
                <a:gd name="T17" fmla="*/ 265 w 265"/>
                <a:gd name="T18" fmla="*/ 273 h 273"/>
              </a:gdLst>
              <a:ahLst/>
              <a:cxnLst>
                <a:cxn ang="T10">
                  <a:pos x="T0" y="T1"/>
                </a:cxn>
                <a:cxn ang="T11">
                  <a:pos x="T2" y="T3"/>
                </a:cxn>
                <a:cxn ang="T12">
                  <a:pos x="T4" y="T5"/>
                </a:cxn>
                <a:cxn ang="T13">
                  <a:pos x="T6" y="T7"/>
                </a:cxn>
                <a:cxn ang="T14">
                  <a:pos x="T8" y="T9"/>
                </a:cxn>
              </a:cxnLst>
              <a:rect l="T15" t="T16" r="T17" b="T18"/>
              <a:pathLst>
                <a:path w="265" h="273">
                  <a:moveTo>
                    <a:pt x="0" y="273"/>
                  </a:moveTo>
                  <a:lnTo>
                    <a:pt x="65" y="196"/>
                  </a:lnTo>
                  <a:lnTo>
                    <a:pt x="131" y="126"/>
                  </a:lnTo>
                  <a:lnTo>
                    <a:pt x="200" y="61"/>
                  </a:lnTo>
                  <a:lnTo>
                    <a:pt x="265" y="0"/>
                  </a:lnTo>
                </a:path>
              </a:pathLst>
            </a:custGeom>
            <a:noFill/>
            <a:ln w="6350">
              <a:solidFill>
                <a:srgbClr val="000080"/>
              </a:solidFill>
              <a:round/>
              <a:headEnd/>
              <a:tailEnd/>
            </a:ln>
          </p:spPr>
          <p:txBody>
            <a:bodyPr/>
            <a:lstStyle/>
            <a:p>
              <a:endParaRPr lang="en-US"/>
            </a:p>
          </p:txBody>
        </p:sp>
        <p:sp>
          <p:nvSpPr>
            <p:cNvPr id="29769" name="Freeform 62"/>
            <p:cNvSpPr>
              <a:spLocks/>
            </p:cNvSpPr>
            <p:nvPr/>
          </p:nvSpPr>
          <p:spPr bwMode="auto">
            <a:xfrm>
              <a:off x="1979" y="795"/>
              <a:ext cx="309" cy="180"/>
            </a:xfrm>
            <a:custGeom>
              <a:avLst/>
              <a:gdLst>
                <a:gd name="T0" fmla="*/ 0 w 260"/>
                <a:gd name="T1" fmla="*/ 180 h 180"/>
                <a:gd name="T2" fmla="*/ 1034 w 260"/>
                <a:gd name="T3" fmla="*/ 127 h 180"/>
                <a:gd name="T4" fmla="*/ 2063 w 260"/>
                <a:gd name="T5" fmla="*/ 79 h 180"/>
                <a:gd name="T6" fmla="*/ 3092 w 260"/>
                <a:gd name="T7" fmla="*/ 36 h 180"/>
                <a:gd name="T8" fmla="*/ 4116 w 260"/>
                <a:gd name="T9" fmla="*/ 0 h 180"/>
                <a:gd name="T10" fmla="*/ 0 60000 65536"/>
                <a:gd name="T11" fmla="*/ 0 60000 65536"/>
                <a:gd name="T12" fmla="*/ 0 60000 65536"/>
                <a:gd name="T13" fmla="*/ 0 60000 65536"/>
                <a:gd name="T14" fmla="*/ 0 60000 65536"/>
                <a:gd name="T15" fmla="*/ 0 w 260"/>
                <a:gd name="T16" fmla="*/ 0 h 180"/>
                <a:gd name="T17" fmla="*/ 260 w 260"/>
                <a:gd name="T18" fmla="*/ 180 h 180"/>
              </a:gdLst>
              <a:ahLst/>
              <a:cxnLst>
                <a:cxn ang="T10">
                  <a:pos x="T0" y="T1"/>
                </a:cxn>
                <a:cxn ang="T11">
                  <a:pos x="T2" y="T3"/>
                </a:cxn>
                <a:cxn ang="T12">
                  <a:pos x="T4" y="T5"/>
                </a:cxn>
                <a:cxn ang="T13">
                  <a:pos x="T6" y="T7"/>
                </a:cxn>
                <a:cxn ang="T14">
                  <a:pos x="T8" y="T9"/>
                </a:cxn>
              </a:cxnLst>
              <a:rect l="T15" t="T16" r="T17" b="T18"/>
              <a:pathLst>
                <a:path w="260" h="180">
                  <a:moveTo>
                    <a:pt x="0" y="180"/>
                  </a:moveTo>
                  <a:lnTo>
                    <a:pt x="65" y="127"/>
                  </a:lnTo>
                  <a:lnTo>
                    <a:pt x="130" y="79"/>
                  </a:lnTo>
                  <a:lnTo>
                    <a:pt x="195" y="36"/>
                  </a:lnTo>
                  <a:lnTo>
                    <a:pt x="260" y="0"/>
                  </a:lnTo>
                </a:path>
              </a:pathLst>
            </a:custGeom>
            <a:noFill/>
            <a:ln w="6350">
              <a:solidFill>
                <a:srgbClr val="000080"/>
              </a:solidFill>
              <a:round/>
              <a:headEnd/>
              <a:tailEnd/>
            </a:ln>
          </p:spPr>
          <p:txBody>
            <a:bodyPr/>
            <a:lstStyle/>
            <a:p>
              <a:endParaRPr lang="en-US"/>
            </a:p>
          </p:txBody>
        </p:sp>
        <p:sp>
          <p:nvSpPr>
            <p:cNvPr id="29770" name="Freeform 63"/>
            <p:cNvSpPr>
              <a:spLocks/>
            </p:cNvSpPr>
            <p:nvPr/>
          </p:nvSpPr>
          <p:spPr bwMode="auto">
            <a:xfrm>
              <a:off x="2288" y="706"/>
              <a:ext cx="310" cy="89"/>
            </a:xfrm>
            <a:custGeom>
              <a:avLst/>
              <a:gdLst>
                <a:gd name="T0" fmla="*/ 0 w 260"/>
                <a:gd name="T1" fmla="*/ 89 h 89"/>
                <a:gd name="T2" fmla="*/ 1086 w 260"/>
                <a:gd name="T3" fmla="*/ 57 h 89"/>
                <a:gd name="T4" fmla="*/ 2171 w 260"/>
                <a:gd name="T5" fmla="*/ 33 h 89"/>
                <a:gd name="T6" fmla="*/ 3245 w 260"/>
                <a:gd name="T7" fmla="*/ 14 h 89"/>
                <a:gd name="T8" fmla="*/ 4347 w 260"/>
                <a:gd name="T9" fmla="*/ 0 h 89"/>
                <a:gd name="T10" fmla="*/ 0 60000 65536"/>
                <a:gd name="T11" fmla="*/ 0 60000 65536"/>
                <a:gd name="T12" fmla="*/ 0 60000 65536"/>
                <a:gd name="T13" fmla="*/ 0 60000 65536"/>
                <a:gd name="T14" fmla="*/ 0 60000 65536"/>
                <a:gd name="T15" fmla="*/ 0 w 260"/>
                <a:gd name="T16" fmla="*/ 0 h 89"/>
                <a:gd name="T17" fmla="*/ 260 w 260"/>
                <a:gd name="T18" fmla="*/ 89 h 89"/>
              </a:gdLst>
              <a:ahLst/>
              <a:cxnLst>
                <a:cxn ang="T10">
                  <a:pos x="T0" y="T1"/>
                </a:cxn>
                <a:cxn ang="T11">
                  <a:pos x="T2" y="T3"/>
                </a:cxn>
                <a:cxn ang="T12">
                  <a:pos x="T4" y="T5"/>
                </a:cxn>
                <a:cxn ang="T13">
                  <a:pos x="T6" y="T7"/>
                </a:cxn>
                <a:cxn ang="T14">
                  <a:pos x="T8" y="T9"/>
                </a:cxn>
              </a:cxnLst>
              <a:rect l="T15" t="T16" r="T17" b="T18"/>
              <a:pathLst>
                <a:path w="260" h="89">
                  <a:moveTo>
                    <a:pt x="0" y="89"/>
                  </a:moveTo>
                  <a:lnTo>
                    <a:pt x="65" y="57"/>
                  </a:lnTo>
                  <a:lnTo>
                    <a:pt x="130" y="33"/>
                  </a:lnTo>
                  <a:lnTo>
                    <a:pt x="195" y="14"/>
                  </a:lnTo>
                  <a:lnTo>
                    <a:pt x="260" y="0"/>
                  </a:lnTo>
                </a:path>
              </a:pathLst>
            </a:custGeom>
            <a:noFill/>
            <a:ln w="6350">
              <a:solidFill>
                <a:srgbClr val="000080"/>
              </a:solidFill>
              <a:round/>
              <a:headEnd/>
              <a:tailEnd/>
            </a:ln>
          </p:spPr>
          <p:txBody>
            <a:bodyPr/>
            <a:lstStyle/>
            <a:p>
              <a:endParaRPr lang="en-US"/>
            </a:p>
          </p:txBody>
        </p:sp>
        <p:sp>
          <p:nvSpPr>
            <p:cNvPr id="29771" name="Freeform 64"/>
            <p:cNvSpPr>
              <a:spLocks/>
            </p:cNvSpPr>
            <p:nvPr/>
          </p:nvSpPr>
          <p:spPr bwMode="auto">
            <a:xfrm>
              <a:off x="2598" y="694"/>
              <a:ext cx="311" cy="12"/>
            </a:xfrm>
            <a:custGeom>
              <a:avLst/>
              <a:gdLst>
                <a:gd name="T0" fmla="*/ 0 w 261"/>
                <a:gd name="T1" fmla="*/ 12 h 12"/>
                <a:gd name="T2" fmla="*/ 1077 w 261"/>
                <a:gd name="T3" fmla="*/ 4 h 12"/>
                <a:gd name="T4" fmla="*/ 2171 w 261"/>
                <a:gd name="T5" fmla="*/ 0 h 12"/>
                <a:gd name="T6" fmla="*/ 3243 w 261"/>
                <a:gd name="T7" fmla="*/ 4 h 12"/>
                <a:gd name="T8" fmla="*/ 4315 w 261"/>
                <a:gd name="T9" fmla="*/ 12 h 12"/>
                <a:gd name="T10" fmla="*/ 0 60000 65536"/>
                <a:gd name="T11" fmla="*/ 0 60000 65536"/>
                <a:gd name="T12" fmla="*/ 0 60000 65536"/>
                <a:gd name="T13" fmla="*/ 0 60000 65536"/>
                <a:gd name="T14" fmla="*/ 0 60000 65536"/>
                <a:gd name="T15" fmla="*/ 0 w 261"/>
                <a:gd name="T16" fmla="*/ 0 h 12"/>
                <a:gd name="T17" fmla="*/ 261 w 261"/>
                <a:gd name="T18" fmla="*/ 12 h 12"/>
              </a:gdLst>
              <a:ahLst/>
              <a:cxnLst>
                <a:cxn ang="T10">
                  <a:pos x="T0" y="T1"/>
                </a:cxn>
                <a:cxn ang="T11">
                  <a:pos x="T2" y="T3"/>
                </a:cxn>
                <a:cxn ang="T12">
                  <a:pos x="T4" y="T5"/>
                </a:cxn>
                <a:cxn ang="T13">
                  <a:pos x="T6" y="T7"/>
                </a:cxn>
                <a:cxn ang="T14">
                  <a:pos x="T8" y="T9"/>
                </a:cxn>
              </a:cxnLst>
              <a:rect l="T15" t="T16" r="T17" b="T18"/>
              <a:pathLst>
                <a:path w="261" h="12">
                  <a:moveTo>
                    <a:pt x="0" y="12"/>
                  </a:moveTo>
                  <a:lnTo>
                    <a:pt x="65" y="4"/>
                  </a:lnTo>
                  <a:lnTo>
                    <a:pt x="131" y="0"/>
                  </a:lnTo>
                  <a:lnTo>
                    <a:pt x="196" y="4"/>
                  </a:lnTo>
                  <a:lnTo>
                    <a:pt x="261" y="12"/>
                  </a:lnTo>
                </a:path>
              </a:pathLst>
            </a:custGeom>
            <a:noFill/>
            <a:ln w="6350">
              <a:solidFill>
                <a:srgbClr val="000080"/>
              </a:solidFill>
              <a:round/>
              <a:headEnd/>
              <a:tailEnd/>
            </a:ln>
          </p:spPr>
          <p:txBody>
            <a:bodyPr/>
            <a:lstStyle/>
            <a:p>
              <a:endParaRPr lang="en-US"/>
            </a:p>
          </p:txBody>
        </p:sp>
        <p:sp>
          <p:nvSpPr>
            <p:cNvPr id="29772" name="Freeform 65"/>
            <p:cNvSpPr>
              <a:spLocks/>
            </p:cNvSpPr>
            <p:nvPr/>
          </p:nvSpPr>
          <p:spPr bwMode="auto">
            <a:xfrm>
              <a:off x="2909" y="706"/>
              <a:ext cx="309" cy="89"/>
            </a:xfrm>
            <a:custGeom>
              <a:avLst/>
              <a:gdLst>
                <a:gd name="T0" fmla="*/ 0 w 260"/>
                <a:gd name="T1" fmla="*/ 0 h 89"/>
                <a:gd name="T2" fmla="*/ 1034 w 260"/>
                <a:gd name="T3" fmla="*/ 14 h 89"/>
                <a:gd name="T4" fmla="*/ 2063 w 260"/>
                <a:gd name="T5" fmla="*/ 33 h 89"/>
                <a:gd name="T6" fmla="*/ 3092 w 260"/>
                <a:gd name="T7" fmla="*/ 57 h 89"/>
                <a:gd name="T8" fmla="*/ 4116 w 260"/>
                <a:gd name="T9" fmla="*/ 89 h 89"/>
                <a:gd name="T10" fmla="*/ 0 60000 65536"/>
                <a:gd name="T11" fmla="*/ 0 60000 65536"/>
                <a:gd name="T12" fmla="*/ 0 60000 65536"/>
                <a:gd name="T13" fmla="*/ 0 60000 65536"/>
                <a:gd name="T14" fmla="*/ 0 60000 65536"/>
                <a:gd name="T15" fmla="*/ 0 w 260"/>
                <a:gd name="T16" fmla="*/ 0 h 89"/>
                <a:gd name="T17" fmla="*/ 260 w 260"/>
                <a:gd name="T18" fmla="*/ 89 h 89"/>
              </a:gdLst>
              <a:ahLst/>
              <a:cxnLst>
                <a:cxn ang="T10">
                  <a:pos x="T0" y="T1"/>
                </a:cxn>
                <a:cxn ang="T11">
                  <a:pos x="T2" y="T3"/>
                </a:cxn>
                <a:cxn ang="T12">
                  <a:pos x="T4" y="T5"/>
                </a:cxn>
                <a:cxn ang="T13">
                  <a:pos x="T6" y="T7"/>
                </a:cxn>
                <a:cxn ang="T14">
                  <a:pos x="T8" y="T9"/>
                </a:cxn>
              </a:cxnLst>
              <a:rect l="T15" t="T16" r="T17" b="T18"/>
              <a:pathLst>
                <a:path w="260" h="89">
                  <a:moveTo>
                    <a:pt x="0" y="0"/>
                  </a:moveTo>
                  <a:lnTo>
                    <a:pt x="65" y="14"/>
                  </a:lnTo>
                  <a:lnTo>
                    <a:pt x="130" y="33"/>
                  </a:lnTo>
                  <a:lnTo>
                    <a:pt x="195" y="57"/>
                  </a:lnTo>
                  <a:lnTo>
                    <a:pt x="260" y="89"/>
                  </a:lnTo>
                </a:path>
              </a:pathLst>
            </a:custGeom>
            <a:noFill/>
            <a:ln w="6350">
              <a:solidFill>
                <a:srgbClr val="000080"/>
              </a:solidFill>
              <a:round/>
              <a:headEnd/>
              <a:tailEnd/>
            </a:ln>
          </p:spPr>
          <p:txBody>
            <a:bodyPr/>
            <a:lstStyle/>
            <a:p>
              <a:endParaRPr lang="en-US"/>
            </a:p>
          </p:txBody>
        </p:sp>
        <p:sp>
          <p:nvSpPr>
            <p:cNvPr id="29773" name="Freeform 66"/>
            <p:cNvSpPr>
              <a:spLocks/>
            </p:cNvSpPr>
            <p:nvPr/>
          </p:nvSpPr>
          <p:spPr bwMode="auto">
            <a:xfrm>
              <a:off x="3218" y="795"/>
              <a:ext cx="310" cy="180"/>
            </a:xfrm>
            <a:custGeom>
              <a:avLst/>
              <a:gdLst>
                <a:gd name="T0" fmla="*/ 0 w 260"/>
                <a:gd name="T1" fmla="*/ 0 h 180"/>
                <a:gd name="T2" fmla="*/ 1086 w 260"/>
                <a:gd name="T3" fmla="*/ 36 h 180"/>
                <a:gd name="T4" fmla="*/ 2171 w 260"/>
                <a:gd name="T5" fmla="*/ 79 h 180"/>
                <a:gd name="T6" fmla="*/ 3245 w 260"/>
                <a:gd name="T7" fmla="*/ 127 h 180"/>
                <a:gd name="T8" fmla="*/ 4347 w 260"/>
                <a:gd name="T9" fmla="*/ 180 h 180"/>
                <a:gd name="T10" fmla="*/ 0 60000 65536"/>
                <a:gd name="T11" fmla="*/ 0 60000 65536"/>
                <a:gd name="T12" fmla="*/ 0 60000 65536"/>
                <a:gd name="T13" fmla="*/ 0 60000 65536"/>
                <a:gd name="T14" fmla="*/ 0 60000 65536"/>
                <a:gd name="T15" fmla="*/ 0 w 260"/>
                <a:gd name="T16" fmla="*/ 0 h 180"/>
                <a:gd name="T17" fmla="*/ 260 w 260"/>
                <a:gd name="T18" fmla="*/ 180 h 180"/>
              </a:gdLst>
              <a:ahLst/>
              <a:cxnLst>
                <a:cxn ang="T10">
                  <a:pos x="T0" y="T1"/>
                </a:cxn>
                <a:cxn ang="T11">
                  <a:pos x="T2" y="T3"/>
                </a:cxn>
                <a:cxn ang="T12">
                  <a:pos x="T4" y="T5"/>
                </a:cxn>
                <a:cxn ang="T13">
                  <a:pos x="T6" y="T7"/>
                </a:cxn>
                <a:cxn ang="T14">
                  <a:pos x="T8" y="T9"/>
                </a:cxn>
              </a:cxnLst>
              <a:rect l="T15" t="T16" r="T17" b="T18"/>
              <a:pathLst>
                <a:path w="260" h="180">
                  <a:moveTo>
                    <a:pt x="0" y="0"/>
                  </a:moveTo>
                  <a:lnTo>
                    <a:pt x="65" y="36"/>
                  </a:lnTo>
                  <a:lnTo>
                    <a:pt x="130" y="79"/>
                  </a:lnTo>
                  <a:lnTo>
                    <a:pt x="195" y="127"/>
                  </a:lnTo>
                  <a:lnTo>
                    <a:pt x="260" y="180"/>
                  </a:lnTo>
                </a:path>
              </a:pathLst>
            </a:custGeom>
            <a:noFill/>
            <a:ln w="6350">
              <a:solidFill>
                <a:srgbClr val="000080"/>
              </a:solidFill>
              <a:round/>
              <a:headEnd/>
              <a:tailEnd/>
            </a:ln>
          </p:spPr>
          <p:txBody>
            <a:bodyPr/>
            <a:lstStyle/>
            <a:p>
              <a:endParaRPr lang="en-US"/>
            </a:p>
          </p:txBody>
        </p:sp>
        <p:sp>
          <p:nvSpPr>
            <p:cNvPr id="29774" name="Freeform 67"/>
            <p:cNvSpPr>
              <a:spLocks/>
            </p:cNvSpPr>
            <p:nvPr/>
          </p:nvSpPr>
          <p:spPr bwMode="auto">
            <a:xfrm>
              <a:off x="3528" y="975"/>
              <a:ext cx="315" cy="273"/>
            </a:xfrm>
            <a:custGeom>
              <a:avLst/>
              <a:gdLst>
                <a:gd name="T0" fmla="*/ 0 w 265"/>
                <a:gd name="T1" fmla="*/ 0 h 273"/>
                <a:gd name="T2" fmla="*/ 1034 w 265"/>
                <a:gd name="T3" fmla="*/ 61 h 273"/>
                <a:gd name="T4" fmla="*/ 2065 w 265"/>
                <a:gd name="T5" fmla="*/ 126 h 273"/>
                <a:gd name="T6" fmla="*/ 3168 w 265"/>
                <a:gd name="T7" fmla="*/ 196 h 273"/>
                <a:gd name="T8" fmla="*/ 4211 w 265"/>
                <a:gd name="T9" fmla="*/ 273 h 273"/>
                <a:gd name="T10" fmla="*/ 0 60000 65536"/>
                <a:gd name="T11" fmla="*/ 0 60000 65536"/>
                <a:gd name="T12" fmla="*/ 0 60000 65536"/>
                <a:gd name="T13" fmla="*/ 0 60000 65536"/>
                <a:gd name="T14" fmla="*/ 0 60000 65536"/>
                <a:gd name="T15" fmla="*/ 0 w 265"/>
                <a:gd name="T16" fmla="*/ 0 h 273"/>
                <a:gd name="T17" fmla="*/ 265 w 265"/>
                <a:gd name="T18" fmla="*/ 273 h 273"/>
              </a:gdLst>
              <a:ahLst/>
              <a:cxnLst>
                <a:cxn ang="T10">
                  <a:pos x="T0" y="T1"/>
                </a:cxn>
                <a:cxn ang="T11">
                  <a:pos x="T2" y="T3"/>
                </a:cxn>
                <a:cxn ang="T12">
                  <a:pos x="T4" y="T5"/>
                </a:cxn>
                <a:cxn ang="T13">
                  <a:pos x="T6" y="T7"/>
                </a:cxn>
                <a:cxn ang="T14">
                  <a:pos x="T8" y="T9"/>
                </a:cxn>
              </a:cxnLst>
              <a:rect l="T15" t="T16" r="T17" b="T18"/>
              <a:pathLst>
                <a:path w="265" h="273">
                  <a:moveTo>
                    <a:pt x="0" y="0"/>
                  </a:moveTo>
                  <a:lnTo>
                    <a:pt x="65" y="61"/>
                  </a:lnTo>
                  <a:lnTo>
                    <a:pt x="130" y="126"/>
                  </a:lnTo>
                  <a:lnTo>
                    <a:pt x="200" y="196"/>
                  </a:lnTo>
                  <a:lnTo>
                    <a:pt x="265" y="273"/>
                  </a:lnTo>
                </a:path>
              </a:pathLst>
            </a:custGeom>
            <a:noFill/>
            <a:ln w="6350">
              <a:solidFill>
                <a:srgbClr val="000080"/>
              </a:solidFill>
              <a:round/>
              <a:headEnd/>
              <a:tailEnd/>
            </a:ln>
          </p:spPr>
          <p:txBody>
            <a:bodyPr/>
            <a:lstStyle/>
            <a:p>
              <a:endParaRPr lang="en-US"/>
            </a:p>
          </p:txBody>
        </p:sp>
        <p:sp>
          <p:nvSpPr>
            <p:cNvPr id="29775" name="Freeform 68"/>
            <p:cNvSpPr>
              <a:spLocks/>
            </p:cNvSpPr>
            <p:nvPr/>
          </p:nvSpPr>
          <p:spPr bwMode="auto">
            <a:xfrm>
              <a:off x="3843" y="1248"/>
              <a:ext cx="310" cy="361"/>
            </a:xfrm>
            <a:custGeom>
              <a:avLst/>
              <a:gdLst>
                <a:gd name="T0" fmla="*/ 0 w 260"/>
                <a:gd name="T1" fmla="*/ 0 h 361"/>
                <a:gd name="T2" fmla="*/ 571 w 260"/>
                <a:gd name="T3" fmla="*/ 41 h 361"/>
                <a:gd name="T4" fmla="*/ 1086 w 260"/>
                <a:gd name="T5" fmla="*/ 84 h 361"/>
                <a:gd name="T6" fmla="*/ 2171 w 260"/>
                <a:gd name="T7" fmla="*/ 175 h 361"/>
                <a:gd name="T8" fmla="*/ 3245 w 260"/>
                <a:gd name="T9" fmla="*/ 269 h 361"/>
                <a:gd name="T10" fmla="*/ 4347 w 260"/>
                <a:gd name="T11" fmla="*/ 361 h 361"/>
                <a:gd name="T12" fmla="*/ 0 60000 65536"/>
                <a:gd name="T13" fmla="*/ 0 60000 65536"/>
                <a:gd name="T14" fmla="*/ 0 60000 65536"/>
                <a:gd name="T15" fmla="*/ 0 60000 65536"/>
                <a:gd name="T16" fmla="*/ 0 60000 65536"/>
                <a:gd name="T17" fmla="*/ 0 60000 65536"/>
                <a:gd name="T18" fmla="*/ 0 w 260"/>
                <a:gd name="T19" fmla="*/ 0 h 361"/>
                <a:gd name="T20" fmla="*/ 260 w 260"/>
                <a:gd name="T21" fmla="*/ 361 h 361"/>
              </a:gdLst>
              <a:ahLst/>
              <a:cxnLst>
                <a:cxn ang="T12">
                  <a:pos x="T0" y="T1"/>
                </a:cxn>
                <a:cxn ang="T13">
                  <a:pos x="T2" y="T3"/>
                </a:cxn>
                <a:cxn ang="T14">
                  <a:pos x="T4" y="T5"/>
                </a:cxn>
                <a:cxn ang="T15">
                  <a:pos x="T6" y="T7"/>
                </a:cxn>
                <a:cxn ang="T16">
                  <a:pos x="T8" y="T9"/>
                </a:cxn>
                <a:cxn ang="T17">
                  <a:pos x="T10" y="T11"/>
                </a:cxn>
              </a:cxnLst>
              <a:rect l="T18" t="T19" r="T20" b="T21"/>
              <a:pathLst>
                <a:path w="260" h="361">
                  <a:moveTo>
                    <a:pt x="0" y="0"/>
                  </a:moveTo>
                  <a:lnTo>
                    <a:pt x="34" y="41"/>
                  </a:lnTo>
                  <a:lnTo>
                    <a:pt x="65" y="84"/>
                  </a:lnTo>
                  <a:lnTo>
                    <a:pt x="130" y="175"/>
                  </a:lnTo>
                  <a:lnTo>
                    <a:pt x="195" y="269"/>
                  </a:lnTo>
                  <a:lnTo>
                    <a:pt x="260" y="361"/>
                  </a:lnTo>
                </a:path>
              </a:pathLst>
            </a:custGeom>
            <a:noFill/>
            <a:ln w="6350">
              <a:solidFill>
                <a:srgbClr val="000080"/>
              </a:solidFill>
              <a:round/>
              <a:headEnd/>
              <a:tailEnd/>
            </a:ln>
          </p:spPr>
          <p:txBody>
            <a:bodyPr/>
            <a:lstStyle/>
            <a:p>
              <a:endParaRPr lang="en-US"/>
            </a:p>
          </p:txBody>
        </p:sp>
        <p:sp>
          <p:nvSpPr>
            <p:cNvPr id="29776" name="Freeform 69"/>
            <p:cNvSpPr>
              <a:spLocks/>
            </p:cNvSpPr>
            <p:nvPr/>
          </p:nvSpPr>
          <p:spPr bwMode="auto">
            <a:xfrm>
              <a:off x="972" y="2052"/>
              <a:ext cx="31" cy="15"/>
            </a:xfrm>
            <a:custGeom>
              <a:avLst/>
              <a:gdLst>
                <a:gd name="T0" fmla="*/ 221 w 26"/>
                <a:gd name="T1" fmla="*/ 0 h 15"/>
                <a:gd name="T2" fmla="*/ 429 w 26"/>
                <a:gd name="T3" fmla="*/ 7 h 15"/>
                <a:gd name="T4" fmla="*/ 221 w 26"/>
                <a:gd name="T5" fmla="*/ 15 h 15"/>
                <a:gd name="T6" fmla="*/ 0 w 26"/>
                <a:gd name="T7" fmla="*/ 7 h 15"/>
                <a:gd name="T8" fmla="*/ 221 w 26"/>
                <a:gd name="T9" fmla="*/ 0 h 15"/>
                <a:gd name="T10" fmla="*/ 0 60000 65536"/>
                <a:gd name="T11" fmla="*/ 0 60000 65536"/>
                <a:gd name="T12" fmla="*/ 0 60000 65536"/>
                <a:gd name="T13" fmla="*/ 0 60000 65536"/>
                <a:gd name="T14" fmla="*/ 0 60000 65536"/>
                <a:gd name="T15" fmla="*/ 0 w 26"/>
                <a:gd name="T16" fmla="*/ 0 h 15"/>
                <a:gd name="T17" fmla="*/ 26 w 26"/>
                <a:gd name="T18" fmla="*/ 15 h 15"/>
              </a:gdLst>
              <a:ahLst/>
              <a:cxnLst>
                <a:cxn ang="T10">
                  <a:pos x="T0" y="T1"/>
                </a:cxn>
                <a:cxn ang="T11">
                  <a:pos x="T2" y="T3"/>
                </a:cxn>
                <a:cxn ang="T12">
                  <a:pos x="T4" y="T5"/>
                </a:cxn>
                <a:cxn ang="T13">
                  <a:pos x="T6" y="T7"/>
                </a:cxn>
                <a:cxn ang="T14">
                  <a:pos x="T8" y="T9"/>
                </a:cxn>
              </a:cxnLst>
              <a:rect l="T15" t="T16" r="T17" b="T18"/>
              <a:pathLst>
                <a:path w="26" h="15">
                  <a:moveTo>
                    <a:pt x="13" y="0"/>
                  </a:moveTo>
                  <a:lnTo>
                    <a:pt x="26" y="7"/>
                  </a:lnTo>
                  <a:lnTo>
                    <a:pt x="13" y="15"/>
                  </a:lnTo>
                  <a:lnTo>
                    <a:pt x="0" y="7"/>
                  </a:lnTo>
                  <a:lnTo>
                    <a:pt x="13" y="0"/>
                  </a:lnTo>
                  <a:close/>
                </a:path>
              </a:pathLst>
            </a:custGeom>
            <a:solidFill>
              <a:srgbClr val="000080"/>
            </a:solidFill>
            <a:ln w="6350">
              <a:solidFill>
                <a:srgbClr val="000080"/>
              </a:solidFill>
              <a:round/>
              <a:headEnd/>
              <a:tailEnd/>
            </a:ln>
          </p:spPr>
          <p:txBody>
            <a:bodyPr/>
            <a:lstStyle/>
            <a:p>
              <a:endParaRPr lang="en-US"/>
            </a:p>
          </p:txBody>
        </p:sp>
        <p:sp>
          <p:nvSpPr>
            <p:cNvPr id="29777" name="Freeform 70"/>
            <p:cNvSpPr>
              <a:spLocks/>
            </p:cNvSpPr>
            <p:nvPr/>
          </p:nvSpPr>
          <p:spPr bwMode="auto">
            <a:xfrm>
              <a:off x="1339" y="1602"/>
              <a:ext cx="31" cy="14"/>
            </a:xfrm>
            <a:custGeom>
              <a:avLst/>
              <a:gdLst>
                <a:gd name="T0" fmla="*/ 221 w 26"/>
                <a:gd name="T1" fmla="*/ 0 h 14"/>
                <a:gd name="T2" fmla="*/ 429 w 26"/>
                <a:gd name="T3" fmla="*/ 7 h 14"/>
                <a:gd name="T4" fmla="*/ 221 w 26"/>
                <a:gd name="T5" fmla="*/ 14 h 14"/>
                <a:gd name="T6" fmla="*/ 0 w 26"/>
                <a:gd name="T7" fmla="*/ 7 h 14"/>
                <a:gd name="T8" fmla="*/ 221 w 26"/>
                <a:gd name="T9" fmla="*/ 0 h 14"/>
                <a:gd name="T10" fmla="*/ 0 60000 65536"/>
                <a:gd name="T11" fmla="*/ 0 60000 65536"/>
                <a:gd name="T12" fmla="*/ 0 60000 65536"/>
                <a:gd name="T13" fmla="*/ 0 60000 65536"/>
                <a:gd name="T14" fmla="*/ 0 60000 65536"/>
                <a:gd name="T15" fmla="*/ 0 w 26"/>
                <a:gd name="T16" fmla="*/ 0 h 14"/>
                <a:gd name="T17" fmla="*/ 26 w 26"/>
                <a:gd name="T18" fmla="*/ 14 h 14"/>
              </a:gdLst>
              <a:ahLst/>
              <a:cxnLst>
                <a:cxn ang="T10">
                  <a:pos x="T0" y="T1"/>
                </a:cxn>
                <a:cxn ang="T11">
                  <a:pos x="T2" y="T3"/>
                </a:cxn>
                <a:cxn ang="T12">
                  <a:pos x="T4" y="T5"/>
                </a:cxn>
                <a:cxn ang="T13">
                  <a:pos x="T6" y="T7"/>
                </a:cxn>
                <a:cxn ang="T14">
                  <a:pos x="T8" y="T9"/>
                </a:cxn>
              </a:cxnLst>
              <a:rect l="T15" t="T16" r="T17" b="T18"/>
              <a:pathLst>
                <a:path w="26" h="14">
                  <a:moveTo>
                    <a:pt x="13" y="0"/>
                  </a:moveTo>
                  <a:lnTo>
                    <a:pt x="26" y="7"/>
                  </a:lnTo>
                  <a:lnTo>
                    <a:pt x="13" y="14"/>
                  </a:lnTo>
                  <a:lnTo>
                    <a:pt x="0" y="7"/>
                  </a:lnTo>
                  <a:lnTo>
                    <a:pt x="13" y="0"/>
                  </a:lnTo>
                  <a:close/>
                </a:path>
              </a:pathLst>
            </a:custGeom>
            <a:solidFill>
              <a:srgbClr val="000080"/>
            </a:solidFill>
            <a:ln w="6350">
              <a:solidFill>
                <a:srgbClr val="000080"/>
              </a:solidFill>
              <a:round/>
              <a:headEnd/>
              <a:tailEnd/>
            </a:ln>
          </p:spPr>
          <p:txBody>
            <a:bodyPr/>
            <a:lstStyle/>
            <a:p>
              <a:endParaRPr lang="en-US"/>
            </a:p>
          </p:txBody>
        </p:sp>
        <p:sp>
          <p:nvSpPr>
            <p:cNvPr id="29778" name="Freeform 71"/>
            <p:cNvSpPr>
              <a:spLocks/>
            </p:cNvSpPr>
            <p:nvPr/>
          </p:nvSpPr>
          <p:spPr bwMode="auto">
            <a:xfrm>
              <a:off x="1648" y="1240"/>
              <a:ext cx="31" cy="15"/>
            </a:xfrm>
            <a:custGeom>
              <a:avLst/>
              <a:gdLst>
                <a:gd name="T0" fmla="*/ 221 w 26"/>
                <a:gd name="T1" fmla="*/ 0 h 15"/>
                <a:gd name="T2" fmla="*/ 429 w 26"/>
                <a:gd name="T3" fmla="*/ 8 h 15"/>
                <a:gd name="T4" fmla="*/ 221 w 26"/>
                <a:gd name="T5" fmla="*/ 15 h 15"/>
                <a:gd name="T6" fmla="*/ 0 w 26"/>
                <a:gd name="T7" fmla="*/ 8 h 15"/>
                <a:gd name="T8" fmla="*/ 221 w 26"/>
                <a:gd name="T9" fmla="*/ 0 h 15"/>
                <a:gd name="T10" fmla="*/ 0 60000 65536"/>
                <a:gd name="T11" fmla="*/ 0 60000 65536"/>
                <a:gd name="T12" fmla="*/ 0 60000 65536"/>
                <a:gd name="T13" fmla="*/ 0 60000 65536"/>
                <a:gd name="T14" fmla="*/ 0 60000 65536"/>
                <a:gd name="T15" fmla="*/ 0 w 26"/>
                <a:gd name="T16" fmla="*/ 0 h 15"/>
                <a:gd name="T17" fmla="*/ 26 w 26"/>
                <a:gd name="T18" fmla="*/ 15 h 15"/>
              </a:gdLst>
              <a:ahLst/>
              <a:cxnLst>
                <a:cxn ang="T10">
                  <a:pos x="T0" y="T1"/>
                </a:cxn>
                <a:cxn ang="T11">
                  <a:pos x="T2" y="T3"/>
                </a:cxn>
                <a:cxn ang="T12">
                  <a:pos x="T4" y="T5"/>
                </a:cxn>
                <a:cxn ang="T13">
                  <a:pos x="T6" y="T7"/>
                </a:cxn>
                <a:cxn ang="T14">
                  <a:pos x="T8" y="T9"/>
                </a:cxn>
              </a:cxnLst>
              <a:rect l="T15" t="T16" r="T17" b="T18"/>
              <a:pathLst>
                <a:path w="26" h="15">
                  <a:moveTo>
                    <a:pt x="13" y="0"/>
                  </a:moveTo>
                  <a:lnTo>
                    <a:pt x="26" y="8"/>
                  </a:lnTo>
                  <a:lnTo>
                    <a:pt x="13" y="15"/>
                  </a:lnTo>
                  <a:lnTo>
                    <a:pt x="0" y="8"/>
                  </a:lnTo>
                  <a:lnTo>
                    <a:pt x="13" y="0"/>
                  </a:lnTo>
                  <a:close/>
                </a:path>
              </a:pathLst>
            </a:custGeom>
            <a:solidFill>
              <a:srgbClr val="000080"/>
            </a:solidFill>
            <a:ln w="6350">
              <a:solidFill>
                <a:srgbClr val="000080"/>
              </a:solidFill>
              <a:round/>
              <a:headEnd/>
              <a:tailEnd/>
            </a:ln>
          </p:spPr>
          <p:txBody>
            <a:bodyPr/>
            <a:lstStyle/>
            <a:p>
              <a:endParaRPr lang="en-US"/>
            </a:p>
          </p:txBody>
        </p:sp>
        <p:sp>
          <p:nvSpPr>
            <p:cNvPr id="29779" name="Freeform 72"/>
            <p:cNvSpPr>
              <a:spLocks/>
            </p:cNvSpPr>
            <p:nvPr/>
          </p:nvSpPr>
          <p:spPr bwMode="auto">
            <a:xfrm>
              <a:off x="1964" y="968"/>
              <a:ext cx="30" cy="15"/>
            </a:xfrm>
            <a:custGeom>
              <a:avLst/>
              <a:gdLst>
                <a:gd name="T0" fmla="*/ 129 w 26"/>
                <a:gd name="T1" fmla="*/ 0 h 15"/>
                <a:gd name="T2" fmla="*/ 252 w 26"/>
                <a:gd name="T3" fmla="*/ 7 h 15"/>
                <a:gd name="T4" fmla="*/ 129 w 26"/>
                <a:gd name="T5" fmla="*/ 15 h 15"/>
                <a:gd name="T6" fmla="*/ 0 w 26"/>
                <a:gd name="T7" fmla="*/ 7 h 15"/>
                <a:gd name="T8" fmla="*/ 129 w 26"/>
                <a:gd name="T9" fmla="*/ 0 h 15"/>
                <a:gd name="T10" fmla="*/ 0 60000 65536"/>
                <a:gd name="T11" fmla="*/ 0 60000 65536"/>
                <a:gd name="T12" fmla="*/ 0 60000 65536"/>
                <a:gd name="T13" fmla="*/ 0 60000 65536"/>
                <a:gd name="T14" fmla="*/ 0 60000 65536"/>
                <a:gd name="T15" fmla="*/ 0 w 26"/>
                <a:gd name="T16" fmla="*/ 0 h 15"/>
                <a:gd name="T17" fmla="*/ 26 w 26"/>
                <a:gd name="T18" fmla="*/ 15 h 15"/>
              </a:gdLst>
              <a:ahLst/>
              <a:cxnLst>
                <a:cxn ang="T10">
                  <a:pos x="T0" y="T1"/>
                </a:cxn>
                <a:cxn ang="T11">
                  <a:pos x="T2" y="T3"/>
                </a:cxn>
                <a:cxn ang="T12">
                  <a:pos x="T4" y="T5"/>
                </a:cxn>
                <a:cxn ang="T13">
                  <a:pos x="T6" y="T7"/>
                </a:cxn>
                <a:cxn ang="T14">
                  <a:pos x="T8" y="T9"/>
                </a:cxn>
              </a:cxnLst>
              <a:rect l="T15" t="T16" r="T17" b="T18"/>
              <a:pathLst>
                <a:path w="26" h="15">
                  <a:moveTo>
                    <a:pt x="13" y="0"/>
                  </a:moveTo>
                  <a:lnTo>
                    <a:pt x="26" y="7"/>
                  </a:lnTo>
                  <a:lnTo>
                    <a:pt x="13" y="15"/>
                  </a:lnTo>
                  <a:lnTo>
                    <a:pt x="0" y="7"/>
                  </a:lnTo>
                  <a:lnTo>
                    <a:pt x="13" y="0"/>
                  </a:lnTo>
                  <a:close/>
                </a:path>
              </a:pathLst>
            </a:custGeom>
            <a:solidFill>
              <a:srgbClr val="000080"/>
            </a:solidFill>
            <a:ln w="6350">
              <a:solidFill>
                <a:srgbClr val="000080"/>
              </a:solidFill>
              <a:round/>
              <a:headEnd/>
              <a:tailEnd/>
            </a:ln>
          </p:spPr>
          <p:txBody>
            <a:bodyPr/>
            <a:lstStyle/>
            <a:p>
              <a:endParaRPr lang="en-US"/>
            </a:p>
          </p:txBody>
        </p:sp>
        <p:sp>
          <p:nvSpPr>
            <p:cNvPr id="29780" name="Freeform 73"/>
            <p:cNvSpPr>
              <a:spLocks/>
            </p:cNvSpPr>
            <p:nvPr/>
          </p:nvSpPr>
          <p:spPr bwMode="auto">
            <a:xfrm>
              <a:off x="2273" y="788"/>
              <a:ext cx="31" cy="14"/>
            </a:xfrm>
            <a:custGeom>
              <a:avLst/>
              <a:gdLst>
                <a:gd name="T0" fmla="*/ 221 w 26"/>
                <a:gd name="T1" fmla="*/ 0 h 14"/>
                <a:gd name="T2" fmla="*/ 429 w 26"/>
                <a:gd name="T3" fmla="*/ 7 h 14"/>
                <a:gd name="T4" fmla="*/ 221 w 26"/>
                <a:gd name="T5" fmla="*/ 14 h 14"/>
                <a:gd name="T6" fmla="*/ 0 w 26"/>
                <a:gd name="T7" fmla="*/ 7 h 14"/>
                <a:gd name="T8" fmla="*/ 221 w 26"/>
                <a:gd name="T9" fmla="*/ 0 h 14"/>
                <a:gd name="T10" fmla="*/ 0 60000 65536"/>
                <a:gd name="T11" fmla="*/ 0 60000 65536"/>
                <a:gd name="T12" fmla="*/ 0 60000 65536"/>
                <a:gd name="T13" fmla="*/ 0 60000 65536"/>
                <a:gd name="T14" fmla="*/ 0 60000 65536"/>
                <a:gd name="T15" fmla="*/ 0 w 26"/>
                <a:gd name="T16" fmla="*/ 0 h 14"/>
                <a:gd name="T17" fmla="*/ 26 w 26"/>
                <a:gd name="T18" fmla="*/ 14 h 14"/>
              </a:gdLst>
              <a:ahLst/>
              <a:cxnLst>
                <a:cxn ang="T10">
                  <a:pos x="T0" y="T1"/>
                </a:cxn>
                <a:cxn ang="T11">
                  <a:pos x="T2" y="T3"/>
                </a:cxn>
                <a:cxn ang="T12">
                  <a:pos x="T4" y="T5"/>
                </a:cxn>
                <a:cxn ang="T13">
                  <a:pos x="T6" y="T7"/>
                </a:cxn>
                <a:cxn ang="T14">
                  <a:pos x="T8" y="T9"/>
                </a:cxn>
              </a:cxnLst>
              <a:rect l="T15" t="T16" r="T17" b="T18"/>
              <a:pathLst>
                <a:path w="26" h="14">
                  <a:moveTo>
                    <a:pt x="13" y="0"/>
                  </a:moveTo>
                  <a:lnTo>
                    <a:pt x="26" y="7"/>
                  </a:lnTo>
                  <a:lnTo>
                    <a:pt x="13" y="14"/>
                  </a:lnTo>
                  <a:lnTo>
                    <a:pt x="0" y="7"/>
                  </a:lnTo>
                  <a:lnTo>
                    <a:pt x="13" y="0"/>
                  </a:lnTo>
                  <a:close/>
                </a:path>
              </a:pathLst>
            </a:custGeom>
            <a:solidFill>
              <a:srgbClr val="000080"/>
            </a:solidFill>
            <a:ln w="6350">
              <a:solidFill>
                <a:srgbClr val="000080"/>
              </a:solidFill>
              <a:round/>
              <a:headEnd/>
              <a:tailEnd/>
            </a:ln>
          </p:spPr>
          <p:txBody>
            <a:bodyPr/>
            <a:lstStyle/>
            <a:p>
              <a:endParaRPr lang="en-US"/>
            </a:p>
          </p:txBody>
        </p:sp>
        <p:sp>
          <p:nvSpPr>
            <p:cNvPr id="29781" name="Freeform 74"/>
            <p:cNvSpPr>
              <a:spLocks/>
            </p:cNvSpPr>
            <p:nvPr/>
          </p:nvSpPr>
          <p:spPr bwMode="auto">
            <a:xfrm>
              <a:off x="2583" y="698"/>
              <a:ext cx="30" cy="15"/>
            </a:xfrm>
            <a:custGeom>
              <a:avLst/>
              <a:gdLst>
                <a:gd name="T0" fmla="*/ 129 w 26"/>
                <a:gd name="T1" fmla="*/ 0 h 15"/>
                <a:gd name="T2" fmla="*/ 252 w 26"/>
                <a:gd name="T3" fmla="*/ 8 h 15"/>
                <a:gd name="T4" fmla="*/ 129 w 26"/>
                <a:gd name="T5" fmla="*/ 15 h 15"/>
                <a:gd name="T6" fmla="*/ 0 w 26"/>
                <a:gd name="T7" fmla="*/ 8 h 15"/>
                <a:gd name="T8" fmla="*/ 129 w 26"/>
                <a:gd name="T9" fmla="*/ 0 h 15"/>
                <a:gd name="T10" fmla="*/ 0 60000 65536"/>
                <a:gd name="T11" fmla="*/ 0 60000 65536"/>
                <a:gd name="T12" fmla="*/ 0 60000 65536"/>
                <a:gd name="T13" fmla="*/ 0 60000 65536"/>
                <a:gd name="T14" fmla="*/ 0 60000 65536"/>
                <a:gd name="T15" fmla="*/ 0 w 26"/>
                <a:gd name="T16" fmla="*/ 0 h 15"/>
                <a:gd name="T17" fmla="*/ 26 w 26"/>
                <a:gd name="T18" fmla="*/ 15 h 15"/>
              </a:gdLst>
              <a:ahLst/>
              <a:cxnLst>
                <a:cxn ang="T10">
                  <a:pos x="T0" y="T1"/>
                </a:cxn>
                <a:cxn ang="T11">
                  <a:pos x="T2" y="T3"/>
                </a:cxn>
                <a:cxn ang="T12">
                  <a:pos x="T4" y="T5"/>
                </a:cxn>
                <a:cxn ang="T13">
                  <a:pos x="T6" y="T7"/>
                </a:cxn>
                <a:cxn ang="T14">
                  <a:pos x="T8" y="T9"/>
                </a:cxn>
              </a:cxnLst>
              <a:rect l="T15" t="T16" r="T17" b="T18"/>
              <a:pathLst>
                <a:path w="26" h="15">
                  <a:moveTo>
                    <a:pt x="13" y="0"/>
                  </a:moveTo>
                  <a:lnTo>
                    <a:pt x="26" y="8"/>
                  </a:lnTo>
                  <a:lnTo>
                    <a:pt x="13" y="15"/>
                  </a:lnTo>
                  <a:lnTo>
                    <a:pt x="0" y="8"/>
                  </a:lnTo>
                  <a:lnTo>
                    <a:pt x="13" y="0"/>
                  </a:lnTo>
                  <a:close/>
                </a:path>
              </a:pathLst>
            </a:custGeom>
            <a:solidFill>
              <a:srgbClr val="000080"/>
            </a:solidFill>
            <a:ln w="6350">
              <a:solidFill>
                <a:srgbClr val="000080"/>
              </a:solidFill>
              <a:round/>
              <a:headEnd/>
              <a:tailEnd/>
            </a:ln>
          </p:spPr>
          <p:txBody>
            <a:bodyPr/>
            <a:lstStyle/>
            <a:p>
              <a:endParaRPr lang="en-US"/>
            </a:p>
          </p:txBody>
        </p:sp>
        <p:sp>
          <p:nvSpPr>
            <p:cNvPr id="29782" name="Freeform 75"/>
            <p:cNvSpPr>
              <a:spLocks/>
            </p:cNvSpPr>
            <p:nvPr/>
          </p:nvSpPr>
          <p:spPr bwMode="auto">
            <a:xfrm>
              <a:off x="2893" y="698"/>
              <a:ext cx="31" cy="15"/>
            </a:xfrm>
            <a:custGeom>
              <a:avLst/>
              <a:gdLst>
                <a:gd name="T0" fmla="*/ 221 w 26"/>
                <a:gd name="T1" fmla="*/ 0 h 15"/>
                <a:gd name="T2" fmla="*/ 429 w 26"/>
                <a:gd name="T3" fmla="*/ 8 h 15"/>
                <a:gd name="T4" fmla="*/ 221 w 26"/>
                <a:gd name="T5" fmla="*/ 15 h 15"/>
                <a:gd name="T6" fmla="*/ 0 w 26"/>
                <a:gd name="T7" fmla="*/ 8 h 15"/>
                <a:gd name="T8" fmla="*/ 221 w 26"/>
                <a:gd name="T9" fmla="*/ 0 h 15"/>
                <a:gd name="T10" fmla="*/ 0 60000 65536"/>
                <a:gd name="T11" fmla="*/ 0 60000 65536"/>
                <a:gd name="T12" fmla="*/ 0 60000 65536"/>
                <a:gd name="T13" fmla="*/ 0 60000 65536"/>
                <a:gd name="T14" fmla="*/ 0 60000 65536"/>
                <a:gd name="T15" fmla="*/ 0 w 26"/>
                <a:gd name="T16" fmla="*/ 0 h 15"/>
                <a:gd name="T17" fmla="*/ 26 w 26"/>
                <a:gd name="T18" fmla="*/ 15 h 15"/>
              </a:gdLst>
              <a:ahLst/>
              <a:cxnLst>
                <a:cxn ang="T10">
                  <a:pos x="T0" y="T1"/>
                </a:cxn>
                <a:cxn ang="T11">
                  <a:pos x="T2" y="T3"/>
                </a:cxn>
                <a:cxn ang="T12">
                  <a:pos x="T4" y="T5"/>
                </a:cxn>
                <a:cxn ang="T13">
                  <a:pos x="T6" y="T7"/>
                </a:cxn>
                <a:cxn ang="T14">
                  <a:pos x="T8" y="T9"/>
                </a:cxn>
              </a:cxnLst>
              <a:rect l="T15" t="T16" r="T17" b="T18"/>
              <a:pathLst>
                <a:path w="26" h="15">
                  <a:moveTo>
                    <a:pt x="13" y="0"/>
                  </a:moveTo>
                  <a:lnTo>
                    <a:pt x="26" y="8"/>
                  </a:lnTo>
                  <a:lnTo>
                    <a:pt x="13" y="15"/>
                  </a:lnTo>
                  <a:lnTo>
                    <a:pt x="0" y="8"/>
                  </a:lnTo>
                  <a:lnTo>
                    <a:pt x="13" y="0"/>
                  </a:lnTo>
                  <a:close/>
                </a:path>
              </a:pathLst>
            </a:custGeom>
            <a:solidFill>
              <a:srgbClr val="000080"/>
            </a:solidFill>
            <a:ln w="6350">
              <a:solidFill>
                <a:srgbClr val="000080"/>
              </a:solidFill>
              <a:round/>
              <a:headEnd/>
              <a:tailEnd/>
            </a:ln>
          </p:spPr>
          <p:txBody>
            <a:bodyPr/>
            <a:lstStyle/>
            <a:p>
              <a:endParaRPr lang="en-US"/>
            </a:p>
          </p:txBody>
        </p:sp>
        <p:sp>
          <p:nvSpPr>
            <p:cNvPr id="29783" name="Freeform 76"/>
            <p:cNvSpPr>
              <a:spLocks/>
            </p:cNvSpPr>
            <p:nvPr/>
          </p:nvSpPr>
          <p:spPr bwMode="auto">
            <a:xfrm>
              <a:off x="3203" y="788"/>
              <a:ext cx="31" cy="14"/>
            </a:xfrm>
            <a:custGeom>
              <a:avLst/>
              <a:gdLst>
                <a:gd name="T0" fmla="*/ 221 w 26"/>
                <a:gd name="T1" fmla="*/ 0 h 14"/>
                <a:gd name="T2" fmla="*/ 429 w 26"/>
                <a:gd name="T3" fmla="*/ 7 h 14"/>
                <a:gd name="T4" fmla="*/ 221 w 26"/>
                <a:gd name="T5" fmla="*/ 14 h 14"/>
                <a:gd name="T6" fmla="*/ 0 w 26"/>
                <a:gd name="T7" fmla="*/ 7 h 14"/>
                <a:gd name="T8" fmla="*/ 221 w 26"/>
                <a:gd name="T9" fmla="*/ 0 h 14"/>
                <a:gd name="T10" fmla="*/ 0 60000 65536"/>
                <a:gd name="T11" fmla="*/ 0 60000 65536"/>
                <a:gd name="T12" fmla="*/ 0 60000 65536"/>
                <a:gd name="T13" fmla="*/ 0 60000 65536"/>
                <a:gd name="T14" fmla="*/ 0 60000 65536"/>
                <a:gd name="T15" fmla="*/ 0 w 26"/>
                <a:gd name="T16" fmla="*/ 0 h 14"/>
                <a:gd name="T17" fmla="*/ 26 w 26"/>
                <a:gd name="T18" fmla="*/ 14 h 14"/>
              </a:gdLst>
              <a:ahLst/>
              <a:cxnLst>
                <a:cxn ang="T10">
                  <a:pos x="T0" y="T1"/>
                </a:cxn>
                <a:cxn ang="T11">
                  <a:pos x="T2" y="T3"/>
                </a:cxn>
                <a:cxn ang="T12">
                  <a:pos x="T4" y="T5"/>
                </a:cxn>
                <a:cxn ang="T13">
                  <a:pos x="T6" y="T7"/>
                </a:cxn>
                <a:cxn ang="T14">
                  <a:pos x="T8" y="T9"/>
                </a:cxn>
              </a:cxnLst>
              <a:rect l="T15" t="T16" r="T17" b="T18"/>
              <a:pathLst>
                <a:path w="26" h="14">
                  <a:moveTo>
                    <a:pt x="13" y="0"/>
                  </a:moveTo>
                  <a:lnTo>
                    <a:pt x="26" y="7"/>
                  </a:lnTo>
                  <a:lnTo>
                    <a:pt x="13" y="14"/>
                  </a:lnTo>
                  <a:lnTo>
                    <a:pt x="0" y="7"/>
                  </a:lnTo>
                  <a:lnTo>
                    <a:pt x="13" y="0"/>
                  </a:lnTo>
                  <a:close/>
                </a:path>
              </a:pathLst>
            </a:custGeom>
            <a:solidFill>
              <a:srgbClr val="000080"/>
            </a:solidFill>
            <a:ln w="6350">
              <a:solidFill>
                <a:srgbClr val="000080"/>
              </a:solidFill>
              <a:round/>
              <a:headEnd/>
              <a:tailEnd/>
            </a:ln>
          </p:spPr>
          <p:txBody>
            <a:bodyPr/>
            <a:lstStyle/>
            <a:p>
              <a:endParaRPr lang="en-US"/>
            </a:p>
          </p:txBody>
        </p:sp>
        <p:sp>
          <p:nvSpPr>
            <p:cNvPr id="29784" name="Freeform 77"/>
            <p:cNvSpPr>
              <a:spLocks/>
            </p:cNvSpPr>
            <p:nvPr/>
          </p:nvSpPr>
          <p:spPr bwMode="auto">
            <a:xfrm>
              <a:off x="3512" y="968"/>
              <a:ext cx="31" cy="15"/>
            </a:xfrm>
            <a:custGeom>
              <a:avLst/>
              <a:gdLst>
                <a:gd name="T0" fmla="*/ 221 w 26"/>
                <a:gd name="T1" fmla="*/ 0 h 15"/>
                <a:gd name="T2" fmla="*/ 429 w 26"/>
                <a:gd name="T3" fmla="*/ 7 h 15"/>
                <a:gd name="T4" fmla="*/ 221 w 26"/>
                <a:gd name="T5" fmla="*/ 15 h 15"/>
                <a:gd name="T6" fmla="*/ 0 w 26"/>
                <a:gd name="T7" fmla="*/ 7 h 15"/>
                <a:gd name="T8" fmla="*/ 221 w 26"/>
                <a:gd name="T9" fmla="*/ 0 h 15"/>
                <a:gd name="T10" fmla="*/ 0 60000 65536"/>
                <a:gd name="T11" fmla="*/ 0 60000 65536"/>
                <a:gd name="T12" fmla="*/ 0 60000 65536"/>
                <a:gd name="T13" fmla="*/ 0 60000 65536"/>
                <a:gd name="T14" fmla="*/ 0 60000 65536"/>
                <a:gd name="T15" fmla="*/ 0 w 26"/>
                <a:gd name="T16" fmla="*/ 0 h 15"/>
                <a:gd name="T17" fmla="*/ 26 w 26"/>
                <a:gd name="T18" fmla="*/ 15 h 15"/>
              </a:gdLst>
              <a:ahLst/>
              <a:cxnLst>
                <a:cxn ang="T10">
                  <a:pos x="T0" y="T1"/>
                </a:cxn>
                <a:cxn ang="T11">
                  <a:pos x="T2" y="T3"/>
                </a:cxn>
                <a:cxn ang="T12">
                  <a:pos x="T4" y="T5"/>
                </a:cxn>
                <a:cxn ang="T13">
                  <a:pos x="T6" y="T7"/>
                </a:cxn>
                <a:cxn ang="T14">
                  <a:pos x="T8" y="T9"/>
                </a:cxn>
              </a:cxnLst>
              <a:rect l="T15" t="T16" r="T17" b="T18"/>
              <a:pathLst>
                <a:path w="26" h="15">
                  <a:moveTo>
                    <a:pt x="13" y="0"/>
                  </a:moveTo>
                  <a:lnTo>
                    <a:pt x="26" y="7"/>
                  </a:lnTo>
                  <a:lnTo>
                    <a:pt x="13" y="15"/>
                  </a:lnTo>
                  <a:lnTo>
                    <a:pt x="0" y="7"/>
                  </a:lnTo>
                  <a:lnTo>
                    <a:pt x="13" y="0"/>
                  </a:lnTo>
                  <a:close/>
                </a:path>
              </a:pathLst>
            </a:custGeom>
            <a:solidFill>
              <a:srgbClr val="000080"/>
            </a:solidFill>
            <a:ln w="6350">
              <a:solidFill>
                <a:srgbClr val="000080"/>
              </a:solidFill>
              <a:round/>
              <a:headEnd/>
              <a:tailEnd/>
            </a:ln>
          </p:spPr>
          <p:txBody>
            <a:bodyPr/>
            <a:lstStyle/>
            <a:p>
              <a:endParaRPr lang="en-US"/>
            </a:p>
          </p:txBody>
        </p:sp>
        <p:sp>
          <p:nvSpPr>
            <p:cNvPr id="29785" name="Freeform 78"/>
            <p:cNvSpPr>
              <a:spLocks/>
            </p:cNvSpPr>
            <p:nvPr/>
          </p:nvSpPr>
          <p:spPr bwMode="auto">
            <a:xfrm>
              <a:off x="3828" y="1240"/>
              <a:ext cx="31" cy="15"/>
            </a:xfrm>
            <a:custGeom>
              <a:avLst/>
              <a:gdLst>
                <a:gd name="T0" fmla="*/ 221 w 26"/>
                <a:gd name="T1" fmla="*/ 0 h 15"/>
                <a:gd name="T2" fmla="*/ 429 w 26"/>
                <a:gd name="T3" fmla="*/ 8 h 15"/>
                <a:gd name="T4" fmla="*/ 221 w 26"/>
                <a:gd name="T5" fmla="*/ 15 h 15"/>
                <a:gd name="T6" fmla="*/ 0 w 26"/>
                <a:gd name="T7" fmla="*/ 8 h 15"/>
                <a:gd name="T8" fmla="*/ 221 w 26"/>
                <a:gd name="T9" fmla="*/ 0 h 15"/>
                <a:gd name="T10" fmla="*/ 0 60000 65536"/>
                <a:gd name="T11" fmla="*/ 0 60000 65536"/>
                <a:gd name="T12" fmla="*/ 0 60000 65536"/>
                <a:gd name="T13" fmla="*/ 0 60000 65536"/>
                <a:gd name="T14" fmla="*/ 0 60000 65536"/>
                <a:gd name="T15" fmla="*/ 0 w 26"/>
                <a:gd name="T16" fmla="*/ 0 h 15"/>
                <a:gd name="T17" fmla="*/ 26 w 26"/>
                <a:gd name="T18" fmla="*/ 15 h 15"/>
              </a:gdLst>
              <a:ahLst/>
              <a:cxnLst>
                <a:cxn ang="T10">
                  <a:pos x="T0" y="T1"/>
                </a:cxn>
                <a:cxn ang="T11">
                  <a:pos x="T2" y="T3"/>
                </a:cxn>
                <a:cxn ang="T12">
                  <a:pos x="T4" y="T5"/>
                </a:cxn>
                <a:cxn ang="T13">
                  <a:pos x="T6" y="T7"/>
                </a:cxn>
                <a:cxn ang="T14">
                  <a:pos x="T8" y="T9"/>
                </a:cxn>
              </a:cxnLst>
              <a:rect l="T15" t="T16" r="T17" b="T18"/>
              <a:pathLst>
                <a:path w="26" h="15">
                  <a:moveTo>
                    <a:pt x="13" y="0"/>
                  </a:moveTo>
                  <a:lnTo>
                    <a:pt x="26" y="8"/>
                  </a:lnTo>
                  <a:lnTo>
                    <a:pt x="13" y="15"/>
                  </a:lnTo>
                  <a:lnTo>
                    <a:pt x="0" y="8"/>
                  </a:lnTo>
                  <a:lnTo>
                    <a:pt x="13" y="0"/>
                  </a:lnTo>
                  <a:close/>
                </a:path>
              </a:pathLst>
            </a:custGeom>
            <a:solidFill>
              <a:srgbClr val="000080"/>
            </a:solidFill>
            <a:ln w="6350">
              <a:solidFill>
                <a:srgbClr val="000080"/>
              </a:solidFill>
              <a:round/>
              <a:headEnd/>
              <a:tailEnd/>
            </a:ln>
          </p:spPr>
          <p:txBody>
            <a:bodyPr/>
            <a:lstStyle/>
            <a:p>
              <a:endParaRPr lang="en-US"/>
            </a:p>
          </p:txBody>
        </p:sp>
        <p:sp>
          <p:nvSpPr>
            <p:cNvPr id="29786" name="Freeform 79"/>
            <p:cNvSpPr>
              <a:spLocks/>
            </p:cNvSpPr>
            <p:nvPr/>
          </p:nvSpPr>
          <p:spPr bwMode="auto">
            <a:xfrm>
              <a:off x="4137" y="1602"/>
              <a:ext cx="31" cy="14"/>
            </a:xfrm>
            <a:custGeom>
              <a:avLst/>
              <a:gdLst>
                <a:gd name="T0" fmla="*/ 221 w 26"/>
                <a:gd name="T1" fmla="*/ 0 h 14"/>
                <a:gd name="T2" fmla="*/ 429 w 26"/>
                <a:gd name="T3" fmla="*/ 7 h 14"/>
                <a:gd name="T4" fmla="*/ 221 w 26"/>
                <a:gd name="T5" fmla="*/ 14 h 14"/>
                <a:gd name="T6" fmla="*/ 0 w 26"/>
                <a:gd name="T7" fmla="*/ 7 h 14"/>
                <a:gd name="T8" fmla="*/ 221 w 26"/>
                <a:gd name="T9" fmla="*/ 0 h 14"/>
                <a:gd name="T10" fmla="*/ 0 60000 65536"/>
                <a:gd name="T11" fmla="*/ 0 60000 65536"/>
                <a:gd name="T12" fmla="*/ 0 60000 65536"/>
                <a:gd name="T13" fmla="*/ 0 60000 65536"/>
                <a:gd name="T14" fmla="*/ 0 60000 65536"/>
                <a:gd name="T15" fmla="*/ 0 w 26"/>
                <a:gd name="T16" fmla="*/ 0 h 14"/>
                <a:gd name="T17" fmla="*/ 26 w 26"/>
                <a:gd name="T18" fmla="*/ 14 h 14"/>
              </a:gdLst>
              <a:ahLst/>
              <a:cxnLst>
                <a:cxn ang="T10">
                  <a:pos x="T0" y="T1"/>
                </a:cxn>
                <a:cxn ang="T11">
                  <a:pos x="T2" y="T3"/>
                </a:cxn>
                <a:cxn ang="T12">
                  <a:pos x="T4" y="T5"/>
                </a:cxn>
                <a:cxn ang="T13">
                  <a:pos x="T6" y="T7"/>
                </a:cxn>
                <a:cxn ang="T14">
                  <a:pos x="T8" y="T9"/>
                </a:cxn>
              </a:cxnLst>
              <a:rect l="T15" t="T16" r="T17" b="T18"/>
              <a:pathLst>
                <a:path w="26" h="14">
                  <a:moveTo>
                    <a:pt x="13" y="0"/>
                  </a:moveTo>
                  <a:lnTo>
                    <a:pt x="26" y="7"/>
                  </a:lnTo>
                  <a:lnTo>
                    <a:pt x="13" y="14"/>
                  </a:lnTo>
                  <a:lnTo>
                    <a:pt x="0" y="7"/>
                  </a:lnTo>
                  <a:lnTo>
                    <a:pt x="13" y="0"/>
                  </a:lnTo>
                  <a:close/>
                </a:path>
              </a:pathLst>
            </a:custGeom>
            <a:solidFill>
              <a:srgbClr val="000080"/>
            </a:solidFill>
            <a:ln w="6350">
              <a:solidFill>
                <a:srgbClr val="000080"/>
              </a:solidFill>
              <a:round/>
              <a:headEnd/>
              <a:tailEnd/>
            </a:ln>
          </p:spPr>
          <p:txBody>
            <a:bodyPr/>
            <a:lstStyle/>
            <a:p>
              <a:endParaRPr lang="en-US"/>
            </a:p>
          </p:txBody>
        </p:sp>
        <p:sp>
          <p:nvSpPr>
            <p:cNvPr id="29787" name="Rectangle 80"/>
            <p:cNvSpPr>
              <a:spLocks noChangeArrowheads="1"/>
            </p:cNvSpPr>
            <p:nvPr/>
          </p:nvSpPr>
          <p:spPr bwMode="auto">
            <a:xfrm>
              <a:off x="3696" y="854"/>
              <a:ext cx="895" cy="154"/>
            </a:xfrm>
            <a:prstGeom prst="rect">
              <a:avLst/>
            </a:prstGeom>
            <a:noFill/>
            <a:ln w="9525">
              <a:noFill/>
              <a:miter lim="800000"/>
              <a:headEnd/>
              <a:tailEnd/>
            </a:ln>
          </p:spPr>
          <p:txBody>
            <a:bodyPr wrap="none" lIns="0" tIns="0" rIns="0" bIns="0">
              <a:spAutoFit/>
            </a:bodyPr>
            <a:lstStyle/>
            <a:p>
              <a:r>
                <a:rPr lang="en-US" altLang="en-US" sz="1600" b="1">
                  <a:solidFill>
                    <a:srgbClr val="000000"/>
                  </a:solidFill>
                  <a:latin typeface="Arial" charset="0"/>
                </a:rPr>
                <a:t>Total Revenue</a:t>
              </a:r>
              <a:endParaRPr lang="en-US" altLang="en-US" sz="1600" b="1"/>
            </a:p>
          </p:txBody>
        </p:sp>
        <p:sp>
          <p:nvSpPr>
            <p:cNvPr id="29788" name="Rectangle 81"/>
            <p:cNvSpPr>
              <a:spLocks noChangeArrowheads="1"/>
            </p:cNvSpPr>
            <p:nvPr/>
          </p:nvSpPr>
          <p:spPr bwMode="auto">
            <a:xfrm>
              <a:off x="956" y="2040"/>
              <a:ext cx="45" cy="96"/>
            </a:xfrm>
            <a:prstGeom prst="rect">
              <a:avLst/>
            </a:prstGeom>
            <a:noFill/>
            <a:ln w="9525">
              <a:noFill/>
              <a:miter lim="800000"/>
              <a:headEnd/>
              <a:tailEnd/>
            </a:ln>
          </p:spPr>
          <p:txBody>
            <a:bodyPr wrap="none" lIns="0" tIns="0" rIns="0" bIns="0">
              <a:spAutoFit/>
            </a:bodyPr>
            <a:lstStyle/>
            <a:p>
              <a:r>
                <a:rPr lang="en-US" altLang="en-US" sz="1000">
                  <a:solidFill>
                    <a:srgbClr val="000000"/>
                  </a:solidFill>
                  <a:latin typeface="Arial" charset="0"/>
                </a:rPr>
                <a:t>0</a:t>
              </a:r>
              <a:endParaRPr lang="en-US" altLang="en-US" sz="1000"/>
            </a:p>
          </p:txBody>
        </p:sp>
        <p:sp>
          <p:nvSpPr>
            <p:cNvPr id="29789" name="Rectangle 82"/>
            <p:cNvSpPr>
              <a:spLocks noChangeArrowheads="1"/>
            </p:cNvSpPr>
            <p:nvPr/>
          </p:nvSpPr>
          <p:spPr bwMode="auto">
            <a:xfrm>
              <a:off x="899" y="1814"/>
              <a:ext cx="53"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5</a:t>
              </a:r>
              <a:endParaRPr lang="en-US" altLang="en-US" sz="1200"/>
            </a:p>
          </p:txBody>
        </p:sp>
        <p:sp>
          <p:nvSpPr>
            <p:cNvPr id="29790" name="Rectangle 83"/>
            <p:cNvSpPr>
              <a:spLocks noChangeArrowheads="1"/>
            </p:cNvSpPr>
            <p:nvPr/>
          </p:nvSpPr>
          <p:spPr bwMode="auto">
            <a:xfrm>
              <a:off x="864" y="1590"/>
              <a:ext cx="109"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10</a:t>
              </a:r>
              <a:endParaRPr lang="en-US" altLang="en-US" sz="1200"/>
            </a:p>
          </p:txBody>
        </p:sp>
        <p:sp>
          <p:nvSpPr>
            <p:cNvPr id="29791" name="Rectangle 84"/>
            <p:cNvSpPr>
              <a:spLocks noChangeArrowheads="1"/>
            </p:cNvSpPr>
            <p:nvPr/>
          </p:nvSpPr>
          <p:spPr bwMode="auto">
            <a:xfrm>
              <a:off x="864" y="1363"/>
              <a:ext cx="109"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15</a:t>
              </a:r>
              <a:endParaRPr lang="en-US" altLang="en-US" sz="1200"/>
            </a:p>
          </p:txBody>
        </p:sp>
        <p:sp>
          <p:nvSpPr>
            <p:cNvPr id="29792" name="Rectangle 85"/>
            <p:cNvSpPr>
              <a:spLocks noChangeArrowheads="1"/>
            </p:cNvSpPr>
            <p:nvPr/>
          </p:nvSpPr>
          <p:spPr bwMode="auto">
            <a:xfrm>
              <a:off x="864" y="1137"/>
              <a:ext cx="109"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20</a:t>
              </a:r>
              <a:endParaRPr lang="en-US" altLang="en-US" sz="1200"/>
            </a:p>
          </p:txBody>
        </p:sp>
        <p:sp>
          <p:nvSpPr>
            <p:cNvPr id="29793" name="Rectangle 86"/>
            <p:cNvSpPr>
              <a:spLocks noChangeArrowheads="1"/>
            </p:cNvSpPr>
            <p:nvPr/>
          </p:nvSpPr>
          <p:spPr bwMode="auto">
            <a:xfrm>
              <a:off x="864" y="910"/>
              <a:ext cx="109"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25</a:t>
              </a:r>
              <a:endParaRPr lang="en-US" altLang="en-US" sz="1200"/>
            </a:p>
          </p:txBody>
        </p:sp>
        <p:sp>
          <p:nvSpPr>
            <p:cNvPr id="29794" name="Rectangle 87"/>
            <p:cNvSpPr>
              <a:spLocks noChangeArrowheads="1"/>
            </p:cNvSpPr>
            <p:nvPr/>
          </p:nvSpPr>
          <p:spPr bwMode="auto">
            <a:xfrm>
              <a:off x="864" y="686"/>
              <a:ext cx="109"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30</a:t>
              </a:r>
              <a:endParaRPr lang="en-US" altLang="en-US" sz="1200"/>
            </a:p>
          </p:txBody>
        </p:sp>
        <p:sp>
          <p:nvSpPr>
            <p:cNvPr id="29795" name="Rectangle 88"/>
            <p:cNvSpPr>
              <a:spLocks noChangeArrowheads="1"/>
            </p:cNvSpPr>
            <p:nvPr/>
          </p:nvSpPr>
          <p:spPr bwMode="auto">
            <a:xfrm>
              <a:off x="864" y="460"/>
              <a:ext cx="109"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35</a:t>
              </a:r>
              <a:endParaRPr lang="en-US" altLang="en-US" sz="1200"/>
            </a:p>
          </p:txBody>
        </p:sp>
        <p:sp>
          <p:nvSpPr>
            <p:cNvPr id="29796" name="Rectangle 89"/>
            <p:cNvSpPr>
              <a:spLocks noChangeArrowheads="1"/>
            </p:cNvSpPr>
            <p:nvPr/>
          </p:nvSpPr>
          <p:spPr bwMode="auto">
            <a:xfrm>
              <a:off x="1029" y="2086"/>
              <a:ext cx="45" cy="96"/>
            </a:xfrm>
            <a:prstGeom prst="rect">
              <a:avLst/>
            </a:prstGeom>
            <a:noFill/>
            <a:ln w="9525">
              <a:noFill/>
              <a:miter lim="800000"/>
              <a:headEnd/>
              <a:tailEnd/>
            </a:ln>
          </p:spPr>
          <p:txBody>
            <a:bodyPr wrap="none" lIns="0" tIns="0" rIns="0" bIns="0">
              <a:spAutoFit/>
            </a:bodyPr>
            <a:lstStyle/>
            <a:p>
              <a:r>
                <a:rPr lang="en-US" altLang="en-US" sz="1000">
                  <a:solidFill>
                    <a:srgbClr val="000000"/>
                  </a:solidFill>
                  <a:latin typeface="Arial" charset="0"/>
                </a:rPr>
                <a:t>0</a:t>
              </a:r>
              <a:endParaRPr lang="en-US" altLang="en-US" sz="1000"/>
            </a:p>
          </p:txBody>
        </p:sp>
        <p:sp>
          <p:nvSpPr>
            <p:cNvPr id="29797" name="Rectangle 90"/>
            <p:cNvSpPr>
              <a:spLocks noChangeArrowheads="1"/>
            </p:cNvSpPr>
            <p:nvPr/>
          </p:nvSpPr>
          <p:spPr bwMode="auto">
            <a:xfrm>
              <a:off x="1648" y="2086"/>
              <a:ext cx="53"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2</a:t>
              </a:r>
              <a:endParaRPr lang="en-US" altLang="en-US" sz="1200"/>
            </a:p>
          </p:txBody>
        </p:sp>
        <p:sp>
          <p:nvSpPr>
            <p:cNvPr id="29798" name="Rectangle 91"/>
            <p:cNvSpPr>
              <a:spLocks noChangeArrowheads="1"/>
            </p:cNvSpPr>
            <p:nvPr/>
          </p:nvSpPr>
          <p:spPr bwMode="auto">
            <a:xfrm>
              <a:off x="2273" y="2086"/>
              <a:ext cx="53"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4</a:t>
              </a:r>
              <a:endParaRPr lang="en-US" altLang="en-US" sz="1200"/>
            </a:p>
          </p:txBody>
        </p:sp>
        <p:sp>
          <p:nvSpPr>
            <p:cNvPr id="29799" name="Rectangle 92"/>
            <p:cNvSpPr>
              <a:spLocks noChangeArrowheads="1"/>
            </p:cNvSpPr>
            <p:nvPr/>
          </p:nvSpPr>
          <p:spPr bwMode="auto">
            <a:xfrm>
              <a:off x="2893" y="2086"/>
              <a:ext cx="53"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6</a:t>
              </a:r>
              <a:endParaRPr lang="en-US" altLang="en-US" sz="1200"/>
            </a:p>
          </p:txBody>
        </p:sp>
        <p:sp>
          <p:nvSpPr>
            <p:cNvPr id="29800" name="Rectangle 93"/>
            <p:cNvSpPr>
              <a:spLocks noChangeArrowheads="1"/>
            </p:cNvSpPr>
            <p:nvPr/>
          </p:nvSpPr>
          <p:spPr bwMode="auto">
            <a:xfrm>
              <a:off x="3512" y="2086"/>
              <a:ext cx="53"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8</a:t>
              </a:r>
              <a:endParaRPr lang="en-US" altLang="en-US" sz="1200"/>
            </a:p>
          </p:txBody>
        </p:sp>
        <p:sp>
          <p:nvSpPr>
            <p:cNvPr id="29801" name="Rectangle 94"/>
            <p:cNvSpPr>
              <a:spLocks noChangeArrowheads="1"/>
            </p:cNvSpPr>
            <p:nvPr/>
          </p:nvSpPr>
          <p:spPr bwMode="auto">
            <a:xfrm>
              <a:off x="4116" y="2086"/>
              <a:ext cx="108"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10</a:t>
              </a:r>
              <a:endParaRPr lang="en-US" altLang="en-US" sz="1200"/>
            </a:p>
          </p:txBody>
        </p:sp>
        <p:sp>
          <p:nvSpPr>
            <p:cNvPr id="29802" name="Rectangle 95"/>
            <p:cNvSpPr>
              <a:spLocks noChangeArrowheads="1"/>
            </p:cNvSpPr>
            <p:nvPr/>
          </p:nvSpPr>
          <p:spPr bwMode="auto">
            <a:xfrm>
              <a:off x="4736" y="2086"/>
              <a:ext cx="108"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12</a:t>
              </a:r>
              <a:endParaRPr lang="en-US" altLang="en-US" sz="1200"/>
            </a:p>
          </p:txBody>
        </p:sp>
        <p:sp>
          <p:nvSpPr>
            <p:cNvPr id="29803" name="Rectangle 96"/>
            <p:cNvSpPr>
              <a:spLocks noChangeArrowheads="1"/>
            </p:cNvSpPr>
            <p:nvPr/>
          </p:nvSpPr>
          <p:spPr bwMode="auto">
            <a:xfrm>
              <a:off x="4112" y="2204"/>
              <a:ext cx="1212" cy="154"/>
            </a:xfrm>
            <a:prstGeom prst="rect">
              <a:avLst/>
            </a:prstGeom>
            <a:noFill/>
            <a:ln w="9525">
              <a:noFill/>
              <a:miter lim="800000"/>
              <a:headEnd/>
              <a:tailEnd/>
            </a:ln>
          </p:spPr>
          <p:txBody>
            <a:bodyPr wrap="none" lIns="0" tIns="0" rIns="0" bIns="0">
              <a:spAutoFit/>
            </a:bodyPr>
            <a:lstStyle/>
            <a:p>
              <a:r>
                <a:rPr lang="en-US" altLang="en-US" sz="1600" b="1">
                  <a:latin typeface="Arial" charset="0"/>
                </a:rPr>
                <a:t>Quantity per period</a:t>
              </a:r>
              <a:endParaRPr lang="en-US" altLang="en-US" sz="1600">
                <a:latin typeface="Arial" charset="0"/>
              </a:endParaRPr>
            </a:p>
          </p:txBody>
        </p:sp>
        <p:sp>
          <p:nvSpPr>
            <p:cNvPr id="29804" name="Rectangle 97"/>
            <p:cNvSpPr>
              <a:spLocks noChangeArrowheads="1"/>
            </p:cNvSpPr>
            <p:nvPr/>
          </p:nvSpPr>
          <p:spPr bwMode="auto">
            <a:xfrm rot="-5400000">
              <a:off x="217" y="1013"/>
              <a:ext cx="874" cy="158"/>
            </a:xfrm>
            <a:prstGeom prst="rect">
              <a:avLst/>
            </a:prstGeom>
            <a:noFill/>
            <a:ln w="9525">
              <a:noFill/>
              <a:miter lim="800000"/>
              <a:headEnd/>
              <a:tailEnd/>
            </a:ln>
          </p:spPr>
          <p:txBody>
            <a:bodyPr wrap="none" lIns="0" tIns="0" rIns="0" bIns="0">
              <a:spAutoFit/>
            </a:bodyPr>
            <a:lstStyle/>
            <a:p>
              <a:r>
                <a:rPr lang="en-US" altLang="en-US" sz="1600" b="1">
                  <a:latin typeface="Arial" charset="0"/>
                </a:rPr>
                <a:t>Total Revenue</a:t>
              </a:r>
              <a:endParaRPr lang="en-US" altLang="en-US" sz="1600">
                <a:latin typeface="Arial" charset="0"/>
              </a:endParaRPr>
            </a:p>
          </p:txBody>
        </p:sp>
        <p:sp>
          <p:nvSpPr>
            <p:cNvPr id="29805" name="Line 98"/>
            <p:cNvSpPr>
              <a:spLocks noChangeShapeType="1"/>
            </p:cNvSpPr>
            <p:nvPr/>
          </p:nvSpPr>
          <p:spPr bwMode="auto">
            <a:xfrm>
              <a:off x="1000" y="2389"/>
              <a:ext cx="77" cy="1"/>
            </a:xfrm>
            <a:prstGeom prst="line">
              <a:avLst/>
            </a:prstGeom>
            <a:noFill/>
            <a:ln w="0">
              <a:solidFill>
                <a:srgbClr val="000000"/>
              </a:solidFill>
              <a:round/>
              <a:headEnd/>
              <a:tailEnd/>
            </a:ln>
          </p:spPr>
          <p:txBody>
            <a:bodyPr/>
            <a:lstStyle/>
            <a:p>
              <a:endParaRPr lang="en-US"/>
            </a:p>
          </p:txBody>
        </p:sp>
        <p:sp>
          <p:nvSpPr>
            <p:cNvPr id="29806" name="Rectangle 99"/>
            <p:cNvSpPr>
              <a:spLocks noChangeArrowheads="1"/>
            </p:cNvSpPr>
            <p:nvPr/>
          </p:nvSpPr>
          <p:spPr bwMode="auto">
            <a:xfrm>
              <a:off x="802" y="2348"/>
              <a:ext cx="109"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15</a:t>
              </a:r>
              <a:endParaRPr lang="en-US" altLang="en-US" sz="1200"/>
            </a:p>
          </p:txBody>
        </p:sp>
      </p:grpSp>
      <p:sp>
        <p:nvSpPr>
          <p:cNvPr id="29738" name="Rectangle 100"/>
          <p:cNvSpPr>
            <a:spLocks noChangeArrowheads="1"/>
          </p:cNvSpPr>
          <p:nvPr/>
        </p:nvSpPr>
        <p:spPr bwMode="auto">
          <a:xfrm>
            <a:off x="1619250" y="5773738"/>
            <a:ext cx="71438" cy="152400"/>
          </a:xfrm>
          <a:prstGeom prst="rect">
            <a:avLst/>
          </a:prstGeom>
          <a:noFill/>
          <a:ln w="9525">
            <a:noFill/>
            <a:miter lim="800000"/>
            <a:headEnd/>
            <a:tailEnd/>
          </a:ln>
        </p:spPr>
        <p:txBody>
          <a:bodyPr wrap="none" lIns="0" tIns="0" rIns="0" bIns="0">
            <a:spAutoFit/>
          </a:bodyPr>
          <a:lstStyle/>
          <a:p>
            <a:r>
              <a:rPr lang="en-US" altLang="en-US" sz="1000">
                <a:solidFill>
                  <a:srgbClr val="000000"/>
                </a:solidFill>
                <a:latin typeface="Arial" charset="0"/>
              </a:rPr>
              <a:t>0</a:t>
            </a:r>
            <a:endParaRPr lang="en-US" altLang="en-US" sz="1000"/>
          </a:p>
        </p:txBody>
      </p:sp>
      <p:sp>
        <p:nvSpPr>
          <p:cNvPr id="29739" name="Rectangle 101"/>
          <p:cNvSpPr>
            <a:spLocks noChangeArrowheads="1"/>
          </p:cNvSpPr>
          <p:nvPr/>
        </p:nvSpPr>
        <p:spPr bwMode="auto">
          <a:xfrm>
            <a:off x="2552700" y="5773738"/>
            <a:ext cx="84138"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2</a:t>
            </a:r>
            <a:endParaRPr lang="en-US" altLang="en-US" sz="1200"/>
          </a:p>
        </p:txBody>
      </p:sp>
      <p:sp>
        <p:nvSpPr>
          <p:cNvPr id="29740" name="Rectangle 102"/>
          <p:cNvSpPr>
            <a:spLocks noChangeArrowheads="1"/>
          </p:cNvSpPr>
          <p:nvPr/>
        </p:nvSpPr>
        <p:spPr bwMode="auto">
          <a:xfrm>
            <a:off x="3497263" y="5773738"/>
            <a:ext cx="84137"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4</a:t>
            </a:r>
            <a:endParaRPr lang="en-US" altLang="en-US" sz="1200"/>
          </a:p>
        </p:txBody>
      </p:sp>
      <p:sp>
        <p:nvSpPr>
          <p:cNvPr id="29741" name="Rectangle 103"/>
          <p:cNvSpPr>
            <a:spLocks noChangeArrowheads="1"/>
          </p:cNvSpPr>
          <p:nvPr/>
        </p:nvSpPr>
        <p:spPr bwMode="auto">
          <a:xfrm>
            <a:off x="4471988" y="5773738"/>
            <a:ext cx="84137"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6</a:t>
            </a:r>
            <a:endParaRPr lang="en-US" altLang="en-US" sz="1200"/>
          </a:p>
        </p:txBody>
      </p:sp>
      <p:sp>
        <p:nvSpPr>
          <p:cNvPr id="29742" name="Rectangle 104"/>
          <p:cNvSpPr>
            <a:spLocks noChangeArrowheads="1"/>
          </p:cNvSpPr>
          <p:nvPr/>
        </p:nvSpPr>
        <p:spPr bwMode="auto">
          <a:xfrm>
            <a:off x="5416550" y="5773738"/>
            <a:ext cx="84138"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8</a:t>
            </a:r>
            <a:endParaRPr lang="en-US" altLang="en-US" sz="1200"/>
          </a:p>
        </p:txBody>
      </p:sp>
      <p:sp>
        <p:nvSpPr>
          <p:cNvPr id="29743" name="Rectangle 105"/>
          <p:cNvSpPr>
            <a:spLocks noChangeArrowheads="1"/>
          </p:cNvSpPr>
          <p:nvPr/>
        </p:nvSpPr>
        <p:spPr bwMode="auto">
          <a:xfrm>
            <a:off x="6267450" y="5773738"/>
            <a:ext cx="168275"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10</a:t>
            </a:r>
            <a:endParaRPr lang="en-US" altLang="en-US" sz="1200"/>
          </a:p>
        </p:txBody>
      </p:sp>
      <p:sp>
        <p:nvSpPr>
          <p:cNvPr id="29744" name="Rectangle 106"/>
          <p:cNvSpPr>
            <a:spLocks noChangeArrowheads="1"/>
          </p:cNvSpPr>
          <p:nvPr/>
        </p:nvSpPr>
        <p:spPr bwMode="auto">
          <a:xfrm>
            <a:off x="7213600" y="5773738"/>
            <a:ext cx="168275"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12</a:t>
            </a:r>
            <a:endParaRPr lang="en-US" altLang="en-US" sz="1200"/>
          </a:p>
        </p:txBody>
      </p:sp>
      <p:sp>
        <p:nvSpPr>
          <p:cNvPr id="29745" name="Line 107"/>
          <p:cNvSpPr>
            <a:spLocks noChangeShapeType="1"/>
          </p:cNvSpPr>
          <p:nvPr/>
        </p:nvSpPr>
        <p:spPr bwMode="auto">
          <a:xfrm flipH="1" flipV="1">
            <a:off x="1644650" y="4221163"/>
            <a:ext cx="601663" cy="192087"/>
          </a:xfrm>
          <a:prstGeom prst="line">
            <a:avLst/>
          </a:prstGeom>
          <a:noFill/>
          <a:ln w="19050">
            <a:solidFill>
              <a:srgbClr val="F35BD6"/>
            </a:solidFill>
            <a:round/>
            <a:headEnd/>
            <a:tailEnd/>
          </a:ln>
        </p:spPr>
        <p:txBody>
          <a:bodyPr/>
          <a:lstStyle/>
          <a:p>
            <a:endParaRPr lang="en-US"/>
          </a:p>
        </p:txBody>
      </p:sp>
      <p:sp>
        <p:nvSpPr>
          <p:cNvPr id="29746" name="Rectangle 108"/>
          <p:cNvSpPr>
            <a:spLocks noChangeArrowheads="1"/>
          </p:cNvSpPr>
          <p:nvPr/>
        </p:nvSpPr>
        <p:spPr bwMode="auto">
          <a:xfrm>
            <a:off x="3922713" y="6248400"/>
            <a:ext cx="1981200" cy="244475"/>
          </a:xfrm>
          <a:prstGeom prst="rect">
            <a:avLst/>
          </a:prstGeom>
          <a:noFill/>
          <a:ln w="9525">
            <a:noFill/>
            <a:miter lim="800000"/>
            <a:headEnd/>
            <a:tailEnd/>
          </a:ln>
        </p:spPr>
        <p:txBody>
          <a:bodyPr lIns="0" tIns="0" rIns="0" bIns="0">
            <a:spAutoFit/>
          </a:bodyPr>
          <a:lstStyle/>
          <a:p>
            <a:r>
              <a:rPr lang="en-US" altLang="en-US" sz="1600" b="1">
                <a:solidFill>
                  <a:srgbClr val="000000"/>
                </a:solidFill>
                <a:latin typeface="Arial" charset="0"/>
              </a:rPr>
              <a:t>Marginal Revenue</a:t>
            </a:r>
            <a:endParaRPr lang="en-US" altLang="en-US" sz="1600" b="1"/>
          </a:p>
        </p:txBody>
      </p:sp>
      <p:sp>
        <p:nvSpPr>
          <p:cNvPr id="29747" name="Rectangle 109"/>
          <p:cNvSpPr>
            <a:spLocks noChangeArrowheads="1"/>
          </p:cNvSpPr>
          <p:nvPr/>
        </p:nvSpPr>
        <p:spPr bwMode="auto">
          <a:xfrm>
            <a:off x="6132513" y="5029200"/>
            <a:ext cx="1981200" cy="244475"/>
          </a:xfrm>
          <a:prstGeom prst="rect">
            <a:avLst/>
          </a:prstGeom>
          <a:noFill/>
          <a:ln w="9525">
            <a:noFill/>
            <a:miter lim="800000"/>
            <a:headEnd/>
            <a:tailEnd/>
          </a:ln>
        </p:spPr>
        <p:txBody>
          <a:bodyPr lIns="0" tIns="0" rIns="0" bIns="0">
            <a:spAutoFit/>
          </a:bodyPr>
          <a:lstStyle/>
          <a:p>
            <a:r>
              <a:rPr lang="en-US" altLang="en-US" sz="1600" b="1">
                <a:solidFill>
                  <a:srgbClr val="000000"/>
                </a:solidFill>
                <a:latin typeface="Arial" charset="0"/>
              </a:rPr>
              <a:t>Average Revenue</a:t>
            </a:r>
            <a:endParaRPr lang="en-US" altLang="en-US" sz="1600" b="1"/>
          </a:p>
        </p:txBody>
      </p:sp>
      <p:sp>
        <p:nvSpPr>
          <p:cNvPr id="111"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blinds(horizontal)">
                                      <p:cBhvr>
                                        <p:cTn id="7" dur="500"/>
                                        <p:tgtEl>
                                          <p:spTgt spid="143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p:cNvSpPr>
            <a:spLocks noGrp="1"/>
          </p:cNvSpPr>
          <p:nvPr>
            <p:ph idx="1"/>
          </p:nvPr>
        </p:nvSpPr>
        <p:spPr/>
        <p:txBody>
          <a:bodyPr/>
          <a:lstStyle/>
          <a:p>
            <a:pPr>
              <a:buFont typeface="Arial" charset="0"/>
              <a:buChar char="•"/>
            </a:pPr>
            <a:r>
              <a:rPr lang="en-IN" sz="2400">
                <a:latin typeface="Calibri" charset="0"/>
                <a:cs typeface="Calibri" charset="0"/>
              </a:rPr>
              <a:t>Demand Elasticity</a:t>
            </a:r>
          </a:p>
          <a:p>
            <a:pPr>
              <a:buFont typeface="Arial" charset="0"/>
              <a:buChar char="•"/>
            </a:pPr>
            <a:r>
              <a:rPr lang="en-IN" sz="2400">
                <a:latin typeface="Calibri" charset="0"/>
                <a:cs typeface="Calibri" charset="0"/>
              </a:rPr>
              <a:t>Price elasticity of Demand</a:t>
            </a:r>
          </a:p>
          <a:p>
            <a:pPr>
              <a:buFont typeface="Arial" charset="0"/>
              <a:buChar char="•"/>
            </a:pPr>
            <a:r>
              <a:rPr lang="en-IN" sz="2400">
                <a:latin typeface="Calibri" charset="0"/>
                <a:cs typeface="Calibri" charset="0"/>
              </a:rPr>
              <a:t>Income elasticity of Demand</a:t>
            </a:r>
          </a:p>
          <a:p>
            <a:pPr>
              <a:buFont typeface="Arial" charset="0"/>
              <a:buChar char="•"/>
            </a:pPr>
            <a:r>
              <a:rPr lang="en-IN" sz="2400">
                <a:latin typeface="Calibri" charset="0"/>
                <a:cs typeface="Calibri" charset="0"/>
              </a:rPr>
              <a:t>Cross Price elasticity of Demand</a:t>
            </a:r>
          </a:p>
          <a:p>
            <a:pPr>
              <a:buFont typeface="Arial" charset="0"/>
              <a:buChar char="•"/>
            </a:pPr>
            <a:r>
              <a:rPr lang="en-IN" sz="2400">
                <a:latin typeface="Calibri" charset="0"/>
                <a:cs typeface="Calibri" charset="0"/>
              </a:rPr>
              <a:t>Relationship between Total Revenue, Marginal Revenue and Price elasticity of Demand</a:t>
            </a:r>
          </a:p>
        </p:txBody>
      </p:sp>
      <p:sp>
        <p:nvSpPr>
          <p:cNvPr id="3" name="Title 2"/>
          <p:cNvSpPr>
            <a:spLocks noGrp="1"/>
          </p:cNvSpPr>
          <p:nvPr>
            <p:ph type="title"/>
          </p:nvPr>
        </p:nvSpPr>
        <p:spPr/>
        <p:txBody>
          <a:bodyPr/>
          <a:lstStyle/>
          <a:p>
            <a:pPr>
              <a:defRPr/>
            </a:pPr>
            <a:r>
              <a:rPr lang="en-IN" dirty="0"/>
              <a:t>Topics to be covered:</a:t>
            </a:r>
          </a:p>
        </p:txBody>
      </p:sp>
      <p:sp>
        <p:nvSpPr>
          <p:cNvPr id="12292" name="Slide Number Placeholder 3"/>
          <p:cNvSpPr>
            <a:spLocks noGrp="1" noChangeArrowheads="1"/>
          </p:cNvSpPr>
          <p:nvPr>
            <p:ph type="sldNum" sz="quarter" idx="4294967295"/>
          </p:nvPr>
        </p:nvSpPr>
        <p:spPr bwMode="auto">
          <a:xfrm>
            <a:off x="8647113" y="6408738"/>
            <a:ext cx="366712" cy="365125"/>
          </a:xfrm>
          <a:prstGeom prst="rect">
            <a:avLst/>
          </a:prstGeom>
          <a:noFill/>
          <a:ln>
            <a:miter lim="800000"/>
            <a:headEnd/>
            <a:tailEnd/>
          </a:ln>
        </p:spPr>
        <p:txBody>
          <a:bodyPr/>
          <a:lstStyle/>
          <a:p>
            <a:pPr algn="r"/>
            <a:fld id="{1DC69523-635C-420E-AF0D-36ECD3D1BD0B}" type="slidenum">
              <a:rPr lang="en-US" sz="1600" smtClean="0"/>
              <a:pPr algn="r"/>
              <a:t>2</a:t>
            </a:fld>
            <a:endParaRPr lang="en-US" sz="1600" dirty="0"/>
          </a:p>
        </p:txBody>
      </p:sp>
      <p:sp>
        <p:nvSpPr>
          <p:cNvPr id="5" name="TextBox 4"/>
          <p:cNvSpPr txBox="1"/>
          <p:nvPr/>
        </p:nvSpPr>
        <p:spPr>
          <a:xfrm>
            <a:off x="304800" y="4572001"/>
            <a:ext cx="8153400" cy="2369880"/>
          </a:xfrm>
          <a:prstGeom prst="rect">
            <a:avLst/>
          </a:prstGeom>
          <a:noFill/>
        </p:spPr>
        <p:txBody>
          <a:bodyPr wrap="square" rtlCol="0">
            <a:spAutoFit/>
          </a:bodyPr>
          <a:lstStyle/>
          <a:p>
            <a:r>
              <a:rPr lang="en-US" sz="2000" b="1" dirty="0">
                <a:latin typeface="Times New Roman" pitchFamily="18" charset="0"/>
                <a:cs typeface="Times New Roman" pitchFamily="18" charset="0"/>
              </a:rPr>
              <a:t>Resources that can be consulted:</a:t>
            </a:r>
          </a:p>
          <a:p>
            <a:pPr>
              <a:buFont typeface="Arial" pitchFamily="34" charset="0"/>
              <a:buChar char="•"/>
            </a:pPr>
            <a:r>
              <a:rPr lang="en-US" sz="2000" dirty="0">
                <a:latin typeface="Times New Roman" pitchFamily="18" charset="0"/>
                <a:cs typeface="Times New Roman" pitchFamily="18" charset="0"/>
              </a:rPr>
              <a:t>H. C. Petersen, W. C. Lewis and S. K. Jain, </a:t>
            </a:r>
            <a:r>
              <a:rPr lang="en-US" sz="2000" i="1" dirty="0">
                <a:latin typeface="Times New Roman" pitchFamily="18" charset="0"/>
                <a:cs typeface="Times New Roman" pitchFamily="18" charset="0"/>
              </a:rPr>
              <a:t>Managerial Economics</a:t>
            </a:r>
            <a:r>
              <a:rPr lang="en-US" sz="2000" dirty="0">
                <a:latin typeface="Times New Roman" pitchFamily="18" charset="0"/>
                <a:cs typeface="Times New Roman" pitchFamily="18" charset="0"/>
              </a:rPr>
              <a:t>, 4</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ed., Pearson Education 2006. </a:t>
            </a:r>
          </a:p>
          <a:p>
            <a:pPr>
              <a:buFont typeface="Arial" pitchFamily="34" charset="0"/>
              <a:buChar char="•"/>
            </a:pPr>
            <a:r>
              <a:rPr lang="en-US" sz="2000" dirty="0">
                <a:latin typeface="Times New Roman" pitchFamily="18" charset="0"/>
                <a:cs typeface="Times New Roman" pitchFamily="18" charset="0"/>
              </a:rPr>
              <a:t>D. Salvatore, Managerial Economics in a Global Economy, 8</a:t>
            </a:r>
            <a:r>
              <a:rPr lang="en-US" sz="2000" baseline="30000" dirty="0">
                <a:latin typeface="Times New Roman" pitchFamily="18" charset="0"/>
                <a:cs typeface="Times New Roman" pitchFamily="18" charset="0"/>
              </a:rPr>
              <a:t>th</a:t>
            </a:r>
            <a:r>
              <a:rPr lang="en-US" sz="2000" dirty="0">
                <a:latin typeface="Times New Roman" pitchFamily="18" charset="0"/>
                <a:cs typeface="Times New Roman" pitchFamily="18" charset="0"/>
              </a:rPr>
              <a:t> ed., Thomson Asia, 2015.</a:t>
            </a: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p:cNvGraphicFramePr>
            <a:graphicFrameLocks noChangeAspect="1"/>
          </p:cNvGraphicFramePr>
          <p:nvPr/>
        </p:nvGraphicFramePr>
        <p:xfrm>
          <a:off x="1066800" y="1066800"/>
          <a:ext cx="6705600" cy="5181600"/>
        </p:xfrm>
        <a:graphic>
          <a:graphicData uri="http://schemas.openxmlformats.org/presentationml/2006/ole">
            <mc:AlternateContent xmlns:mc="http://schemas.openxmlformats.org/markup-compatibility/2006">
              <mc:Choice xmlns:v="urn:schemas-microsoft-com:vml" Requires="v">
                <p:oleObj spid="_x0000_s3073" name="Worksheet" r:id="rId3" imgW="3700800" imgH="2952000" progId="Excel.Sheet.8">
                  <p:embed/>
                </p:oleObj>
              </mc:Choice>
              <mc:Fallback>
                <p:oleObj name="Worksheet" r:id="rId3" imgW="3700800" imgH="2952000" progId="Excel.Sheet.8">
                  <p:embed/>
                  <p:pic>
                    <p:nvPicPr>
                      <p:cNvPr id="307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066800"/>
                        <a:ext cx="6705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3" name="Text Box 3"/>
          <p:cNvSpPr txBox="1">
            <a:spLocks noChangeArrowheads="1"/>
          </p:cNvSpPr>
          <p:nvPr/>
        </p:nvSpPr>
        <p:spPr bwMode="auto">
          <a:xfrm>
            <a:off x="1600200" y="228600"/>
            <a:ext cx="6019800" cy="641350"/>
          </a:xfrm>
          <a:prstGeom prst="rect">
            <a:avLst/>
          </a:prstGeom>
          <a:noFill/>
          <a:ln w="9525">
            <a:noFill/>
            <a:miter lim="800000"/>
            <a:headEnd/>
            <a:tailEnd/>
          </a:ln>
        </p:spPr>
        <p:txBody>
          <a:bodyPr>
            <a:spAutoFit/>
          </a:bodyPr>
          <a:lstStyle/>
          <a:p>
            <a:r>
              <a:rPr lang="en-US" altLang="en-US" sz="3600" b="1">
                <a:solidFill>
                  <a:schemeClr val="tx2"/>
                </a:solidFill>
              </a:rPr>
              <a:t>Calculate Elasticity</a:t>
            </a:r>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6" name="Object 2"/>
          <p:cNvGraphicFramePr>
            <a:graphicFrameLocks noChangeAspect="1"/>
          </p:cNvGraphicFramePr>
          <p:nvPr/>
        </p:nvGraphicFramePr>
        <p:xfrm>
          <a:off x="228600" y="990600"/>
          <a:ext cx="8001000" cy="5343525"/>
        </p:xfrm>
        <a:graphic>
          <a:graphicData uri="http://schemas.openxmlformats.org/presentationml/2006/ole">
            <mc:AlternateContent xmlns:mc="http://schemas.openxmlformats.org/markup-compatibility/2006">
              <mc:Choice xmlns:v="urn:schemas-microsoft-com:vml" Requires="v">
                <p:oleObj spid="_x0000_s4097" name="Worksheet" r:id="rId3" imgW="4204800" imgH="2952000" progId="Excel.Sheet.8">
                  <p:embed/>
                </p:oleObj>
              </mc:Choice>
              <mc:Fallback>
                <p:oleObj name="Worksheet" r:id="rId3" imgW="4204800" imgH="2952000" progId="Excel.Sheet.8">
                  <p:embed/>
                  <p:pic>
                    <p:nvPicPr>
                      <p:cNvPr id="3174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990600"/>
                        <a:ext cx="8001000"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7" name="Text Box 3"/>
          <p:cNvSpPr txBox="1">
            <a:spLocks noChangeArrowheads="1"/>
          </p:cNvSpPr>
          <p:nvPr/>
        </p:nvSpPr>
        <p:spPr bwMode="auto">
          <a:xfrm>
            <a:off x="1600200" y="228600"/>
            <a:ext cx="6019800" cy="641350"/>
          </a:xfrm>
          <a:prstGeom prst="rect">
            <a:avLst/>
          </a:prstGeom>
          <a:noFill/>
          <a:ln w="9525">
            <a:noFill/>
            <a:miter lim="800000"/>
            <a:headEnd/>
            <a:tailEnd/>
          </a:ln>
        </p:spPr>
        <p:txBody>
          <a:bodyPr>
            <a:spAutoFit/>
          </a:bodyPr>
          <a:lstStyle/>
          <a:p>
            <a:pPr algn="ctr" eaLnBrk="1" hangingPunct="1"/>
            <a:r>
              <a:rPr lang="en-US" altLang="en-US" sz="3600" b="1">
                <a:solidFill>
                  <a:schemeClr val="tx2"/>
                </a:solidFill>
              </a:rPr>
              <a:t>Total Marginal Elasticity</a:t>
            </a:r>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437313" y="6013450"/>
            <a:ext cx="1919287" cy="244475"/>
          </a:xfrm>
          <a:prstGeom prst="rect">
            <a:avLst/>
          </a:prstGeom>
          <a:noFill/>
          <a:ln w="9525">
            <a:noFill/>
            <a:miter lim="800000"/>
            <a:headEnd/>
            <a:tailEnd/>
          </a:ln>
        </p:spPr>
        <p:txBody>
          <a:bodyPr wrap="none" lIns="0" tIns="0" rIns="0" bIns="0">
            <a:spAutoFit/>
          </a:bodyPr>
          <a:lstStyle/>
          <a:p>
            <a:r>
              <a:rPr lang="en-US" altLang="en-US" sz="1600" b="1">
                <a:latin typeface="Arial" charset="0"/>
              </a:rPr>
              <a:t>Quantity Demanded</a:t>
            </a:r>
            <a:endParaRPr lang="en-US" altLang="en-US" sz="1600">
              <a:latin typeface="Arial" charset="0"/>
            </a:endParaRPr>
          </a:p>
        </p:txBody>
      </p:sp>
      <p:sp>
        <p:nvSpPr>
          <p:cNvPr id="32771" name="Rectangle 3"/>
          <p:cNvSpPr>
            <a:spLocks noChangeArrowheads="1"/>
          </p:cNvSpPr>
          <p:nvPr/>
        </p:nvSpPr>
        <p:spPr bwMode="auto">
          <a:xfrm rot="-5400000">
            <a:off x="636588" y="4622800"/>
            <a:ext cx="869950" cy="244475"/>
          </a:xfrm>
          <a:prstGeom prst="rect">
            <a:avLst/>
          </a:prstGeom>
          <a:noFill/>
          <a:ln w="9525">
            <a:noFill/>
            <a:miter lim="800000"/>
            <a:headEnd/>
            <a:tailEnd/>
          </a:ln>
        </p:spPr>
        <p:txBody>
          <a:bodyPr wrap="none" lIns="0" tIns="0" rIns="0" bIns="0">
            <a:spAutoFit/>
          </a:bodyPr>
          <a:lstStyle/>
          <a:p>
            <a:r>
              <a:rPr lang="en-US" altLang="en-US" sz="1600" b="1">
                <a:latin typeface="Arial" charset="0"/>
              </a:rPr>
              <a:t>MR/Price</a:t>
            </a:r>
            <a:endParaRPr lang="en-US" altLang="en-US" sz="1600">
              <a:latin typeface="Arial" charset="0"/>
            </a:endParaRPr>
          </a:p>
        </p:txBody>
      </p:sp>
      <p:sp>
        <p:nvSpPr>
          <p:cNvPr id="32772" name="Line 4"/>
          <p:cNvSpPr>
            <a:spLocks noChangeShapeType="1"/>
          </p:cNvSpPr>
          <p:nvPr/>
        </p:nvSpPr>
        <p:spPr bwMode="auto">
          <a:xfrm flipV="1">
            <a:off x="4306888" y="1060450"/>
            <a:ext cx="0" cy="4495800"/>
          </a:xfrm>
          <a:prstGeom prst="line">
            <a:avLst/>
          </a:prstGeom>
          <a:noFill/>
          <a:ln w="9525">
            <a:solidFill>
              <a:schemeClr val="tx1"/>
            </a:solidFill>
            <a:prstDash val="sysDot"/>
            <a:round/>
            <a:headEnd/>
            <a:tailEnd/>
          </a:ln>
        </p:spPr>
        <p:txBody>
          <a:bodyPr wrap="none" anchor="ctr"/>
          <a:lstStyle/>
          <a:p>
            <a:endParaRPr lang="en-US"/>
          </a:p>
        </p:txBody>
      </p:sp>
      <p:sp>
        <p:nvSpPr>
          <p:cNvPr id="32773" name="Line 5"/>
          <p:cNvSpPr>
            <a:spLocks noChangeShapeType="1"/>
          </p:cNvSpPr>
          <p:nvPr/>
        </p:nvSpPr>
        <p:spPr bwMode="auto">
          <a:xfrm>
            <a:off x="1668463" y="3792538"/>
            <a:ext cx="3175" cy="2979737"/>
          </a:xfrm>
          <a:prstGeom prst="line">
            <a:avLst/>
          </a:prstGeom>
          <a:noFill/>
          <a:ln w="0">
            <a:solidFill>
              <a:srgbClr val="000000"/>
            </a:solidFill>
            <a:round/>
            <a:headEnd/>
            <a:tailEnd/>
          </a:ln>
        </p:spPr>
        <p:txBody>
          <a:bodyPr/>
          <a:lstStyle/>
          <a:p>
            <a:endParaRPr lang="en-US"/>
          </a:p>
        </p:txBody>
      </p:sp>
      <p:sp>
        <p:nvSpPr>
          <p:cNvPr id="32774" name="Line 6"/>
          <p:cNvSpPr>
            <a:spLocks noChangeShapeType="1"/>
          </p:cNvSpPr>
          <p:nvPr/>
        </p:nvSpPr>
        <p:spPr bwMode="auto">
          <a:xfrm>
            <a:off x="1546225" y="6772275"/>
            <a:ext cx="122238" cy="1588"/>
          </a:xfrm>
          <a:prstGeom prst="line">
            <a:avLst/>
          </a:prstGeom>
          <a:noFill/>
          <a:ln w="0">
            <a:solidFill>
              <a:srgbClr val="000000"/>
            </a:solidFill>
            <a:round/>
            <a:headEnd/>
            <a:tailEnd/>
          </a:ln>
        </p:spPr>
        <p:txBody>
          <a:bodyPr/>
          <a:lstStyle/>
          <a:p>
            <a:endParaRPr lang="en-US"/>
          </a:p>
        </p:txBody>
      </p:sp>
      <p:sp>
        <p:nvSpPr>
          <p:cNvPr id="32775" name="Line 7"/>
          <p:cNvSpPr>
            <a:spLocks noChangeShapeType="1"/>
          </p:cNvSpPr>
          <p:nvPr/>
        </p:nvSpPr>
        <p:spPr bwMode="auto">
          <a:xfrm>
            <a:off x="1587500" y="6176963"/>
            <a:ext cx="122238" cy="1587"/>
          </a:xfrm>
          <a:prstGeom prst="line">
            <a:avLst/>
          </a:prstGeom>
          <a:noFill/>
          <a:ln w="0">
            <a:solidFill>
              <a:srgbClr val="000000"/>
            </a:solidFill>
            <a:round/>
            <a:headEnd/>
            <a:tailEnd/>
          </a:ln>
        </p:spPr>
        <p:txBody>
          <a:bodyPr/>
          <a:lstStyle/>
          <a:p>
            <a:endParaRPr lang="en-US"/>
          </a:p>
        </p:txBody>
      </p:sp>
      <p:sp>
        <p:nvSpPr>
          <p:cNvPr id="32776" name="Line 8"/>
          <p:cNvSpPr>
            <a:spLocks noChangeShapeType="1"/>
          </p:cNvSpPr>
          <p:nvPr/>
        </p:nvSpPr>
        <p:spPr bwMode="auto">
          <a:xfrm>
            <a:off x="1587500" y="5581650"/>
            <a:ext cx="122238" cy="0"/>
          </a:xfrm>
          <a:prstGeom prst="line">
            <a:avLst/>
          </a:prstGeom>
          <a:noFill/>
          <a:ln w="0">
            <a:solidFill>
              <a:srgbClr val="000000"/>
            </a:solidFill>
            <a:round/>
            <a:headEnd/>
            <a:tailEnd/>
          </a:ln>
        </p:spPr>
        <p:txBody>
          <a:bodyPr/>
          <a:lstStyle/>
          <a:p>
            <a:endParaRPr lang="en-US"/>
          </a:p>
        </p:txBody>
      </p:sp>
      <p:sp>
        <p:nvSpPr>
          <p:cNvPr id="32777" name="Line 9"/>
          <p:cNvSpPr>
            <a:spLocks noChangeShapeType="1"/>
          </p:cNvSpPr>
          <p:nvPr/>
        </p:nvSpPr>
        <p:spPr bwMode="auto">
          <a:xfrm>
            <a:off x="1587500" y="4983163"/>
            <a:ext cx="122238" cy="1587"/>
          </a:xfrm>
          <a:prstGeom prst="line">
            <a:avLst/>
          </a:prstGeom>
          <a:noFill/>
          <a:ln w="0">
            <a:solidFill>
              <a:srgbClr val="000000"/>
            </a:solidFill>
            <a:round/>
            <a:headEnd/>
            <a:tailEnd/>
          </a:ln>
        </p:spPr>
        <p:txBody>
          <a:bodyPr/>
          <a:lstStyle/>
          <a:p>
            <a:endParaRPr lang="en-US"/>
          </a:p>
        </p:txBody>
      </p:sp>
      <p:sp>
        <p:nvSpPr>
          <p:cNvPr id="32778" name="Line 10"/>
          <p:cNvSpPr>
            <a:spLocks noChangeShapeType="1"/>
          </p:cNvSpPr>
          <p:nvPr/>
        </p:nvSpPr>
        <p:spPr bwMode="auto">
          <a:xfrm>
            <a:off x="1587500" y="4387850"/>
            <a:ext cx="122238" cy="1588"/>
          </a:xfrm>
          <a:prstGeom prst="line">
            <a:avLst/>
          </a:prstGeom>
          <a:noFill/>
          <a:ln w="0">
            <a:solidFill>
              <a:srgbClr val="000000"/>
            </a:solidFill>
            <a:round/>
            <a:headEnd/>
            <a:tailEnd/>
          </a:ln>
        </p:spPr>
        <p:txBody>
          <a:bodyPr/>
          <a:lstStyle/>
          <a:p>
            <a:endParaRPr lang="en-US"/>
          </a:p>
        </p:txBody>
      </p:sp>
      <p:sp>
        <p:nvSpPr>
          <p:cNvPr id="32779" name="Line 11"/>
          <p:cNvSpPr>
            <a:spLocks noChangeShapeType="1"/>
          </p:cNvSpPr>
          <p:nvPr/>
        </p:nvSpPr>
        <p:spPr bwMode="auto">
          <a:xfrm>
            <a:off x="1668463" y="5581650"/>
            <a:ext cx="5757862" cy="0"/>
          </a:xfrm>
          <a:prstGeom prst="line">
            <a:avLst/>
          </a:prstGeom>
          <a:noFill/>
          <a:ln w="0">
            <a:solidFill>
              <a:srgbClr val="000000"/>
            </a:solidFill>
            <a:round/>
            <a:headEnd/>
            <a:tailEnd/>
          </a:ln>
        </p:spPr>
        <p:txBody>
          <a:bodyPr/>
          <a:lstStyle/>
          <a:p>
            <a:endParaRPr lang="en-US"/>
          </a:p>
        </p:txBody>
      </p:sp>
      <p:sp>
        <p:nvSpPr>
          <p:cNvPr id="32780" name="Line 12"/>
          <p:cNvSpPr>
            <a:spLocks noChangeShapeType="1"/>
          </p:cNvSpPr>
          <p:nvPr/>
        </p:nvSpPr>
        <p:spPr bwMode="auto">
          <a:xfrm flipV="1">
            <a:off x="1709738" y="5581650"/>
            <a:ext cx="3175" cy="69850"/>
          </a:xfrm>
          <a:prstGeom prst="line">
            <a:avLst/>
          </a:prstGeom>
          <a:noFill/>
          <a:ln w="0">
            <a:solidFill>
              <a:srgbClr val="000000"/>
            </a:solidFill>
            <a:round/>
            <a:headEnd/>
            <a:tailEnd/>
          </a:ln>
        </p:spPr>
        <p:txBody>
          <a:bodyPr/>
          <a:lstStyle/>
          <a:p>
            <a:endParaRPr lang="en-US"/>
          </a:p>
        </p:txBody>
      </p:sp>
      <p:sp>
        <p:nvSpPr>
          <p:cNvPr id="32781" name="Line 13"/>
          <p:cNvSpPr>
            <a:spLocks noChangeShapeType="1"/>
          </p:cNvSpPr>
          <p:nvPr/>
        </p:nvSpPr>
        <p:spPr bwMode="auto">
          <a:xfrm flipV="1">
            <a:off x="2644775" y="5581650"/>
            <a:ext cx="1588" cy="69850"/>
          </a:xfrm>
          <a:prstGeom prst="line">
            <a:avLst/>
          </a:prstGeom>
          <a:noFill/>
          <a:ln w="0">
            <a:solidFill>
              <a:srgbClr val="000000"/>
            </a:solidFill>
            <a:round/>
            <a:headEnd/>
            <a:tailEnd/>
          </a:ln>
        </p:spPr>
        <p:txBody>
          <a:bodyPr/>
          <a:lstStyle/>
          <a:p>
            <a:endParaRPr lang="en-US"/>
          </a:p>
        </p:txBody>
      </p:sp>
      <p:sp>
        <p:nvSpPr>
          <p:cNvPr id="32782" name="Line 14"/>
          <p:cNvSpPr>
            <a:spLocks noChangeShapeType="1"/>
          </p:cNvSpPr>
          <p:nvPr/>
        </p:nvSpPr>
        <p:spPr bwMode="auto">
          <a:xfrm flipV="1">
            <a:off x="3587750" y="5581650"/>
            <a:ext cx="1588" cy="69850"/>
          </a:xfrm>
          <a:prstGeom prst="line">
            <a:avLst/>
          </a:prstGeom>
          <a:noFill/>
          <a:ln w="0">
            <a:solidFill>
              <a:srgbClr val="000000"/>
            </a:solidFill>
            <a:round/>
            <a:headEnd/>
            <a:tailEnd/>
          </a:ln>
        </p:spPr>
        <p:txBody>
          <a:bodyPr/>
          <a:lstStyle/>
          <a:p>
            <a:endParaRPr lang="en-US"/>
          </a:p>
        </p:txBody>
      </p:sp>
      <p:sp>
        <p:nvSpPr>
          <p:cNvPr id="32783" name="Line 15"/>
          <p:cNvSpPr>
            <a:spLocks noChangeShapeType="1"/>
          </p:cNvSpPr>
          <p:nvPr/>
        </p:nvSpPr>
        <p:spPr bwMode="auto">
          <a:xfrm flipV="1">
            <a:off x="4564063" y="5581650"/>
            <a:ext cx="1587" cy="69850"/>
          </a:xfrm>
          <a:prstGeom prst="line">
            <a:avLst/>
          </a:prstGeom>
          <a:noFill/>
          <a:ln w="0">
            <a:solidFill>
              <a:srgbClr val="000000"/>
            </a:solidFill>
            <a:round/>
            <a:headEnd/>
            <a:tailEnd/>
          </a:ln>
        </p:spPr>
        <p:txBody>
          <a:bodyPr/>
          <a:lstStyle/>
          <a:p>
            <a:endParaRPr lang="en-US"/>
          </a:p>
        </p:txBody>
      </p:sp>
      <p:sp>
        <p:nvSpPr>
          <p:cNvPr id="32784" name="Line 16"/>
          <p:cNvSpPr>
            <a:spLocks noChangeShapeType="1"/>
          </p:cNvSpPr>
          <p:nvPr/>
        </p:nvSpPr>
        <p:spPr bwMode="auto">
          <a:xfrm flipV="1">
            <a:off x="5507038" y="5581650"/>
            <a:ext cx="1587" cy="69850"/>
          </a:xfrm>
          <a:prstGeom prst="line">
            <a:avLst/>
          </a:prstGeom>
          <a:noFill/>
          <a:ln w="0">
            <a:solidFill>
              <a:srgbClr val="000000"/>
            </a:solidFill>
            <a:round/>
            <a:headEnd/>
            <a:tailEnd/>
          </a:ln>
        </p:spPr>
        <p:txBody>
          <a:bodyPr/>
          <a:lstStyle/>
          <a:p>
            <a:endParaRPr lang="en-US"/>
          </a:p>
        </p:txBody>
      </p:sp>
      <p:sp>
        <p:nvSpPr>
          <p:cNvPr id="32785" name="Line 17"/>
          <p:cNvSpPr>
            <a:spLocks noChangeShapeType="1"/>
          </p:cNvSpPr>
          <p:nvPr/>
        </p:nvSpPr>
        <p:spPr bwMode="auto">
          <a:xfrm flipV="1">
            <a:off x="6481763" y="5581650"/>
            <a:ext cx="3175" cy="69850"/>
          </a:xfrm>
          <a:prstGeom prst="line">
            <a:avLst/>
          </a:prstGeom>
          <a:noFill/>
          <a:ln w="0">
            <a:solidFill>
              <a:srgbClr val="000000"/>
            </a:solidFill>
            <a:round/>
            <a:headEnd/>
            <a:tailEnd/>
          </a:ln>
        </p:spPr>
        <p:txBody>
          <a:bodyPr/>
          <a:lstStyle/>
          <a:p>
            <a:endParaRPr lang="en-US"/>
          </a:p>
        </p:txBody>
      </p:sp>
      <p:sp>
        <p:nvSpPr>
          <p:cNvPr id="32786" name="Line 18"/>
          <p:cNvSpPr>
            <a:spLocks noChangeShapeType="1"/>
          </p:cNvSpPr>
          <p:nvPr/>
        </p:nvSpPr>
        <p:spPr bwMode="auto">
          <a:xfrm flipV="1">
            <a:off x="7426325" y="5581650"/>
            <a:ext cx="1588" cy="69850"/>
          </a:xfrm>
          <a:prstGeom prst="line">
            <a:avLst/>
          </a:prstGeom>
          <a:noFill/>
          <a:ln w="0">
            <a:solidFill>
              <a:srgbClr val="000000"/>
            </a:solidFill>
            <a:round/>
            <a:headEnd/>
            <a:tailEnd/>
          </a:ln>
        </p:spPr>
        <p:txBody>
          <a:bodyPr/>
          <a:lstStyle/>
          <a:p>
            <a:endParaRPr lang="en-US"/>
          </a:p>
        </p:txBody>
      </p:sp>
      <p:sp>
        <p:nvSpPr>
          <p:cNvPr id="32787" name="Freeform 19"/>
          <p:cNvSpPr>
            <a:spLocks/>
          </p:cNvSpPr>
          <p:nvPr/>
        </p:nvSpPr>
        <p:spPr bwMode="auto">
          <a:xfrm>
            <a:off x="1663700" y="4230688"/>
            <a:ext cx="1193800" cy="630237"/>
          </a:xfrm>
          <a:custGeom>
            <a:avLst/>
            <a:gdLst>
              <a:gd name="T0" fmla="*/ 0 w 752"/>
              <a:gd name="T1" fmla="*/ 0 h 397"/>
              <a:gd name="T2" fmla="*/ 2147483646 w 752"/>
              <a:gd name="T3" fmla="*/ 2147483646 h 397"/>
              <a:gd name="T4" fmla="*/ 0 60000 65536"/>
              <a:gd name="T5" fmla="*/ 0 60000 65536"/>
              <a:gd name="T6" fmla="*/ 0 w 752"/>
              <a:gd name="T7" fmla="*/ 0 h 397"/>
              <a:gd name="T8" fmla="*/ 752 w 752"/>
              <a:gd name="T9" fmla="*/ 397 h 397"/>
            </a:gdLst>
            <a:ahLst/>
            <a:cxnLst>
              <a:cxn ang="T4">
                <a:pos x="T0" y="T1"/>
              </a:cxn>
              <a:cxn ang="T5">
                <a:pos x="T2" y="T3"/>
              </a:cxn>
            </a:cxnLst>
            <a:rect l="T6" t="T7" r="T8" b="T9"/>
            <a:pathLst>
              <a:path w="752" h="397">
                <a:moveTo>
                  <a:pt x="0" y="0"/>
                </a:moveTo>
                <a:lnTo>
                  <a:pt x="752" y="397"/>
                </a:lnTo>
              </a:path>
            </a:pathLst>
          </a:custGeom>
          <a:solidFill>
            <a:srgbClr val="FFFFFF"/>
          </a:solidFill>
          <a:ln w="23813">
            <a:solidFill>
              <a:srgbClr val="000080"/>
            </a:solidFill>
            <a:round/>
            <a:headEnd/>
            <a:tailEnd/>
          </a:ln>
        </p:spPr>
        <p:txBody>
          <a:bodyPr/>
          <a:lstStyle/>
          <a:p>
            <a:endParaRPr lang="en-US"/>
          </a:p>
        </p:txBody>
      </p:sp>
      <p:sp>
        <p:nvSpPr>
          <p:cNvPr id="32788" name="Line 20"/>
          <p:cNvSpPr>
            <a:spLocks noChangeShapeType="1"/>
          </p:cNvSpPr>
          <p:nvPr/>
        </p:nvSpPr>
        <p:spPr bwMode="auto">
          <a:xfrm>
            <a:off x="2857500" y="4860925"/>
            <a:ext cx="487363" cy="246063"/>
          </a:xfrm>
          <a:prstGeom prst="line">
            <a:avLst/>
          </a:prstGeom>
          <a:noFill/>
          <a:ln w="23813">
            <a:solidFill>
              <a:srgbClr val="000080"/>
            </a:solidFill>
            <a:round/>
            <a:headEnd/>
            <a:tailEnd/>
          </a:ln>
        </p:spPr>
        <p:txBody>
          <a:bodyPr/>
          <a:lstStyle/>
          <a:p>
            <a:endParaRPr lang="en-US"/>
          </a:p>
        </p:txBody>
      </p:sp>
      <p:sp>
        <p:nvSpPr>
          <p:cNvPr id="32789" name="Line 21"/>
          <p:cNvSpPr>
            <a:spLocks noChangeShapeType="1"/>
          </p:cNvSpPr>
          <p:nvPr/>
        </p:nvSpPr>
        <p:spPr bwMode="auto">
          <a:xfrm>
            <a:off x="3344863" y="5106988"/>
            <a:ext cx="487362" cy="228600"/>
          </a:xfrm>
          <a:prstGeom prst="line">
            <a:avLst/>
          </a:prstGeom>
          <a:noFill/>
          <a:ln w="23813">
            <a:solidFill>
              <a:srgbClr val="000080"/>
            </a:solidFill>
            <a:round/>
            <a:headEnd/>
            <a:tailEnd/>
          </a:ln>
        </p:spPr>
        <p:txBody>
          <a:bodyPr/>
          <a:lstStyle/>
          <a:p>
            <a:endParaRPr lang="en-US"/>
          </a:p>
        </p:txBody>
      </p:sp>
      <p:sp>
        <p:nvSpPr>
          <p:cNvPr id="32790" name="Line 22"/>
          <p:cNvSpPr>
            <a:spLocks noChangeShapeType="1"/>
          </p:cNvSpPr>
          <p:nvPr/>
        </p:nvSpPr>
        <p:spPr bwMode="auto">
          <a:xfrm>
            <a:off x="3832225" y="5335588"/>
            <a:ext cx="487363" cy="246062"/>
          </a:xfrm>
          <a:prstGeom prst="line">
            <a:avLst/>
          </a:prstGeom>
          <a:noFill/>
          <a:ln w="23813">
            <a:solidFill>
              <a:srgbClr val="000080"/>
            </a:solidFill>
            <a:round/>
            <a:headEnd/>
            <a:tailEnd/>
          </a:ln>
        </p:spPr>
        <p:txBody>
          <a:bodyPr/>
          <a:lstStyle/>
          <a:p>
            <a:endParaRPr lang="en-US"/>
          </a:p>
        </p:txBody>
      </p:sp>
      <p:sp>
        <p:nvSpPr>
          <p:cNvPr id="32791" name="Line 23"/>
          <p:cNvSpPr>
            <a:spLocks noChangeShapeType="1"/>
          </p:cNvSpPr>
          <p:nvPr/>
        </p:nvSpPr>
        <p:spPr bwMode="auto">
          <a:xfrm>
            <a:off x="4319588" y="5581650"/>
            <a:ext cx="455612" cy="244475"/>
          </a:xfrm>
          <a:prstGeom prst="line">
            <a:avLst/>
          </a:prstGeom>
          <a:noFill/>
          <a:ln w="23813">
            <a:solidFill>
              <a:srgbClr val="000080"/>
            </a:solidFill>
            <a:round/>
            <a:headEnd/>
            <a:tailEnd/>
          </a:ln>
        </p:spPr>
        <p:txBody>
          <a:bodyPr/>
          <a:lstStyle/>
          <a:p>
            <a:endParaRPr lang="en-US"/>
          </a:p>
        </p:txBody>
      </p:sp>
      <p:sp>
        <p:nvSpPr>
          <p:cNvPr id="32792" name="Line 24"/>
          <p:cNvSpPr>
            <a:spLocks noChangeShapeType="1"/>
          </p:cNvSpPr>
          <p:nvPr/>
        </p:nvSpPr>
        <p:spPr bwMode="auto">
          <a:xfrm>
            <a:off x="4775200" y="5826125"/>
            <a:ext cx="488950" cy="228600"/>
          </a:xfrm>
          <a:prstGeom prst="line">
            <a:avLst/>
          </a:prstGeom>
          <a:noFill/>
          <a:ln w="23813">
            <a:solidFill>
              <a:srgbClr val="000080"/>
            </a:solidFill>
            <a:round/>
            <a:headEnd/>
            <a:tailEnd/>
          </a:ln>
        </p:spPr>
        <p:txBody>
          <a:bodyPr/>
          <a:lstStyle/>
          <a:p>
            <a:endParaRPr lang="en-US"/>
          </a:p>
        </p:txBody>
      </p:sp>
      <p:sp>
        <p:nvSpPr>
          <p:cNvPr id="32793" name="Line 25"/>
          <p:cNvSpPr>
            <a:spLocks noChangeShapeType="1"/>
          </p:cNvSpPr>
          <p:nvPr/>
        </p:nvSpPr>
        <p:spPr bwMode="auto">
          <a:xfrm>
            <a:off x="5264150" y="6054725"/>
            <a:ext cx="487363" cy="246063"/>
          </a:xfrm>
          <a:prstGeom prst="line">
            <a:avLst/>
          </a:prstGeom>
          <a:noFill/>
          <a:ln w="23813">
            <a:solidFill>
              <a:srgbClr val="000080"/>
            </a:solidFill>
            <a:round/>
            <a:headEnd/>
            <a:tailEnd/>
          </a:ln>
        </p:spPr>
        <p:txBody>
          <a:bodyPr/>
          <a:lstStyle/>
          <a:p>
            <a:endParaRPr lang="en-US"/>
          </a:p>
        </p:txBody>
      </p:sp>
      <p:sp>
        <p:nvSpPr>
          <p:cNvPr id="32794" name="Line 26"/>
          <p:cNvSpPr>
            <a:spLocks noChangeShapeType="1"/>
          </p:cNvSpPr>
          <p:nvPr/>
        </p:nvSpPr>
        <p:spPr bwMode="auto">
          <a:xfrm>
            <a:off x="5751513" y="6300788"/>
            <a:ext cx="485775" cy="227012"/>
          </a:xfrm>
          <a:prstGeom prst="line">
            <a:avLst/>
          </a:prstGeom>
          <a:noFill/>
          <a:ln w="23813">
            <a:solidFill>
              <a:srgbClr val="000080"/>
            </a:solidFill>
            <a:round/>
            <a:headEnd/>
            <a:tailEnd/>
          </a:ln>
        </p:spPr>
        <p:txBody>
          <a:bodyPr/>
          <a:lstStyle/>
          <a:p>
            <a:endParaRPr lang="en-US"/>
          </a:p>
        </p:txBody>
      </p:sp>
      <p:sp>
        <p:nvSpPr>
          <p:cNvPr id="32795" name="Line 27"/>
          <p:cNvSpPr>
            <a:spLocks noChangeShapeType="1"/>
          </p:cNvSpPr>
          <p:nvPr/>
        </p:nvSpPr>
        <p:spPr bwMode="auto">
          <a:xfrm>
            <a:off x="2157413" y="4387850"/>
            <a:ext cx="487362" cy="123825"/>
          </a:xfrm>
          <a:prstGeom prst="line">
            <a:avLst/>
          </a:prstGeom>
          <a:noFill/>
          <a:ln w="23813">
            <a:solidFill>
              <a:srgbClr val="FF00FF"/>
            </a:solidFill>
            <a:round/>
            <a:headEnd/>
            <a:tailEnd/>
          </a:ln>
        </p:spPr>
        <p:txBody>
          <a:bodyPr/>
          <a:lstStyle/>
          <a:p>
            <a:endParaRPr lang="en-US"/>
          </a:p>
        </p:txBody>
      </p:sp>
      <p:sp>
        <p:nvSpPr>
          <p:cNvPr id="32796" name="Line 28"/>
          <p:cNvSpPr>
            <a:spLocks noChangeShapeType="1"/>
          </p:cNvSpPr>
          <p:nvPr/>
        </p:nvSpPr>
        <p:spPr bwMode="auto">
          <a:xfrm>
            <a:off x="2644775" y="4511675"/>
            <a:ext cx="455613" cy="122238"/>
          </a:xfrm>
          <a:prstGeom prst="line">
            <a:avLst/>
          </a:prstGeom>
          <a:noFill/>
          <a:ln w="23813">
            <a:solidFill>
              <a:srgbClr val="FF00FF"/>
            </a:solidFill>
            <a:round/>
            <a:headEnd/>
            <a:tailEnd/>
          </a:ln>
        </p:spPr>
        <p:txBody>
          <a:bodyPr/>
          <a:lstStyle/>
          <a:p>
            <a:endParaRPr lang="en-US"/>
          </a:p>
        </p:txBody>
      </p:sp>
      <p:sp>
        <p:nvSpPr>
          <p:cNvPr id="32797" name="Line 29"/>
          <p:cNvSpPr>
            <a:spLocks noChangeShapeType="1"/>
          </p:cNvSpPr>
          <p:nvPr/>
        </p:nvSpPr>
        <p:spPr bwMode="auto">
          <a:xfrm>
            <a:off x="3100388" y="4633913"/>
            <a:ext cx="487362" cy="104775"/>
          </a:xfrm>
          <a:prstGeom prst="line">
            <a:avLst/>
          </a:prstGeom>
          <a:noFill/>
          <a:ln w="23813">
            <a:solidFill>
              <a:srgbClr val="FF00FF"/>
            </a:solidFill>
            <a:round/>
            <a:headEnd/>
            <a:tailEnd/>
          </a:ln>
        </p:spPr>
        <p:txBody>
          <a:bodyPr/>
          <a:lstStyle/>
          <a:p>
            <a:endParaRPr lang="en-US"/>
          </a:p>
        </p:txBody>
      </p:sp>
      <p:sp>
        <p:nvSpPr>
          <p:cNvPr id="32798" name="Line 30"/>
          <p:cNvSpPr>
            <a:spLocks noChangeShapeType="1"/>
          </p:cNvSpPr>
          <p:nvPr/>
        </p:nvSpPr>
        <p:spPr bwMode="auto">
          <a:xfrm>
            <a:off x="3587750" y="4738688"/>
            <a:ext cx="488950" cy="122237"/>
          </a:xfrm>
          <a:prstGeom prst="line">
            <a:avLst/>
          </a:prstGeom>
          <a:noFill/>
          <a:ln w="23813">
            <a:solidFill>
              <a:srgbClr val="FF00FF"/>
            </a:solidFill>
            <a:round/>
            <a:headEnd/>
            <a:tailEnd/>
          </a:ln>
        </p:spPr>
        <p:txBody>
          <a:bodyPr/>
          <a:lstStyle/>
          <a:p>
            <a:endParaRPr lang="en-US"/>
          </a:p>
        </p:txBody>
      </p:sp>
      <p:sp>
        <p:nvSpPr>
          <p:cNvPr id="32799" name="Line 31"/>
          <p:cNvSpPr>
            <a:spLocks noChangeShapeType="1"/>
          </p:cNvSpPr>
          <p:nvPr/>
        </p:nvSpPr>
        <p:spPr bwMode="auto">
          <a:xfrm>
            <a:off x="4076700" y="4860925"/>
            <a:ext cx="487363" cy="122238"/>
          </a:xfrm>
          <a:prstGeom prst="line">
            <a:avLst/>
          </a:prstGeom>
          <a:noFill/>
          <a:ln w="23813">
            <a:solidFill>
              <a:srgbClr val="FF00FF"/>
            </a:solidFill>
            <a:round/>
            <a:headEnd/>
            <a:tailEnd/>
          </a:ln>
        </p:spPr>
        <p:txBody>
          <a:bodyPr/>
          <a:lstStyle/>
          <a:p>
            <a:endParaRPr lang="en-US"/>
          </a:p>
        </p:txBody>
      </p:sp>
      <p:sp>
        <p:nvSpPr>
          <p:cNvPr id="32800" name="Line 32"/>
          <p:cNvSpPr>
            <a:spLocks noChangeShapeType="1"/>
          </p:cNvSpPr>
          <p:nvPr/>
        </p:nvSpPr>
        <p:spPr bwMode="auto">
          <a:xfrm>
            <a:off x="4564063" y="4983163"/>
            <a:ext cx="455612" cy="123825"/>
          </a:xfrm>
          <a:prstGeom prst="line">
            <a:avLst/>
          </a:prstGeom>
          <a:noFill/>
          <a:ln w="23813">
            <a:solidFill>
              <a:srgbClr val="FF00FF"/>
            </a:solidFill>
            <a:round/>
            <a:headEnd/>
            <a:tailEnd/>
          </a:ln>
        </p:spPr>
        <p:txBody>
          <a:bodyPr/>
          <a:lstStyle/>
          <a:p>
            <a:endParaRPr lang="en-US"/>
          </a:p>
        </p:txBody>
      </p:sp>
      <p:sp>
        <p:nvSpPr>
          <p:cNvPr id="32801" name="Line 33"/>
          <p:cNvSpPr>
            <a:spLocks noChangeShapeType="1"/>
          </p:cNvSpPr>
          <p:nvPr/>
        </p:nvSpPr>
        <p:spPr bwMode="auto">
          <a:xfrm>
            <a:off x="5019675" y="5106988"/>
            <a:ext cx="487363" cy="122237"/>
          </a:xfrm>
          <a:prstGeom prst="line">
            <a:avLst/>
          </a:prstGeom>
          <a:noFill/>
          <a:ln w="23813">
            <a:solidFill>
              <a:srgbClr val="FF00FF"/>
            </a:solidFill>
            <a:round/>
            <a:headEnd/>
            <a:tailEnd/>
          </a:ln>
        </p:spPr>
        <p:txBody>
          <a:bodyPr/>
          <a:lstStyle/>
          <a:p>
            <a:endParaRPr lang="en-US"/>
          </a:p>
        </p:txBody>
      </p:sp>
      <p:sp>
        <p:nvSpPr>
          <p:cNvPr id="32802" name="Line 34"/>
          <p:cNvSpPr>
            <a:spLocks noChangeShapeType="1"/>
          </p:cNvSpPr>
          <p:nvPr/>
        </p:nvSpPr>
        <p:spPr bwMode="auto">
          <a:xfrm>
            <a:off x="5507038" y="5229225"/>
            <a:ext cx="487362" cy="106363"/>
          </a:xfrm>
          <a:prstGeom prst="line">
            <a:avLst/>
          </a:prstGeom>
          <a:noFill/>
          <a:ln w="23813">
            <a:solidFill>
              <a:srgbClr val="FF00FF"/>
            </a:solidFill>
            <a:round/>
            <a:headEnd/>
            <a:tailEnd/>
          </a:ln>
        </p:spPr>
        <p:txBody>
          <a:bodyPr/>
          <a:lstStyle/>
          <a:p>
            <a:endParaRPr lang="en-US"/>
          </a:p>
        </p:txBody>
      </p:sp>
      <p:sp>
        <p:nvSpPr>
          <p:cNvPr id="32803" name="Line 35"/>
          <p:cNvSpPr>
            <a:spLocks noChangeShapeType="1"/>
          </p:cNvSpPr>
          <p:nvPr/>
        </p:nvSpPr>
        <p:spPr bwMode="auto">
          <a:xfrm>
            <a:off x="5994400" y="5335588"/>
            <a:ext cx="487363" cy="122237"/>
          </a:xfrm>
          <a:prstGeom prst="line">
            <a:avLst/>
          </a:prstGeom>
          <a:noFill/>
          <a:ln w="23813">
            <a:solidFill>
              <a:srgbClr val="FF00FF"/>
            </a:solidFill>
            <a:round/>
            <a:headEnd/>
            <a:tailEnd/>
          </a:ln>
        </p:spPr>
        <p:txBody>
          <a:bodyPr/>
          <a:lstStyle/>
          <a:p>
            <a:endParaRPr lang="en-US"/>
          </a:p>
        </p:txBody>
      </p:sp>
      <p:sp>
        <p:nvSpPr>
          <p:cNvPr id="32804" name="Rectangle 36"/>
          <p:cNvSpPr>
            <a:spLocks noChangeArrowheads="1"/>
          </p:cNvSpPr>
          <p:nvPr/>
        </p:nvSpPr>
        <p:spPr bwMode="auto">
          <a:xfrm>
            <a:off x="1179513" y="6623050"/>
            <a:ext cx="219075"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-10</a:t>
            </a:r>
            <a:endParaRPr lang="en-US" altLang="en-US" sz="1200"/>
          </a:p>
        </p:txBody>
      </p:sp>
      <p:sp>
        <p:nvSpPr>
          <p:cNvPr id="32805" name="Rectangle 37"/>
          <p:cNvSpPr>
            <a:spLocks noChangeArrowheads="1"/>
          </p:cNvSpPr>
          <p:nvPr/>
        </p:nvSpPr>
        <p:spPr bwMode="auto">
          <a:xfrm>
            <a:off x="1338263" y="6035675"/>
            <a:ext cx="134937"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-5</a:t>
            </a:r>
            <a:endParaRPr lang="en-US" altLang="en-US" sz="1200"/>
          </a:p>
        </p:txBody>
      </p:sp>
      <p:sp>
        <p:nvSpPr>
          <p:cNvPr id="32806" name="Rectangle 38"/>
          <p:cNvSpPr>
            <a:spLocks noChangeArrowheads="1"/>
          </p:cNvSpPr>
          <p:nvPr/>
        </p:nvSpPr>
        <p:spPr bwMode="auto">
          <a:xfrm>
            <a:off x="1377950" y="5480050"/>
            <a:ext cx="84138"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0</a:t>
            </a:r>
            <a:endParaRPr lang="en-US" altLang="en-US" sz="1200"/>
          </a:p>
        </p:txBody>
      </p:sp>
      <p:sp>
        <p:nvSpPr>
          <p:cNvPr id="32807" name="Rectangle 39"/>
          <p:cNvSpPr>
            <a:spLocks noChangeArrowheads="1"/>
          </p:cNvSpPr>
          <p:nvPr/>
        </p:nvSpPr>
        <p:spPr bwMode="auto">
          <a:xfrm>
            <a:off x="1377950" y="4948238"/>
            <a:ext cx="84138"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5</a:t>
            </a:r>
            <a:endParaRPr lang="en-US" altLang="en-US" sz="1200"/>
          </a:p>
        </p:txBody>
      </p:sp>
      <p:sp>
        <p:nvSpPr>
          <p:cNvPr id="32808" name="Rectangle 40"/>
          <p:cNvSpPr>
            <a:spLocks noChangeArrowheads="1"/>
          </p:cNvSpPr>
          <p:nvPr/>
        </p:nvSpPr>
        <p:spPr bwMode="auto">
          <a:xfrm>
            <a:off x="1308100" y="4337050"/>
            <a:ext cx="168275"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10</a:t>
            </a:r>
            <a:endParaRPr lang="en-US" altLang="en-US" sz="1200"/>
          </a:p>
        </p:txBody>
      </p:sp>
      <p:grpSp>
        <p:nvGrpSpPr>
          <p:cNvPr id="2" name="Group 41"/>
          <p:cNvGrpSpPr>
            <a:grpSpLocks/>
          </p:cNvGrpSpPr>
          <p:nvPr/>
        </p:nvGrpSpPr>
        <p:grpSpPr bwMode="auto">
          <a:xfrm>
            <a:off x="912813" y="730250"/>
            <a:ext cx="7356475" cy="3179763"/>
            <a:chOff x="575" y="460"/>
            <a:chExt cx="4749" cy="2003"/>
          </a:xfrm>
        </p:grpSpPr>
        <p:sp>
          <p:nvSpPr>
            <p:cNvPr id="32823" name="Line 42"/>
            <p:cNvSpPr>
              <a:spLocks noChangeShapeType="1"/>
            </p:cNvSpPr>
            <p:nvPr/>
          </p:nvSpPr>
          <p:spPr bwMode="auto">
            <a:xfrm>
              <a:off x="988" y="479"/>
              <a:ext cx="1" cy="1580"/>
            </a:xfrm>
            <a:prstGeom prst="line">
              <a:avLst/>
            </a:prstGeom>
            <a:noFill/>
            <a:ln w="0">
              <a:solidFill>
                <a:srgbClr val="000000"/>
              </a:solidFill>
              <a:round/>
              <a:headEnd/>
              <a:tailEnd/>
            </a:ln>
          </p:spPr>
          <p:txBody>
            <a:bodyPr/>
            <a:lstStyle/>
            <a:p>
              <a:endParaRPr lang="en-US"/>
            </a:p>
          </p:txBody>
        </p:sp>
        <p:sp>
          <p:nvSpPr>
            <p:cNvPr id="32824" name="Line 43"/>
            <p:cNvSpPr>
              <a:spLocks noChangeShapeType="1"/>
            </p:cNvSpPr>
            <p:nvPr/>
          </p:nvSpPr>
          <p:spPr bwMode="auto">
            <a:xfrm>
              <a:off x="967" y="2059"/>
              <a:ext cx="21" cy="1"/>
            </a:xfrm>
            <a:prstGeom prst="line">
              <a:avLst/>
            </a:prstGeom>
            <a:noFill/>
            <a:ln w="0">
              <a:solidFill>
                <a:srgbClr val="000000"/>
              </a:solidFill>
              <a:round/>
              <a:headEnd/>
              <a:tailEnd/>
            </a:ln>
          </p:spPr>
          <p:txBody>
            <a:bodyPr/>
            <a:lstStyle/>
            <a:p>
              <a:endParaRPr lang="en-US"/>
            </a:p>
          </p:txBody>
        </p:sp>
        <p:sp>
          <p:nvSpPr>
            <p:cNvPr id="32825" name="Line 44"/>
            <p:cNvSpPr>
              <a:spLocks noChangeShapeType="1"/>
            </p:cNvSpPr>
            <p:nvPr/>
          </p:nvSpPr>
          <p:spPr bwMode="auto">
            <a:xfrm>
              <a:off x="967" y="1833"/>
              <a:ext cx="21" cy="1"/>
            </a:xfrm>
            <a:prstGeom prst="line">
              <a:avLst/>
            </a:prstGeom>
            <a:noFill/>
            <a:ln w="0">
              <a:solidFill>
                <a:srgbClr val="000000"/>
              </a:solidFill>
              <a:round/>
              <a:headEnd/>
              <a:tailEnd/>
            </a:ln>
          </p:spPr>
          <p:txBody>
            <a:bodyPr/>
            <a:lstStyle/>
            <a:p>
              <a:endParaRPr lang="en-US"/>
            </a:p>
          </p:txBody>
        </p:sp>
        <p:sp>
          <p:nvSpPr>
            <p:cNvPr id="32826" name="Line 45"/>
            <p:cNvSpPr>
              <a:spLocks noChangeShapeType="1"/>
            </p:cNvSpPr>
            <p:nvPr/>
          </p:nvSpPr>
          <p:spPr bwMode="auto">
            <a:xfrm>
              <a:off x="967" y="1609"/>
              <a:ext cx="21" cy="1"/>
            </a:xfrm>
            <a:prstGeom prst="line">
              <a:avLst/>
            </a:prstGeom>
            <a:noFill/>
            <a:ln w="0">
              <a:solidFill>
                <a:srgbClr val="000000"/>
              </a:solidFill>
              <a:round/>
              <a:headEnd/>
              <a:tailEnd/>
            </a:ln>
          </p:spPr>
          <p:txBody>
            <a:bodyPr/>
            <a:lstStyle/>
            <a:p>
              <a:endParaRPr lang="en-US"/>
            </a:p>
          </p:txBody>
        </p:sp>
        <p:sp>
          <p:nvSpPr>
            <p:cNvPr id="32827" name="Line 46"/>
            <p:cNvSpPr>
              <a:spLocks noChangeShapeType="1"/>
            </p:cNvSpPr>
            <p:nvPr/>
          </p:nvSpPr>
          <p:spPr bwMode="auto">
            <a:xfrm>
              <a:off x="967" y="1382"/>
              <a:ext cx="21" cy="1"/>
            </a:xfrm>
            <a:prstGeom prst="line">
              <a:avLst/>
            </a:prstGeom>
            <a:noFill/>
            <a:ln w="0">
              <a:solidFill>
                <a:srgbClr val="000000"/>
              </a:solidFill>
              <a:round/>
              <a:headEnd/>
              <a:tailEnd/>
            </a:ln>
          </p:spPr>
          <p:txBody>
            <a:bodyPr/>
            <a:lstStyle/>
            <a:p>
              <a:endParaRPr lang="en-US"/>
            </a:p>
          </p:txBody>
        </p:sp>
        <p:sp>
          <p:nvSpPr>
            <p:cNvPr id="32828" name="Line 47"/>
            <p:cNvSpPr>
              <a:spLocks noChangeShapeType="1"/>
            </p:cNvSpPr>
            <p:nvPr/>
          </p:nvSpPr>
          <p:spPr bwMode="auto">
            <a:xfrm>
              <a:off x="967" y="1156"/>
              <a:ext cx="21" cy="1"/>
            </a:xfrm>
            <a:prstGeom prst="line">
              <a:avLst/>
            </a:prstGeom>
            <a:noFill/>
            <a:ln w="0">
              <a:solidFill>
                <a:srgbClr val="000000"/>
              </a:solidFill>
              <a:round/>
              <a:headEnd/>
              <a:tailEnd/>
            </a:ln>
          </p:spPr>
          <p:txBody>
            <a:bodyPr/>
            <a:lstStyle/>
            <a:p>
              <a:endParaRPr lang="en-US"/>
            </a:p>
          </p:txBody>
        </p:sp>
        <p:sp>
          <p:nvSpPr>
            <p:cNvPr id="32829" name="Line 48"/>
            <p:cNvSpPr>
              <a:spLocks noChangeShapeType="1"/>
            </p:cNvSpPr>
            <p:nvPr/>
          </p:nvSpPr>
          <p:spPr bwMode="auto">
            <a:xfrm>
              <a:off x="967" y="930"/>
              <a:ext cx="21" cy="1"/>
            </a:xfrm>
            <a:prstGeom prst="line">
              <a:avLst/>
            </a:prstGeom>
            <a:noFill/>
            <a:ln w="0">
              <a:solidFill>
                <a:srgbClr val="000000"/>
              </a:solidFill>
              <a:round/>
              <a:headEnd/>
              <a:tailEnd/>
            </a:ln>
          </p:spPr>
          <p:txBody>
            <a:bodyPr/>
            <a:lstStyle/>
            <a:p>
              <a:endParaRPr lang="en-US"/>
            </a:p>
          </p:txBody>
        </p:sp>
        <p:sp>
          <p:nvSpPr>
            <p:cNvPr id="32830" name="Line 49"/>
            <p:cNvSpPr>
              <a:spLocks noChangeShapeType="1"/>
            </p:cNvSpPr>
            <p:nvPr/>
          </p:nvSpPr>
          <p:spPr bwMode="auto">
            <a:xfrm>
              <a:off x="967" y="706"/>
              <a:ext cx="21" cy="1"/>
            </a:xfrm>
            <a:prstGeom prst="line">
              <a:avLst/>
            </a:prstGeom>
            <a:noFill/>
            <a:ln w="0">
              <a:solidFill>
                <a:srgbClr val="000000"/>
              </a:solidFill>
              <a:round/>
              <a:headEnd/>
              <a:tailEnd/>
            </a:ln>
          </p:spPr>
          <p:txBody>
            <a:bodyPr/>
            <a:lstStyle/>
            <a:p>
              <a:endParaRPr lang="en-US"/>
            </a:p>
          </p:txBody>
        </p:sp>
        <p:sp>
          <p:nvSpPr>
            <p:cNvPr id="32831" name="Line 50"/>
            <p:cNvSpPr>
              <a:spLocks noChangeShapeType="1"/>
            </p:cNvSpPr>
            <p:nvPr/>
          </p:nvSpPr>
          <p:spPr bwMode="auto">
            <a:xfrm>
              <a:off x="967" y="479"/>
              <a:ext cx="21" cy="1"/>
            </a:xfrm>
            <a:prstGeom prst="line">
              <a:avLst/>
            </a:prstGeom>
            <a:noFill/>
            <a:ln w="0">
              <a:solidFill>
                <a:srgbClr val="000000"/>
              </a:solidFill>
              <a:round/>
              <a:headEnd/>
              <a:tailEnd/>
            </a:ln>
          </p:spPr>
          <p:txBody>
            <a:bodyPr/>
            <a:lstStyle/>
            <a:p>
              <a:endParaRPr lang="en-US"/>
            </a:p>
          </p:txBody>
        </p:sp>
        <p:sp>
          <p:nvSpPr>
            <p:cNvPr id="32832" name="Line 51"/>
            <p:cNvSpPr>
              <a:spLocks noChangeShapeType="1"/>
            </p:cNvSpPr>
            <p:nvPr/>
          </p:nvSpPr>
          <p:spPr bwMode="auto">
            <a:xfrm>
              <a:off x="1045" y="2059"/>
              <a:ext cx="3727" cy="1"/>
            </a:xfrm>
            <a:prstGeom prst="line">
              <a:avLst/>
            </a:prstGeom>
            <a:noFill/>
            <a:ln w="0">
              <a:solidFill>
                <a:srgbClr val="000000"/>
              </a:solidFill>
              <a:round/>
              <a:headEnd/>
              <a:tailEnd/>
            </a:ln>
          </p:spPr>
          <p:txBody>
            <a:bodyPr/>
            <a:lstStyle/>
            <a:p>
              <a:endParaRPr lang="en-US"/>
            </a:p>
          </p:txBody>
        </p:sp>
        <p:sp>
          <p:nvSpPr>
            <p:cNvPr id="32833" name="Line 52"/>
            <p:cNvSpPr>
              <a:spLocks noChangeShapeType="1"/>
            </p:cNvSpPr>
            <p:nvPr/>
          </p:nvSpPr>
          <p:spPr bwMode="auto">
            <a:xfrm flipV="1">
              <a:off x="988" y="2059"/>
              <a:ext cx="1" cy="10"/>
            </a:xfrm>
            <a:prstGeom prst="line">
              <a:avLst/>
            </a:prstGeom>
            <a:noFill/>
            <a:ln w="0">
              <a:solidFill>
                <a:srgbClr val="000000"/>
              </a:solidFill>
              <a:round/>
              <a:headEnd/>
              <a:tailEnd/>
            </a:ln>
          </p:spPr>
          <p:txBody>
            <a:bodyPr/>
            <a:lstStyle/>
            <a:p>
              <a:endParaRPr lang="en-US"/>
            </a:p>
          </p:txBody>
        </p:sp>
        <p:sp>
          <p:nvSpPr>
            <p:cNvPr id="32834" name="Line 53"/>
            <p:cNvSpPr>
              <a:spLocks noChangeShapeType="1"/>
            </p:cNvSpPr>
            <p:nvPr/>
          </p:nvSpPr>
          <p:spPr bwMode="auto">
            <a:xfrm flipV="1">
              <a:off x="1664" y="2059"/>
              <a:ext cx="1" cy="10"/>
            </a:xfrm>
            <a:prstGeom prst="line">
              <a:avLst/>
            </a:prstGeom>
            <a:noFill/>
            <a:ln w="0">
              <a:solidFill>
                <a:srgbClr val="000000"/>
              </a:solidFill>
              <a:round/>
              <a:headEnd/>
              <a:tailEnd/>
            </a:ln>
          </p:spPr>
          <p:txBody>
            <a:bodyPr/>
            <a:lstStyle/>
            <a:p>
              <a:endParaRPr lang="en-US"/>
            </a:p>
          </p:txBody>
        </p:sp>
        <p:sp>
          <p:nvSpPr>
            <p:cNvPr id="32835" name="Line 54"/>
            <p:cNvSpPr>
              <a:spLocks noChangeShapeType="1"/>
            </p:cNvSpPr>
            <p:nvPr/>
          </p:nvSpPr>
          <p:spPr bwMode="auto">
            <a:xfrm flipV="1">
              <a:off x="2288" y="2059"/>
              <a:ext cx="2" cy="10"/>
            </a:xfrm>
            <a:prstGeom prst="line">
              <a:avLst/>
            </a:prstGeom>
            <a:noFill/>
            <a:ln w="0">
              <a:solidFill>
                <a:srgbClr val="000000"/>
              </a:solidFill>
              <a:round/>
              <a:headEnd/>
              <a:tailEnd/>
            </a:ln>
          </p:spPr>
          <p:txBody>
            <a:bodyPr/>
            <a:lstStyle/>
            <a:p>
              <a:endParaRPr lang="en-US"/>
            </a:p>
          </p:txBody>
        </p:sp>
        <p:sp>
          <p:nvSpPr>
            <p:cNvPr id="32836" name="Line 55"/>
            <p:cNvSpPr>
              <a:spLocks noChangeShapeType="1"/>
            </p:cNvSpPr>
            <p:nvPr/>
          </p:nvSpPr>
          <p:spPr bwMode="auto">
            <a:xfrm flipV="1">
              <a:off x="2909" y="2059"/>
              <a:ext cx="1" cy="10"/>
            </a:xfrm>
            <a:prstGeom prst="line">
              <a:avLst/>
            </a:prstGeom>
            <a:noFill/>
            <a:ln w="0">
              <a:solidFill>
                <a:srgbClr val="000000"/>
              </a:solidFill>
              <a:round/>
              <a:headEnd/>
              <a:tailEnd/>
            </a:ln>
          </p:spPr>
          <p:txBody>
            <a:bodyPr/>
            <a:lstStyle/>
            <a:p>
              <a:endParaRPr lang="en-US"/>
            </a:p>
          </p:txBody>
        </p:sp>
        <p:sp>
          <p:nvSpPr>
            <p:cNvPr id="32837" name="Line 56"/>
            <p:cNvSpPr>
              <a:spLocks noChangeShapeType="1"/>
            </p:cNvSpPr>
            <p:nvPr/>
          </p:nvSpPr>
          <p:spPr bwMode="auto">
            <a:xfrm flipV="1">
              <a:off x="3528" y="2059"/>
              <a:ext cx="1" cy="10"/>
            </a:xfrm>
            <a:prstGeom prst="line">
              <a:avLst/>
            </a:prstGeom>
            <a:noFill/>
            <a:ln w="0">
              <a:solidFill>
                <a:srgbClr val="000000"/>
              </a:solidFill>
              <a:round/>
              <a:headEnd/>
              <a:tailEnd/>
            </a:ln>
          </p:spPr>
          <p:txBody>
            <a:bodyPr/>
            <a:lstStyle/>
            <a:p>
              <a:endParaRPr lang="en-US"/>
            </a:p>
          </p:txBody>
        </p:sp>
        <p:sp>
          <p:nvSpPr>
            <p:cNvPr id="32838" name="Line 57"/>
            <p:cNvSpPr>
              <a:spLocks noChangeShapeType="1"/>
            </p:cNvSpPr>
            <p:nvPr/>
          </p:nvSpPr>
          <p:spPr bwMode="auto">
            <a:xfrm flipV="1">
              <a:off x="4153" y="2059"/>
              <a:ext cx="1" cy="10"/>
            </a:xfrm>
            <a:prstGeom prst="line">
              <a:avLst/>
            </a:prstGeom>
            <a:noFill/>
            <a:ln w="0">
              <a:solidFill>
                <a:srgbClr val="000000"/>
              </a:solidFill>
              <a:round/>
              <a:headEnd/>
              <a:tailEnd/>
            </a:ln>
          </p:spPr>
          <p:txBody>
            <a:bodyPr/>
            <a:lstStyle/>
            <a:p>
              <a:endParaRPr lang="en-US"/>
            </a:p>
          </p:txBody>
        </p:sp>
        <p:sp>
          <p:nvSpPr>
            <p:cNvPr id="32839" name="Line 58"/>
            <p:cNvSpPr>
              <a:spLocks noChangeShapeType="1"/>
            </p:cNvSpPr>
            <p:nvPr/>
          </p:nvSpPr>
          <p:spPr bwMode="auto">
            <a:xfrm flipV="1">
              <a:off x="4772" y="2059"/>
              <a:ext cx="1" cy="10"/>
            </a:xfrm>
            <a:prstGeom prst="line">
              <a:avLst/>
            </a:prstGeom>
            <a:noFill/>
            <a:ln w="0">
              <a:solidFill>
                <a:srgbClr val="000000"/>
              </a:solidFill>
              <a:round/>
              <a:headEnd/>
              <a:tailEnd/>
            </a:ln>
          </p:spPr>
          <p:txBody>
            <a:bodyPr/>
            <a:lstStyle/>
            <a:p>
              <a:endParaRPr lang="en-US"/>
            </a:p>
          </p:txBody>
        </p:sp>
        <p:sp>
          <p:nvSpPr>
            <p:cNvPr id="32840" name="Freeform 59"/>
            <p:cNvSpPr>
              <a:spLocks/>
            </p:cNvSpPr>
            <p:nvPr/>
          </p:nvSpPr>
          <p:spPr bwMode="auto">
            <a:xfrm>
              <a:off x="1045" y="1609"/>
              <a:ext cx="309" cy="450"/>
            </a:xfrm>
            <a:custGeom>
              <a:avLst/>
              <a:gdLst>
                <a:gd name="T0" fmla="*/ 0 w 260"/>
                <a:gd name="T1" fmla="*/ 450 h 450"/>
                <a:gd name="T2" fmla="*/ 1034 w 260"/>
                <a:gd name="T3" fmla="*/ 335 h 450"/>
                <a:gd name="T4" fmla="*/ 2063 w 260"/>
                <a:gd name="T5" fmla="*/ 219 h 450"/>
                <a:gd name="T6" fmla="*/ 3092 w 260"/>
                <a:gd name="T7" fmla="*/ 106 h 450"/>
                <a:gd name="T8" fmla="*/ 3555 w 260"/>
                <a:gd name="T9" fmla="*/ 53 h 450"/>
                <a:gd name="T10" fmla="*/ 4116 w 260"/>
                <a:gd name="T11" fmla="*/ 0 h 450"/>
                <a:gd name="T12" fmla="*/ 0 60000 65536"/>
                <a:gd name="T13" fmla="*/ 0 60000 65536"/>
                <a:gd name="T14" fmla="*/ 0 60000 65536"/>
                <a:gd name="T15" fmla="*/ 0 60000 65536"/>
                <a:gd name="T16" fmla="*/ 0 60000 65536"/>
                <a:gd name="T17" fmla="*/ 0 60000 65536"/>
                <a:gd name="T18" fmla="*/ 0 w 260"/>
                <a:gd name="T19" fmla="*/ 0 h 450"/>
                <a:gd name="T20" fmla="*/ 260 w 260"/>
                <a:gd name="T21" fmla="*/ 450 h 450"/>
              </a:gdLst>
              <a:ahLst/>
              <a:cxnLst>
                <a:cxn ang="T12">
                  <a:pos x="T0" y="T1"/>
                </a:cxn>
                <a:cxn ang="T13">
                  <a:pos x="T2" y="T3"/>
                </a:cxn>
                <a:cxn ang="T14">
                  <a:pos x="T4" y="T5"/>
                </a:cxn>
                <a:cxn ang="T15">
                  <a:pos x="T6" y="T7"/>
                </a:cxn>
                <a:cxn ang="T16">
                  <a:pos x="T8" y="T9"/>
                </a:cxn>
                <a:cxn ang="T17">
                  <a:pos x="T10" y="T11"/>
                </a:cxn>
              </a:cxnLst>
              <a:rect l="T18" t="T19" r="T20" b="T21"/>
              <a:pathLst>
                <a:path w="260" h="450">
                  <a:moveTo>
                    <a:pt x="0" y="450"/>
                  </a:moveTo>
                  <a:lnTo>
                    <a:pt x="65" y="335"/>
                  </a:lnTo>
                  <a:lnTo>
                    <a:pt x="130" y="219"/>
                  </a:lnTo>
                  <a:lnTo>
                    <a:pt x="195" y="106"/>
                  </a:lnTo>
                  <a:lnTo>
                    <a:pt x="225" y="53"/>
                  </a:lnTo>
                  <a:lnTo>
                    <a:pt x="260" y="0"/>
                  </a:lnTo>
                </a:path>
              </a:pathLst>
            </a:custGeom>
            <a:noFill/>
            <a:ln w="6350">
              <a:solidFill>
                <a:srgbClr val="000080"/>
              </a:solidFill>
              <a:round/>
              <a:headEnd/>
              <a:tailEnd/>
            </a:ln>
          </p:spPr>
          <p:txBody>
            <a:bodyPr/>
            <a:lstStyle/>
            <a:p>
              <a:endParaRPr lang="en-US"/>
            </a:p>
          </p:txBody>
        </p:sp>
        <p:sp>
          <p:nvSpPr>
            <p:cNvPr id="32841" name="Freeform 60"/>
            <p:cNvSpPr>
              <a:spLocks/>
            </p:cNvSpPr>
            <p:nvPr/>
          </p:nvSpPr>
          <p:spPr bwMode="auto">
            <a:xfrm>
              <a:off x="1354" y="1248"/>
              <a:ext cx="310" cy="361"/>
            </a:xfrm>
            <a:custGeom>
              <a:avLst/>
              <a:gdLst>
                <a:gd name="T0" fmla="*/ 0 w 260"/>
                <a:gd name="T1" fmla="*/ 361 h 361"/>
                <a:gd name="T2" fmla="*/ 1086 w 260"/>
                <a:gd name="T3" fmla="*/ 262 h 361"/>
                <a:gd name="T4" fmla="*/ 2171 w 260"/>
                <a:gd name="T5" fmla="*/ 168 h 361"/>
                <a:gd name="T6" fmla="*/ 3245 w 260"/>
                <a:gd name="T7" fmla="*/ 82 h 361"/>
                <a:gd name="T8" fmla="*/ 4347 w 260"/>
                <a:gd name="T9" fmla="*/ 0 h 361"/>
                <a:gd name="T10" fmla="*/ 0 60000 65536"/>
                <a:gd name="T11" fmla="*/ 0 60000 65536"/>
                <a:gd name="T12" fmla="*/ 0 60000 65536"/>
                <a:gd name="T13" fmla="*/ 0 60000 65536"/>
                <a:gd name="T14" fmla="*/ 0 60000 65536"/>
                <a:gd name="T15" fmla="*/ 0 w 260"/>
                <a:gd name="T16" fmla="*/ 0 h 361"/>
                <a:gd name="T17" fmla="*/ 260 w 260"/>
                <a:gd name="T18" fmla="*/ 361 h 361"/>
              </a:gdLst>
              <a:ahLst/>
              <a:cxnLst>
                <a:cxn ang="T10">
                  <a:pos x="T0" y="T1"/>
                </a:cxn>
                <a:cxn ang="T11">
                  <a:pos x="T2" y="T3"/>
                </a:cxn>
                <a:cxn ang="T12">
                  <a:pos x="T4" y="T5"/>
                </a:cxn>
                <a:cxn ang="T13">
                  <a:pos x="T6" y="T7"/>
                </a:cxn>
                <a:cxn ang="T14">
                  <a:pos x="T8" y="T9"/>
                </a:cxn>
              </a:cxnLst>
              <a:rect l="T15" t="T16" r="T17" b="T18"/>
              <a:pathLst>
                <a:path w="260" h="361">
                  <a:moveTo>
                    <a:pt x="0" y="361"/>
                  </a:moveTo>
                  <a:lnTo>
                    <a:pt x="65" y="262"/>
                  </a:lnTo>
                  <a:lnTo>
                    <a:pt x="130" y="168"/>
                  </a:lnTo>
                  <a:lnTo>
                    <a:pt x="195" y="82"/>
                  </a:lnTo>
                  <a:lnTo>
                    <a:pt x="260" y="0"/>
                  </a:lnTo>
                </a:path>
              </a:pathLst>
            </a:custGeom>
            <a:noFill/>
            <a:ln w="6350">
              <a:solidFill>
                <a:srgbClr val="000080"/>
              </a:solidFill>
              <a:round/>
              <a:headEnd/>
              <a:tailEnd/>
            </a:ln>
          </p:spPr>
          <p:txBody>
            <a:bodyPr/>
            <a:lstStyle/>
            <a:p>
              <a:endParaRPr lang="en-US"/>
            </a:p>
          </p:txBody>
        </p:sp>
        <p:sp>
          <p:nvSpPr>
            <p:cNvPr id="32842" name="Freeform 61"/>
            <p:cNvSpPr>
              <a:spLocks/>
            </p:cNvSpPr>
            <p:nvPr/>
          </p:nvSpPr>
          <p:spPr bwMode="auto">
            <a:xfrm>
              <a:off x="1664" y="975"/>
              <a:ext cx="315" cy="273"/>
            </a:xfrm>
            <a:custGeom>
              <a:avLst/>
              <a:gdLst>
                <a:gd name="T0" fmla="*/ 0 w 265"/>
                <a:gd name="T1" fmla="*/ 273 h 273"/>
                <a:gd name="T2" fmla="*/ 1034 w 265"/>
                <a:gd name="T3" fmla="*/ 196 h 273"/>
                <a:gd name="T4" fmla="*/ 2084 w 265"/>
                <a:gd name="T5" fmla="*/ 126 h 273"/>
                <a:gd name="T6" fmla="*/ 3168 w 265"/>
                <a:gd name="T7" fmla="*/ 61 h 273"/>
                <a:gd name="T8" fmla="*/ 4211 w 265"/>
                <a:gd name="T9" fmla="*/ 0 h 273"/>
                <a:gd name="T10" fmla="*/ 0 60000 65536"/>
                <a:gd name="T11" fmla="*/ 0 60000 65536"/>
                <a:gd name="T12" fmla="*/ 0 60000 65536"/>
                <a:gd name="T13" fmla="*/ 0 60000 65536"/>
                <a:gd name="T14" fmla="*/ 0 60000 65536"/>
                <a:gd name="T15" fmla="*/ 0 w 265"/>
                <a:gd name="T16" fmla="*/ 0 h 273"/>
                <a:gd name="T17" fmla="*/ 265 w 265"/>
                <a:gd name="T18" fmla="*/ 273 h 273"/>
              </a:gdLst>
              <a:ahLst/>
              <a:cxnLst>
                <a:cxn ang="T10">
                  <a:pos x="T0" y="T1"/>
                </a:cxn>
                <a:cxn ang="T11">
                  <a:pos x="T2" y="T3"/>
                </a:cxn>
                <a:cxn ang="T12">
                  <a:pos x="T4" y="T5"/>
                </a:cxn>
                <a:cxn ang="T13">
                  <a:pos x="T6" y="T7"/>
                </a:cxn>
                <a:cxn ang="T14">
                  <a:pos x="T8" y="T9"/>
                </a:cxn>
              </a:cxnLst>
              <a:rect l="T15" t="T16" r="T17" b="T18"/>
              <a:pathLst>
                <a:path w="265" h="273">
                  <a:moveTo>
                    <a:pt x="0" y="273"/>
                  </a:moveTo>
                  <a:lnTo>
                    <a:pt x="65" y="196"/>
                  </a:lnTo>
                  <a:lnTo>
                    <a:pt x="131" y="126"/>
                  </a:lnTo>
                  <a:lnTo>
                    <a:pt x="200" y="61"/>
                  </a:lnTo>
                  <a:lnTo>
                    <a:pt x="265" y="0"/>
                  </a:lnTo>
                </a:path>
              </a:pathLst>
            </a:custGeom>
            <a:noFill/>
            <a:ln w="6350">
              <a:solidFill>
                <a:srgbClr val="000080"/>
              </a:solidFill>
              <a:round/>
              <a:headEnd/>
              <a:tailEnd/>
            </a:ln>
          </p:spPr>
          <p:txBody>
            <a:bodyPr/>
            <a:lstStyle/>
            <a:p>
              <a:endParaRPr lang="en-US"/>
            </a:p>
          </p:txBody>
        </p:sp>
        <p:sp>
          <p:nvSpPr>
            <p:cNvPr id="32843" name="Freeform 62"/>
            <p:cNvSpPr>
              <a:spLocks/>
            </p:cNvSpPr>
            <p:nvPr/>
          </p:nvSpPr>
          <p:spPr bwMode="auto">
            <a:xfrm>
              <a:off x="1979" y="795"/>
              <a:ext cx="309" cy="180"/>
            </a:xfrm>
            <a:custGeom>
              <a:avLst/>
              <a:gdLst>
                <a:gd name="T0" fmla="*/ 0 w 260"/>
                <a:gd name="T1" fmla="*/ 180 h 180"/>
                <a:gd name="T2" fmla="*/ 1034 w 260"/>
                <a:gd name="T3" fmla="*/ 127 h 180"/>
                <a:gd name="T4" fmla="*/ 2063 w 260"/>
                <a:gd name="T5" fmla="*/ 79 h 180"/>
                <a:gd name="T6" fmla="*/ 3092 w 260"/>
                <a:gd name="T7" fmla="*/ 36 h 180"/>
                <a:gd name="T8" fmla="*/ 4116 w 260"/>
                <a:gd name="T9" fmla="*/ 0 h 180"/>
                <a:gd name="T10" fmla="*/ 0 60000 65536"/>
                <a:gd name="T11" fmla="*/ 0 60000 65536"/>
                <a:gd name="T12" fmla="*/ 0 60000 65536"/>
                <a:gd name="T13" fmla="*/ 0 60000 65536"/>
                <a:gd name="T14" fmla="*/ 0 60000 65536"/>
                <a:gd name="T15" fmla="*/ 0 w 260"/>
                <a:gd name="T16" fmla="*/ 0 h 180"/>
                <a:gd name="T17" fmla="*/ 260 w 260"/>
                <a:gd name="T18" fmla="*/ 180 h 180"/>
              </a:gdLst>
              <a:ahLst/>
              <a:cxnLst>
                <a:cxn ang="T10">
                  <a:pos x="T0" y="T1"/>
                </a:cxn>
                <a:cxn ang="T11">
                  <a:pos x="T2" y="T3"/>
                </a:cxn>
                <a:cxn ang="T12">
                  <a:pos x="T4" y="T5"/>
                </a:cxn>
                <a:cxn ang="T13">
                  <a:pos x="T6" y="T7"/>
                </a:cxn>
                <a:cxn ang="T14">
                  <a:pos x="T8" y="T9"/>
                </a:cxn>
              </a:cxnLst>
              <a:rect l="T15" t="T16" r="T17" b="T18"/>
              <a:pathLst>
                <a:path w="260" h="180">
                  <a:moveTo>
                    <a:pt x="0" y="180"/>
                  </a:moveTo>
                  <a:lnTo>
                    <a:pt x="65" y="127"/>
                  </a:lnTo>
                  <a:lnTo>
                    <a:pt x="130" y="79"/>
                  </a:lnTo>
                  <a:lnTo>
                    <a:pt x="195" y="36"/>
                  </a:lnTo>
                  <a:lnTo>
                    <a:pt x="260" y="0"/>
                  </a:lnTo>
                </a:path>
              </a:pathLst>
            </a:custGeom>
            <a:noFill/>
            <a:ln w="6350">
              <a:solidFill>
                <a:srgbClr val="000080"/>
              </a:solidFill>
              <a:round/>
              <a:headEnd/>
              <a:tailEnd/>
            </a:ln>
          </p:spPr>
          <p:txBody>
            <a:bodyPr/>
            <a:lstStyle/>
            <a:p>
              <a:endParaRPr lang="en-US"/>
            </a:p>
          </p:txBody>
        </p:sp>
        <p:sp>
          <p:nvSpPr>
            <p:cNvPr id="32844" name="Freeform 63"/>
            <p:cNvSpPr>
              <a:spLocks/>
            </p:cNvSpPr>
            <p:nvPr/>
          </p:nvSpPr>
          <p:spPr bwMode="auto">
            <a:xfrm>
              <a:off x="2288" y="706"/>
              <a:ext cx="310" cy="89"/>
            </a:xfrm>
            <a:custGeom>
              <a:avLst/>
              <a:gdLst>
                <a:gd name="T0" fmla="*/ 0 w 260"/>
                <a:gd name="T1" fmla="*/ 89 h 89"/>
                <a:gd name="T2" fmla="*/ 1086 w 260"/>
                <a:gd name="T3" fmla="*/ 57 h 89"/>
                <a:gd name="T4" fmla="*/ 2171 w 260"/>
                <a:gd name="T5" fmla="*/ 33 h 89"/>
                <a:gd name="T6" fmla="*/ 3245 w 260"/>
                <a:gd name="T7" fmla="*/ 14 h 89"/>
                <a:gd name="T8" fmla="*/ 4347 w 260"/>
                <a:gd name="T9" fmla="*/ 0 h 89"/>
                <a:gd name="T10" fmla="*/ 0 60000 65536"/>
                <a:gd name="T11" fmla="*/ 0 60000 65536"/>
                <a:gd name="T12" fmla="*/ 0 60000 65536"/>
                <a:gd name="T13" fmla="*/ 0 60000 65536"/>
                <a:gd name="T14" fmla="*/ 0 60000 65536"/>
                <a:gd name="T15" fmla="*/ 0 w 260"/>
                <a:gd name="T16" fmla="*/ 0 h 89"/>
                <a:gd name="T17" fmla="*/ 260 w 260"/>
                <a:gd name="T18" fmla="*/ 89 h 89"/>
              </a:gdLst>
              <a:ahLst/>
              <a:cxnLst>
                <a:cxn ang="T10">
                  <a:pos x="T0" y="T1"/>
                </a:cxn>
                <a:cxn ang="T11">
                  <a:pos x="T2" y="T3"/>
                </a:cxn>
                <a:cxn ang="T12">
                  <a:pos x="T4" y="T5"/>
                </a:cxn>
                <a:cxn ang="T13">
                  <a:pos x="T6" y="T7"/>
                </a:cxn>
                <a:cxn ang="T14">
                  <a:pos x="T8" y="T9"/>
                </a:cxn>
              </a:cxnLst>
              <a:rect l="T15" t="T16" r="T17" b="T18"/>
              <a:pathLst>
                <a:path w="260" h="89">
                  <a:moveTo>
                    <a:pt x="0" y="89"/>
                  </a:moveTo>
                  <a:lnTo>
                    <a:pt x="65" y="57"/>
                  </a:lnTo>
                  <a:lnTo>
                    <a:pt x="130" y="33"/>
                  </a:lnTo>
                  <a:lnTo>
                    <a:pt x="195" y="14"/>
                  </a:lnTo>
                  <a:lnTo>
                    <a:pt x="260" y="0"/>
                  </a:lnTo>
                </a:path>
              </a:pathLst>
            </a:custGeom>
            <a:noFill/>
            <a:ln w="6350">
              <a:solidFill>
                <a:srgbClr val="000080"/>
              </a:solidFill>
              <a:round/>
              <a:headEnd/>
              <a:tailEnd/>
            </a:ln>
          </p:spPr>
          <p:txBody>
            <a:bodyPr/>
            <a:lstStyle/>
            <a:p>
              <a:endParaRPr lang="en-US"/>
            </a:p>
          </p:txBody>
        </p:sp>
        <p:sp>
          <p:nvSpPr>
            <p:cNvPr id="32845" name="Freeform 64"/>
            <p:cNvSpPr>
              <a:spLocks/>
            </p:cNvSpPr>
            <p:nvPr/>
          </p:nvSpPr>
          <p:spPr bwMode="auto">
            <a:xfrm>
              <a:off x="2598" y="694"/>
              <a:ext cx="311" cy="12"/>
            </a:xfrm>
            <a:custGeom>
              <a:avLst/>
              <a:gdLst>
                <a:gd name="T0" fmla="*/ 0 w 261"/>
                <a:gd name="T1" fmla="*/ 12 h 12"/>
                <a:gd name="T2" fmla="*/ 1077 w 261"/>
                <a:gd name="T3" fmla="*/ 4 h 12"/>
                <a:gd name="T4" fmla="*/ 2171 w 261"/>
                <a:gd name="T5" fmla="*/ 0 h 12"/>
                <a:gd name="T6" fmla="*/ 3243 w 261"/>
                <a:gd name="T7" fmla="*/ 4 h 12"/>
                <a:gd name="T8" fmla="*/ 4315 w 261"/>
                <a:gd name="T9" fmla="*/ 12 h 12"/>
                <a:gd name="T10" fmla="*/ 0 60000 65536"/>
                <a:gd name="T11" fmla="*/ 0 60000 65536"/>
                <a:gd name="T12" fmla="*/ 0 60000 65536"/>
                <a:gd name="T13" fmla="*/ 0 60000 65536"/>
                <a:gd name="T14" fmla="*/ 0 60000 65536"/>
                <a:gd name="T15" fmla="*/ 0 w 261"/>
                <a:gd name="T16" fmla="*/ 0 h 12"/>
                <a:gd name="T17" fmla="*/ 261 w 261"/>
                <a:gd name="T18" fmla="*/ 12 h 12"/>
              </a:gdLst>
              <a:ahLst/>
              <a:cxnLst>
                <a:cxn ang="T10">
                  <a:pos x="T0" y="T1"/>
                </a:cxn>
                <a:cxn ang="T11">
                  <a:pos x="T2" y="T3"/>
                </a:cxn>
                <a:cxn ang="T12">
                  <a:pos x="T4" y="T5"/>
                </a:cxn>
                <a:cxn ang="T13">
                  <a:pos x="T6" y="T7"/>
                </a:cxn>
                <a:cxn ang="T14">
                  <a:pos x="T8" y="T9"/>
                </a:cxn>
              </a:cxnLst>
              <a:rect l="T15" t="T16" r="T17" b="T18"/>
              <a:pathLst>
                <a:path w="261" h="12">
                  <a:moveTo>
                    <a:pt x="0" y="12"/>
                  </a:moveTo>
                  <a:lnTo>
                    <a:pt x="65" y="4"/>
                  </a:lnTo>
                  <a:lnTo>
                    <a:pt x="131" y="0"/>
                  </a:lnTo>
                  <a:lnTo>
                    <a:pt x="196" y="4"/>
                  </a:lnTo>
                  <a:lnTo>
                    <a:pt x="261" y="12"/>
                  </a:lnTo>
                </a:path>
              </a:pathLst>
            </a:custGeom>
            <a:noFill/>
            <a:ln w="6350">
              <a:solidFill>
                <a:srgbClr val="000080"/>
              </a:solidFill>
              <a:round/>
              <a:headEnd/>
              <a:tailEnd/>
            </a:ln>
          </p:spPr>
          <p:txBody>
            <a:bodyPr/>
            <a:lstStyle/>
            <a:p>
              <a:endParaRPr lang="en-US"/>
            </a:p>
          </p:txBody>
        </p:sp>
        <p:sp>
          <p:nvSpPr>
            <p:cNvPr id="32846" name="Freeform 65"/>
            <p:cNvSpPr>
              <a:spLocks/>
            </p:cNvSpPr>
            <p:nvPr/>
          </p:nvSpPr>
          <p:spPr bwMode="auto">
            <a:xfrm>
              <a:off x="2909" y="706"/>
              <a:ext cx="309" cy="89"/>
            </a:xfrm>
            <a:custGeom>
              <a:avLst/>
              <a:gdLst>
                <a:gd name="T0" fmla="*/ 0 w 260"/>
                <a:gd name="T1" fmla="*/ 0 h 89"/>
                <a:gd name="T2" fmla="*/ 1034 w 260"/>
                <a:gd name="T3" fmla="*/ 14 h 89"/>
                <a:gd name="T4" fmla="*/ 2063 w 260"/>
                <a:gd name="T5" fmla="*/ 33 h 89"/>
                <a:gd name="T6" fmla="*/ 3092 w 260"/>
                <a:gd name="T7" fmla="*/ 57 h 89"/>
                <a:gd name="T8" fmla="*/ 4116 w 260"/>
                <a:gd name="T9" fmla="*/ 89 h 89"/>
                <a:gd name="T10" fmla="*/ 0 60000 65536"/>
                <a:gd name="T11" fmla="*/ 0 60000 65536"/>
                <a:gd name="T12" fmla="*/ 0 60000 65536"/>
                <a:gd name="T13" fmla="*/ 0 60000 65536"/>
                <a:gd name="T14" fmla="*/ 0 60000 65536"/>
                <a:gd name="T15" fmla="*/ 0 w 260"/>
                <a:gd name="T16" fmla="*/ 0 h 89"/>
                <a:gd name="T17" fmla="*/ 260 w 260"/>
                <a:gd name="T18" fmla="*/ 89 h 89"/>
              </a:gdLst>
              <a:ahLst/>
              <a:cxnLst>
                <a:cxn ang="T10">
                  <a:pos x="T0" y="T1"/>
                </a:cxn>
                <a:cxn ang="T11">
                  <a:pos x="T2" y="T3"/>
                </a:cxn>
                <a:cxn ang="T12">
                  <a:pos x="T4" y="T5"/>
                </a:cxn>
                <a:cxn ang="T13">
                  <a:pos x="T6" y="T7"/>
                </a:cxn>
                <a:cxn ang="T14">
                  <a:pos x="T8" y="T9"/>
                </a:cxn>
              </a:cxnLst>
              <a:rect l="T15" t="T16" r="T17" b="T18"/>
              <a:pathLst>
                <a:path w="260" h="89">
                  <a:moveTo>
                    <a:pt x="0" y="0"/>
                  </a:moveTo>
                  <a:lnTo>
                    <a:pt x="65" y="14"/>
                  </a:lnTo>
                  <a:lnTo>
                    <a:pt x="130" y="33"/>
                  </a:lnTo>
                  <a:lnTo>
                    <a:pt x="195" y="57"/>
                  </a:lnTo>
                  <a:lnTo>
                    <a:pt x="260" y="89"/>
                  </a:lnTo>
                </a:path>
              </a:pathLst>
            </a:custGeom>
            <a:noFill/>
            <a:ln w="6350">
              <a:solidFill>
                <a:srgbClr val="000080"/>
              </a:solidFill>
              <a:round/>
              <a:headEnd/>
              <a:tailEnd/>
            </a:ln>
          </p:spPr>
          <p:txBody>
            <a:bodyPr/>
            <a:lstStyle/>
            <a:p>
              <a:endParaRPr lang="en-US"/>
            </a:p>
          </p:txBody>
        </p:sp>
        <p:sp>
          <p:nvSpPr>
            <p:cNvPr id="32847" name="Freeform 66"/>
            <p:cNvSpPr>
              <a:spLocks/>
            </p:cNvSpPr>
            <p:nvPr/>
          </p:nvSpPr>
          <p:spPr bwMode="auto">
            <a:xfrm>
              <a:off x="3218" y="795"/>
              <a:ext cx="310" cy="180"/>
            </a:xfrm>
            <a:custGeom>
              <a:avLst/>
              <a:gdLst>
                <a:gd name="T0" fmla="*/ 0 w 260"/>
                <a:gd name="T1" fmla="*/ 0 h 180"/>
                <a:gd name="T2" fmla="*/ 1086 w 260"/>
                <a:gd name="T3" fmla="*/ 36 h 180"/>
                <a:gd name="T4" fmla="*/ 2171 w 260"/>
                <a:gd name="T5" fmla="*/ 79 h 180"/>
                <a:gd name="T6" fmla="*/ 3245 w 260"/>
                <a:gd name="T7" fmla="*/ 127 h 180"/>
                <a:gd name="T8" fmla="*/ 4347 w 260"/>
                <a:gd name="T9" fmla="*/ 180 h 180"/>
                <a:gd name="T10" fmla="*/ 0 60000 65536"/>
                <a:gd name="T11" fmla="*/ 0 60000 65536"/>
                <a:gd name="T12" fmla="*/ 0 60000 65536"/>
                <a:gd name="T13" fmla="*/ 0 60000 65536"/>
                <a:gd name="T14" fmla="*/ 0 60000 65536"/>
                <a:gd name="T15" fmla="*/ 0 w 260"/>
                <a:gd name="T16" fmla="*/ 0 h 180"/>
                <a:gd name="T17" fmla="*/ 260 w 260"/>
                <a:gd name="T18" fmla="*/ 180 h 180"/>
              </a:gdLst>
              <a:ahLst/>
              <a:cxnLst>
                <a:cxn ang="T10">
                  <a:pos x="T0" y="T1"/>
                </a:cxn>
                <a:cxn ang="T11">
                  <a:pos x="T2" y="T3"/>
                </a:cxn>
                <a:cxn ang="T12">
                  <a:pos x="T4" y="T5"/>
                </a:cxn>
                <a:cxn ang="T13">
                  <a:pos x="T6" y="T7"/>
                </a:cxn>
                <a:cxn ang="T14">
                  <a:pos x="T8" y="T9"/>
                </a:cxn>
              </a:cxnLst>
              <a:rect l="T15" t="T16" r="T17" b="T18"/>
              <a:pathLst>
                <a:path w="260" h="180">
                  <a:moveTo>
                    <a:pt x="0" y="0"/>
                  </a:moveTo>
                  <a:lnTo>
                    <a:pt x="65" y="36"/>
                  </a:lnTo>
                  <a:lnTo>
                    <a:pt x="130" y="79"/>
                  </a:lnTo>
                  <a:lnTo>
                    <a:pt x="195" y="127"/>
                  </a:lnTo>
                  <a:lnTo>
                    <a:pt x="260" y="180"/>
                  </a:lnTo>
                </a:path>
              </a:pathLst>
            </a:custGeom>
            <a:noFill/>
            <a:ln w="6350">
              <a:solidFill>
                <a:srgbClr val="000080"/>
              </a:solidFill>
              <a:round/>
              <a:headEnd/>
              <a:tailEnd/>
            </a:ln>
          </p:spPr>
          <p:txBody>
            <a:bodyPr/>
            <a:lstStyle/>
            <a:p>
              <a:endParaRPr lang="en-US"/>
            </a:p>
          </p:txBody>
        </p:sp>
        <p:sp>
          <p:nvSpPr>
            <p:cNvPr id="32848" name="Freeform 67"/>
            <p:cNvSpPr>
              <a:spLocks/>
            </p:cNvSpPr>
            <p:nvPr/>
          </p:nvSpPr>
          <p:spPr bwMode="auto">
            <a:xfrm>
              <a:off x="3528" y="975"/>
              <a:ext cx="315" cy="273"/>
            </a:xfrm>
            <a:custGeom>
              <a:avLst/>
              <a:gdLst>
                <a:gd name="T0" fmla="*/ 0 w 265"/>
                <a:gd name="T1" fmla="*/ 0 h 273"/>
                <a:gd name="T2" fmla="*/ 1034 w 265"/>
                <a:gd name="T3" fmla="*/ 61 h 273"/>
                <a:gd name="T4" fmla="*/ 2065 w 265"/>
                <a:gd name="T5" fmla="*/ 126 h 273"/>
                <a:gd name="T6" fmla="*/ 3168 w 265"/>
                <a:gd name="T7" fmla="*/ 196 h 273"/>
                <a:gd name="T8" fmla="*/ 4211 w 265"/>
                <a:gd name="T9" fmla="*/ 273 h 273"/>
                <a:gd name="T10" fmla="*/ 0 60000 65536"/>
                <a:gd name="T11" fmla="*/ 0 60000 65536"/>
                <a:gd name="T12" fmla="*/ 0 60000 65536"/>
                <a:gd name="T13" fmla="*/ 0 60000 65536"/>
                <a:gd name="T14" fmla="*/ 0 60000 65536"/>
                <a:gd name="T15" fmla="*/ 0 w 265"/>
                <a:gd name="T16" fmla="*/ 0 h 273"/>
                <a:gd name="T17" fmla="*/ 265 w 265"/>
                <a:gd name="T18" fmla="*/ 273 h 273"/>
              </a:gdLst>
              <a:ahLst/>
              <a:cxnLst>
                <a:cxn ang="T10">
                  <a:pos x="T0" y="T1"/>
                </a:cxn>
                <a:cxn ang="T11">
                  <a:pos x="T2" y="T3"/>
                </a:cxn>
                <a:cxn ang="T12">
                  <a:pos x="T4" y="T5"/>
                </a:cxn>
                <a:cxn ang="T13">
                  <a:pos x="T6" y="T7"/>
                </a:cxn>
                <a:cxn ang="T14">
                  <a:pos x="T8" y="T9"/>
                </a:cxn>
              </a:cxnLst>
              <a:rect l="T15" t="T16" r="T17" b="T18"/>
              <a:pathLst>
                <a:path w="265" h="273">
                  <a:moveTo>
                    <a:pt x="0" y="0"/>
                  </a:moveTo>
                  <a:lnTo>
                    <a:pt x="65" y="61"/>
                  </a:lnTo>
                  <a:lnTo>
                    <a:pt x="130" y="126"/>
                  </a:lnTo>
                  <a:lnTo>
                    <a:pt x="200" y="196"/>
                  </a:lnTo>
                  <a:lnTo>
                    <a:pt x="265" y="273"/>
                  </a:lnTo>
                </a:path>
              </a:pathLst>
            </a:custGeom>
            <a:noFill/>
            <a:ln w="6350">
              <a:solidFill>
                <a:srgbClr val="000080"/>
              </a:solidFill>
              <a:round/>
              <a:headEnd/>
              <a:tailEnd/>
            </a:ln>
          </p:spPr>
          <p:txBody>
            <a:bodyPr/>
            <a:lstStyle/>
            <a:p>
              <a:endParaRPr lang="en-US"/>
            </a:p>
          </p:txBody>
        </p:sp>
        <p:sp>
          <p:nvSpPr>
            <p:cNvPr id="32849" name="Freeform 68"/>
            <p:cNvSpPr>
              <a:spLocks/>
            </p:cNvSpPr>
            <p:nvPr/>
          </p:nvSpPr>
          <p:spPr bwMode="auto">
            <a:xfrm>
              <a:off x="3843" y="1248"/>
              <a:ext cx="310" cy="361"/>
            </a:xfrm>
            <a:custGeom>
              <a:avLst/>
              <a:gdLst>
                <a:gd name="T0" fmla="*/ 0 w 260"/>
                <a:gd name="T1" fmla="*/ 0 h 361"/>
                <a:gd name="T2" fmla="*/ 571 w 260"/>
                <a:gd name="T3" fmla="*/ 41 h 361"/>
                <a:gd name="T4" fmla="*/ 1086 w 260"/>
                <a:gd name="T5" fmla="*/ 84 h 361"/>
                <a:gd name="T6" fmla="*/ 2171 w 260"/>
                <a:gd name="T7" fmla="*/ 175 h 361"/>
                <a:gd name="T8" fmla="*/ 3245 w 260"/>
                <a:gd name="T9" fmla="*/ 269 h 361"/>
                <a:gd name="T10" fmla="*/ 4347 w 260"/>
                <a:gd name="T11" fmla="*/ 361 h 361"/>
                <a:gd name="T12" fmla="*/ 0 60000 65536"/>
                <a:gd name="T13" fmla="*/ 0 60000 65536"/>
                <a:gd name="T14" fmla="*/ 0 60000 65536"/>
                <a:gd name="T15" fmla="*/ 0 60000 65536"/>
                <a:gd name="T16" fmla="*/ 0 60000 65536"/>
                <a:gd name="T17" fmla="*/ 0 60000 65536"/>
                <a:gd name="T18" fmla="*/ 0 w 260"/>
                <a:gd name="T19" fmla="*/ 0 h 361"/>
                <a:gd name="T20" fmla="*/ 260 w 260"/>
                <a:gd name="T21" fmla="*/ 361 h 361"/>
              </a:gdLst>
              <a:ahLst/>
              <a:cxnLst>
                <a:cxn ang="T12">
                  <a:pos x="T0" y="T1"/>
                </a:cxn>
                <a:cxn ang="T13">
                  <a:pos x="T2" y="T3"/>
                </a:cxn>
                <a:cxn ang="T14">
                  <a:pos x="T4" y="T5"/>
                </a:cxn>
                <a:cxn ang="T15">
                  <a:pos x="T6" y="T7"/>
                </a:cxn>
                <a:cxn ang="T16">
                  <a:pos x="T8" y="T9"/>
                </a:cxn>
                <a:cxn ang="T17">
                  <a:pos x="T10" y="T11"/>
                </a:cxn>
              </a:cxnLst>
              <a:rect l="T18" t="T19" r="T20" b="T21"/>
              <a:pathLst>
                <a:path w="260" h="361">
                  <a:moveTo>
                    <a:pt x="0" y="0"/>
                  </a:moveTo>
                  <a:lnTo>
                    <a:pt x="34" y="41"/>
                  </a:lnTo>
                  <a:lnTo>
                    <a:pt x="65" y="84"/>
                  </a:lnTo>
                  <a:lnTo>
                    <a:pt x="130" y="175"/>
                  </a:lnTo>
                  <a:lnTo>
                    <a:pt x="195" y="269"/>
                  </a:lnTo>
                  <a:lnTo>
                    <a:pt x="260" y="361"/>
                  </a:lnTo>
                </a:path>
              </a:pathLst>
            </a:custGeom>
            <a:noFill/>
            <a:ln w="6350">
              <a:solidFill>
                <a:srgbClr val="000080"/>
              </a:solidFill>
              <a:round/>
              <a:headEnd/>
              <a:tailEnd/>
            </a:ln>
          </p:spPr>
          <p:txBody>
            <a:bodyPr/>
            <a:lstStyle/>
            <a:p>
              <a:endParaRPr lang="en-US"/>
            </a:p>
          </p:txBody>
        </p:sp>
        <p:sp>
          <p:nvSpPr>
            <p:cNvPr id="32850" name="Freeform 69"/>
            <p:cNvSpPr>
              <a:spLocks/>
            </p:cNvSpPr>
            <p:nvPr/>
          </p:nvSpPr>
          <p:spPr bwMode="auto">
            <a:xfrm>
              <a:off x="972" y="2052"/>
              <a:ext cx="31" cy="15"/>
            </a:xfrm>
            <a:custGeom>
              <a:avLst/>
              <a:gdLst>
                <a:gd name="T0" fmla="*/ 221 w 26"/>
                <a:gd name="T1" fmla="*/ 0 h 15"/>
                <a:gd name="T2" fmla="*/ 429 w 26"/>
                <a:gd name="T3" fmla="*/ 7 h 15"/>
                <a:gd name="T4" fmla="*/ 221 w 26"/>
                <a:gd name="T5" fmla="*/ 15 h 15"/>
                <a:gd name="T6" fmla="*/ 0 w 26"/>
                <a:gd name="T7" fmla="*/ 7 h 15"/>
                <a:gd name="T8" fmla="*/ 221 w 26"/>
                <a:gd name="T9" fmla="*/ 0 h 15"/>
                <a:gd name="T10" fmla="*/ 0 60000 65536"/>
                <a:gd name="T11" fmla="*/ 0 60000 65536"/>
                <a:gd name="T12" fmla="*/ 0 60000 65536"/>
                <a:gd name="T13" fmla="*/ 0 60000 65536"/>
                <a:gd name="T14" fmla="*/ 0 60000 65536"/>
                <a:gd name="T15" fmla="*/ 0 w 26"/>
                <a:gd name="T16" fmla="*/ 0 h 15"/>
                <a:gd name="T17" fmla="*/ 26 w 26"/>
                <a:gd name="T18" fmla="*/ 15 h 15"/>
              </a:gdLst>
              <a:ahLst/>
              <a:cxnLst>
                <a:cxn ang="T10">
                  <a:pos x="T0" y="T1"/>
                </a:cxn>
                <a:cxn ang="T11">
                  <a:pos x="T2" y="T3"/>
                </a:cxn>
                <a:cxn ang="T12">
                  <a:pos x="T4" y="T5"/>
                </a:cxn>
                <a:cxn ang="T13">
                  <a:pos x="T6" y="T7"/>
                </a:cxn>
                <a:cxn ang="T14">
                  <a:pos x="T8" y="T9"/>
                </a:cxn>
              </a:cxnLst>
              <a:rect l="T15" t="T16" r="T17" b="T18"/>
              <a:pathLst>
                <a:path w="26" h="15">
                  <a:moveTo>
                    <a:pt x="13" y="0"/>
                  </a:moveTo>
                  <a:lnTo>
                    <a:pt x="26" y="7"/>
                  </a:lnTo>
                  <a:lnTo>
                    <a:pt x="13" y="15"/>
                  </a:lnTo>
                  <a:lnTo>
                    <a:pt x="0" y="7"/>
                  </a:lnTo>
                  <a:lnTo>
                    <a:pt x="13" y="0"/>
                  </a:lnTo>
                  <a:close/>
                </a:path>
              </a:pathLst>
            </a:custGeom>
            <a:solidFill>
              <a:srgbClr val="000080"/>
            </a:solidFill>
            <a:ln w="6350">
              <a:solidFill>
                <a:srgbClr val="000080"/>
              </a:solidFill>
              <a:round/>
              <a:headEnd/>
              <a:tailEnd/>
            </a:ln>
          </p:spPr>
          <p:txBody>
            <a:bodyPr/>
            <a:lstStyle/>
            <a:p>
              <a:endParaRPr lang="en-US"/>
            </a:p>
          </p:txBody>
        </p:sp>
        <p:sp>
          <p:nvSpPr>
            <p:cNvPr id="32851" name="Freeform 70"/>
            <p:cNvSpPr>
              <a:spLocks/>
            </p:cNvSpPr>
            <p:nvPr/>
          </p:nvSpPr>
          <p:spPr bwMode="auto">
            <a:xfrm>
              <a:off x="1339" y="1602"/>
              <a:ext cx="31" cy="14"/>
            </a:xfrm>
            <a:custGeom>
              <a:avLst/>
              <a:gdLst>
                <a:gd name="T0" fmla="*/ 221 w 26"/>
                <a:gd name="T1" fmla="*/ 0 h 14"/>
                <a:gd name="T2" fmla="*/ 429 w 26"/>
                <a:gd name="T3" fmla="*/ 7 h 14"/>
                <a:gd name="T4" fmla="*/ 221 w 26"/>
                <a:gd name="T5" fmla="*/ 14 h 14"/>
                <a:gd name="T6" fmla="*/ 0 w 26"/>
                <a:gd name="T7" fmla="*/ 7 h 14"/>
                <a:gd name="T8" fmla="*/ 221 w 26"/>
                <a:gd name="T9" fmla="*/ 0 h 14"/>
                <a:gd name="T10" fmla="*/ 0 60000 65536"/>
                <a:gd name="T11" fmla="*/ 0 60000 65536"/>
                <a:gd name="T12" fmla="*/ 0 60000 65536"/>
                <a:gd name="T13" fmla="*/ 0 60000 65536"/>
                <a:gd name="T14" fmla="*/ 0 60000 65536"/>
                <a:gd name="T15" fmla="*/ 0 w 26"/>
                <a:gd name="T16" fmla="*/ 0 h 14"/>
                <a:gd name="T17" fmla="*/ 26 w 26"/>
                <a:gd name="T18" fmla="*/ 14 h 14"/>
              </a:gdLst>
              <a:ahLst/>
              <a:cxnLst>
                <a:cxn ang="T10">
                  <a:pos x="T0" y="T1"/>
                </a:cxn>
                <a:cxn ang="T11">
                  <a:pos x="T2" y="T3"/>
                </a:cxn>
                <a:cxn ang="T12">
                  <a:pos x="T4" y="T5"/>
                </a:cxn>
                <a:cxn ang="T13">
                  <a:pos x="T6" y="T7"/>
                </a:cxn>
                <a:cxn ang="T14">
                  <a:pos x="T8" y="T9"/>
                </a:cxn>
              </a:cxnLst>
              <a:rect l="T15" t="T16" r="T17" b="T18"/>
              <a:pathLst>
                <a:path w="26" h="14">
                  <a:moveTo>
                    <a:pt x="13" y="0"/>
                  </a:moveTo>
                  <a:lnTo>
                    <a:pt x="26" y="7"/>
                  </a:lnTo>
                  <a:lnTo>
                    <a:pt x="13" y="14"/>
                  </a:lnTo>
                  <a:lnTo>
                    <a:pt x="0" y="7"/>
                  </a:lnTo>
                  <a:lnTo>
                    <a:pt x="13" y="0"/>
                  </a:lnTo>
                  <a:close/>
                </a:path>
              </a:pathLst>
            </a:custGeom>
            <a:solidFill>
              <a:srgbClr val="000080"/>
            </a:solidFill>
            <a:ln w="6350">
              <a:solidFill>
                <a:srgbClr val="000080"/>
              </a:solidFill>
              <a:round/>
              <a:headEnd/>
              <a:tailEnd/>
            </a:ln>
          </p:spPr>
          <p:txBody>
            <a:bodyPr/>
            <a:lstStyle/>
            <a:p>
              <a:endParaRPr lang="en-US"/>
            </a:p>
          </p:txBody>
        </p:sp>
        <p:sp>
          <p:nvSpPr>
            <p:cNvPr id="32852" name="Freeform 71"/>
            <p:cNvSpPr>
              <a:spLocks/>
            </p:cNvSpPr>
            <p:nvPr/>
          </p:nvSpPr>
          <p:spPr bwMode="auto">
            <a:xfrm>
              <a:off x="1648" y="1240"/>
              <a:ext cx="31" cy="15"/>
            </a:xfrm>
            <a:custGeom>
              <a:avLst/>
              <a:gdLst>
                <a:gd name="T0" fmla="*/ 221 w 26"/>
                <a:gd name="T1" fmla="*/ 0 h 15"/>
                <a:gd name="T2" fmla="*/ 429 w 26"/>
                <a:gd name="T3" fmla="*/ 8 h 15"/>
                <a:gd name="T4" fmla="*/ 221 w 26"/>
                <a:gd name="T5" fmla="*/ 15 h 15"/>
                <a:gd name="T6" fmla="*/ 0 w 26"/>
                <a:gd name="T7" fmla="*/ 8 h 15"/>
                <a:gd name="T8" fmla="*/ 221 w 26"/>
                <a:gd name="T9" fmla="*/ 0 h 15"/>
                <a:gd name="T10" fmla="*/ 0 60000 65536"/>
                <a:gd name="T11" fmla="*/ 0 60000 65536"/>
                <a:gd name="T12" fmla="*/ 0 60000 65536"/>
                <a:gd name="T13" fmla="*/ 0 60000 65536"/>
                <a:gd name="T14" fmla="*/ 0 60000 65536"/>
                <a:gd name="T15" fmla="*/ 0 w 26"/>
                <a:gd name="T16" fmla="*/ 0 h 15"/>
                <a:gd name="T17" fmla="*/ 26 w 26"/>
                <a:gd name="T18" fmla="*/ 15 h 15"/>
              </a:gdLst>
              <a:ahLst/>
              <a:cxnLst>
                <a:cxn ang="T10">
                  <a:pos x="T0" y="T1"/>
                </a:cxn>
                <a:cxn ang="T11">
                  <a:pos x="T2" y="T3"/>
                </a:cxn>
                <a:cxn ang="T12">
                  <a:pos x="T4" y="T5"/>
                </a:cxn>
                <a:cxn ang="T13">
                  <a:pos x="T6" y="T7"/>
                </a:cxn>
                <a:cxn ang="T14">
                  <a:pos x="T8" y="T9"/>
                </a:cxn>
              </a:cxnLst>
              <a:rect l="T15" t="T16" r="T17" b="T18"/>
              <a:pathLst>
                <a:path w="26" h="15">
                  <a:moveTo>
                    <a:pt x="13" y="0"/>
                  </a:moveTo>
                  <a:lnTo>
                    <a:pt x="26" y="8"/>
                  </a:lnTo>
                  <a:lnTo>
                    <a:pt x="13" y="15"/>
                  </a:lnTo>
                  <a:lnTo>
                    <a:pt x="0" y="8"/>
                  </a:lnTo>
                  <a:lnTo>
                    <a:pt x="13" y="0"/>
                  </a:lnTo>
                  <a:close/>
                </a:path>
              </a:pathLst>
            </a:custGeom>
            <a:solidFill>
              <a:srgbClr val="000080"/>
            </a:solidFill>
            <a:ln w="6350">
              <a:solidFill>
                <a:srgbClr val="000080"/>
              </a:solidFill>
              <a:round/>
              <a:headEnd/>
              <a:tailEnd/>
            </a:ln>
          </p:spPr>
          <p:txBody>
            <a:bodyPr/>
            <a:lstStyle/>
            <a:p>
              <a:endParaRPr lang="en-US"/>
            </a:p>
          </p:txBody>
        </p:sp>
        <p:sp>
          <p:nvSpPr>
            <p:cNvPr id="32853" name="Freeform 72"/>
            <p:cNvSpPr>
              <a:spLocks/>
            </p:cNvSpPr>
            <p:nvPr/>
          </p:nvSpPr>
          <p:spPr bwMode="auto">
            <a:xfrm>
              <a:off x="1964" y="968"/>
              <a:ext cx="30" cy="15"/>
            </a:xfrm>
            <a:custGeom>
              <a:avLst/>
              <a:gdLst>
                <a:gd name="T0" fmla="*/ 129 w 26"/>
                <a:gd name="T1" fmla="*/ 0 h 15"/>
                <a:gd name="T2" fmla="*/ 252 w 26"/>
                <a:gd name="T3" fmla="*/ 7 h 15"/>
                <a:gd name="T4" fmla="*/ 129 w 26"/>
                <a:gd name="T5" fmla="*/ 15 h 15"/>
                <a:gd name="T6" fmla="*/ 0 w 26"/>
                <a:gd name="T7" fmla="*/ 7 h 15"/>
                <a:gd name="T8" fmla="*/ 129 w 26"/>
                <a:gd name="T9" fmla="*/ 0 h 15"/>
                <a:gd name="T10" fmla="*/ 0 60000 65536"/>
                <a:gd name="T11" fmla="*/ 0 60000 65536"/>
                <a:gd name="T12" fmla="*/ 0 60000 65536"/>
                <a:gd name="T13" fmla="*/ 0 60000 65536"/>
                <a:gd name="T14" fmla="*/ 0 60000 65536"/>
                <a:gd name="T15" fmla="*/ 0 w 26"/>
                <a:gd name="T16" fmla="*/ 0 h 15"/>
                <a:gd name="T17" fmla="*/ 26 w 26"/>
                <a:gd name="T18" fmla="*/ 15 h 15"/>
              </a:gdLst>
              <a:ahLst/>
              <a:cxnLst>
                <a:cxn ang="T10">
                  <a:pos x="T0" y="T1"/>
                </a:cxn>
                <a:cxn ang="T11">
                  <a:pos x="T2" y="T3"/>
                </a:cxn>
                <a:cxn ang="T12">
                  <a:pos x="T4" y="T5"/>
                </a:cxn>
                <a:cxn ang="T13">
                  <a:pos x="T6" y="T7"/>
                </a:cxn>
                <a:cxn ang="T14">
                  <a:pos x="T8" y="T9"/>
                </a:cxn>
              </a:cxnLst>
              <a:rect l="T15" t="T16" r="T17" b="T18"/>
              <a:pathLst>
                <a:path w="26" h="15">
                  <a:moveTo>
                    <a:pt x="13" y="0"/>
                  </a:moveTo>
                  <a:lnTo>
                    <a:pt x="26" y="7"/>
                  </a:lnTo>
                  <a:lnTo>
                    <a:pt x="13" y="15"/>
                  </a:lnTo>
                  <a:lnTo>
                    <a:pt x="0" y="7"/>
                  </a:lnTo>
                  <a:lnTo>
                    <a:pt x="13" y="0"/>
                  </a:lnTo>
                  <a:close/>
                </a:path>
              </a:pathLst>
            </a:custGeom>
            <a:solidFill>
              <a:srgbClr val="000080"/>
            </a:solidFill>
            <a:ln w="6350">
              <a:solidFill>
                <a:srgbClr val="000080"/>
              </a:solidFill>
              <a:round/>
              <a:headEnd/>
              <a:tailEnd/>
            </a:ln>
          </p:spPr>
          <p:txBody>
            <a:bodyPr/>
            <a:lstStyle/>
            <a:p>
              <a:endParaRPr lang="en-US"/>
            </a:p>
          </p:txBody>
        </p:sp>
        <p:sp>
          <p:nvSpPr>
            <p:cNvPr id="32854" name="Freeform 73"/>
            <p:cNvSpPr>
              <a:spLocks/>
            </p:cNvSpPr>
            <p:nvPr/>
          </p:nvSpPr>
          <p:spPr bwMode="auto">
            <a:xfrm>
              <a:off x="2273" y="788"/>
              <a:ext cx="31" cy="14"/>
            </a:xfrm>
            <a:custGeom>
              <a:avLst/>
              <a:gdLst>
                <a:gd name="T0" fmla="*/ 221 w 26"/>
                <a:gd name="T1" fmla="*/ 0 h 14"/>
                <a:gd name="T2" fmla="*/ 429 w 26"/>
                <a:gd name="T3" fmla="*/ 7 h 14"/>
                <a:gd name="T4" fmla="*/ 221 w 26"/>
                <a:gd name="T5" fmla="*/ 14 h 14"/>
                <a:gd name="T6" fmla="*/ 0 w 26"/>
                <a:gd name="T7" fmla="*/ 7 h 14"/>
                <a:gd name="T8" fmla="*/ 221 w 26"/>
                <a:gd name="T9" fmla="*/ 0 h 14"/>
                <a:gd name="T10" fmla="*/ 0 60000 65536"/>
                <a:gd name="T11" fmla="*/ 0 60000 65536"/>
                <a:gd name="T12" fmla="*/ 0 60000 65536"/>
                <a:gd name="T13" fmla="*/ 0 60000 65536"/>
                <a:gd name="T14" fmla="*/ 0 60000 65536"/>
                <a:gd name="T15" fmla="*/ 0 w 26"/>
                <a:gd name="T16" fmla="*/ 0 h 14"/>
                <a:gd name="T17" fmla="*/ 26 w 26"/>
                <a:gd name="T18" fmla="*/ 14 h 14"/>
              </a:gdLst>
              <a:ahLst/>
              <a:cxnLst>
                <a:cxn ang="T10">
                  <a:pos x="T0" y="T1"/>
                </a:cxn>
                <a:cxn ang="T11">
                  <a:pos x="T2" y="T3"/>
                </a:cxn>
                <a:cxn ang="T12">
                  <a:pos x="T4" y="T5"/>
                </a:cxn>
                <a:cxn ang="T13">
                  <a:pos x="T6" y="T7"/>
                </a:cxn>
                <a:cxn ang="T14">
                  <a:pos x="T8" y="T9"/>
                </a:cxn>
              </a:cxnLst>
              <a:rect l="T15" t="T16" r="T17" b="T18"/>
              <a:pathLst>
                <a:path w="26" h="14">
                  <a:moveTo>
                    <a:pt x="13" y="0"/>
                  </a:moveTo>
                  <a:lnTo>
                    <a:pt x="26" y="7"/>
                  </a:lnTo>
                  <a:lnTo>
                    <a:pt x="13" y="14"/>
                  </a:lnTo>
                  <a:lnTo>
                    <a:pt x="0" y="7"/>
                  </a:lnTo>
                  <a:lnTo>
                    <a:pt x="13" y="0"/>
                  </a:lnTo>
                  <a:close/>
                </a:path>
              </a:pathLst>
            </a:custGeom>
            <a:solidFill>
              <a:srgbClr val="000080"/>
            </a:solidFill>
            <a:ln w="6350">
              <a:solidFill>
                <a:srgbClr val="000080"/>
              </a:solidFill>
              <a:round/>
              <a:headEnd/>
              <a:tailEnd/>
            </a:ln>
          </p:spPr>
          <p:txBody>
            <a:bodyPr/>
            <a:lstStyle/>
            <a:p>
              <a:endParaRPr lang="en-US"/>
            </a:p>
          </p:txBody>
        </p:sp>
        <p:sp>
          <p:nvSpPr>
            <p:cNvPr id="32855" name="Freeform 74"/>
            <p:cNvSpPr>
              <a:spLocks/>
            </p:cNvSpPr>
            <p:nvPr/>
          </p:nvSpPr>
          <p:spPr bwMode="auto">
            <a:xfrm>
              <a:off x="2583" y="698"/>
              <a:ext cx="30" cy="15"/>
            </a:xfrm>
            <a:custGeom>
              <a:avLst/>
              <a:gdLst>
                <a:gd name="T0" fmla="*/ 129 w 26"/>
                <a:gd name="T1" fmla="*/ 0 h 15"/>
                <a:gd name="T2" fmla="*/ 252 w 26"/>
                <a:gd name="T3" fmla="*/ 8 h 15"/>
                <a:gd name="T4" fmla="*/ 129 w 26"/>
                <a:gd name="T5" fmla="*/ 15 h 15"/>
                <a:gd name="T6" fmla="*/ 0 w 26"/>
                <a:gd name="T7" fmla="*/ 8 h 15"/>
                <a:gd name="T8" fmla="*/ 129 w 26"/>
                <a:gd name="T9" fmla="*/ 0 h 15"/>
                <a:gd name="T10" fmla="*/ 0 60000 65536"/>
                <a:gd name="T11" fmla="*/ 0 60000 65536"/>
                <a:gd name="T12" fmla="*/ 0 60000 65536"/>
                <a:gd name="T13" fmla="*/ 0 60000 65536"/>
                <a:gd name="T14" fmla="*/ 0 60000 65536"/>
                <a:gd name="T15" fmla="*/ 0 w 26"/>
                <a:gd name="T16" fmla="*/ 0 h 15"/>
                <a:gd name="T17" fmla="*/ 26 w 26"/>
                <a:gd name="T18" fmla="*/ 15 h 15"/>
              </a:gdLst>
              <a:ahLst/>
              <a:cxnLst>
                <a:cxn ang="T10">
                  <a:pos x="T0" y="T1"/>
                </a:cxn>
                <a:cxn ang="T11">
                  <a:pos x="T2" y="T3"/>
                </a:cxn>
                <a:cxn ang="T12">
                  <a:pos x="T4" y="T5"/>
                </a:cxn>
                <a:cxn ang="T13">
                  <a:pos x="T6" y="T7"/>
                </a:cxn>
                <a:cxn ang="T14">
                  <a:pos x="T8" y="T9"/>
                </a:cxn>
              </a:cxnLst>
              <a:rect l="T15" t="T16" r="T17" b="T18"/>
              <a:pathLst>
                <a:path w="26" h="15">
                  <a:moveTo>
                    <a:pt x="13" y="0"/>
                  </a:moveTo>
                  <a:lnTo>
                    <a:pt x="26" y="8"/>
                  </a:lnTo>
                  <a:lnTo>
                    <a:pt x="13" y="15"/>
                  </a:lnTo>
                  <a:lnTo>
                    <a:pt x="0" y="8"/>
                  </a:lnTo>
                  <a:lnTo>
                    <a:pt x="13" y="0"/>
                  </a:lnTo>
                  <a:close/>
                </a:path>
              </a:pathLst>
            </a:custGeom>
            <a:solidFill>
              <a:srgbClr val="000080"/>
            </a:solidFill>
            <a:ln w="6350">
              <a:solidFill>
                <a:srgbClr val="000080"/>
              </a:solidFill>
              <a:round/>
              <a:headEnd/>
              <a:tailEnd/>
            </a:ln>
          </p:spPr>
          <p:txBody>
            <a:bodyPr/>
            <a:lstStyle/>
            <a:p>
              <a:endParaRPr lang="en-US"/>
            </a:p>
          </p:txBody>
        </p:sp>
        <p:sp>
          <p:nvSpPr>
            <p:cNvPr id="32856" name="Freeform 75"/>
            <p:cNvSpPr>
              <a:spLocks/>
            </p:cNvSpPr>
            <p:nvPr/>
          </p:nvSpPr>
          <p:spPr bwMode="auto">
            <a:xfrm>
              <a:off x="2893" y="698"/>
              <a:ext cx="31" cy="15"/>
            </a:xfrm>
            <a:custGeom>
              <a:avLst/>
              <a:gdLst>
                <a:gd name="T0" fmla="*/ 221 w 26"/>
                <a:gd name="T1" fmla="*/ 0 h 15"/>
                <a:gd name="T2" fmla="*/ 429 w 26"/>
                <a:gd name="T3" fmla="*/ 8 h 15"/>
                <a:gd name="T4" fmla="*/ 221 w 26"/>
                <a:gd name="T5" fmla="*/ 15 h 15"/>
                <a:gd name="T6" fmla="*/ 0 w 26"/>
                <a:gd name="T7" fmla="*/ 8 h 15"/>
                <a:gd name="T8" fmla="*/ 221 w 26"/>
                <a:gd name="T9" fmla="*/ 0 h 15"/>
                <a:gd name="T10" fmla="*/ 0 60000 65536"/>
                <a:gd name="T11" fmla="*/ 0 60000 65536"/>
                <a:gd name="T12" fmla="*/ 0 60000 65536"/>
                <a:gd name="T13" fmla="*/ 0 60000 65536"/>
                <a:gd name="T14" fmla="*/ 0 60000 65536"/>
                <a:gd name="T15" fmla="*/ 0 w 26"/>
                <a:gd name="T16" fmla="*/ 0 h 15"/>
                <a:gd name="T17" fmla="*/ 26 w 26"/>
                <a:gd name="T18" fmla="*/ 15 h 15"/>
              </a:gdLst>
              <a:ahLst/>
              <a:cxnLst>
                <a:cxn ang="T10">
                  <a:pos x="T0" y="T1"/>
                </a:cxn>
                <a:cxn ang="T11">
                  <a:pos x="T2" y="T3"/>
                </a:cxn>
                <a:cxn ang="T12">
                  <a:pos x="T4" y="T5"/>
                </a:cxn>
                <a:cxn ang="T13">
                  <a:pos x="T6" y="T7"/>
                </a:cxn>
                <a:cxn ang="T14">
                  <a:pos x="T8" y="T9"/>
                </a:cxn>
              </a:cxnLst>
              <a:rect l="T15" t="T16" r="T17" b="T18"/>
              <a:pathLst>
                <a:path w="26" h="15">
                  <a:moveTo>
                    <a:pt x="13" y="0"/>
                  </a:moveTo>
                  <a:lnTo>
                    <a:pt x="26" y="8"/>
                  </a:lnTo>
                  <a:lnTo>
                    <a:pt x="13" y="15"/>
                  </a:lnTo>
                  <a:lnTo>
                    <a:pt x="0" y="8"/>
                  </a:lnTo>
                  <a:lnTo>
                    <a:pt x="13" y="0"/>
                  </a:lnTo>
                  <a:close/>
                </a:path>
              </a:pathLst>
            </a:custGeom>
            <a:solidFill>
              <a:srgbClr val="000080"/>
            </a:solidFill>
            <a:ln w="6350">
              <a:solidFill>
                <a:srgbClr val="000080"/>
              </a:solidFill>
              <a:round/>
              <a:headEnd/>
              <a:tailEnd/>
            </a:ln>
          </p:spPr>
          <p:txBody>
            <a:bodyPr/>
            <a:lstStyle/>
            <a:p>
              <a:endParaRPr lang="en-US"/>
            </a:p>
          </p:txBody>
        </p:sp>
        <p:sp>
          <p:nvSpPr>
            <p:cNvPr id="32857" name="Freeform 76"/>
            <p:cNvSpPr>
              <a:spLocks/>
            </p:cNvSpPr>
            <p:nvPr/>
          </p:nvSpPr>
          <p:spPr bwMode="auto">
            <a:xfrm>
              <a:off x="3203" y="788"/>
              <a:ext cx="31" cy="14"/>
            </a:xfrm>
            <a:custGeom>
              <a:avLst/>
              <a:gdLst>
                <a:gd name="T0" fmla="*/ 221 w 26"/>
                <a:gd name="T1" fmla="*/ 0 h 14"/>
                <a:gd name="T2" fmla="*/ 429 w 26"/>
                <a:gd name="T3" fmla="*/ 7 h 14"/>
                <a:gd name="T4" fmla="*/ 221 w 26"/>
                <a:gd name="T5" fmla="*/ 14 h 14"/>
                <a:gd name="T6" fmla="*/ 0 w 26"/>
                <a:gd name="T7" fmla="*/ 7 h 14"/>
                <a:gd name="T8" fmla="*/ 221 w 26"/>
                <a:gd name="T9" fmla="*/ 0 h 14"/>
                <a:gd name="T10" fmla="*/ 0 60000 65536"/>
                <a:gd name="T11" fmla="*/ 0 60000 65536"/>
                <a:gd name="T12" fmla="*/ 0 60000 65536"/>
                <a:gd name="T13" fmla="*/ 0 60000 65536"/>
                <a:gd name="T14" fmla="*/ 0 60000 65536"/>
                <a:gd name="T15" fmla="*/ 0 w 26"/>
                <a:gd name="T16" fmla="*/ 0 h 14"/>
                <a:gd name="T17" fmla="*/ 26 w 26"/>
                <a:gd name="T18" fmla="*/ 14 h 14"/>
              </a:gdLst>
              <a:ahLst/>
              <a:cxnLst>
                <a:cxn ang="T10">
                  <a:pos x="T0" y="T1"/>
                </a:cxn>
                <a:cxn ang="T11">
                  <a:pos x="T2" y="T3"/>
                </a:cxn>
                <a:cxn ang="T12">
                  <a:pos x="T4" y="T5"/>
                </a:cxn>
                <a:cxn ang="T13">
                  <a:pos x="T6" y="T7"/>
                </a:cxn>
                <a:cxn ang="T14">
                  <a:pos x="T8" y="T9"/>
                </a:cxn>
              </a:cxnLst>
              <a:rect l="T15" t="T16" r="T17" b="T18"/>
              <a:pathLst>
                <a:path w="26" h="14">
                  <a:moveTo>
                    <a:pt x="13" y="0"/>
                  </a:moveTo>
                  <a:lnTo>
                    <a:pt x="26" y="7"/>
                  </a:lnTo>
                  <a:lnTo>
                    <a:pt x="13" y="14"/>
                  </a:lnTo>
                  <a:lnTo>
                    <a:pt x="0" y="7"/>
                  </a:lnTo>
                  <a:lnTo>
                    <a:pt x="13" y="0"/>
                  </a:lnTo>
                  <a:close/>
                </a:path>
              </a:pathLst>
            </a:custGeom>
            <a:solidFill>
              <a:srgbClr val="000080"/>
            </a:solidFill>
            <a:ln w="6350">
              <a:solidFill>
                <a:srgbClr val="000080"/>
              </a:solidFill>
              <a:round/>
              <a:headEnd/>
              <a:tailEnd/>
            </a:ln>
          </p:spPr>
          <p:txBody>
            <a:bodyPr/>
            <a:lstStyle/>
            <a:p>
              <a:endParaRPr lang="en-US"/>
            </a:p>
          </p:txBody>
        </p:sp>
        <p:sp>
          <p:nvSpPr>
            <p:cNvPr id="32858" name="Freeform 77"/>
            <p:cNvSpPr>
              <a:spLocks/>
            </p:cNvSpPr>
            <p:nvPr/>
          </p:nvSpPr>
          <p:spPr bwMode="auto">
            <a:xfrm>
              <a:off x="3512" y="968"/>
              <a:ext cx="31" cy="15"/>
            </a:xfrm>
            <a:custGeom>
              <a:avLst/>
              <a:gdLst>
                <a:gd name="T0" fmla="*/ 221 w 26"/>
                <a:gd name="T1" fmla="*/ 0 h 15"/>
                <a:gd name="T2" fmla="*/ 429 w 26"/>
                <a:gd name="T3" fmla="*/ 7 h 15"/>
                <a:gd name="T4" fmla="*/ 221 w 26"/>
                <a:gd name="T5" fmla="*/ 15 h 15"/>
                <a:gd name="T6" fmla="*/ 0 w 26"/>
                <a:gd name="T7" fmla="*/ 7 h 15"/>
                <a:gd name="T8" fmla="*/ 221 w 26"/>
                <a:gd name="T9" fmla="*/ 0 h 15"/>
                <a:gd name="T10" fmla="*/ 0 60000 65536"/>
                <a:gd name="T11" fmla="*/ 0 60000 65536"/>
                <a:gd name="T12" fmla="*/ 0 60000 65536"/>
                <a:gd name="T13" fmla="*/ 0 60000 65536"/>
                <a:gd name="T14" fmla="*/ 0 60000 65536"/>
                <a:gd name="T15" fmla="*/ 0 w 26"/>
                <a:gd name="T16" fmla="*/ 0 h 15"/>
                <a:gd name="T17" fmla="*/ 26 w 26"/>
                <a:gd name="T18" fmla="*/ 15 h 15"/>
              </a:gdLst>
              <a:ahLst/>
              <a:cxnLst>
                <a:cxn ang="T10">
                  <a:pos x="T0" y="T1"/>
                </a:cxn>
                <a:cxn ang="T11">
                  <a:pos x="T2" y="T3"/>
                </a:cxn>
                <a:cxn ang="T12">
                  <a:pos x="T4" y="T5"/>
                </a:cxn>
                <a:cxn ang="T13">
                  <a:pos x="T6" y="T7"/>
                </a:cxn>
                <a:cxn ang="T14">
                  <a:pos x="T8" y="T9"/>
                </a:cxn>
              </a:cxnLst>
              <a:rect l="T15" t="T16" r="T17" b="T18"/>
              <a:pathLst>
                <a:path w="26" h="15">
                  <a:moveTo>
                    <a:pt x="13" y="0"/>
                  </a:moveTo>
                  <a:lnTo>
                    <a:pt x="26" y="7"/>
                  </a:lnTo>
                  <a:lnTo>
                    <a:pt x="13" y="15"/>
                  </a:lnTo>
                  <a:lnTo>
                    <a:pt x="0" y="7"/>
                  </a:lnTo>
                  <a:lnTo>
                    <a:pt x="13" y="0"/>
                  </a:lnTo>
                  <a:close/>
                </a:path>
              </a:pathLst>
            </a:custGeom>
            <a:solidFill>
              <a:srgbClr val="000080"/>
            </a:solidFill>
            <a:ln w="6350">
              <a:solidFill>
                <a:srgbClr val="000080"/>
              </a:solidFill>
              <a:round/>
              <a:headEnd/>
              <a:tailEnd/>
            </a:ln>
          </p:spPr>
          <p:txBody>
            <a:bodyPr/>
            <a:lstStyle/>
            <a:p>
              <a:endParaRPr lang="en-US"/>
            </a:p>
          </p:txBody>
        </p:sp>
        <p:sp>
          <p:nvSpPr>
            <p:cNvPr id="32859" name="Freeform 78"/>
            <p:cNvSpPr>
              <a:spLocks/>
            </p:cNvSpPr>
            <p:nvPr/>
          </p:nvSpPr>
          <p:spPr bwMode="auto">
            <a:xfrm>
              <a:off x="3828" y="1240"/>
              <a:ext cx="31" cy="15"/>
            </a:xfrm>
            <a:custGeom>
              <a:avLst/>
              <a:gdLst>
                <a:gd name="T0" fmla="*/ 221 w 26"/>
                <a:gd name="T1" fmla="*/ 0 h 15"/>
                <a:gd name="T2" fmla="*/ 429 w 26"/>
                <a:gd name="T3" fmla="*/ 8 h 15"/>
                <a:gd name="T4" fmla="*/ 221 w 26"/>
                <a:gd name="T5" fmla="*/ 15 h 15"/>
                <a:gd name="T6" fmla="*/ 0 w 26"/>
                <a:gd name="T7" fmla="*/ 8 h 15"/>
                <a:gd name="T8" fmla="*/ 221 w 26"/>
                <a:gd name="T9" fmla="*/ 0 h 15"/>
                <a:gd name="T10" fmla="*/ 0 60000 65536"/>
                <a:gd name="T11" fmla="*/ 0 60000 65536"/>
                <a:gd name="T12" fmla="*/ 0 60000 65536"/>
                <a:gd name="T13" fmla="*/ 0 60000 65536"/>
                <a:gd name="T14" fmla="*/ 0 60000 65536"/>
                <a:gd name="T15" fmla="*/ 0 w 26"/>
                <a:gd name="T16" fmla="*/ 0 h 15"/>
                <a:gd name="T17" fmla="*/ 26 w 26"/>
                <a:gd name="T18" fmla="*/ 15 h 15"/>
              </a:gdLst>
              <a:ahLst/>
              <a:cxnLst>
                <a:cxn ang="T10">
                  <a:pos x="T0" y="T1"/>
                </a:cxn>
                <a:cxn ang="T11">
                  <a:pos x="T2" y="T3"/>
                </a:cxn>
                <a:cxn ang="T12">
                  <a:pos x="T4" y="T5"/>
                </a:cxn>
                <a:cxn ang="T13">
                  <a:pos x="T6" y="T7"/>
                </a:cxn>
                <a:cxn ang="T14">
                  <a:pos x="T8" y="T9"/>
                </a:cxn>
              </a:cxnLst>
              <a:rect l="T15" t="T16" r="T17" b="T18"/>
              <a:pathLst>
                <a:path w="26" h="15">
                  <a:moveTo>
                    <a:pt x="13" y="0"/>
                  </a:moveTo>
                  <a:lnTo>
                    <a:pt x="26" y="8"/>
                  </a:lnTo>
                  <a:lnTo>
                    <a:pt x="13" y="15"/>
                  </a:lnTo>
                  <a:lnTo>
                    <a:pt x="0" y="8"/>
                  </a:lnTo>
                  <a:lnTo>
                    <a:pt x="13" y="0"/>
                  </a:lnTo>
                  <a:close/>
                </a:path>
              </a:pathLst>
            </a:custGeom>
            <a:solidFill>
              <a:srgbClr val="000080"/>
            </a:solidFill>
            <a:ln w="6350">
              <a:solidFill>
                <a:srgbClr val="000080"/>
              </a:solidFill>
              <a:round/>
              <a:headEnd/>
              <a:tailEnd/>
            </a:ln>
          </p:spPr>
          <p:txBody>
            <a:bodyPr/>
            <a:lstStyle/>
            <a:p>
              <a:endParaRPr lang="en-US"/>
            </a:p>
          </p:txBody>
        </p:sp>
        <p:sp>
          <p:nvSpPr>
            <p:cNvPr id="32860" name="Freeform 79"/>
            <p:cNvSpPr>
              <a:spLocks/>
            </p:cNvSpPr>
            <p:nvPr/>
          </p:nvSpPr>
          <p:spPr bwMode="auto">
            <a:xfrm>
              <a:off x="4137" y="1602"/>
              <a:ext cx="31" cy="14"/>
            </a:xfrm>
            <a:custGeom>
              <a:avLst/>
              <a:gdLst>
                <a:gd name="T0" fmla="*/ 221 w 26"/>
                <a:gd name="T1" fmla="*/ 0 h 14"/>
                <a:gd name="T2" fmla="*/ 429 w 26"/>
                <a:gd name="T3" fmla="*/ 7 h 14"/>
                <a:gd name="T4" fmla="*/ 221 w 26"/>
                <a:gd name="T5" fmla="*/ 14 h 14"/>
                <a:gd name="T6" fmla="*/ 0 w 26"/>
                <a:gd name="T7" fmla="*/ 7 h 14"/>
                <a:gd name="T8" fmla="*/ 221 w 26"/>
                <a:gd name="T9" fmla="*/ 0 h 14"/>
                <a:gd name="T10" fmla="*/ 0 60000 65536"/>
                <a:gd name="T11" fmla="*/ 0 60000 65536"/>
                <a:gd name="T12" fmla="*/ 0 60000 65536"/>
                <a:gd name="T13" fmla="*/ 0 60000 65536"/>
                <a:gd name="T14" fmla="*/ 0 60000 65536"/>
                <a:gd name="T15" fmla="*/ 0 w 26"/>
                <a:gd name="T16" fmla="*/ 0 h 14"/>
                <a:gd name="T17" fmla="*/ 26 w 26"/>
                <a:gd name="T18" fmla="*/ 14 h 14"/>
              </a:gdLst>
              <a:ahLst/>
              <a:cxnLst>
                <a:cxn ang="T10">
                  <a:pos x="T0" y="T1"/>
                </a:cxn>
                <a:cxn ang="T11">
                  <a:pos x="T2" y="T3"/>
                </a:cxn>
                <a:cxn ang="T12">
                  <a:pos x="T4" y="T5"/>
                </a:cxn>
                <a:cxn ang="T13">
                  <a:pos x="T6" y="T7"/>
                </a:cxn>
                <a:cxn ang="T14">
                  <a:pos x="T8" y="T9"/>
                </a:cxn>
              </a:cxnLst>
              <a:rect l="T15" t="T16" r="T17" b="T18"/>
              <a:pathLst>
                <a:path w="26" h="14">
                  <a:moveTo>
                    <a:pt x="13" y="0"/>
                  </a:moveTo>
                  <a:lnTo>
                    <a:pt x="26" y="7"/>
                  </a:lnTo>
                  <a:lnTo>
                    <a:pt x="13" y="14"/>
                  </a:lnTo>
                  <a:lnTo>
                    <a:pt x="0" y="7"/>
                  </a:lnTo>
                  <a:lnTo>
                    <a:pt x="13" y="0"/>
                  </a:lnTo>
                  <a:close/>
                </a:path>
              </a:pathLst>
            </a:custGeom>
            <a:solidFill>
              <a:srgbClr val="000080"/>
            </a:solidFill>
            <a:ln w="6350">
              <a:solidFill>
                <a:srgbClr val="000080"/>
              </a:solidFill>
              <a:round/>
              <a:headEnd/>
              <a:tailEnd/>
            </a:ln>
          </p:spPr>
          <p:txBody>
            <a:bodyPr/>
            <a:lstStyle/>
            <a:p>
              <a:endParaRPr lang="en-US"/>
            </a:p>
          </p:txBody>
        </p:sp>
        <p:sp>
          <p:nvSpPr>
            <p:cNvPr id="32861" name="Rectangle 80"/>
            <p:cNvSpPr>
              <a:spLocks noChangeArrowheads="1"/>
            </p:cNvSpPr>
            <p:nvPr/>
          </p:nvSpPr>
          <p:spPr bwMode="auto">
            <a:xfrm>
              <a:off x="3696" y="854"/>
              <a:ext cx="895" cy="154"/>
            </a:xfrm>
            <a:prstGeom prst="rect">
              <a:avLst/>
            </a:prstGeom>
            <a:noFill/>
            <a:ln w="9525">
              <a:noFill/>
              <a:miter lim="800000"/>
              <a:headEnd/>
              <a:tailEnd/>
            </a:ln>
          </p:spPr>
          <p:txBody>
            <a:bodyPr wrap="none" lIns="0" tIns="0" rIns="0" bIns="0">
              <a:spAutoFit/>
            </a:bodyPr>
            <a:lstStyle/>
            <a:p>
              <a:r>
                <a:rPr lang="en-US" altLang="en-US" sz="1600" b="1">
                  <a:solidFill>
                    <a:srgbClr val="000000"/>
                  </a:solidFill>
                  <a:latin typeface="Arial" charset="0"/>
                </a:rPr>
                <a:t>Total Revenue</a:t>
              </a:r>
              <a:endParaRPr lang="en-US" altLang="en-US" sz="1600" b="1"/>
            </a:p>
          </p:txBody>
        </p:sp>
        <p:sp>
          <p:nvSpPr>
            <p:cNvPr id="32862" name="Rectangle 81"/>
            <p:cNvSpPr>
              <a:spLocks noChangeArrowheads="1"/>
            </p:cNvSpPr>
            <p:nvPr/>
          </p:nvSpPr>
          <p:spPr bwMode="auto">
            <a:xfrm>
              <a:off x="956" y="2040"/>
              <a:ext cx="45" cy="96"/>
            </a:xfrm>
            <a:prstGeom prst="rect">
              <a:avLst/>
            </a:prstGeom>
            <a:noFill/>
            <a:ln w="9525">
              <a:noFill/>
              <a:miter lim="800000"/>
              <a:headEnd/>
              <a:tailEnd/>
            </a:ln>
          </p:spPr>
          <p:txBody>
            <a:bodyPr wrap="none" lIns="0" tIns="0" rIns="0" bIns="0">
              <a:spAutoFit/>
            </a:bodyPr>
            <a:lstStyle/>
            <a:p>
              <a:r>
                <a:rPr lang="en-US" altLang="en-US" sz="1000">
                  <a:solidFill>
                    <a:srgbClr val="000000"/>
                  </a:solidFill>
                  <a:latin typeface="Arial" charset="0"/>
                </a:rPr>
                <a:t>0</a:t>
              </a:r>
              <a:endParaRPr lang="en-US" altLang="en-US" sz="1000"/>
            </a:p>
          </p:txBody>
        </p:sp>
        <p:sp>
          <p:nvSpPr>
            <p:cNvPr id="32863" name="Rectangle 82"/>
            <p:cNvSpPr>
              <a:spLocks noChangeArrowheads="1"/>
            </p:cNvSpPr>
            <p:nvPr/>
          </p:nvSpPr>
          <p:spPr bwMode="auto">
            <a:xfrm>
              <a:off x="899" y="1814"/>
              <a:ext cx="53"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5</a:t>
              </a:r>
              <a:endParaRPr lang="en-US" altLang="en-US" sz="1200"/>
            </a:p>
          </p:txBody>
        </p:sp>
        <p:sp>
          <p:nvSpPr>
            <p:cNvPr id="32864" name="Rectangle 83"/>
            <p:cNvSpPr>
              <a:spLocks noChangeArrowheads="1"/>
            </p:cNvSpPr>
            <p:nvPr/>
          </p:nvSpPr>
          <p:spPr bwMode="auto">
            <a:xfrm>
              <a:off x="864" y="1590"/>
              <a:ext cx="109"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10</a:t>
              </a:r>
              <a:endParaRPr lang="en-US" altLang="en-US" sz="1200"/>
            </a:p>
          </p:txBody>
        </p:sp>
        <p:sp>
          <p:nvSpPr>
            <p:cNvPr id="32865" name="Rectangle 84"/>
            <p:cNvSpPr>
              <a:spLocks noChangeArrowheads="1"/>
            </p:cNvSpPr>
            <p:nvPr/>
          </p:nvSpPr>
          <p:spPr bwMode="auto">
            <a:xfrm>
              <a:off x="864" y="1363"/>
              <a:ext cx="109"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15</a:t>
              </a:r>
              <a:endParaRPr lang="en-US" altLang="en-US" sz="1200"/>
            </a:p>
          </p:txBody>
        </p:sp>
        <p:sp>
          <p:nvSpPr>
            <p:cNvPr id="32866" name="Rectangle 85"/>
            <p:cNvSpPr>
              <a:spLocks noChangeArrowheads="1"/>
            </p:cNvSpPr>
            <p:nvPr/>
          </p:nvSpPr>
          <p:spPr bwMode="auto">
            <a:xfrm>
              <a:off x="864" y="1137"/>
              <a:ext cx="109"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20</a:t>
              </a:r>
              <a:endParaRPr lang="en-US" altLang="en-US" sz="1200"/>
            </a:p>
          </p:txBody>
        </p:sp>
        <p:sp>
          <p:nvSpPr>
            <p:cNvPr id="32867" name="Rectangle 86"/>
            <p:cNvSpPr>
              <a:spLocks noChangeArrowheads="1"/>
            </p:cNvSpPr>
            <p:nvPr/>
          </p:nvSpPr>
          <p:spPr bwMode="auto">
            <a:xfrm>
              <a:off x="864" y="910"/>
              <a:ext cx="109"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25</a:t>
              </a:r>
              <a:endParaRPr lang="en-US" altLang="en-US" sz="1200"/>
            </a:p>
          </p:txBody>
        </p:sp>
        <p:sp>
          <p:nvSpPr>
            <p:cNvPr id="32868" name="Rectangle 87"/>
            <p:cNvSpPr>
              <a:spLocks noChangeArrowheads="1"/>
            </p:cNvSpPr>
            <p:nvPr/>
          </p:nvSpPr>
          <p:spPr bwMode="auto">
            <a:xfrm>
              <a:off x="864" y="686"/>
              <a:ext cx="109"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30</a:t>
              </a:r>
              <a:endParaRPr lang="en-US" altLang="en-US" sz="1200"/>
            </a:p>
          </p:txBody>
        </p:sp>
        <p:sp>
          <p:nvSpPr>
            <p:cNvPr id="32869" name="Rectangle 88"/>
            <p:cNvSpPr>
              <a:spLocks noChangeArrowheads="1"/>
            </p:cNvSpPr>
            <p:nvPr/>
          </p:nvSpPr>
          <p:spPr bwMode="auto">
            <a:xfrm>
              <a:off x="864" y="460"/>
              <a:ext cx="109"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35</a:t>
              </a:r>
              <a:endParaRPr lang="en-US" altLang="en-US" sz="1200"/>
            </a:p>
          </p:txBody>
        </p:sp>
        <p:sp>
          <p:nvSpPr>
            <p:cNvPr id="32870" name="Rectangle 89"/>
            <p:cNvSpPr>
              <a:spLocks noChangeArrowheads="1"/>
            </p:cNvSpPr>
            <p:nvPr/>
          </p:nvSpPr>
          <p:spPr bwMode="auto">
            <a:xfrm>
              <a:off x="1029" y="2086"/>
              <a:ext cx="45" cy="96"/>
            </a:xfrm>
            <a:prstGeom prst="rect">
              <a:avLst/>
            </a:prstGeom>
            <a:noFill/>
            <a:ln w="9525">
              <a:noFill/>
              <a:miter lim="800000"/>
              <a:headEnd/>
              <a:tailEnd/>
            </a:ln>
          </p:spPr>
          <p:txBody>
            <a:bodyPr wrap="none" lIns="0" tIns="0" rIns="0" bIns="0">
              <a:spAutoFit/>
            </a:bodyPr>
            <a:lstStyle/>
            <a:p>
              <a:r>
                <a:rPr lang="en-US" altLang="en-US" sz="1000">
                  <a:solidFill>
                    <a:srgbClr val="000000"/>
                  </a:solidFill>
                  <a:latin typeface="Arial" charset="0"/>
                </a:rPr>
                <a:t>0</a:t>
              </a:r>
              <a:endParaRPr lang="en-US" altLang="en-US" sz="1000"/>
            </a:p>
          </p:txBody>
        </p:sp>
        <p:sp>
          <p:nvSpPr>
            <p:cNvPr id="32871" name="Rectangle 90"/>
            <p:cNvSpPr>
              <a:spLocks noChangeArrowheads="1"/>
            </p:cNvSpPr>
            <p:nvPr/>
          </p:nvSpPr>
          <p:spPr bwMode="auto">
            <a:xfrm>
              <a:off x="1648" y="2086"/>
              <a:ext cx="53"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2</a:t>
              </a:r>
              <a:endParaRPr lang="en-US" altLang="en-US" sz="1200"/>
            </a:p>
          </p:txBody>
        </p:sp>
        <p:sp>
          <p:nvSpPr>
            <p:cNvPr id="32872" name="Rectangle 91"/>
            <p:cNvSpPr>
              <a:spLocks noChangeArrowheads="1"/>
            </p:cNvSpPr>
            <p:nvPr/>
          </p:nvSpPr>
          <p:spPr bwMode="auto">
            <a:xfrm>
              <a:off x="2273" y="2086"/>
              <a:ext cx="53"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4</a:t>
              </a:r>
              <a:endParaRPr lang="en-US" altLang="en-US" sz="1200"/>
            </a:p>
          </p:txBody>
        </p:sp>
        <p:sp>
          <p:nvSpPr>
            <p:cNvPr id="32873" name="Rectangle 92"/>
            <p:cNvSpPr>
              <a:spLocks noChangeArrowheads="1"/>
            </p:cNvSpPr>
            <p:nvPr/>
          </p:nvSpPr>
          <p:spPr bwMode="auto">
            <a:xfrm>
              <a:off x="2893" y="2086"/>
              <a:ext cx="53"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6</a:t>
              </a:r>
              <a:endParaRPr lang="en-US" altLang="en-US" sz="1200"/>
            </a:p>
          </p:txBody>
        </p:sp>
        <p:sp>
          <p:nvSpPr>
            <p:cNvPr id="32874" name="Rectangle 93"/>
            <p:cNvSpPr>
              <a:spLocks noChangeArrowheads="1"/>
            </p:cNvSpPr>
            <p:nvPr/>
          </p:nvSpPr>
          <p:spPr bwMode="auto">
            <a:xfrm>
              <a:off x="3512" y="2086"/>
              <a:ext cx="53"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8</a:t>
              </a:r>
              <a:endParaRPr lang="en-US" altLang="en-US" sz="1200"/>
            </a:p>
          </p:txBody>
        </p:sp>
        <p:sp>
          <p:nvSpPr>
            <p:cNvPr id="32875" name="Rectangle 94"/>
            <p:cNvSpPr>
              <a:spLocks noChangeArrowheads="1"/>
            </p:cNvSpPr>
            <p:nvPr/>
          </p:nvSpPr>
          <p:spPr bwMode="auto">
            <a:xfrm>
              <a:off x="4116" y="2086"/>
              <a:ext cx="108"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10</a:t>
              </a:r>
              <a:endParaRPr lang="en-US" altLang="en-US" sz="1200"/>
            </a:p>
          </p:txBody>
        </p:sp>
        <p:sp>
          <p:nvSpPr>
            <p:cNvPr id="32876" name="Rectangle 95"/>
            <p:cNvSpPr>
              <a:spLocks noChangeArrowheads="1"/>
            </p:cNvSpPr>
            <p:nvPr/>
          </p:nvSpPr>
          <p:spPr bwMode="auto">
            <a:xfrm>
              <a:off x="4736" y="2086"/>
              <a:ext cx="108"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12</a:t>
              </a:r>
              <a:endParaRPr lang="en-US" altLang="en-US" sz="1200"/>
            </a:p>
          </p:txBody>
        </p:sp>
        <p:sp>
          <p:nvSpPr>
            <p:cNvPr id="32877" name="Rectangle 96"/>
            <p:cNvSpPr>
              <a:spLocks noChangeArrowheads="1"/>
            </p:cNvSpPr>
            <p:nvPr/>
          </p:nvSpPr>
          <p:spPr bwMode="auto">
            <a:xfrm>
              <a:off x="4112" y="2204"/>
              <a:ext cx="1212" cy="154"/>
            </a:xfrm>
            <a:prstGeom prst="rect">
              <a:avLst/>
            </a:prstGeom>
            <a:noFill/>
            <a:ln w="9525">
              <a:noFill/>
              <a:miter lim="800000"/>
              <a:headEnd/>
              <a:tailEnd/>
            </a:ln>
          </p:spPr>
          <p:txBody>
            <a:bodyPr wrap="none" lIns="0" tIns="0" rIns="0" bIns="0">
              <a:spAutoFit/>
            </a:bodyPr>
            <a:lstStyle/>
            <a:p>
              <a:r>
                <a:rPr lang="en-US" altLang="en-US" sz="1600" b="1">
                  <a:latin typeface="Arial" charset="0"/>
                </a:rPr>
                <a:t>Quantity per period</a:t>
              </a:r>
              <a:endParaRPr lang="en-US" altLang="en-US" sz="1600">
                <a:latin typeface="Arial" charset="0"/>
              </a:endParaRPr>
            </a:p>
          </p:txBody>
        </p:sp>
        <p:sp>
          <p:nvSpPr>
            <p:cNvPr id="32878" name="Rectangle 97"/>
            <p:cNvSpPr>
              <a:spLocks noChangeArrowheads="1"/>
            </p:cNvSpPr>
            <p:nvPr/>
          </p:nvSpPr>
          <p:spPr bwMode="auto">
            <a:xfrm rot="-5400000">
              <a:off x="217" y="1013"/>
              <a:ext cx="874" cy="158"/>
            </a:xfrm>
            <a:prstGeom prst="rect">
              <a:avLst/>
            </a:prstGeom>
            <a:noFill/>
            <a:ln w="9525">
              <a:noFill/>
              <a:miter lim="800000"/>
              <a:headEnd/>
              <a:tailEnd/>
            </a:ln>
          </p:spPr>
          <p:txBody>
            <a:bodyPr wrap="none" lIns="0" tIns="0" rIns="0" bIns="0">
              <a:spAutoFit/>
            </a:bodyPr>
            <a:lstStyle/>
            <a:p>
              <a:r>
                <a:rPr lang="en-US" altLang="en-US" sz="1600" b="1">
                  <a:latin typeface="Arial" charset="0"/>
                </a:rPr>
                <a:t>Total Revenue</a:t>
              </a:r>
              <a:endParaRPr lang="en-US" altLang="en-US" sz="1600">
                <a:latin typeface="Arial" charset="0"/>
              </a:endParaRPr>
            </a:p>
          </p:txBody>
        </p:sp>
        <p:sp>
          <p:nvSpPr>
            <p:cNvPr id="32879" name="Line 98"/>
            <p:cNvSpPr>
              <a:spLocks noChangeShapeType="1"/>
            </p:cNvSpPr>
            <p:nvPr/>
          </p:nvSpPr>
          <p:spPr bwMode="auto">
            <a:xfrm>
              <a:off x="1000" y="2389"/>
              <a:ext cx="77" cy="1"/>
            </a:xfrm>
            <a:prstGeom prst="line">
              <a:avLst/>
            </a:prstGeom>
            <a:noFill/>
            <a:ln w="0">
              <a:solidFill>
                <a:srgbClr val="000000"/>
              </a:solidFill>
              <a:round/>
              <a:headEnd/>
              <a:tailEnd/>
            </a:ln>
          </p:spPr>
          <p:txBody>
            <a:bodyPr/>
            <a:lstStyle/>
            <a:p>
              <a:endParaRPr lang="en-US"/>
            </a:p>
          </p:txBody>
        </p:sp>
        <p:sp>
          <p:nvSpPr>
            <p:cNvPr id="32880" name="Rectangle 99"/>
            <p:cNvSpPr>
              <a:spLocks noChangeArrowheads="1"/>
            </p:cNvSpPr>
            <p:nvPr/>
          </p:nvSpPr>
          <p:spPr bwMode="auto">
            <a:xfrm>
              <a:off x="802" y="2348"/>
              <a:ext cx="109" cy="115"/>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15</a:t>
              </a:r>
              <a:endParaRPr lang="en-US" altLang="en-US" sz="1200"/>
            </a:p>
          </p:txBody>
        </p:sp>
      </p:grpSp>
      <p:sp>
        <p:nvSpPr>
          <p:cNvPr id="32810" name="Rectangle 100"/>
          <p:cNvSpPr>
            <a:spLocks noChangeArrowheads="1"/>
          </p:cNvSpPr>
          <p:nvPr/>
        </p:nvSpPr>
        <p:spPr bwMode="auto">
          <a:xfrm>
            <a:off x="1619250" y="5773738"/>
            <a:ext cx="71438" cy="152400"/>
          </a:xfrm>
          <a:prstGeom prst="rect">
            <a:avLst/>
          </a:prstGeom>
          <a:noFill/>
          <a:ln w="9525">
            <a:noFill/>
            <a:miter lim="800000"/>
            <a:headEnd/>
            <a:tailEnd/>
          </a:ln>
        </p:spPr>
        <p:txBody>
          <a:bodyPr wrap="none" lIns="0" tIns="0" rIns="0" bIns="0">
            <a:spAutoFit/>
          </a:bodyPr>
          <a:lstStyle/>
          <a:p>
            <a:r>
              <a:rPr lang="en-US" altLang="en-US" sz="1000">
                <a:solidFill>
                  <a:srgbClr val="000000"/>
                </a:solidFill>
                <a:latin typeface="Arial" charset="0"/>
              </a:rPr>
              <a:t>0</a:t>
            </a:r>
            <a:endParaRPr lang="en-US" altLang="en-US" sz="1000"/>
          </a:p>
        </p:txBody>
      </p:sp>
      <p:sp>
        <p:nvSpPr>
          <p:cNvPr id="32811" name="Rectangle 101"/>
          <p:cNvSpPr>
            <a:spLocks noChangeArrowheads="1"/>
          </p:cNvSpPr>
          <p:nvPr/>
        </p:nvSpPr>
        <p:spPr bwMode="auto">
          <a:xfrm>
            <a:off x="2552700" y="5773738"/>
            <a:ext cx="84138"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2</a:t>
            </a:r>
            <a:endParaRPr lang="en-US" altLang="en-US" sz="1200"/>
          </a:p>
        </p:txBody>
      </p:sp>
      <p:sp>
        <p:nvSpPr>
          <p:cNvPr id="32812" name="Rectangle 102"/>
          <p:cNvSpPr>
            <a:spLocks noChangeArrowheads="1"/>
          </p:cNvSpPr>
          <p:nvPr/>
        </p:nvSpPr>
        <p:spPr bwMode="auto">
          <a:xfrm>
            <a:off x="3497263" y="5773738"/>
            <a:ext cx="84137"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4</a:t>
            </a:r>
            <a:endParaRPr lang="en-US" altLang="en-US" sz="1200"/>
          </a:p>
        </p:txBody>
      </p:sp>
      <p:sp>
        <p:nvSpPr>
          <p:cNvPr id="32813" name="Rectangle 103"/>
          <p:cNvSpPr>
            <a:spLocks noChangeArrowheads="1"/>
          </p:cNvSpPr>
          <p:nvPr/>
        </p:nvSpPr>
        <p:spPr bwMode="auto">
          <a:xfrm>
            <a:off x="4471988" y="5773738"/>
            <a:ext cx="84137"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6</a:t>
            </a:r>
            <a:endParaRPr lang="en-US" altLang="en-US" sz="1200"/>
          </a:p>
        </p:txBody>
      </p:sp>
      <p:sp>
        <p:nvSpPr>
          <p:cNvPr id="32814" name="Rectangle 104"/>
          <p:cNvSpPr>
            <a:spLocks noChangeArrowheads="1"/>
          </p:cNvSpPr>
          <p:nvPr/>
        </p:nvSpPr>
        <p:spPr bwMode="auto">
          <a:xfrm>
            <a:off x="5416550" y="5773738"/>
            <a:ext cx="84138"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8</a:t>
            </a:r>
            <a:endParaRPr lang="en-US" altLang="en-US" sz="1200"/>
          </a:p>
        </p:txBody>
      </p:sp>
      <p:sp>
        <p:nvSpPr>
          <p:cNvPr id="32815" name="Rectangle 105"/>
          <p:cNvSpPr>
            <a:spLocks noChangeArrowheads="1"/>
          </p:cNvSpPr>
          <p:nvPr/>
        </p:nvSpPr>
        <p:spPr bwMode="auto">
          <a:xfrm>
            <a:off x="6267450" y="5773738"/>
            <a:ext cx="168275"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10</a:t>
            </a:r>
            <a:endParaRPr lang="en-US" altLang="en-US" sz="1200"/>
          </a:p>
        </p:txBody>
      </p:sp>
      <p:sp>
        <p:nvSpPr>
          <p:cNvPr id="32816" name="Rectangle 106"/>
          <p:cNvSpPr>
            <a:spLocks noChangeArrowheads="1"/>
          </p:cNvSpPr>
          <p:nvPr/>
        </p:nvSpPr>
        <p:spPr bwMode="auto">
          <a:xfrm>
            <a:off x="7213600" y="5773738"/>
            <a:ext cx="168275"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12</a:t>
            </a:r>
            <a:endParaRPr lang="en-US" altLang="en-US" sz="1200"/>
          </a:p>
        </p:txBody>
      </p:sp>
      <p:sp>
        <p:nvSpPr>
          <p:cNvPr id="32817" name="Line 107"/>
          <p:cNvSpPr>
            <a:spLocks noChangeShapeType="1"/>
          </p:cNvSpPr>
          <p:nvPr/>
        </p:nvSpPr>
        <p:spPr bwMode="auto">
          <a:xfrm flipH="1" flipV="1">
            <a:off x="1644650" y="4221163"/>
            <a:ext cx="601663" cy="192087"/>
          </a:xfrm>
          <a:prstGeom prst="line">
            <a:avLst/>
          </a:prstGeom>
          <a:noFill/>
          <a:ln w="19050">
            <a:solidFill>
              <a:srgbClr val="F35BD6"/>
            </a:solidFill>
            <a:round/>
            <a:headEnd/>
            <a:tailEnd/>
          </a:ln>
        </p:spPr>
        <p:txBody>
          <a:bodyPr/>
          <a:lstStyle/>
          <a:p>
            <a:endParaRPr lang="en-US"/>
          </a:p>
        </p:txBody>
      </p:sp>
      <p:sp>
        <p:nvSpPr>
          <p:cNvPr id="32818" name="Rectangle 108"/>
          <p:cNvSpPr>
            <a:spLocks noChangeArrowheads="1"/>
          </p:cNvSpPr>
          <p:nvPr/>
        </p:nvSpPr>
        <p:spPr bwMode="auto">
          <a:xfrm>
            <a:off x="3922713" y="6248400"/>
            <a:ext cx="1981200" cy="244475"/>
          </a:xfrm>
          <a:prstGeom prst="rect">
            <a:avLst/>
          </a:prstGeom>
          <a:noFill/>
          <a:ln w="9525">
            <a:noFill/>
            <a:miter lim="800000"/>
            <a:headEnd/>
            <a:tailEnd/>
          </a:ln>
        </p:spPr>
        <p:txBody>
          <a:bodyPr lIns="0" tIns="0" rIns="0" bIns="0">
            <a:spAutoFit/>
          </a:bodyPr>
          <a:lstStyle/>
          <a:p>
            <a:r>
              <a:rPr lang="en-US" altLang="en-US" sz="1600" b="1">
                <a:solidFill>
                  <a:srgbClr val="000000"/>
                </a:solidFill>
                <a:latin typeface="Arial" charset="0"/>
              </a:rPr>
              <a:t>Marginal Revenue</a:t>
            </a:r>
            <a:endParaRPr lang="en-US" altLang="en-US" sz="1600" b="1"/>
          </a:p>
        </p:txBody>
      </p:sp>
      <p:sp>
        <p:nvSpPr>
          <p:cNvPr id="32819" name="Text Box 109"/>
          <p:cNvSpPr txBox="1">
            <a:spLocks noChangeArrowheads="1"/>
          </p:cNvSpPr>
          <p:nvPr/>
        </p:nvSpPr>
        <p:spPr bwMode="auto">
          <a:xfrm>
            <a:off x="2362200" y="3886200"/>
            <a:ext cx="1143000" cy="549275"/>
          </a:xfrm>
          <a:prstGeom prst="rect">
            <a:avLst/>
          </a:prstGeom>
          <a:noFill/>
          <a:ln w="9525">
            <a:noFill/>
            <a:miter lim="800000"/>
            <a:headEnd/>
            <a:tailEnd/>
          </a:ln>
        </p:spPr>
        <p:txBody>
          <a:bodyPr>
            <a:spAutoFit/>
          </a:bodyPr>
          <a:lstStyle/>
          <a:p>
            <a:pPr algn="ctr"/>
            <a:r>
              <a:rPr lang="en-US" altLang="en-US" sz="1600" b="1">
                <a:cs typeface="Times New Roman" pitchFamily="18" charset="0"/>
              </a:rPr>
              <a:t>Elastic</a:t>
            </a:r>
          </a:p>
          <a:p>
            <a:pPr algn="ctr"/>
            <a:r>
              <a:rPr lang="en-US" altLang="en-US" sz="1400" b="1">
                <a:cs typeface="Times New Roman" pitchFamily="18" charset="0"/>
              </a:rPr>
              <a:t>Ep &lt; - 1</a:t>
            </a:r>
            <a:endParaRPr lang="en-US" altLang="en-US" sz="1400" b="1"/>
          </a:p>
        </p:txBody>
      </p:sp>
      <p:sp>
        <p:nvSpPr>
          <p:cNvPr id="32820" name="Text Box 110"/>
          <p:cNvSpPr txBox="1">
            <a:spLocks noChangeArrowheads="1"/>
          </p:cNvSpPr>
          <p:nvPr/>
        </p:nvSpPr>
        <p:spPr bwMode="auto">
          <a:xfrm>
            <a:off x="4038600" y="4267200"/>
            <a:ext cx="1457325" cy="581025"/>
          </a:xfrm>
          <a:prstGeom prst="rect">
            <a:avLst/>
          </a:prstGeom>
          <a:noFill/>
          <a:ln w="9525">
            <a:noFill/>
            <a:miter lim="800000"/>
            <a:headEnd/>
            <a:tailEnd/>
          </a:ln>
        </p:spPr>
        <p:txBody>
          <a:bodyPr wrap="none">
            <a:spAutoFit/>
          </a:bodyPr>
          <a:lstStyle/>
          <a:p>
            <a:pPr algn="ctr"/>
            <a:r>
              <a:rPr lang="en-US" altLang="en-US" sz="1600" b="1">
                <a:cs typeface="Times New Roman" pitchFamily="18" charset="0"/>
              </a:rPr>
              <a:t>Unitary elastic</a:t>
            </a:r>
          </a:p>
          <a:p>
            <a:pPr algn="ctr"/>
            <a:r>
              <a:rPr lang="en-US" altLang="en-US" sz="1600" b="1">
                <a:cs typeface="Times New Roman" pitchFamily="18" charset="0"/>
              </a:rPr>
              <a:t>Ep = - 1</a:t>
            </a:r>
            <a:endParaRPr lang="en-US" altLang="en-US" sz="1600" b="1"/>
          </a:p>
        </p:txBody>
      </p:sp>
      <p:sp>
        <p:nvSpPr>
          <p:cNvPr id="32821" name="Text Box 111"/>
          <p:cNvSpPr txBox="1">
            <a:spLocks noChangeArrowheads="1"/>
          </p:cNvSpPr>
          <p:nvPr/>
        </p:nvSpPr>
        <p:spPr bwMode="auto">
          <a:xfrm>
            <a:off x="5562600" y="4724400"/>
            <a:ext cx="1108075" cy="549275"/>
          </a:xfrm>
          <a:prstGeom prst="rect">
            <a:avLst/>
          </a:prstGeom>
          <a:noFill/>
          <a:ln w="9525">
            <a:noFill/>
            <a:miter lim="800000"/>
            <a:headEnd/>
            <a:tailEnd/>
          </a:ln>
        </p:spPr>
        <p:txBody>
          <a:bodyPr wrap="none">
            <a:spAutoFit/>
          </a:bodyPr>
          <a:lstStyle/>
          <a:p>
            <a:pPr algn="ctr"/>
            <a:r>
              <a:rPr lang="en-US" altLang="en-US" sz="1600" b="1">
                <a:cs typeface="Times New Roman" pitchFamily="18" charset="0"/>
              </a:rPr>
              <a:t>Inelastic</a:t>
            </a:r>
          </a:p>
          <a:p>
            <a:pPr algn="ctr"/>
            <a:r>
              <a:rPr lang="en-US" altLang="en-US" sz="1400" b="1">
                <a:cs typeface="Times New Roman" pitchFamily="18" charset="0"/>
              </a:rPr>
              <a:t>-1 &lt; Ep  </a:t>
            </a:r>
            <a:r>
              <a:rPr lang="en-US" altLang="en-US" sz="1400" b="1" u="sng">
                <a:cs typeface="Times New Roman" pitchFamily="18" charset="0"/>
              </a:rPr>
              <a:t>&lt;</a:t>
            </a:r>
            <a:r>
              <a:rPr lang="en-US" altLang="en-US" sz="1400" b="1">
                <a:cs typeface="Times New Roman" pitchFamily="18" charset="0"/>
              </a:rPr>
              <a:t>  0</a:t>
            </a:r>
            <a:endParaRPr lang="en-US" altLang="en-US" sz="1400" b="1"/>
          </a:p>
        </p:txBody>
      </p:sp>
      <p:sp>
        <p:nvSpPr>
          <p:cNvPr id="113"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bwMode="auto">
          <a:xfrm>
            <a:off x="457200" y="320675"/>
            <a:ext cx="7239000" cy="1143000"/>
          </a:xfrm>
        </p:spPr>
        <p:txBody>
          <a:bodyPr wrap="square" numCol="1" compatLnSpc="1">
            <a:prstTxWarp prst="textNoShape">
              <a:avLst/>
            </a:prstTxWarp>
          </a:bodyPr>
          <a:lstStyle/>
          <a:p>
            <a:pPr eaLnBrk="1" fontAlgn="auto" hangingPunct="1">
              <a:spcAft>
                <a:spcPts val="0"/>
              </a:spcAft>
              <a:defRPr/>
            </a:pPr>
            <a:r>
              <a:rPr lang="en-US" sz="3000" b="0">
                <a:solidFill>
                  <a:schemeClr val="tx1"/>
                </a:solidFill>
              </a:rPr>
              <a:t>Marginal Revenue and Price Elasticity of Demand</a:t>
            </a:r>
          </a:p>
        </p:txBody>
      </p:sp>
      <p:pic>
        <p:nvPicPr>
          <p:cNvPr id="116739" name="Picture 3"/>
          <p:cNvPicPr>
            <a:picLocks noChangeAspect="1" noChangeArrowheads="1"/>
          </p:cNvPicPr>
          <p:nvPr/>
        </p:nvPicPr>
        <p:blipFill>
          <a:blip r:embed="rId2" cstate="print"/>
          <a:srcRect/>
          <a:stretch>
            <a:fillRect/>
          </a:stretch>
        </p:blipFill>
        <p:spPr bwMode="auto">
          <a:xfrm>
            <a:off x="3048000" y="5194300"/>
            <a:ext cx="2697163" cy="1206500"/>
          </a:xfrm>
          <a:prstGeom prst="rect">
            <a:avLst/>
          </a:prstGeom>
          <a:noFill/>
          <a:ln w="9525">
            <a:noFill/>
            <a:miter lim="800000"/>
            <a:headEnd/>
            <a:tailEnd/>
          </a:ln>
        </p:spPr>
      </p:pic>
      <p:grpSp>
        <p:nvGrpSpPr>
          <p:cNvPr id="2" name="Group 4"/>
          <p:cNvGrpSpPr>
            <a:grpSpLocks/>
          </p:cNvGrpSpPr>
          <p:nvPr/>
        </p:nvGrpSpPr>
        <p:grpSpPr bwMode="auto">
          <a:xfrm>
            <a:off x="2133600" y="2057400"/>
            <a:ext cx="4953000" cy="2676525"/>
            <a:chOff x="1488" y="1296"/>
            <a:chExt cx="3120" cy="1686"/>
          </a:xfrm>
        </p:grpSpPr>
        <p:sp>
          <p:nvSpPr>
            <p:cNvPr id="33798" name="Text Box 5"/>
            <p:cNvSpPr txBox="1">
              <a:spLocks noChangeArrowheads="1"/>
            </p:cNvSpPr>
            <p:nvPr/>
          </p:nvSpPr>
          <p:spPr bwMode="auto">
            <a:xfrm>
              <a:off x="1488" y="1296"/>
              <a:ext cx="3120" cy="1686"/>
            </a:xfrm>
            <a:prstGeom prst="rect">
              <a:avLst/>
            </a:prstGeom>
            <a:noFill/>
            <a:ln w="9525">
              <a:noFill/>
              <a:miter lim="800000"/>
              <a:headEnd/>
              <a:tailEnd/>
            </a:ln>
          </p:spPr>
          <p:txBody>
            <a:bodyPr>
              <a:spAutoFit/>
            </a:bodyPr>
            <a:lstStyle/>
            <a:p>
              <a:pPr algn="ctr">
                <a:lnSpc>
                  <a:spcPct val="150000"/>
                </a:lnSpc>
              </a:pPr>
              <a:r>
                <a:rPr lang="en-US" altLang="en-US" sz="2800"/>
                <a:t>MR = d(PQ) = dQ*P + dP*Q</a:t>
              </a:r>
            </a:p>
            <a:p>
              <a:pPr>
                <a:lnSpc>
                  <a:spcPct val="150000"/>
                </a:lnSpc>
              </a:pPr>
              <a:r>
                <a:rPr lang="en-US" altLang="en-US" sz="2800"/>
                <a:t>	      dQ      dQ         dQ</a:t>
              </a:r>
            </a:p>
            <a:p>
              <a:pPr algn="ctr">
                <a:lnSpc>
                  <a:spcPct val="105000"/>
                </a:lnSpc>
              </a:pPr>
              <a:endParaRPr lang="en-US" altLang="en-US" sz="2800"/>
            </a:p>
            <a:p>
              <a:pPr algn="ctr"/>
              <a:r>
                <a:rPr lang="en-US" altLang="en-US" sz="2800"/>
                <a:t>= P +</a:t>
              </a:r>
              <a:r>
                <a:rPr lang="en-US" altLang="en-US" sz="2800" u="sng"/>
                <a:t> QdP</a:t>
              </a:r>
              <a:r>
                <a:rPr lang="en-US" altLang="en-US" sz="2800"/>
                <a:t> = P 1 + </a:t>
              </a:r>
              <a:r>
                <a:rPr lang="en-US" altLang="en-US" sz="2800" u="sng"/>
                <a:t>dP.Q</a:t>
              </a:r>
              <a:r>
                <a:rPr lang="en-US" altLang="en-US" sz="2800"/>
                <a:t> </a:t>
              </a:r>
            </a:p>
            <a:p>
              <a:r>
                <a:rPr lang="en-US" altLang="en-US" sz="2800"/>
                <a:t>	       dQ	       dQ P</a:t>
              </a:r>
            </a:p>
          </p:txBody>
        </p:sp>
        <p:sp>
          <p:nvSpPr>
            <p:cNvPr id="33799" name="AutoShape 6"/>
            <p:cNvSpPr>
              <a:spLocks noChangeArrowheads="1"/>
            </p:cNvSpPr>
            <p:nvPr/>
          </p:nvSpPr>
          <p:spPr bwMode="auto">
            <a:xfrm>
              <a:off x="3312" y="2352"/>
              <a:ext cx="864" cy="576"/>
            </a:xfrm>
            <a:prstGeom prst="bracketPair">
              <a:avLst>
                <a:gd name="adj" fmla="val 16667"/>
              </a:avLst>
            </a:prstGeom>
            <a:noFill/>
            <a:ln w="9525">
              <a:solidFill>
                <a:schemeClr val="tx1"/>
              </a:solidFill>
              <a:round/>
              <a:headEnd/>
              <a:tailEnd/>
            </a:ln>
          </p:spPr>
          <p:txBody>
            <a:bodyPr wrap="none" anchor="ctr"/>
            <a:lstStyle/>
            <a:p>
              <a:endParaRPr lang="en-US" altLang="en-US"/>
            </a:p>
          </p:txBody>
        </p:sp>
        <p:sp>
          <p:nvSpPr>
            <p:cNvPr id="33800" name="Line 7"/>
            <p:cNvSpPr>
              <a:spLocks noChangeShapeType="1"/>
            </p:cNvSpPr>
            <p:nvPr/>
          </p:nvSpPr>
          <p:spPr bwMode="auto">
            <a:xfrm>
              <a:off x="3072" y="1776"/>
              <a:ext cx="288" cy="0"/>
            </a:xfrm>
            <a:prstGeom prst="line">
              <a:avLst/>
            </a:prstGeom>
            <a:noFill/>
            <a:ln w="9525">
              <a:solidFill>
                <a:schemeClr val="tx1"/>
              </a:solidFill>
              <a:round/>
              <a:headEnd/>
              <a:tailEnd/>
            </a:ln>
          </p:spPr>
          <p:txBody>
            <a:bodyPr/>
            <a:lstStyle/>
            <a:p>
              <a:endParaRPr lang="en-US"/>
            </a:p>
          </p:txBody>
        </p:sp>
        <p:sp>
          <p:nvSpPr>
            <p:cNvPr id="33801" name="Line 8"/>
            <p:cNvSpPr>
              <a:spLocks noChangeShapeType="1"/>
            </p:cNvSpPr>
            <p:nvPr/>
          </p:nvSpPr>
          <p:spPr bwMode="auto">
            <a:xfrm>
              <a:off x="3840" y="1776"/>
              <a:ext cx="288" cy="0"/>
            </a:xfrm>
            <a:prstGeom prst="line">
              <a:avLst/>
            </a:prstGeom>
            <a:noFill/>
            <a:ln w="9525">
              <a:solidFill>
                <a:schemeClr val="tx1"/>
              </a:solidFill>
              <a:round/>
              <a:headEnd/>
              <a:tailEnd/>
            </a:ln>
          </p:spPr>
          <p:txBody>
            <a:bodyPr/>
            <a:lstStyle/>
            <a:p>
              <a:endParaRPr lang="en-US"/>
            </a:p>
          </p:txBody>
        </p:sp>
        <p:sp>
          <p:nvSpPr>
            <p:cNvPr id="33802" name="Line 9"/>
            <p:cNvSpPr>
              <a:spLocks noChangeShapeType="1"/>
            </p:cNvSpPr>
            <p:nvPr/>
          </p:nvSpPr>
          <p:spPr bwMode="auto">
            <a:xfrm>
              <a:off x="2304" y="1776"/>
              <a:ext cx="528" cy="0"/>
            </a:xfrm>
            <a:prstGeom prst="line">
              <a:avLst/>
            </a:prstGeom>
            <a:noFill/>
            <a:ln w="9525">
              <a:solidFill>
                <a:schemeClr val="tx1"/>
              </a:solidFill>
              <a:round/>
              <a:headEnd/>
              <a:tailEnd/>
            </a:ln>
          </p:spPr>
          <p:txBody>
            <a:bodyPr/>
            <a:lstStyle/>
            <a:p>
              <a:endParaRPr lang="en-US"/>
            </a:p>
          </p:txBody>
        </p:sp>
      </p:grpSp>
      <p:sp>
        <p:nvSpPr>
          <p:cNvPr id="11"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6739"/>
                                        </p:tgtEl>
                                        <p:attrNameLst>
                                          <p:attrName>style.visibility</p:attrName>
                                        </p:attrNameLst>
                                      </p:cBhvr>
                                      <p:to>
                                        <p:strVal val="visible"/>
                                      </p:to>
                                    </p:set>
                                    <p:animEffect transition="in" filter="blinds(horizontal)">
                                      <p:cBhvr>
                                        <p:cTn id="12" dur="500"/>
                                        <p:tgtEl>
                                          <p:spTgt spid="116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457200" y="685800"/>
            <a:ext cx="7239000" cy="5770563"/>
          </a:xfrm>
        </p:spPr>
        <p:txBody>
          <a:bodyPr/>
          <a:lstStyle/>
          <a:p>
            <a:pPr algn="just" eaLnBrk="1" hangingPunct="1"/>
            <a:r>
              <a:rPr lang="en-US" altLang="en-US" dirty="0"/>
              <a:t>Example: At a price of Rs. 240 per unit, the shoe company generate an additional revenue of Rs. 336 for every one additional pair of shoe sold. Find out the price elasticity of demand for the shoes.</a:t>
            </a:r>
          </a:p>
          <a:p>
            <a:pPr eaLnBrk="1" hangingPunct="1"/>
            <a:endParaRPr lang="en-US" altLang="en-US" dirty="0"/>
          </a:p>
          <a:p>
            <a:pPr eaLnBrk="1" hangingPunct="1">
              <a:buFont typeface="Wingdings 3" pitchFamily="18" charset="2"/>
              <a:buNone/>
            </a:pPr>
            <a:r>
              <a:rPr lang="en-US" altLang="en-US" dirty="0"/>
              <a:t>Here,  MR= Rs. 336/unit</a:t>
            </a:r>
          </a:p>
          <a:p>
            <a:pPr eaLnBrk="1" hangingPunct="1">
              <a:buFont typeface="Wingdings 3" pitchFamily="18" charset="2"/>
              <a:buNone/>
            </a:pPr>
            <a:r>
              <a:rPr lang="en-US" altLang="en-US" dirty="0"/>
              <a:t>           P= Rs. 240/unit</a:t>
            </a:r>
          </a:p>
          <a:p>
            <a:pPr eaLnBrk="1" hangingPunct="1">
              <a:buFont typeface="Wingdings 3" pitchFamily="18" charset="2"/>
              <a:buNone/>
            </a:pPr>
            <a:r>
              <a:rPr lang="en-US" altLang="en-US" dirty="0"/>
              <a:t>Therefore, </a:t>
            </a:r>
            <a:r>
              <a:rPr lang="en-US" altLang="en-US" dirty="0" err="1"/>
              <a:t>Ep</a:t>
            </a:r>
            <a:r>
              <a:rPr lang="en-US" altLang="en-US" dirty="0"/>
              <a:t>=2.5</a:t>
            </a:r>
            <a:endParaRPr lang="en-IN" altLang="en-US" dirty="0"/>
          </a:p>
        </p:txBody>
      </p:sp>
      <p:sp>
        <p:nvSpPr>
          <p:cNvPr id="4"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bwMode="auto"/>
        <p:txBody>
          <a:bodyPr wrap="square" numCol="1" compatLnSpc="1">
            <a:prstTxWarp prst="textNoShape">
              <a:avLst/>
            </a:prstTxWarp>
          </a:bodyPr>
          <a:lstStyle/>
          <a:p>
            <a:pPr eaLnBrk="1" fontAlgn="auto" hangingPunct="1">
              <a:spcAft>
                <a:spcPts val="0"/>
              </a:spcAft>
              <a:defRPr/>
            </a:pPr>
            <a:endParaRPr lang="en-US">
              <a:solidFill>
                <a:schemeClr val="tx1"/>
              </a:solidFill>
            </a:endParaRPr>
          </a:p>
        </p:txBody>
      </p:sp>
      <p:sp>
        <p:nvSpPr>
          <p:cNvPr id="17"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pic>
        <p:nvPicPr>
          <p:cNvPr id="6146" name="Picture 2"/>
          <p:cNvPicPr>
            <a:picLocks noChangeAspect="1" noChangeArrowheads="1"/>
          </p:cNvPicPr>
          <p:nvPr/>
        </p:nvPicPr>
        <p:blipFill>
          <a:blip r:embed="rId2" cstate="print"/>
          <a:srcRect/>
          <a:stretch>
            <a:fillRect/>
          </a:stretch>
        </p:blipFill>
        <p:spPr bwMode="auto">
          <a:xfrm>
            <a:off x="1066800" y="2133600"/>
            <a:ext cx="6296025" cy="33528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p:cNvSpPr>
          <p:nvPr>
            <p:ph idx="1"/>
          </p:nvPr>
        </p:nvSpPr>
        <p:spPr/>
        <p:txBody>
          <a:bodyPr/>
          <a:lstStyle/>
          <a:p>
            <a:pPr algn="just" eaLnBrk="1" hangingPunct="1">
              <a:lnSpc>
                <a:spcPct val="90000"/>
              </a:lnSpc>
            </a:pPr>
            <a:r>
              <a:rPr lang="en-US" altLang="en-US" sz="2200"/>
              <a:t>A consultant estimates the price-quantity relationship for New World Pizza to be at                  P = 50 – 5Q.</a:t>
            </a:r>
          </a:p>
          <a:p>
            <a:pPr lvl="1" eaLnBrk="1" hangingPunct="1">
              <a:lnSpc>
                <a:spcPct val="90000"/>
              </a:lnSpc>
            </a:pPr>
            <a:r>
              <a:rPr lang="en-US" altLang="en-US"/>
              <a:t>At what output rate is demand unitary elastic?</a:t>
            </a:r>
          </a:p>
          <a:p>
            <a:pPr lvl="1" eaLnBrk="1" hangingPunct="1">
              <a:lnSpc>
                <a:spcPct val="90000"/>
              </a:lnSpc>
            </a:pPr>
            <a:r>
              <a:rPr lang="en-US" altLang="en-US"/>
              <a:t>Over what range of output is demand elastic?</a:t>
            </a:r>
          </a:p>
          <a:p>
            <a:pPr lvl="1" eaLnBrk="1" hangingPunct="1">
              <a:lnSpc>
                <a:spcPct val="90000"/>
              </a:lnSpc>
            </a:pPr>
            <a:r>
              <a:rPr lang="en-US" altLang="en-US"/>
              <a:t>At the current price, eight units are demanded each period. If the objective is to increase total revenue, should the price be increased or decreased? Explain. </a:t>
            </a:r>
          </a:p>
          <a:p>
            <a:pPr lvl="1" eaLnBrk="1" hangingPunct="1">
              <a:lnSpc>
                <a:spcPct val="90000"/>
              </a:lnSpc>
            </a:pPr>
            <a:endParaRPr lang="en-US" altLang="en-US"/>
          </a:p>
          <a:p>
            <a:pPr eaLnBrk="1" hangingPunct="1">
              <a:lnSpc>
                <a:spcPct val="90000"/>
              </a:lnSpc>
            </a:pPr>
            <a:endParaRPr lang="en-US" altLang="en-US" sz="2200"/>
          </a:p>
        </p:txBody>
      </p:sp>
      <p:sp>
        <p:nvSpPr>
          <p:cNvPr id="31746" name="Rectangle 2"/>
          <p:cNvSpPr>
            <a:spLocks noGrp="1"/>
          </p:cNvSpPr>
          <p:nvPr>
            <p:ph type="title"/>
          </p:nvPr>
        </p:nvSpPr>
        <p:spPr bwMode="auto"/>
        <p:txBody>
          <a:bodyPr wrap="square" numCol="1" compatLnSpc="1">
            <a:prstTxWarp prst="textNoShape">
              <a:avLst/>
            </a:prstTxWarp>
          </a:bodyPr>
          <a:lstStyle/>
          <a:p>
            <a:pPr eaLnBrk="1" fontAlgn="auto" hangingPunct="1">
              <a:spcAft>
                <a:spcPts val="0"/>
              </a:spcAft>
              <a:defRPr/>
            </a:pPr>
            <a:r>
              <a:rPr lang="en-US">
                <a:solidFill>
                  <a:schemeClr val="tx1"/>
                </a:solidFill>
              </a:rPr>
              <a:t>Exercise1</a:t>
            </a:r>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26</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p:cNvSpPr>
          <p:nvPr>
            <p:ph type="title"/>
          </p:nvPr>
        </p:nvSpPr>
        <p:spPr bwMode="auto"/>
        <p:txBody>
          <a:bodyPr wrap="square" numCol="1" compatLnSpc="1">
            <a:prstTxWarp prst="textNoShape">
              <a:avLst/>
            </a:prstTxWarp>
          </a:bodyPr>
          <a:lstStyle/>
          <a:p>
            <a:pPr eaLnBrk="1" fontAlgn="auto" hangingPunct="1">
              <a:spcAft>
                <a:spcPts val="0"/>
              </a:spcAft>
              <a:defRPr/>
            </a:pPr>
            <a:endParaRPr lang="en-US">
              <a:solidFill>
                <a:schemeClr val="tx1"/>
              </a:solidFill>
            </a:endParaRPr>
          </a:p>
        </p:txBody>
      </p:sp>
      <p:sp>
        <p:nvSpPr>
          <p:cNvPr id="37891" name="Rectangle 3"/>
          <p:cNvSpPr>
            <a:spLocks noGrp="1"/>
          </p:cNvSpPr>
          <p:nvPr>
            <p:ph type="body" sz="half" idx="1"/>
          </p:nvPr>
        </p:nvSpPr>
        <p:spPr>
          <a:xfrm>
            <a:off x="457200" y="1609725"/>
            <a:ext cx="6954838" cy="4846638"/>
          </a:xfrm>
        </p:spPr>
        <p:txBody>
          <a:bodyPr/>
          <a:lstStyle/>
          <a:p>
            <a:pPr eaLnBrk="1" hangingPunct="1">
              <a:lnSpc>
                <a:spcPct val="90000"/>
              </a:lnSpc>
              <a:buFont typeface="Wingdings 2" pitchFamily="18" charset="2"/>
              <a:buNone/>
            </a:pPr>
            <a:r>
              <a:rPr lang="en-US" altLang="en-US" sz="2200"/>
              <a:t>P =50 -5Q</a:t>
            </a:r>
          </a:p>
          <a:p>
            <a:pPr eaLnBrk="1" hangingPunct="1">
              <a:lnSpc>
                <a:spcPct val="90000"/>
              </a:lnSpc>
              <a:buFont typeface="Wingdings 2" pitchFamily="18" charset="2"/>
              <a:buNone/>
            </a:pPr>
            <a:r>
              <a:rPr lang="en-US" altLang="en-US" sz="2200"/>
              <a:t>MR = 50-10Q</a:t>
            </a:r>
          </a:p>
          <a:p>
            <a:pPr eaLnBrk="1" hangingPunct="1">
              <a:lnSpc>
                <a:spcPct val="90000"/>
              </a:lnSpc>
            </a:pPr>
            <a:r>
              <a:rPr lang="en-US" altLang="en-US" sz="2200"/>
              <a:t>For unitary elastic MR = 0 so Q =5</a:t>
            </a:r>
          </a:p>
          <a:p>
            <a:pPr eaLnBrk="1" hangingPunct="1">
              <a:lnSpc>
                <a:spcPct val="90000"/>
              </a:lnSpc>
            </a:pPr>
            <a:r>
              <a:rPr lang="en-US" altLang="en-US" sz="2200"/>
              <a:t>MR will be +ve when Q&lt;5, so demand will be elastic when 0&lt;=Q&lt;5.</a:t>
            </a:r>
          </a:p>
          <a:p>
            <a:pPr eaLnBrk="1" hangingPunct="1">
              <a:lnSpc>
                <a:spcPct val="90000"/>
              </a:lnSpc>
            </a:pPr>
            <a:r>
              <a:rPr lang="en-US" altLang="en-US" sz="2200"/>
              <a:t>P for Q=8 is P=50-5*8 = 50-40 = 10</a:t>
            </a:r>
          </a:p>
          <a:p>
            <a:pPr eaLnBrk="1" hangingPunct="1">
              <a:lnSpc>
                <a:spcPct val="90000"/>
              </a:lnSpc>
            </a:pPr>
            <a:endParaRPr lang="en-US" altLang="en-US" sz="2200"/>
          </a:p>
          <a:p>
            <a:pPr eaLnBrk="1" hangingPunct="1">
              <a:lnSpc>
                <a:spcPct val="90000"/>
              </a:lnSpc>
            </a:pPr>
            <a:r>
              <a:rPr lang="en-US" altLang="en-US" sz="2200"/>
              <a:t>Ep= -1/5*10/8 = -0.25. As demand is inelastic, when we increase price, TR increases. </a:t>
            </a:r>
          </a:p>
        </p:txBody>
      </p:sp>
      <p:graphicFrame>
        <p:nvGraphicFramePr>
          <p:cNvPr id="37892" name="Object 4"/>
          <p:cNvGraphicFramePr>
            <a:graphicFrameLocks noGrp="1" noChangeAspect="1"/>
          </p:cNvGraphicFramePr>
          <p:nvPr>
            <p:ph sz="quarter" idx="2"/>
          </p:nvPr>
        </p:nvGraphicFramePr>
        <p:xfrm>
          <a:off x="954088" y="4900613"/>
          <a:ext cx="2198687" cy="450850"/>
        </p:xfrm>
        <a:graphic>
          <a:graphicData uri="http://schemas.openxmlformats.org/presentationml/2006/ole">
            <mc:AlternateContent xmlns:mc="http://schemas.openxmlformats.org/markup-compatibility/2006">
              <mc:Choice xmlns:v="urn:schemas-microsoft-com:vml" Requires="v">
                <p:oleObj spid="_x0000_s5121" name="Equation" r:id="rId3" imgW="990170" imgH="203112" progId="">
                  <p:embed/>
                </p:oleObj>
              </mc:Choice>
              <mc:Fallback>
                <p:oleObj name="Equation" r:id="rId3" imgW="990170" imgH="203112" progId="">
                  <p:embed/>
                  <p:pic>
                    <p:nvPicPr>
                      <p:cNvPr id="378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088" y="4900613"/>
                        <a:ext cx="2198687"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27</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p:cNvSpPr>
          <p:nvPr>
            <p:ph idx="1"/>
          </p:nvPr>
        </p:nvSpPr>
        <p:spPr>
          <a:xfrm>
            <a:off x="457200" y="2120900"/>
            <a:ext cx="7239000" cy="4335463"/>
          </a:xfrm>
        </p:spPr>
        <p:txBody>
          <a:bodyPr/>
          <a:lstStyle/>
          <a:p>
            <a:pPr eaLnBrk="1" hangingPunct="1">
              <a:lnSpc>
                <a:spcPct val="125000"/>
              </a:lnSpc>
              <a:buFont typeface="Wingdings 2" pitchFamily="18" charset="2"/>
              <a:buNone/>
            </a:pPr>
            <a:r>
              <a:rPr lang="en-US" altLang="en-US" sz="2200"/>
              <a:t>	Demand for a commodity will be less elastic if:</a:t>
            </a:r>
          </a:p>
          <a:p>
            <a:pPr eaLnBrk="1" hangingPunct="1">
              <a:lnSpc>
                <a:spcPct val="125000"/>
              </a:lnSpc>
            </a:pPr>
            <a:r>
              <a:rPr lang="en-US" altLang="en-US" sz="2200"/>
              <a:t>It has few substitutes</a:t>
            </a:r>
          </a:p>
          <a:p>
            <a:pPr eaLnBrk="1" hangingPunct="1">
              <a:lnSpc>
                <a:spcPct val="125000"/>
              </a:lnSpc>
            </a:pPr>
            <a:r>
              <a:rPr lang="en-US" altLang="en-US" sz="2200"/>
              <a:t>Requires small proportion of total expenditure </a:t>
            </a:r>
          </a:p>
          <a:p>
            <a:pPr eaLnBrk="1" hangingPunct="1">
              <a:lnSpc>
                <a:spcPct val="125000"/>
              </a:lnSpc>
            </a:pPr>
            <a:r>
              <a:rPr lang="en-US" altLang="en-US" sz="2200"/>
              <a:t>Less time is available to adjust to a price change</a:t>
            </a:r>
          </a:p>
        </p:txBody>
      </p:sp>
      <p:sp>
        <p:nvSpPr>
          <p:cNvPr id="32770" name="Rectangle 2"/>
          <p:cNvSpPr>
            <a:spLocks noGrp="1"/>
          </p:cNvSpPr>
          <p:nvPr>
            <p:ph type="title"/>
          </p:nvPr>
        </p:nvSpPr>
        <p:spPr bwMode="auto"/>
        <p:txBody>
          <a:bodyPr wrap="square" numCol="1" compatLnSpc="1">
            <a:prstTxWarp prst="textNoShape">
              <a:avLst/>
            </a:prstTxWarp>
          </a:bodyPr>
          <a:lstStyle/>
          <a:p>
            <a:pPr eaLnBrk="1" fontAlgn="auto" hangingPunct="1">
              <a:spcAft>
                <a:spcPts val="0"/>
              </a:spcAft>
              <a:defRPr/>
            </a:pPr>
            <a:r>
              <a:rPr lang="en-US" sz="3000" b="0">
                <a:solidFill>
                  <a:schemeClr val="tx1"/>
                </a:solidFill>
              </a:rPr>
              <a:t>Determinants of Price Elasticity of Demand</a:t>
            </a:r>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Effect transition="in" filter="box(in)">
                                      <p:cBhvr>
                                        <p:cTn id="7" dur="500"/>
                                        <p:tgtEl>
                                          <p:spTgt spid="119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9811">
                                            <p:txEl>
                                              <p:pRg st="1" end="1"/>
                                            </p:txEl>
                                          </p:spTgt>
                                        </p:tgtEl>
                                        <p:attrNameLst>
                                          <p:attrName>style.visibility</p:attrName>
                                        </p:attrNameLst>
                                      </p:cBhvr>
                                      <p:to>
                                        <p:strVal val="visible"/>
                                      </p:to>
                                    </p:set>
                                    <p:animEffect transition="in" filter="box(in)">
                                      <p:cBhvr>
                                        <p:cTn id="12" dur="500"/>
                                        <p:tgtEl>
                                          <p:spTgt spid="119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Effect transition="in" filter="box(in)">
                                      <p:cBhvr>
                                        <p:cTn id="17" dur="500"/>
                                        <p:tgtEl>
                                          <p:spTgt spid="1198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19811">
                                            <p:txEl>
                                              <p:pRg st="3" end="3"/>
                                            </p:txEl>
                                          </p:spTgt>
                                        </p:tgtEl>
                                        <p:attrNameLst>
                                          <p:attrName>style.visibility</p:attrName>
                                        </p:attrNameLst>
                                      </p:cBhvr>
                                      <p:to>
                                        <p:strVal val="visible"/>
                                      </p:to>
                                    </p:set>
                                    <p:animEffect transition="in" filter="box(in)">
                                      <p:cBhvr>
                                        <p:cTn id="22" dur="500"/>
                                        <p:tgtEl>
                                          <p:spTgt spid="119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Rectangle 3"/>
          <p:cNvSpPr>
            <a:spLocks noGrp="1"/>
          </p:cNvSpPr>
          <p:nvPr>
            <p:ph idx="1"/>
          </p:nvPr>
        </p:nvSpPr>
        <p:spPr>
          <a:xfrm>
            <a:off x="457200" y="1779588"/>
            <a:ext cx="7239000" cy="4337050"/>
          </a:xfrm>
        </p:spPr>
        <p:txBody>
          <a:bodyPr/>
          <a:lstStyle/>
          <a:p>
            <a:pPr eaLnBrk="1" hangingPunct="1">
              <a:lnSpc>
                <a:spcPct val="125000"/>
              </a:lnSpc>
              <a:buFont typeface="Wingdings 2" pitchFamily="18" charset="2"/>
              <a:buNone/>
            </a:pPr>
            <a:r>
              <a:rPr lang="en-US" altLang="en-US" sz="2200"/>
              <a:t>	Demand for a commodity will be more elastic if:</a:t>
            </a:r>
          </a:p>
          <a:p>
            <a:pPr eaLnBrk="1" hangingPunct="1">
              <a:lnSpc>
                <a:spcPct val="125000"/>
              </a:lnSpc>
            </a:pPr>
            <a:r>
              <a:rPr lang="en-US" altLang="en-US" sz="2200"/>
              <a:t>It has many close substitutes</a:t>
            </a:r>
          </a:p>
          <a:p>
            <a:pPr eaLnBrk="1" hangingPunct="1">
              <a:lnSpc>
                <a:spcPct val="125000"/>
              </a:lnSpc>
            </a:pPr>
            <a:r>
              <a:rPr lang="en-US" altLang="en-US" sz="2200"/>
              <a:t>Requires substantial proportion of  total expenditure </a:t>
            </a:r>
          </a:p>
          <a:p>
            <a:pPr eaLnBrk="1" hangingPunct="1">
              <a:lnSpc>
                <a:spcPct val="125000"/>
              </a:lnSpc>
            </a:pPr>
            <a:r>
              <a:rPr lang="en-US" altLang="en-US" sz="2200"/>
              <a:t>More time is available to adjust to a price change</a:t>
            </a:r>
          </a:p>
        </p:txBody>
      </p:sp>
      <p:sp>
        <p:nvSpPr>
          <p:cNvPr id="33794" name="Rectangle 2"/>
          <p:cNvSpPr>
            <a:spLocks noGrp="1"/>
          </p:cNvSpPr>
          <p:nvPr>
            <p:ph type="title"/>
          </p:nvPr>
        </p:nvSpPr>
        <p:spPr bwMode="auto">
          <a:xfrm>
            <a:off x="381000" y="609600"/>
            <a:ext cx="8077200" cy="1143000"/>
          </a:xfrm>
        </p:spPr>
        <p:txBody>
          <a:bodyPr wrap="square" numCol="1" compatLnSpc="1">
            <a:prstTxWarp prst="textNoShape">
              <a:avLst/>
            </a:prstTxWarp>
          </a:bodyPr>
          <a:lstStyle/>
          <a:p>
            <a:pPr eaLnBrk="1" fontAlgn="auto" hangingPunct="1">
              <a:spcAft>
                <a:spcPts val="0"/>
              </a:spcAft>
              <a:defRPr/>
            </a:pPr>
            <a:r>
              <a:rPr lang="en-US" sz="3000" b="0">
                <a:solidFill>
                  <a:schemeClr val="tx1"/>
                </a:solidFill>
              </a:rPr>
              <a:t>Determinants of Price Elasticity of Demand</a:t>
            </a:r>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animEffect transition="in" filter="blinds(horizontal)">
                                      <p:cBhvr>
                                        <p:cTn id="7" dur="500"/>
                                        <p:tgtEl>
                                          <p:spTgt spid="121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1859">
                                            <p:txEl>
                                              <p:pRg st="1" end="1"/>
                                            </p:txEl>
                                          </p:spTgt>
                                        </p:tgtEl>
                                        <p:attrNameLst>
                                          <p:attrName>style.visibility</p:attrName>
                                        </p:attrNameLst>
                                      </p:cBhvr>
                                      <p:to>
                                        <p:strVal val="visible"/>
                                      </p:to>
                                    </p:set>
                                    <p:animEffect transition="in" filter="blinds(horizontal)">
                                      <p:cBhvr>
                                        <p:cTn id="12" dur="500"/>
                                        <p:tgtEl>
                                          <p:spTgt spid="121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1859">
                                            <p:txEl>
                                              <p:pRg st="2" end="2"/>
                                            </p:txEl>
                                          </p:spTgt>
                                        </p:tgtEl>
                                        <p:attrNameLst>
                                          <p:attrName>style.visibility</p:attrName>
                                        </p:attrNameLst>
                                      </p:cBhvr>
                                      <p:to>
                                        <p:strVal val="visible"/>
                                      </p:to>
                                    </p:set>
                                    <p:animEffect transition="in" filter="blinds(horizontal)">
                                      <p:cBhvr>
                                        <p:cTn id="17" dur="500"/>
                                        <p:tgtEl>
                                          <p:spTgt spid="1218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1859">
                                            <p:txEl>
                                              <p:pRg st="3" end="3"/>
                                            </p:txEl>
                                          </p:spTgt>
                                        </p:tgtEl>
                                        <p:attrNameLst>
                                          <p:attrName>style.visibility</p:attrName>
                                        </p:attrNameLst>
                                      </p:cBhvr>
                                      <p:to>
                                        <p:strVal val="visible"/>
                                      </p:to>
                                    </p:set>
                                    <p:animEffect transition="in" filter="blinds(horizontal)">
                                      <p:cBhvr>
                                        <p:cTn id="22" dur="500"/>
                                        <p:tgtEl>
                                          <p:spTgt spid="1218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p:cNvSpPr>
          <p:nvPr>
            <p:ph idx="1"/>
          </p:nvPr>
        </p:nvSpPr>
        <p:spPr>
          <a:xfrm>
            <a:off x="457200" y="1609725"/>
            <a:ext cx="7315200" cy="4846638"/>
          </a:xfrm>
        </p:spPr>
        <p:txBody>
          <a:bodyPr>
            <a:normAutofit lnSpcReduction="10000"/>
          </a:bodyPr>
          <a:lstStyle/>
          <a:p>
            <a:pPr eaLnBrk="1" hangingPunct="1"/>
            <a:r>
              <a:rPr lang="en-US" altLang="en-US"/>
              <a:t>A general concept used to quantify the response in one variable when another variable changes</a:t>
            </a:r>
          </a:p>
          <a:p>
            <a:pPr eaLnBrk="1" hangingPunct="1"/>
            <a:r>
              <a:rPr lang="en-US" altLang="en-US"/>
              <a:t>elasticity of A with respect to B =</a:t>
            </a:r>
          </a:p>
          <a:p>
            <a:pPr algn="ctr" eaLnBrk="1" hangingPunct="1">
              <a:buFont typeface="Wingdings 2" pitchFamily="18" charset="2"/>
              <a:buNone/>
            </a:pPr>
            <a:r>
              <a:rPr lang="en-US" altLang="en-US"/>
              <a:t>% </a:t>
            </a:r>
            <a:r>
              <a:rPr lang="en-US" altLang="en-US">
                <a:sym typeface="Symbol" pitchFamily="18" charset="2"/>
              </a:rPr>
              <a:t>A/</a:t>
            </a:r>
            <a:r>
              <a:rPr lang="en-US" altLang="en-US"/>
              <a:t> %</a:t>
            </a:r>
            <a:r>
              <a:rPr lang="en-US" altLang="en-US">
                <a:sym typeface="Symbol" pitchFamily="18" charset="2"/>
              </a:rPr>
              <a:t>B</a:t>
            </a:r>
          </a:p>
          <a:p>
            <a:r>
              <a:rPr lang="en-US" altLang="en-US"/>
              <a:t>More precisely, elasticity of demand is the percentage change in quantity demanded divided by the percentage change in one of the variables on which demand depends.</a:t>
            </a:r>
            <a:endParaRPr lang="en-US" altLang="en-US">
              <a:sym typeface="Symbol" pitchFamily="18" charset="2"/>
            </a:endParaRPr>
          </a:p>
        </p:txBody>
      </p:sp>
      <p:sp>
        <p:nvSpPr>
          <p:cNvPr id="102402" name="Rectangle 2"/>
          <p:cNvSpPr>
            <a:spLocks noGrp="1"/>
          </p:cNvSpPr>
          <p:nvPr>
            <p:ph type="title"/>
          </p:nvPr>
        </p:nvSpPr>
        <p:spPr bwMode="auto"/>
        <p:txBody>
          <a:bodyPr wrap="square" numCol="1" compatLnSpc="1">
            <a:prstTxWarp prst="textNoShape">
              <a:avLst/>
            </a:prstTxWarp>
          </a:bodyPr>
          <a:lstStyle/>
          <a:p>
            <a:pPr eaLnBrk="1" fontAlgn="auto" hangingPunct="1">
              <a:spcAft>
                <a:spcPts val="0"/>
              </a:spcAft>
              <a:defRPr/>
            </a:pPr>
            <a:r>
              <a:rPr lang="en-US" sz="3000" b="0">
                <a:solidFill>
                  <a:schemeClr val="tx1"/>
                </a:solidFill>
              </a:rPr>
              <a:t>ELASTICITY</a:t>
            </a:r>
          </a:p>
        </p:txBody>
      </p:sp>
      <p:sp>
        <p:nvSpPr>
          <p:cNvPr id="5" name="Slide Number Placeholder 3"/>
          <p:cNvSpPr txBox="1">
            <a:spLocks noChangeArrowheads="1"/>
          </p:cNvSpPr>
          <p:nvPr/>
        </p:nvSpPr>
        <p:spPr bwMode="auto">
          <a:xfrm>
            <a:off x="8647113" y="6408738"/>
            <a:ext cx="366712"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2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40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03">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0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240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p:cNvSpPr>
          <p:nvPr>
            <p:ph type="title"/>
          </p:nvPr>
        </p:nvSpPr>
        <p:spPr bwMode="auto">
          <a:xfrm>
            <a:off x="457200" y="320675"/>
            <a:ext cx="7239000" cy="1143000"/>
          </a:xfrm>
        </p:spPr>
        <p:txBody>
          <a:bodyPr wrap="square" numCol="1" compatLnSpc="1">
            <a:prstTxWarp prst="textNoShape">
              <a:avLst/>
            </a:prstTxWarp>
          </a:bodyPr>
          <a:lstStyle/>
          <a:p>
            <a:pPr eaLnBrk="1" fontAlgn="auto" hangingPunct="1">
              <a:spcAft>
                <a:spcPts val="0"/>
              </a:spcAft>
              <a:defRPr/>
            </a:pPr>
            <a:r>
              <a:rPr lang="en-US" sz="2500" b="0">
                <a:solidFill>
                  <a:schemeClr val="tx1"/>
                </a:solidFill>
              </a:rPr>
              <a:t>Income Elasticity of Demand</a:t>
            </a:r>
          </a:p>
        </p:txBody>
      </p:sp>
      <p:sp>
        <p:nvSpPr>
          <p:cNvPr id="122883" name="Text Box 3"/>
          <p:cNvSpPr txBox="1">
            <a:spLocks noChangeArrowheads="1"/>
          </p:cNvSpPr>
          <p:nvPr/>
        </p:nvSpPr>
        <p:spPr bwMode="auto">
          <a:xfrm>
            <a:off x="914400" y="4876800"/>
            <a:ext cx="2914650" cy="579438"/>
          </a:xfrm>
          <a:prstGeom prst="rect">
            <a:avLst/>
          </a:prstGeom>
          <a:noFill/>
          <a:ln w="9525">
            <a:noFill/>
            <a:miter lim="800000"/>
            <a:headEnd/>
            <a:tailEnd/>
          </a:ln>
        </p:spPr>
        <p:txBody>
          <a:bodyPr wrap="none">
            <a:spAutoFit/>
          </a:bodyPr>
          <a:lstStyle/>
          <a:p>
            <a:r>
              <a:rPr lang="en-US" altLang="en-US" sz="3200">
                <a:latin typeface="Arial" charset="0"/>
              </a:rPr>
              <a:t>Point Definition</a:t>
            </a:r>
          </a:p>
        </p:txBody>
      </p:sp>
      <p:pic>
        <p:nvPicPr>
          <p:cNvPr id="122884" name="Picture 4"/>
          <p:cNvPicPr>
            <a:picLocks noChangeAspect="1" noChangeArrowheads="1"/>
          </p:cNvPicPr>
          <p:nvPr/>
        </p:nvPicPr>
        <p:blipFill>
          <a:blip r:embed="rId2" cstate="print"/>
          <a:srcRect/>
          <a:stretch>
            <a:fillRect/>
          </a:stretch>
        </p:blipFill>
        <p:spPr bwMode="auto">
          <a:xfrm>
            <a:off x="4419600" y="4648200"/>
            <a:ext cx="3455988" cy="1046163"/>
          </a:xfrm>
          <a:prstGeom prst="rect">
            <a:avLst/>
          </a:prstGeom>
          <a:noFill/>
          <a:ln w="9525">
            <a:noFill/>
            <a:miter lim="800000"/>
            <a:headEnd/>
            <a:tailEnd/>
          </a:ln>
        </p:spPr>
      </p:pic>
      <p:sp>
        <p:nvSpPr>
          <p:cNvPr id="122885" name="Text Box 5"/>
          <p:cNvSpPr txBox="1">
            <a:spLocks noChangeArrowheads="1"/>
          </p:cNvSpPr>
          <p:nvPr/>
        </p:nvSpPr>
        <p:spPr bwMode="auto">
          <a:xfrm>
            <a:off x="304800" y="1905000"/>
            <a:ext cx="7772400" cy="1800225"/>
          </a:xfrm>
          <a:prstGeom prst="rect">
            <a:avLst/>
          </a:prstGeom>
          <a:noFill/>
          <a:ln w="9525">
            <a:noFill/>
            <a:miter lim="800000"/>
            <a:headEnd/>
            <a:tailEnd/>
          </a:ln>
        </p:spPr>
        <p:txBody>
          <a:bodyPr>
            <a:spAutoFit/>
          </a:bodyPr>
          <a:lstStyle/>
          <a:p>
            <a:pPr algn="just"/>
            <a:r>
              <a:rPr lang="en-US" altLang="en-US" sz="2800"/>
              <a:t>The responsiveness of demand to changes in income.</a:t>
            </a:r>
          </a:p>
          <a:p>
            <a:pPr algn="just"/>
            <a:r>
              <a:rPr lang="en-US" altLang="en-US" sz="2800"/>
              <a:t>Other factors held constant, income elasticity of a good is the percentage change in demand associated with a 1% change in income</a:t>
            </a:r>
          </a:p>
        </p:txBody>
      </p:sp>
      <p:sp>
        <p:nvSpPr>
          <p:cNvPr id="7"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28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28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28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22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utoUpdateAnimBg="0"/>
      <p:bldP spid="12288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bwMode="auto">
          <a:xfrm>
            <a:off x="457200" y="320675"/>
            <a:ext cx="7239000" cy="1143000"/>
          </a:xfrm>
        </p:spPr>
        <p:txBody>
          <a:bodyPr wrap="square" numCol="1" compatLnSpc="1">
            <a:prstTxWarp prst="textNoShape">
              <a:avLst/>
            </a:prstTxWarp>
          </a:bodyPr>
          <a:lstStyle/>
          <a:p>
            <a:pPr eaLnBrk="1" fontAlgn="auto" hangingPunct="1">
              <a:spcAft>
                <a:spcPts val="0"/>
              </a:spcAft>
              <a:defRPr/>
            </a:pPr>
            <a:r>
              <a:rPr lang="en-US" sz="3000" b="0">
                <a:solidFill>
                  <a:schemeClr val="tx1"/>
                </a:solidFill>
              </a:rPr>
              <a:t>Income Elasticity of Demand</a:t>
            </a:r>
          </a:p>
        </p:txBody>
      </p:sp>
      <p:sp>
        <p:nvSpPr>
          <p:cNvPr id="43011" name="Text Box 3"/>
          <p:cNvSpPr txBox="1">
            <a:spLocks noChangeArrowheads="1"/>
          </p:cNvSpPr>
          <p:nvPr/>
        </p:nvSpPr>
        <p:spPr bwMode="auto">
          <a:xfrm>
            <a:off x="914400" y="3352800"/>
            <a:ext cx="2598738" cy="579438"/>
          </a:xfrm>
          <a:prstGeom prst="rect">
            <a:avLst/>
          </a:prstGeom>
          <a:noFill/>
          <a:ln w="9525">
            <a:noFill/>
            <a:miter lim="800000"/>
            <a:headEnd/>
            <a:tailEnd/>
          </a:ln>
        </p:spPr>
        <p:txBody>
          <a:bodyPr wrap="none">
            <a:spAutoFit/>
          </a:bodyPr>
          <a:lstStyle/>
          <a:p>
            <a:r>
              <a:rPr lang="en-US" altLang="en-US" sz="3200">
                <a:latin typeface="Arial" charset="0"/>
              </a:rPr>
              <a:t>Arc Definition</a:t>
            </a:r>
          </a:p>
        </p:txBody>
      </p:sp>
      <p:pic>
        <p:nvPicPr>
          <p:cNvPr id="43012" name="Picture 4"/>
          <p:cNvPicPr>
            <a:picLocks noChangeAspect="1" noChangeArrowheads="1"/>
          </p:cNvPicPr>
          <p:nvPr/>
        </p:nvPicPr>
        <p:blipFill>
          <a:blip r:embed="rId2" cstate="print"/>
          <a:srcRect/>
          <a:stretch>
            <a:fillRect/>
          </a:stretch>
        </p:blipFill>
        <p:spPr bwMode="auto">
          <a:xfrm>
            <a:off x="3886200" y="3200400"/>
            <a:ext cx="3409950" cy="1082675"/>
          </a:xfrm>
          <a:prstGeom prst="rect">
            <a:avLst/>
          </a:prstGeom>
          <a:noFill/>
          <a:ln w="9525">
            <a:noFill/>
            <a:miter lim="800000"/>
            <a:headEnd/>
            <a:tailEnd/>
          </a:ln>
        </p:spPr>
      </p:pic>
      <p:sp>
        <p:nvSpPr>
          <p:cNvPr id="6"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Rectangle 2"/>
          <p:cNvSpPr>
            <a:spLocks noGrp="1"/>
          </p:cNvSpPr>
          <p:nvPr>
            <p:ph idx="1"/>
          </p:nvPr>
        </p:nvSpPr>
        <p:spPr>
          <a:xfrm>
            <a:off x="685800" y="1447800"/>
            <a:ext cx="7772400" cy="4648200"/>
          </a:xfrm>
        </p:spPr>
        <p:txBody>
          <a:bodyPr/>
          <a:lstStyle/>
          <a:p>
            <a:pPr eaLnBrk="1" hangingPunct="1"/>
            <a:r>
              <a:rPr lang="en-US" altLang="en-US" b="1"/>
              <a:t>Normal Goods</a:t>
            </a:r>
            <a:r>
              <a:rPr lang="en-US" altLang="en-US"/>
              <a:t>   ΔQ/ΔI  =  </a:t>
            </a:r>
            <a:r>
              <a:rPr lang="en-US" altLang="en-US" b="1"/>
              <a:t>+ve,  </a:t>
            </a:r>
            <a:r>
              <a:rPr lang="en-US" altLang="en-US"/>
              <a:t>E</a:t>
            </a:r>
            <a:r>
              <a:rPr lang="en-US" altLang="en-US" baseline="-25000"/>
              <a:t>I</a:t>
            </a:r>
            <a:r>
              <a:rPr lang="en-US" altLang="en-US"/>
              <a:t> = </a:t>
            </a:r>
            <a:r>
              <a:rPr lang="en-US" altLang="en-US" b="1"/>
              <a:t>+ve</a:t>
            </a:r>
            <a:r>
              <a:rPr lang="en-US" altLang="en-US"/>
              <a:t> </a:t>
            </a:r>
          </a:p>
          <a:p>
            <a:pPr lvl="1" eaLnBrk="1" hangingPunct="1"/>
            <a:r>
              <a:rPr lang="en-US" altLang="en-US"/>
              <a:t>Necessities  0  &lt;  E</a:t>
            </a:r>
            <a:r>
              <a:rPr lang="en-US" altLang="en-US" baseline="-25000"/>
              <a:t>I </a:t>
            </a:r>
            <a:r>
              <a:rPr lang="en-US" altLang="en-US"/>
              <a:t> </a:t>
            </a:r>
            <a:r>
              <a:rPr lang="en-US" altLang="en-US">
                <a:sym typeface="Symbol" pitchFamily="18" charset="2"/>
              </a:rPr>
              <a:t></a:t>
            </a:r>
            <a:r>
              <a:rPr lang="en-US" altLang="en-US"/>
              <a:t>  1 </a:t>
            </a:r>
          </a:p>
          <a:p>
            <a:pPr lvl="1" eaLnBrk="1" hangingPunct="1"/>
            <a:r>
              <a:rPr lang="en-US" altLang="en-US"/>
              <a:t>Luxuries   E</a:t>
            </a:r>
            <a:r>
              <a:rPr lang="en-US" altLang="en-US" baseline="-25000"/>
              <a:t>I </a:t>
            </a:r>
            <a:r>
              <a:rPr lang="en-US" altLang="en-US"/>
              <a:t> &gt;  1</a:t>
            </a:r>
          </a:p>
          <a:p>
            <a:pPr eaLnBrk="1" hangingPunct="1"/>
            <a:endParaRPr lang="en-US" altLang="en-US"/>
          </a:p>
          <a:p>
            <a:pPr eaLnBrk="1" hangingPunct="1"/>
            <a:r>
              <a:rPr lang="en-US" altLang="en-US" b="1"/>
              <a:t>Inferior Goods</a:t>
            </a:r>
            <a:r>
              <a:rPr lang="en-US" altLang="en-US"/>
              <a:t>  ΔQ/ΔI  =  </a:t>
            </a:r>
            <a:r>
              <a:rPr lang="en-US" altLang="en-US" b="1"/>
              <a:t>-ve,   </a:t>
            </a:r>
            <a:r>
              <a:rPr lang="en-US" altLang="en-US"/>
              <a:t>E</a:t>
            </a:r>
            <a:r>
              <a:rPr lang="en-US" altLang="en-US" baseline="-25000"/>
              <a:t>I</a:t>
            </a:r>
            <a:r>
              <a:rPr lang="en-US" altLang="en-US"/>
              <a:t> = </a:t>
            </a:r>
            <a:r>
              <a:rPr lang="en-US" altLang="en-US" b="1"/>
              <a:t>-ve</a:t>
            </a:r>
            <a:r>
              <a:rPr lang="en-US" altLang="en-US"/>
              <a:t> </a:t>
            </a:r>
          </a:p>
        </p:txBody>
      </p:sp>
      <p:sp>
        <p:nvSpPr>
          <p:cNvPr id="4"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5954">
                                            <p:txEl>
                                              <p:pRg st="0" end="0"/>
                                            </p:txEl>
                                          </p:spTgt>
                                        </p:tgtEl>
                                        <p:attrNameLst>
                                          <p:attrName>style.visibility</p:attrName>
                                        </p:attrNameLst>
                                      </p:cBhvr>
                                      <p:to>
                                        <p:strVal val="visible"/>
                                      </p:to>
                                    </p:set>
                                    <p:animEffect transition="in" filter="box(in)">
                                      <p:cBhvr>
                                        <p:cTn id="7" dur="500"/>
                                        <p:tgtEl>
                                          <p:spTgt spid="125954">
                                            <p:txEl>
                                              <p:pRg st="0" end="0"/>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25954">
                                            <p:txEl>
                                              <p:pRg st="1" end="1"/>
                                            </p:txEl>
                                          </p:spTgt>
                                        </p:tgtEl>
                                        <p:attrNameLst>
                                          <p:attrName>style.visibility</p:attrName>
                                        </p:attrNameLst>
                                      </p:cBhvr>
                                      <p:to>
                                        <p:strVal val="visible"/>
                                      </p:to>
                                    </p:set>
                                    <p:animEffect transition="in" filter="box(in)">
                                      <p:cBhvr>
                                        <p:cTn id="10" dur="500"/>
                                        <p:tgtEl>
                                          <p:spTgt spid="125954">
                                            <p:txEl>
                                              <p:pRg st="1" end="1"/>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5954">
                                            <p:txEl>
                                              <p:pRg st="2" end="2"/>
                                            </p:txEl>
                                          </p:spTgt>
                                        </p:tgtEl>
                                        <p:attrNameLst>
                                          <p:attrName>style.visibility</p:attrName>
                                        </p:attrNameLst>
                                      </p:cBhvr>
                                      <p:to>
                                        <p:strVal val="visible"/>
                                      </p:to>
                                    </p:set>
                                    <p:animEffect transition="in" filter="box(in)">
                                      <p:cBhvr>
                                        <p:cTn id="13" dur="500"/>
                                        <p:tgtEl>
                                          <p:spTgt spid="125954">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25954">
                                            <p:txEl>
                                              <p:pRg st="4" end="4"/>
                                            </p:txEl>
                                          </p:spTgt>
                                        </p:tgtEl>
                                        <p:attrNameLst>
                                          <p:attrName>style.visibility</p:attrName>
                                        </p:attrNameLst>
                                      </p:cBhvr>
                                      <p:to>
                                        <p:strVal val="visible"/>
                                      </p:to>
                                    </p:set>
                                    <p:animEffect transition="in" filter="box(in)">
                                      <p:cBhvr>
                                        <p:cTn id="18" dur="500"/>
                                        <p:tgtEl>
                                          <p:spTgt spid="12595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457200" y="990600"/>
            <a:ext cx="7345363" cy="2227263"/>
          </a:xfrm>
          <a:prstGeom prst="rect">
            <a:avLst/>
          </a:prstGeom>
          <a:noFill/>
          <a:ln w="9525">
            <a:noFill/>
            <a:miter lim="800000"/>
            <a:headEnd/>
            <a:tailEnd/>
          </a:ln>
        </p:spPr>
        <p:txBody>
          <a:bodyPr wrap="none">
            <a:spAutoFit/>
          </a:bodyPr>
          <a:lstStyle/>
          <a:p>
            <a:pPr algn="ctr"/>
            <a:r>
              <a:rPr lang="en-US" altLang="en-US" sz="2800"/>
              <a:t>Demand of automobiles as a function of income is</a:t>
            </a:r>
          </a:p>
          <a:p>
            <a:pPr algn="ctr"/>
            <a:r>
              <a:rPr lang="en-US" altLang="en-US" sz="2800"/>
              <a:t>Q = 50,000 + 5(I)</a:t>
            </a:r>
          </a:p>
          <a:p>
            <a:pPr algn="ctr"/>
            <a:r>
              <a:rPr lang="en-US" altLang="en-US" sz="2800"/>
              <a:t>Present Income =    $10,000 </a:t>
            </a:r>
          </a:p>
          <a:p>
            <a:pPr algn="ctr"/>
            <a:r>
              <a:rPr lang="en-US" altLang="en-US" sz="2800"/>
              <a:t>Changed Income = $11,000 </a:t>
            </a:r>
          </a:p>
          <a:p>
            <a:pPr algn="ctr"/>
            <a:endParaRPr lang="en-US" altLang="en-US" sz="2800"/>
          </a:p>
        </p:txBody>
      </p:sp>
      <p:sp>
        <p:nvSpPr>
          <p:cNvPr id="124931" name="Text Box 3"/>
          <p:cNvSpPr txBox="1">
            <a:spLocks noChangeArrowheads="1"/>
          </p:cNvSpPr>
          <p:nvPr/>
        </p:nvSpPr>
        <p:spPr bwMode="auto">
          <a:xfrm>
            <a:off x="1905000" y="3352800"/>
            <a:ext cx="4462463" cy="946150"/>
          </a:xfrm>
          <a:prstGeom prst="rect">
            <a:avLst/>
          </a:prstGeom>
          <a:noFill/>
          <a:ln w="9525">
            <a:noFill/>
            <a:miter lim="800000"/>
            <a:headEnd/>
            <a:tailEnd/>
          </a:ln>
        </p:spPr>
        <p:txBody>
          <a:bodyPr wrap="none">
            <a:spAutoFit/>
          </a:bodyPr>
          <a:lstStyle/>
          <a:p>
            <a:r>
              <a:rPr lang="en-US" altLang="en-US" sz="2800"/>
              <a:t>I</a:t>
            </a:r>
            <a:r>
              <a:rPr lang="en-US" altLang="en-US" sz="2800" baseline="-25000"/>
              <a:t>1</a:t>
            </a:r>
            <a:r>
              <a:rPr lang="en-US" altLang="en-US"/>
              <a:t> = $10,000,		Q = 100,000</a:t>
            </a:r>
          </a:p>
          <a:p>
            <a:r>
              <a:rPr lang="en-US" altLang="en-US" sz="2800"/>
              <a:t>I</a:t>
            </a:r>
            <a:r>
              <a:rPr lang="en-US" altLang="en-US" sz="2800" baseline="-25000"/>
              <a:t>2</a:t>
            </a:r>
            <a:r>
              <a:rPr lang="en-US" altLang="en-US"/>
              <a:t> = $11,000,		Q = 105,000</a:t>
            </a:r>
          </a:p>
        </p:txBody>
      </p:sp>
      <p:sp>
        <p:nvSpPr>
          <p:cNvPr id="124932" name="Text Box 4"/>
          <p:cNvSpPr txBox="1">
            <a:spLocks noChangeArrowheads="1"/>
          </p:cNvSpPr>
          <p:nvPr/>
        </p:nvSpPr>
        <p:spPr bwMode="auto">
          <a:xfrm>
            <a:off x="3352800" y="4953000"/>
            <a:ext cx="1698625" cy="519113"/>
          </a:xfrm>
          <a:prstGeom prst="rect">
            <a:avLst/>
          </a:prstGeom>
          <a:noFill/>
          <a:ln w="9525">
            <a:noFill/>
            <a:miter lim="800000"/>
            <a:headEnd/>
            <a:tailEnd/>
          </a:ln>
        </p:spPr>
        <p:txBody>
          <a:bodyPr>
            <a:spAutoFit/>
          </a:bodyPr>
          <a:lstStyle/>
          <a:p>
            <a:r>
              <a:rPr lang="en-US" altLang="en-US" sz="2800"/>
              <a:t>E</a:t>
            </a:r>
            <a:r>
              <a:rPr lang="en-US" altLang="en-US" sz="2800" baseline="-25000"/>
              <a:t>I</a:t>
            </a:r>
            <a:r>
              <a:rPr lang="en-US" altLang="en-US" sz="2800"/>
              <a:t> = 0.512</a:t>
            </a:r>
            <a:endParaRPr lang="en-US" altLang="en-US"/>
          </a:p>
        </p:txBody>
      </p:sp>
      <p:sp>
        <p:nvSpPr>
          <p:cNvPr id="45061" name="Rectangle 5"/>
          <p:cNvSpPr>
            <a:spLocks/>
          </p:cNvSpPr>
          <p:nvPr/>
        </p:nvSpPr>
        <p:spPr bwMode="auto">
          <a:xfrm>
            <a:off x="457200" y="320675"/>
            <a:ext cx="7239000" cy="746125"/>
          </a:xfrm>
          <a:prstGeom prst="rect">
            <a:avLst/>
          </a:prstGeom>
          <a:noFill/>
          <a:ln w="9525">
            <a:noFill/>
            <a:miter lim="800000"/>
            <a:headEnd/>
            <a:tailEnd/>
          </a:ln>
        </p:spPr>
        <p:txBody>
          <a:bodyPr lIns="45720" tIns="0" rIns="45720" bIns="0" anchor="b"/>
          <a:lstStyle/>
          <a:p>
            <a:pPr eaLnBrk="1" hangingPunct="1"/>
            <a:r>
              <a:rPr lang="en-US" altLang="en-US" sz="3800" b="1">
                <a:latin typeface="Trebuchet MS" pitchFamily="34" charset="0"/>
              </a:rPr>
              <a:t>Exercise1</a:t>
            </a:r>
          </a:p>
        </p:txBody>
      </p:sp>
      <p:sp>
        <p:nvSpPr>
          <p:cNvPr id="7"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49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4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autoUpdateAnimBg="0"/>
      <p:bldP spid="124931" grpId="0" autoUpdateAnimBg="0"/>
      <p:bldP spid="12493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bwMode="auto">
          <a:xfrm>
            <a:off x="304800" y="0"/>
            <a:ext cx="7467600" cy="1143000"/>
          </a:xfrm>
        </p:spPr>
        <p:txBody>
          <a:bodyPr wrap="square" numCol="1" compatLnSpc="1">
            <a:prstTxWarp prst="textNoShape">
              <a:avLst/>
            </a:prstTxWarp>
          </a:bodyPr>
          <a:lstStyle/>
          <a:p>
            <a:pPr eaLnBrk="1" fontAlgn="auto" hangingPunct="1">
              <a:spcAft>
                <a:spcPts val="0"/>
              </a:spcAft>
              <a:defRPr/>
            </a:pPr>
            <a:r>
              <a:rPr lang="en-US" sz="3000" b="0">
                <a:solidFill>
                  <a:schemeClr val="tx1"/>
                </a:solidFill>
              </a:rPr>
              <a:t>Cross-Price Elasticity of Demand</a:t>
            </a:r>
          </a:p>
        </p:txBody>
      </p:sp>
      <p:sp>
        <p:nvSpPr>
          <p:cNvPr id="46083" name="Text Box 3"/>
          <p:cNvSpPr txBox="1">
            <a:spLocks noChangeArrowheads="1"/>
          </p:cNvSpPr>
          <p:nvPr/>
        </p:nvSpPr>
        <p:spPr bwMode="auto">
          <a:xfrm>
            <a:off x="533400" y="4648200"/>
            <a:ext cx="2914650" cy="579438"/>
          </a:xfrm>
          <a:prstGeom prst="rect">
            <a:avLst/>
          </a:prstGeom>
          <a:noFill/>
          <a:ln w="9525">
            <a:noFill/>
            <a:miter lim="800000"/>
            <a:headEnd/>
            <a:tailEnd/>
          </a:ln>
        </p:spPr>
        <p:txBody>
          <a:bodyPr wrap="none">
            <a:spAutoFit/>
          </a:bodyPr>
          <a:lstStyle/>
          <a:p>
            <a:r>
              <a:rPr lang="en-US" altLang="en-US" sz="3200">
                <a:latin typeface="Arial" charset="0"/>
              </a:rPr>
              <a:t>Point Definition</a:t>
            </a:r>
          </a:p>
        </p:txBody>
      </p:sp>
      <p:pic>
        <p:nvPicPr>
          <p:cNvPr id="46084" name="Picture 4"/>
          <p:cNvPicPr>
            <a:picLocks noChangeAspect="1" noChangeArrowheads="1"/>
          </p:cNvPicPr>
          <p:nvPr/>
        </p:nvPicPr>
        <p:blipFill>
          <a:blip r:embed="rId2" cstate="print"/>
          <a:srcRect/>
          <a:stretch>
            <a:fillRect/>
          </a:stretch>
        </p:blipFill>
        <p:spPr bwMode="auto">
          <a:xfrm>
            <a:off x="3733800" y="4495800"/>
            <a:ext cx="4479925" cy="1079500"/>
          </a:xfrm>
          <a:prstGeom prst="rect">
            <a:avLst/>
          </a:prstGeom>
          <a:noFill/>
          <a:ln w="9525">
            <a:noFill/>
            <a:miter lim="800000"/>
            <a:headEnd/>
            <a:tailEnd/>
          </a:ln>
        </p:spPr>
      </p:pic>
      <p:sp>
        <p:nvSpPr>
          <p:cNvPr id="46085" name="Text Box 5"/>
          <p:cNvSpPr txBox="1">
            <a:spLocks noChangeArrowheads="1"/>
          </p:cNvSpPr>
          <p:nvPr/>
        </p:nvSpPr>
        <p:spPr bwMode="auto">
          <a:xfrm>
            <a:off x="228600" y="1524000"/>
            <a:ext cx="7315200" cy="2654300"/>
          </a:xfrm>
          <a:prstGeom prst="rect">
            <a:avLst/>
          </a:prstGeom>
          <a:noFill/>
          <a:ln w="9525">
            <a:noFill/>
            <a:miter lim="800000"/>
            <a:headEnd/>
            <a:tailEnd/>
          </a:ln>
        </p:spPr>
        <p:txBody>
          <a:bodyPr>
            <a:spAutoFit/>
          </a:bodyPr>
          <a:lstStyle/>
          <a:p>
            <a:pPr algn="just"/>
            <a:r>
              <a:rPr lang="en-US" altLang="en-US" sz="2800"/>
              <a:t>Responsiveness in the demand for commodity X to a change in the price of commodity Y. Other factors held constant, cross price elasticity of a good is the % change in demand for commodity X divided by the % change in the price of commodity Y</a:t>
            </a:r>
            <a:endParaRPr lang="en-US" altLang="en-US"/>
          </a:p>
        </p:txBody>
      </p:sp>
      <p:sp>
        <p:nvSpPr>
          <p:cNvPr id="7"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bwMode="auto">
          <a:xfrm>
            <a:off x="381000" y="609600"/>
            <a:ext cx="8382000" cy="1143000"/>
          </a:xfrm>
        </p:spPr>
        <p:txBody>
          <a:bodyPr wrap="square" numCol="1" compatLnSpc="1">
            <a:prstTxWarp prst="textNoShape">
              <a:avLst/>
            </a:prstTxWarp>
          </a:bodyPr>
          <a:lstStyle/>
          <a:p>
            <a:pPr eaLnBrk="1" fontAlgn="auto" hangingPunct="1">
              <a:spcAft>
                <a:spcPts val="0"/>
              </a:spcAft>
              <a:defRPr/>
            </a:pPr>
            <a:r>
              <a:rPr lang="en-US" sz="3000" b="0">
                <a:solidFill>
                  <a:schemeClr val="tx1"/>
                </a:solidFill>
              </a:rPr>
              <a:t>Cross-Price Elasticity of Demand</a:t>
            </a:r>
          </a:p>
        </p:txBody>
      </p:sp>
      <p:sp>
        <p:nvSpPr>
          <p:cNvPr id="47107" name="Text Box 3"/>
          <p:cNvSpPr txBox="1">
            <a:spLocks noChangeArrowheads="1"/>
          </p:cNvSpPr>
          <p:nvPr/>
        </p:nvSpPr>
        <p:spPr bwMode="auto">
          <a:xfrm>
            <a:off x="914400" y="2743200"/>
            <a:ext cx="2598738" cy="579438"/>
          </a:xfrm>
          <a:prstGeom prst="rect">
            <a:avLst/>
          </a:prstGeom>
          <a:noFill/>
          <a:ln w="9525">
            <a:noFill/>
            <a:miter lim="800000"/>
            <a:headEnd/>
            <a:tailEnd/>
          </a:ln>
        </p:spPr>
        <p:txBody>
          <a:bodyPr wrap="none">
            <a:spAutoFit/>
          </a:bodyPr>
          <a:lstStyle/>
          <a:p>
            <a:r>
              <a:rPr lang="en-US" altLang="en-US" sz="3200">
                <a:latin typeface="Arial" charset="0"/>
              </a:rPr>
              <a:t>Arc Definition</a:t>
            </a:r>
          </a:p>
        </p:txBody>
      </p:sp>
      <p:pic>
        <p:nvPicPr>
          <p:cNvPr id="47108" name="Picture 4"/>
          <p:cNvPicPr>
            <a:picLocks noChangeAspect="1" noChangeArrowheads="1"/>
          </p:cNvPicPr>
          <p:nvPr/>
        </p:nvPicPr>
        <p:blipFill>
          <a:blip r:embed="rId2" cstate="print"/>
          <a:srcRect/>
          <a:stretch>
            <a:fillRect/>
          </a:stretch>
        </p:blipFill>
        <p:spPr bwMode="auto">
          <a:xfrm>
            <a:off x="3962400" y="2590800"/>
            <a:ext cx="4414838" cy="1079500"/>
          </a:xfrm>
          <a:prstGeom prst="rect">
            <a:avLst/>
          </a:prstGeom>
          <a:noFill/>
          <a:ln w="9525">
            <a:noFill/>
            <a:miter lim="800000"/>
            <a:headEnd/>
            <a:tailEnd/>
          </a:ln>
        </p:spPr>
      </p:pic>
      <p:grpSp>
        <p:nvGrpSpPr>
          <p:cNvPr id="2" name="Group 5"/>
          <p:cNvGrpSpPr>
            <a:grpSpLocks/>
          </p:cNvGrpSpPr>
          <p:nvPr/>
        </p:nvGrpSpPr>
        <p:grpSpPr bwMode="auto">
          <a:xfrm>
            <a:off x="1143000" y="4191000"/>
            <a:ext cx="2192338" cy="1381125"/>
            <a:chOff x="720" y="2640"/>
            <a:chExt cx="1381" cy="870"/>
          </a:xfrm>
        </p:grpSpPr>
        <p:sp>
          <p:nvSpPr>
            <p:cNvPr id="47114" name="Text Box 6"/>
            <p:cNvSpPr txBox="1">
              <a:spLocks noChangeArrowheads="1"/>
            </p:cNvSpPr>
            <p:nvPr/>
          </p:nvSpPr>
          <p:spPr bwMode="auto">
            <a:xfrm>
              <a:off x="720" y="2640"/>
              <a:ext cx="1381" cy="365"/>
            </a:xfrm>
            <a:prstGeom prst="rect">
              <a:avLst/>
            </a:prstGeom>
            <a:noFill/>
            <a:ln w="9525">
              <a:noFill/>
              <a:miter lim="800000"/>
              <a:headEnd/>
              <a:tailEnd/>
            </a:ln>
          </p:spPr>
          <p:txBody>
            <a:bodyPr wrap="none">
              <a:spAutoFit/>
            </a:bodyPr>
            <a:lstStyle/>
            <a:p>
              <a:r>
                <a:rPr lang="en-US" altLang="en-US" sz="3200">
                  <a:latin typeface="Arial" charset="0"/>
                </a:rPr>
                <a:t>Substitutes</a:t>
              </a:r>
            </a:p>
          </p:txBody>
        </p:sp>
        <p:pic>
          <p:nvPicPr>
            <p:cNvPr id="47115" name="Picture 7"/>
            <p:cNvPicPr>
              <a:picLocks noChangeAspect="1" noChangeArrowheads="1"/>
            </p:cNvPicPr>
            <p:nvPr/>
          </p:nvPicPr>
          <p:blipFill>
            <a:blip r:embed="rId3" cstate="print"/>
            <a:srcRect/>
            <a:stretch>
              <a:fillRect/>
            </a:stretch>
          </p:blipFill>
          <p:spPr bwMode="auto">
            <a:xfrm>
              <a:off x="1008" y="3168"/>
              <a:ext cx="806" cy="342"/>
            </a:xfrm>
            <a:prstGeom prst="rect">
              <a:avLst/>
            </a:prstGeom>
            <a:noFill/>
            <a:ln w="9525">
              <a:noFill/>
              <a:miter lim="800000"/>
              <a:headEnd/>
              <a:tailEnd/>
            </a:ln>
          </p:spPr>
        </p:pic>
      </p:grpSp>
      <p:grpSp>
        <p:nvGrpSpPr>
          <p:cNvPr id="3" name="Group 8"/>
          <p:cNvGrpSpPr>
            <a:grpSpLocks/>
          </p:cNvGrpSpPr>
          <p:nvPr/>
        </p:nvGrpSpPr>
        <p:grpSpPr bwMode="auto">
          <a:xfrm>
            <a:off x="4800600" y="4191000"/>
            <a:ext cx="2687638" cy="1304925"/>
            <a:chOff x="3024" y="2640"/>
            <a:chExt cx="1693" cy="822"/>
          </a:xfrm>
        </p:grpSpPr>
        <p:sp>
          <p:nvSpPr>
            <p:cNvPr id="47112" name="Text Box 9"/>
            <p:cNvSpPr txBox="1">
              <a:spLocks noChangeArrowheads="1"/>
            </p:cNvSpPr>
            <p:nvPr/>
          </p:nvSpPr>
          <p:spPr bwMode="auto">
            <a:xfrm>
              <a:off x="3024" y="2640"/>
              <a:ext cx="1693" cy="365"/>
            </a:xfrm>
            <a:prstGeom prst="rect">
              <a:avLst/>
            </a:prstGeom>
            <a:noFill/>
            <a:ln w="9525">
              <a:noFill/>
              <a:miter lim="800000"/>
              <a:headEnd/>
              <a:tailEnd/>
            </a:ln>
          </p:spPr>
          <p:txBody>
            <a:bodyPr wrap="none">
              <a:spAutoFit/>
            </a:bodyPr>
            <a:lstStyle/>
            <a:p>
              <a:r>
                <a:rPr lang="en-US" altLang="en-US" sz="3200">
                  <a:latin typeface="Arial" charset="0"/>
                </a:rPr>
                <a:t>Complements</a:t>
              </a:r>
            </a:p>
          </p:txBody>
        </p:sp>
        <p:pic>
          <p:nvPicPr>
            <p:cNvPr id="47113" name="Picture 10"/>
            <p:cNvPicPr>
              <a:picLocks noChangeAspect="1" noChangeArrowheads="1"/>
            </p:cNvPicPr>
            <p:nvPr/>
          </p:nvPicPr>
          <p:blipFill>
            <a:blip r:embed="rId4" cstate="print"/>
            <a:srcRect/>
            <a:stretch>
              <a:fillRect/>
            </a:stretch>
          </p:blipFill>
          <p:spPr bwMode="auto">
            <a:xfrm>
              <a:off x="3600" y="3120"/>
              <a:ext cx="806" cy="342"/>
            </a:xfrm>
            <a:prstGeom prst="rect">
              <a:avLst/>
            </a:prstGeom>
            <a:noFill/>
            <a:ln w="9525">
              <a:noFill/>
              <a:miter lim="800000"/>
              <a:headEnd/>
              <a:tailEnd/>
            </a:ln>
          </p:spPr>
        </p:pic>
      </p:grpSp>
      <p:sp>
        <p:nvSpPr>
          <p:cNvPr id="12"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p:cNvSpPr>
          <p:nvPr>
            <p:ph idx="1"/>
          </p:nvPr>
        </p:nvSpPr>
        <p:spPr/>
        <p:txBody>
          <a:bodyPr/>
          <a:lstStyle/>
          <a:p>
            <a:pPr eaLnBrk="1" hangingPunct="1">
              <a:lnSpc>
                <a:spcPct val="90000"/>
              </a:lnSpc>
            </a:pPr>
            <a:r>
              <a:rPr lang="en-US" altLang="en-US" sz="2000"/>
              <a:t>Acme Tobacco is currently selling 5000 pounds of pipe tobacco per year. Due to competitive pressures, the average price of a pipe declines from $15 to $12. As a result, the demand for Acme pipe tobacco increase to 6,000 pounds per year. </a:t>
            </a:r>
          </a:p>
          <a:p>
            <a:pPr eaLnBrk="1" hangingPunct="1">
              <a:lnSpc>
                <a:spcPct val="90000"/>
              </a:lnSpc>
            </a:pPr>
            <a:r>
              <a:rPr lang="en-US" altLang="en-US" sz="2000"/>
              <a:t>What is the cross elasticity of demand for pipes and pipe tobacco?</a:t>
            </a:r>
          </a:p>
          <a:p>
            <a:pPr eaLnBrk="1" hangingPunct="1">
              <a:lnSpc>
                <a:spcPct val="90000"/>
              </a:lnSpc>
            </a:pPr>
            <a:r>
              <a:rPr lang="en-US" altLang="en-US" sz="2000"/>
              <a:t>Assuming that the cross elasticity does not change, at what price of pipes would the demand for the pipe tobacco be 3,000 pounds per year? Use $15 as the initial price of a pipe. </a:t>
            </a:r>
          </a:p>
          <a:p>
            <a:pPr eaLnBrk="1" hangingPunct="1">
              <a:lnSpc>
                <a:spcPct val="90000"/>
              </a:lnSpc>
            </a:pPr>
            <a:endParaRPr lang="en-US" altLang="en-US" sz="2000"/>
          </a:p>
        </p:txBody>
      </p:sp>
      <p:sp>
        <p:nvSpPr>
          <p:cNvPr id="2" name="Rectangle 2"/>
          <p:cNvSpPr>
            <a:spLocks noGrp="1"/>
          </p:cNvSpPr>
          <p:nvPr>
            <p:ph type="title"/>
          </p:nvPr>
        </p:nvSpPr>
        <p:spPr bwMode="auto"/>
        <p:txBody>
          <a:bodyPr wrap="square" numCol="1" compatLnSpc="1">
            <a:prstTxWarp prst="textNoShape">
              <a:avLst/>
            </a:prstTxWarp>
          </a:bodyPr>
          <a:lstStyle/>
          <a:p>
            <a:pPr eaLnBrk="1" fontAlgn="auto" hangingPunct="1">
              <a:spcAft>
                <a:spcPts val="0"/>
              </a:spcAft>
              <a:defRPr/>
            </a:pPr>
            <a:r>
              <a:rPr lang="en-US">
                <a:solidFill>
                  <a:schemeClr val="tx1"/>
                </a:solidFill>
              </a:rPr>
              <a:t>Exercise</a:t>
            </a:r>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p:cNvSpPr>
          <p:nvPr>
            <p:ph idx="1"/>
          </p:nvPr>
        </p:nvSpPr>
        <p:spPr>
          <a:xfrm>
            <a:off x="1066800" y="2057400"/>
            <a:ext cx="7391400" cy="4114800"/>
          </a:xfrm>
        </p:spPr>
        <p:txBody>
          <a:bodyPr/>
          <a:lstStyle/>
          <a:p>
            <a:pPr eaLnBrk="1" hangingPunct="1"/>
            <a:r>
              <a:rPr lang="en-US" altLang="en-US" sz="2000"/>
              <a:t>E</a:t>
            </a:r>
            <a:r>
              <a:rPr lang="en-US" altLang="en-US" sz="2000" baseline="-25000"/>
              <a:t>XY</a:t>
            </a:r>
            <a:r>
              <a:rPr lang="en-US" altLang="en-US" sz="2000"/>
              <a:t> = {(6000-5000)/(12-15)}*{(12+15)/(6000+5000)</a:t>
            </a:r>
          </a:p>
          <a:p>
            <a:pPr eaLnBrk="1" hangingPunct="1">
              <a:buFont typeface="Wingdings 2" pitchFamily="18" charset="2"/>
              <a:buNone/>
            </a:pPr>
            <a:r>
              <a:rPr lang="en-US" altLang="en-US" sz="2000"/>
              <a:t>		   = -0.818</a:t>
            </a:r>
          </a:p>
          <a:p>
            <a:pPr eaLnBrk="1" hangingPunct="1">
              <a:buFont typeface="Wingdings 2" pitchFamily="18" charset="2"/>
              <a:buNone/>
            </a:pPr>
            <a:endParaRPr lang="en-US" altLang="en-US" sz="2000"/>
          </a:p>
          <a:p>
            <a:pPr eaLnBrk="1" hangingPunct="1">
              <a:buFont typeface="Wingdings 2" pitchFamily="18" charset="2"/>
              <a:buNone/>
            </a:pPr>
            <a:r>
              <a:rPr lang="en-US" altLang="en-US" sz="2000"/>
              <a:t>  P</a:t>
            </a:r>
            <a:r>
              <a:rPr lang="en-US" altLang="en-US" sz="2000" baseline="-25000"/>
              <a:t>1</a:t>
            </a:r>
            <a:r>
              <a:rPr lang="en-US" altLang="en-US" sz="2000"/>
              <a:t> = $15, Q</a:t>
            </a:r>
            <a:r>
              <a:rPr lang="en-US" altLang="en-US" sz="2000" baseline="-25000"/>
              <a:t>2</a:t>
            </a:r>
            <a:r>
              <a:rPr lang="en-US" altLang="en-US" sz="2000"/>
              <a:t> = 3000 and Q</a:t>
            </a:r>
            <a:r>
              <a:rPr lang="en-US" altLang="en-US" sz="2000" baseline="-25000"/>
              <a:t>1</a:t>
            </a:r>
            <a:r>
              <a:rPr lang="en-US" altLang="en-US" sz="2000"/>
              <a:t> = 5000</a:t>
            </a:r>
          </a:p>
          <a:p>
            <a:pPr eaLnBrk="1" hangingPunct="1">
              <a:buFont typeface="Wingdings 2" pitchFamily="18" charset="2"/>
              <a:buNone/>
            </a:pPr>
            <a:endParaRPr lang="en-US" altLang="en-US" sz="2000"/>
          </a:p>
          <a:p>
            <a:pPr eaLnBrk="1" hangingPunct="1">
              <a:buFont typeface="Wingdings 2" pitchFamily="18" charset="2"/>
              <a:buNone/>
            </a:pPr>
            <a:r>
              <a:rPr lang="en-US" altLang="en-US" sz="2000"/>
              <a:t>  Therefore, P</a:t>
            </a:r>
            <a:r>
              <a:rPr lang="en-US" altLang="en-US" sz="2000" baseline="-25000"/>
              <a:t>2</a:t>
            </a:r>
            <a:r>
              <a:rPr lang="en-US" altLang="en-US" sz="2000"/>
              <a:t> = 28.23 </a:t>
            </a:r>
          </a:p>
        </p:txBody>
      </p:sp>
      <p:sp>
        <p:nvSpPr>
          <p:cNvPr id="2" name="Rectangle 2"/>
          <p:cNvSpPr>
            <a:spLocks noGrp="1"/>
          </p:cNvSpPr>
          <p:nvPr>
            <p:ph type="title"/>
          </p:nvPr>
        </p:nvSpPr>
        <p:spPr bwMode="auto"/>
        <p:txBody>
          <a:bodyPr wrap="square" numCol="1" compatLnSpc="1">
            <a:prstTxWarp prst="textNoShape">
              <a:avLst/>
            </a:prstTxWarp>
          </a:bodyPr>
          <a:lstStyle/>
          <a:p>
            <a:pPr eaLnBrk="1" fontAlgn="auto" hangingPunct="1">
              <a:spcAft>
                <a:spcPts val="0"/>
              </a:spcAft>
              <a:defRPr/>
            </a:pPr>
            <a:endParaRPr lang="en-US">
              <a:solidFill>
                <a:schemeClr val="tx1"/>
              </a:solidFill>
            </a:endParaRPr>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p:cNvSpPr>
          <p:nvPr>
            <p:ph idx="1"/>
          </p:nvPr>
        </p:nvSpPr>
        <p:spPr>
          <a:xfrm>
            <a:off x="457200" y="1879600"/>
            <a:ext cx="7239000" cy="4576763"/>
          </a:xfrm>
        </p:spPr>
        <p:txBody>
          <a:bodyPr/>
          <a:lstStyle/>
          <a:p>
            <a:pPr eaLnBrk="1" hangingPunct="1">
              <a:lnSpc>
                <a:spcPct val="125000"/>
              </a:lnSpc>
            </a:pPr>
            <a:r>
              <a:rPr lang="en-US" altLang="en-US" sz="2200"/>
              <a:t>To determine the optimal operational policies</a:t>
            </a:r>
          </a:p>
          <a:p>
            <a:pPr eaLnBrk="1" hangingPunct="1">
              <a:lnSpc>
                <a:spcPct val="125000"/>
              </a:lnSpc>
            </a:pPr>
            <a:r>
              <a:rPr lang="en-US" altLang="en-US" sz="2200"/>
              <a:t>To determine the most effective way to respond to policies of competing firms</a:t>
            </a:r>
          </a:p>
          <a:p>
            <a:pPr eaLnBrk="1" hangingPunct="1">
              <a:lnSpc>
                <a:spcPct val="125000"/>
              </a:lnSpc>
            </a:pPr>
            <a:r>
              <a:rPr lang="en-US" altLang="en-US" sz="2200"/>
              <a:t>To plan growth strategy</a:t>
            </a:r>
          </a:p>
        </p:txBody>
      </p:sp>
      <p:sp>
        <p:nvSpPr>
          <p:cNvPr id="2" name="Rectangle 2"/>
          <p:cNvSpPr>
            <a:spLocks noGrp="1"/>
          </p:cNvSpPr>
          <p:nvPr>
            <p:ph type="title"/>
          </p:nvPr>
        </p:nvSpPr>
        <p:spPr bwMode="auto"/>
        <p:txBody>
          <a:bodyPr wrap="square" numCol="1" compatLnSpc="1">
            <a:prstTxWarp prst="textNoShape">
              <a:avLst/>
            </a:prstTxWarp>
          </a:bodyPr>
          <a:lstStyle/>
          <a:p>
            <a:pPr eaLnBrk="1" fontAlgn="auto" hangingPunct="1">
              <a:spcAft>
                <a:spcPts val="0"/>
              </a:spcAft>
              <a:defRPr/>
            </a:pPr>
            <a:r>
              <a:rPr lang="en-US" sz="3000" b="0">
                <a:solidFill>
                  <a:schemeClr val="tx1"/>
                </a:solidFill>
              </a:rPr>
              <a:t>Importance of Elasticity in Decision making</a:t>
            </a:r>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p:cNvSpPr>
          <p:nvPr>
            <p:ph idx="1"/>
          </p:nvPr>
        </p:nvSpPr>
        <p:spPr/>
        <p:txBody>
          <a:bodyPr/>
          <a:lstStyle/>
          <a:p>
            <a:pPr lvl="1" eaLnBrk="1" hangingPunct="1">
              <a:lnSpc>
                <a:spcPct val="125000"/>
              </a:lnSpc>
            </a:pPr>
            <a:r>
              <a:rPr lang="en-US" altLang="en-US"/>
              <a:t>Forecasting demand  under different economic conditions</a:t>
            </a:r>
          </a:p>
          <a:p>
            <a:pPr lvl="1" eaLnBrk="1" hangingPunct="1">
              <a:lnSpc>
                <a:spcPct val="125000"/>
              </a:lnSpc>
            </a:pPr>
            <a:r>
              <a:rPr lang="en-US" altLang="en-US"/>
              <a:t>To identify market for the product</a:t>
            </a:r>
          </a:p>
          <a:p>
            <a:pPr lvl="1" eaLnBrk="1" hangingPunct="1">
              <a:lnSpc>
                <a:spcPct val="125000"/>
              </a:lnSpc>
            </a:pPr>
            <a:r>
              <a:rPr lang="en-US" altLang="en-US"/>
              <a:t>To identify most suitable promotional campaign</a:t>
            </a:r>
          </a:p>
          <a:p>
            <a:pPr eaLnBrk="1" hangingPunct="1">
              <a:lnSpc>
                <a:spcPct val="125000"/>
              </a:lnSpc>
            </a:pPr>
            <a:endParaRPr lang="en-US" altLang="en-US"/>
          </a:p>
        </p:txBody>
      </p:sp>
      <p:sp>
        <p:nvSpPr>
          <p:cNvPr id="2" name="Rectangle 2"/>
          <p:cNvSpPr>
            <a:spLocks noGrp="1"/>
          </p:cNvSpPr>
          <p:nvPr>
            <p:ph type="title"/>
          </p:nvPr>
        </p:nvSpPr>
        <p:spPr bwMode="auto"/>
        <p:txBody>
          <a:bodyPr wrap="square" numCol="1" compatLnSpc="1">
            <a:prstTxWarp prst="textNoShape">
              <a:avLst/>
            </a:prstTxWarp>
          </a:bodyPr>
          <a:lstStyle/>
          <a:p>
            <a:pPr eaLnBrk="1" fontAlgn="auto" hangingPunct="1">
              <a:spcAft>
                <a:spcPts val="0"/>
              </a:spcAft>
              <a:defRPr/>
            </a:pPr>
            <a:r>
              <a:rPr lang="en-US" sz="3000" b="0">
                <a:solidFill>
                  <a:schemeClr val="tx1"/>
                </a:solidFill>
              </a:rPr>
              <a:t>Importance of Income Elasticity</a:t>
            </a:r>
            <a:br>
              <a:rPr lang="en-US" sz="3000">
                <a:solidFill>
                  <a:schemeClr val="tx1"/>
                </a:solidFill>
              </a:rPr>
            </a:br>
            <a:endParaRPr lang="en-US" sz="3000">
              <a:solidFill>
                <a:schemeClr val="tx1"/>
              </a:solidFill>
            </a:endParaRPr>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362200" y="144463"/>
            <a:ext cx="4667250" cy="641350"/>
          </a:xfrm>
          <a:prstGeom prst="rect">
            <a:avLst/>
          </a:prstGeom>
          <a:noFill/>
          <a:ln w="9525">
            <a:noFill/>
            <a:miter lim="800000"/>
            <a:headEnd/>
            <a:tailEnd/>
          </a:ln>
        </p:spPr>
        <p:txBody>
          <a:bodyPr wrap="none">
            <a:spAutoFit/>
          </a:bodyPr>
          <a:lstStyle/>
          <a:p>
            <a:r>
              <a:rPr lang="en-US" altLang="en-US" sz="3600" b="1">
                <a:solidFill>
                  <a:schemeClr val="tx2"/>
                </a:solidFill>
              </a:rPr>
              <a:t>Calculating Elasticities</a:t>
            </a:r>
          </a:p>
        </p:txBody>
      </p:sp>
      <p:grpSp>
        <p:nvGrpSpPr>
          <p:cNvPr id="2" name="Group 3"/>
          <p:cNvGrpSpPr>
            <a:grpSpLocks/>
          </p:cNvGrpSpPr>
          <p:nvPr/>
        </p:nvGrpSpPr>
        <p:grpSpPr bwMode="auto">
          <a:xfrm>
            <a:off x="609600" y="1254125"/>
            <a:ext cx="3810000" cy="3475038"/>
            <a:chOff x="384" y="528"/>
            <a:chExt cx="2400" cy="2189"/>
          </a:xfrm>
        </p:grpSpPr>
        <p:sp>
          <p:nvSpPr>
            <p:cNvPr id="14372" name="Line 4"/>
            <p:cNvSpPr>
              <a:spLocks noChangeShapeType="1"/>
            </p:cNvSpPr>
            <p:nvPr/>
          </p:nvSpPr>
          <p:spPr bwMode="auto">
            <a:xfrm>
              <a:off x="912" y="624"/>
              <a:ext cx="0" cy="1824"/>
            </a:xfrm>
            <a:prstGeom prst="line">
              <a:avLst/>
            </a:prstGeom>
            <a:noFill/>
            <a:ln w="9525">
              <a:solidFill>
                <a:srgbClr val="000000"/>
              </a:solidFill>
              <a:round/>
              <a:headEnd/>
              <a:tailEnd/>
            </a:ln>
          </p:spPr>
          <p:txBody>
            <a:bodyPr/>
            <a:lstStyle/>
            <a:p>
              <a:endParaRPr lang="en-US"/>
            </a:p>
          </p:txBody>
        </p:sp>
        <p:sp>
          <p:nvSpPr>
            <p:cNvPr id="14373" name="Line 5"/>
            <p:cNvSpPr>
              <a:spLocks noChangeShapeType="1"/>
            </p:cNvSpPr>
            <p:nvPr/>
          </p:nvSpPr>
          <p:spPr bwMode="auto">
            <a:xfrm>
              <a:off x="912" y="2400"/>
              <a:ext cx="1872" cy="0"/>
            </a:xfrm>
            <a:prstGeom prst="line">
              <a:avLst/>
            </a:prstGeom>
            <a:noFill/>
            <a:ln w="9525">
              <a:solidFill>
                <a:schemeClr val="tx1"/>
              </a:solidFill>
              <a:round/>
              <a:headEnd/>
              <a:tailEnd/>
            </a:ln>
          </p:spPr>
          <p:txBody>
            <a:bodyPr/>
            <a:lstStyle/>
            <a:p>
              <a:endParaRPr lang="en-US"/>
            </a:p>
          </p:txBody>
        </p:sp>
        <p:sp>
          <p:nvSpPr>
            <p:cNvPr id="14374" name="Line 6"/>
            <p:cNvSpPr>
              <a:spLocks noChangeShapeType="1"/>
            </p:cNvSpPr>
            <p:nvPr/>
          </p:nvSpPr>
          <p:spPr bwMode="auto">
            <a:xfrm>
              <a:off x="1008" y="1008"/>
              <a:ext cx="1488" cy="864"/>
            </a:xfrm>
            <a:prstGeom prst="line">
              <a:avLst/>
            </a:prstGeom>
            <a:noFill/>
            <a:ln w="28575">
              <a:solidFill>
                <a:schemeClr val="tx1"/>
              </a:solidFill>
              <a:round/>
              <a:headEnd/>
              <a:tailEnd/>
            </a:ln>
          </p:spPr>
          <p:txBody>
            <a:bodyPr/>
            <a:lstStyle/>
            <a:p>
              <a:endParaRPr lang="en-US"/>
            </a:p>
          </p:txBody>
        </p:sp>
        <p:sp>
          <p:nvSpPr>
            <p:cNvPr id="14375" name="Line 7"/>
            <p:cNvSpPr>
              <a:spLocks noChangeShapeType="1"/>
            </p:cNvSpPr>
            <p:nvPr/>
          </p:nvSpPr>
          <p:spPr bwMode="auto">
            <a:xfrm>
              <a:off x="912" y="1248"/>
              <a:ext cx="480" cy="0"/>
            </a:xfrm>
            <a:prstGeom prst="line">
              <a:avLst/>
            </a:prstGeom>
            <a:noFill/>
            <a:ln w="9525" cap="rnd">
              <a:solidFill>
                <a:srgbClr val="000000"/>
              </a:solidFill>
              <a:prstDash val="sysDot"/>
              <a:round/>
              <a:headEnd/>
              <a:tailEnd/>
            </a:ln>
          </p:spPr>
          <p:txBody>
            <a:bodyPr/>
            <a:lstStyle/>
            <a:p>
              <a:endParaRPr lang="en-US"/>
            </a:p>
          </p:txBody>
        </p:sp>
        <p:sp>
          <p:nvSpPr>
            <p:cNvPr id="14376" name="Line 8"/>
            <p:cNvSpPr>
              <a:spLocks noChangeShapeType="1"/>
            </p:cNvSpPr>
            <p:nvPr/>
          </p:nvSpPr>
          <p:spPr bwMode="auto">
            <a:xfrm>
              <a:off x="1392" y="1248"/>
              <a:ext cx="0" cy="1152"/>
            </a:xfrm>
            <a:prstGeom prst="line">
              <a:avLst/>
            </a:prstGeom>
            <a:noFill/>
            <a:ln w="9525" cap="rnd">
              <a:solidFill>
                <a:srgbClr val="000000"/>
              </a:solidFill>
              <a:prstDash val="sysDot"/>
              <a:round/>
              <a:headEnd/>
              <a:tailEnd/>
            </a:ln>
          </p:spPr>
          <p:txBody>
            <a:bodyPr/>
            <a:lstStyle/>
            <a:p>
              <a:endParaRPr lang="en-US"/>
            </a:p>
          </p:txBody>
        </p:sp>
        <p:sp>
          <p:nvSpPr>
            <p:cNvPr id="14377" name="Line 9"/>
            <p:cNvSpPr>
              <a:spLocks noChangeShapeType="1"/>
            </p:cNvSpPr>
            <p:nvPr/>
          </p:nvSpPr>
          <p:spPr bwMode="auto">
            <a:xfrm>
              <a:off x="912" y="1632"/>
              <a:ext cx="1152" cy="0"/>
            </a:xfrm>
            <a:prstGeom prst="line">
              <a:avLst/>
            </a:prstGeom>
            <a:noFill/>
            <a:ln w="9525" cap="rnd">
              <a:solidFill>
                <a:srgbClr val="000000"/>
              </a:solidFill>
              <a:prstDash val="sysDot"/>
              <a:round/>
              <a:headEnd/>
              <a:tailEnd/>
            </a:ln>
          </p:spPr>
          <p:txBody>
            <a:bodyPr/>
            <a:lstStyle/>
            <a:p>
              <a:endParaRPr lang="en-US"/>
            </a:p>
          </p:txBody>
        </p:sp>
        <p:sp>
          <p:nvSpPr>
            <p:cNvPr id="14378" name="Line 10"/>
            <p:cNvSpPr>
              <a:spLocks noChangeShapeType="1"/>
            </p:cNvSpPr>
            <p:nvPr/>
          </p:nvSpPr>
          <p:spPr bwMode="auto">
            <a:xfrm>
              <a:off x="2064" y="1632"/>
              <a:ext cx="0" cy="768"/>
            </a:xfrm>
            <a:prstGeom prst="line">
              <a:avLst/>
            </a:prstGeom>
            <a:noFill/>
            <a:ln w="9525" cap="rnd">
              <a:solidFill>
                <a:srgbClr val="000000"/>
              </a:solidFill>
              <a:prstDash val="sysDot"/>
              <a:round/>
              <a:headEnd/>
              <a:tailEnd/>
            </a:ln>
          </p:spPr>
          <p:txBody>
            <a:bodyPr/>
            <a:lstStyle/>
            <a:p>
              <a:endParaRPr lang="en-US"/>
            </a:p>
          </p:txBody>
        </p:sp>
        <p:sp>
          <p:nvSpPr>
            <p:cNvPr id="14379" name="Text Box 11"/>
            <p:cNvSpPr txBox="1">
              <a:spLocks noChangeArrowheads="1"/>
            </p:cNvSpPr>
            <p:nvPr/>
          </p:nvSpPr>
          <p:spPr bwMode="auto">
            <a:xfrm>
              <a:off x="528" y="1136"/>
              <a:ext cx="389" cy="192"/>
            </a:xfrm>
            <a:prstGeom prst="rect">
              <a:avLst/>
            </a:prstGeom>
            <a:noFill/>
            <a:ln w="9525">
              <a:noFill/>
              <a:miter lim="800000"/>
              <a:headEnd/>
              <a:tailEnd/>
            </a:ln>
          </p:spPr>
          <p:txBody>
            <a:bodyPr wrap="none">
              <a:spAutoFit/>
            </a:bodyPr>
            <a:lstStyle/>
            <a:p>
              <a:r>
                <a:rPr lang="en-US" altLang="en-US" sz="1400"/>
                <a:t>P</a:t>
              </a:r>
              <a:r>
                <a:rPr lang="en-US" altLang="en-US" sz="1400" baseline="-25000"/>
                <a:t>1</a:t>
              </a:r>
              <a:r>
                <a:rPr lang="en-US" altLang="en-US" sz="1400"/>
                <a:t> = 3</a:t>
              </a:r>
            </a:p>
          </p:txBody>
        </p:sp>
        <p:sp>
          <p:nvSpPr>
            <p:cNvPr id="14380" name="Text Box 12"/>
            <p:cNvSpPr txBox="1">
              <a:spLocks noChangeArrowheads="1"/>
            </p:cNvSpPr>
            <p:nvPr/>
          </p:nvSpPr>
          <p:spPr bwMode="auto">
            <a:xfrm>
              <a:off x="528" y="1520"/>
              <a:ext cx="389" cy="192"/>
            </a:xfrm>
            <a:prstGeom prst="rect">
              <a:avLst/>
            </a:prstGeom>
            <a:noFill/>
            <a:ln w="9525">
              <a:noFill/>
              <a:miter lim="800000"/>
              <a:headEnd/>
              <a:tailEnd/>
            </a:ln>
          </p:spPr>
          <p:txBody>
            <a:bodyPr wrap="none">
              <a:spAutoFit/>
            </a:bodyPr>
            <a:lstStyle/>
            <a:p>
              <a:r>
                <a:rPr lang="en-US" altLang="en-US" sz="1400"/>
                <a:t>P</a:t>
              </a:r>
              <a:r>
                <a:rPr lang="en-US" altLang="en-US" sz="1400" baseline="-25000"/>
                <a:t>2</a:t>
              </a:r>
              <a:r>
                <a:rPr lang="en-US" altLang="en-US" sz="1400"/>
                <a:t> = 2</a:t>
              </a:r>
            </a:p>
          </p:txBody>
        </p:sp>
        <p:sp>
          <p:nvSpPr>
            <p:cNvPr id="14381" name="Text Box 13"/>
            <p:cNvSpPr txBox="1">
              <a:spLocks noChangeArrowheads="1"/>
            </p:cNvSpPr>
            <p:nvPr/>
          </p:nvSpPr>
          <p:spPr bwMode="auto">
            <a:xfrm>
              <a:off x="1200" y="2384"/>
              <a:ext cx="408" cy="192"/>
            </a:xfrm>
            <a:prstGeom prst="rect">
              <a:avLst/>
            </a:prstGeom>
            <a:noFill/>
            <a:ln w="9525">
              <a:noFill/>
              <a:miter lim="800000"/>
              <a:headEnd/>
              <a:tailEnd/>
            </a:ln>
          </p:spPr>
          <p:txBody>
            <a:bodyPr wrap="none">
              <a:spAutoFit/>
            </a:bodyPr>
            <a:lstStyle/>
            <a:p>
              <a:r>
                <a:rPr lang="en-US" altLang="en-US" sz="1400"/>
                <a:t>Q</a:t>
              </a:r>
              <a:r>
                <a:rPr lang="en-US" altLang="en-US" sz="1400" baseline="-25000"/>
                <a:t>1</a:t>
              </a:r>
              <a:r>
                <a:rPr lang="en-US" altLang="en-US" sz="1400"/>
                <a:t> = 5</a:t>
              </a:r>
            </a:p>
          </p:txBody>
        </p:sp>
        <p:sp>
          <p:nvSpPr>
            <p:cNvPr id="14382" name="Text Box 14"/>
            <p:cNvSpPr txBox="1">
              <a:spLocks noChangeArrowheads="1"/>
            </p:cNvSpPr>
            <p:nvPr/>
          </p:nvSpPr>
          <p:spPr bwMode="auto">
            <a:xfrm>
              <a:off x="1920" y="2400"/>
              <a:ext cx="528" cy="192"/>
            </a:xfrm>
            <a:prstGeom prst="rect">
              <a:avLst/>
            </a:prstGeom>
            <a:noFill/>
            <a:ln w="9525">
              <a:noFill/>
              <a:miter lim="800000"/>
              <a:headEnd/>
              <a:tailEnd/>
            </a:ln>
          </p:spPr>
          <p:txBody>
            <a:bodyPr>
              <a:spAutoFit/>
            </a:bodyPr>
            <a:lstStyle/>
            <a:p>
              <a:r>
                <a:rPr lang="en-US" altLang="en-US" sz="1400"/>
                <a:t>Q</a:t>
              </a:r>
              <a:r>
                <a:rPr lang="en-US" altLang="en-US" sz="1400" baseline="-25000"/>
                <a:t>2</a:t>
              </a:r>
              <a:r>
                <a:rPr lang="en-US" altLang="en-US" sz="1400"/>
                <a:t>= 10</a:t>
              </a:r>
            </a:p>
          </p:txBody>
        </p:sp>
        <p:sp>
          <p:nvSpPr>
            <p:cNvPr id="14383" name="Text Box 15"/>
            <p:cNvSpPr txBox="1">
              <a:spLocks noChangeArrowheads="1"/>
            </p:cNvSpPr>
            <p:nvPr/>
          </p:nvSpPr>
          <p:spPr bwMode="auto">
            <a:xfrm>
              <a:off x="2486" y="1751"/>
              <a:ext cx="185" cy="173"/>
            </a:xfrm>
            <a:prstGeom prst="rect">
              <a:avLst/>
            </a:prstGeom>
            <a:noFill/>
            <a:ln w="9525">
              <a:noFill/>
              <a:miter lim="800000"/>
              <a:headEnd/>
              <a:tailEnd/>
            </a:ln>
          </p:spPr>
          <p:txBody>
            <a:bodyPr wrap="none">
              <a:spAutoFit/>
            </a:bodyPr>
            <a:lstStyle/>
            <a:p>
              <a:r>
                <a:rPr lang="en-US" altLang="en-US" sz="1200"/>
                <a:t>D</a:t>
              </a:r>
            </a:p>
          </p:txBody>
        </p:sp>
        <p:sp>
          <p:nvSpPr>
            <p:cNvPr id="14384" name="Text Box 16"/>
            <p:cNvSpPr txBox="1">
              <a:spLocks noChangeArrowheads="1"/>
            </p:cNvSpPr>
            <p:nvPr/>
          </p:nvSpPr>
          <p:spPr bwMode="auto">
            <a:xfrm>
              <a:off x="384" y="528"/>
              <a:ext cx="461" cy="288"/>
            </a:xfrm>
            <a:prstGeom prst="rect">
              <a:avLst/>
            </a:prstGeom>
            <a:noFill/>
            <a:ln w="9525">
              <a:noFill/>
              <a:miter lim="800000"/>
              <a:headEnd/>
              <a:tailEnd/>
            </a:ln>
          </p:spPr>
          <p:txBody>
            <a:bodyPr wrap="none">
              <a:spAutoFit/>
            </a:bodyPr>
            <a:lstStyle/>
            <a:p>
              <a:r>
                <a:rPr lang="en-US" altLang="en-US" sz="1200"/>
                <a:t>Price per</a:t>
              </a:r>
            </a:p>
            <a:p>
              <a:r>
                <a:rPr lang="en-US" altLang="en-US" sz="1200"/>
                <a:t>Pound</a:t>
              </a:r>
            </a:p>
          </p:txBody>
        </p:sp>
        <p:sp>
          <p:nvSpPr>
            <p:cNvPr id="14385" name="Text Box 17"/>
            <p:cNvSpPr txBox="1">
              <a:spLocks noChangeArrowheads="1"/>
            </p:cNvSpPr>
            <p:nvPr/>
          </p:nvSpPr>
          <p:spPr bwMode="auto">
            <a:xfrm>
              <a:off x="1440" y="2544"/>
              <a:ext cx="1104" cy="173"/>
            </a:xfrm>
            <a:prstGeom prst="rect">
              <a:avLst/>
            </a:prstGeom>
            <a:noFill/>
            <a:ln w="9525">
              <a:noFill/>
              <a:miter lim="800000"/>
              <a:headEnd/>
              <a:tailEnd/>
            </a:ln>
          </p:spPr>
          <p:txBody>
            <a:bodyPr>
              <a:spAutoFit/>
            </a:bodyPr>
            <a:lstStyle/>
            <a:p>
              <a:r>
                <a:rPr lang="en-US" altLang="en-US" sz="1200"/>
                <a:t>Pounds of X  per week</a:t>
              </a:r>
            </a:p>
          </p:txBody>
        </p:sp>
      </p:grpSp>
      <p:sp>
        <p:nvSpPr>
          <p:cNvPr id="14340" name="Text Box 18"/>
          <p:cNvSpPr txBox="1">
            <a:spLocks noChangeArrowheads="1"/>
          </p:cNvSpPr>
          <p:nvPr/>
        </p:nvSpPr>
        <p:spPr bwMode="auto">
          <a:xfrm>
            <a:off x="1965325" y="5064125"/>
            <a:ext cx="2149475" cy="1793875"/>
          </a:xfrm>
          <a:prstGeom prst="rect">
            <a:avLst/>
          </a:prstGeom>
          <a:noFill/>
          <a:ln w="9525">
            <a:noFill/>
            <a:miter lim="800000"/>
            <a:headEnd/>
            <a:tailEnd/>
          </a:ln>
        </p:spPr>
        <p:txBody>
          <a:bodyPr>
            <a:spAutoFit/>
          </a:bodyPr>
          <a:lstStyle/>
          <a:p>
            <a:r>
              <a:rPr lang="en-US" altLang="en-US" sz="1400">
                <a:solidFill>
                  <a:schemeClr val="tx2"/>
                </a:solidFill>
              </a:rPr>
              <a:t>Pounds of X per month</a:t>
            </a:r>
          </a:p>
          <a:p>
            <a:pPr>
              <a:lnSpc>
                <a:spcPct val="150000"/>
              </a:lnSpc>
            </a:pPr>
            <a:r>
              <a:rPr lang="en-US" altLang="en-US" sz="1400">
                <a:solidFill>
                  <a:schemeClr val="tx2"/>
                </a:solidFill>
              </a:rPr>
              <a:t>Slope:   </a:t>
            </a:r>
            <a:r>
              <a:rPr lang="en-US" altLang="en-US" sz="1400">
                <a:solidFill>
                  <a:schemeClr val="tx2"/>
                </a:solidFill>
                <a:sym typeface="Symbol" pitchFamily="18" charset="2"/>
              </a:rPr>
              <a:t>Y  =  P</a:t>
            </a:r>
            <a:r>
              <a:rPr lang="en-US" altLang="en-US" sz="1400" baseline="-28000">
                <a:solidFill>
                  <a:schemeClr val="tx2"/>
                </a:solidFill>
                <a:sym typeface="Symbol" pitchFamily="18" charset="2"/>
              </a:rPr>
              <a:t>2</a:t>
            </a:r>
            <a:r>
              <a:rPr lang="en-US" altLang="en-US" sz="1400">
                <a:solidFill>
                  <a:schemeClr val="tx2"/>
                </a:solidFill>
                <a:sym typeface="Symbol" pitchFamily="18" charset="2"/>
              </a:rPr>
              <a:t> –  P</a:t>
            </a:r>
            <a:r>
              <a:rPr lang="en-US" altLang="en-US" sz="1400" baseline="-28000">
                <a:solidFill>
                  <a:schemeClr val="tx2"/>
                </a:solidFill>
                <a:sym typeface="Symbol" pitchFamily="18" charset="2"/>
              </a:rPr>
              <a:t>1</a:t>
            </a:r>
          </a:p>
          <a:p>
            <a:pPr>
              <a:lnSpc>
                <a:spcPct val="150000"/>
              </a:lnSpc>
            </a:pPr>
            <a:r>
              <a:rPr lang="en-US" altLang="en-US" sz="1400">
                <a:solidFill>
                  <a:schemeClr val="tx2"/>
                </a:solidFill>
                <a:sym typeface="Symbol" pitchFamily="18" charset="2"/>
              </a:rPr>
              <a:t>             X  =  Q</a:t>
            </a:r>
            <a:r>
              <a:rPr lang="en-US" altLang="en-US" sz="1400" baseline="-28000">
                <a:solidFill>
                  <a:schemeClr val="tx2"/>
                </a:solidFill>
                <a:sym typeface="Symbol" pitchFamily="18" charset="2"/>
              </a:rPr>
              <a:t>2</a:t>
            </a:r>
            <a:r>
              <a:rPr lang="en-US" altLang="en-US" sz="1400">
                <a:solidFill>
                  <a:schemeClr val="tx2"/>
                </a:solidFill>
                <a:sym typeface="Symbol" pitchFamily="18" charset="2"/>
              </a:rPr>
              <a:t> –  Q</a:t>
            </a:r>
            <a:r>
              <a:rPr lang="en-US" altLang="en-US" sz="1400" baseline="-28000">
                <a:solidFill>
                  <a:schemeClr val="tx2"/>
                </a:solidFill>
                <a:sym typeface="Symbol" pitchFamily="18" charset="2"/>
              </a:rPr>
              <a:t>1</a:t>
            </a:r>
          </a:p>
          <a:p>
            <a:pPr>
              <a:lnSpc>
                <a:spcPct val="150000"/>
              </a:lnSpc>
            </a:pPr>
            <a:r>
              <a:rPr lang="en-US" altLang="en-US" sz="1400" baseline="-28000">
                <a:solidFill>
                  <a:schemeClr val="tx2"/>
                </a:solidFill>
                <a:sym typeface="Symbol" pitchFamily="18" charset="2"/>
              </a:rPr>
              <a:t>               </a:t>
            </a:r>
            <a:r>
              <a:rPr lang="en-US" altLang="en-US" sz="1400">
                <a:solidFill>
                  <a:schemeClr val="tx2"/>
                </a:solidFill>
                <a:sym typeface="Symbol" pitchFamily="18" charset="2"/>
              </a:rPr>
              <a:t>= 2 – 3   =   -1</a:t>
            </a:r>
          </a:p>
          <a:p>
            <a:pPr>
              <a:lnSpc>
                <a:spcPct val="150000"/>
              </a:lnSpc>
            </a:pPr>
            <a:r>
              <a:rPr lang="en-US" altLang="en-US" sz="1400">
                <a:solidFill>
                  <a:schemeClr val="tx2"/>
                </a:solidFill>
                <a:sym typeface="Symbol" pitchFamily="18" charset="2"/>
              </a:rPr>
              <a:t>            10 – 5  =    5</a:t>
            </a:r>
          </a:p>
          <a:p>
            <a:r>
              <a:rPr lang="en-US" altLang="en-US" sz="1400">
                <a:solidFill>
                  <a:schemeClr val="tx2"/>
                </a:solidFill>
              </a:rPr>
              <a:t>             </a:t>
            </a:r>
          </a:p>
        </p:txBody>
      </p:sp>
      <p:sp>
        <p:nvSpPr>
          <p:cNvPr id="14341" name="Line 19"/>
          <p:cNvSpPr>
            <a:spLocks noChangeShapeType="1"/>
          </p:cNvSpPr>
          <p:nvPr/>
        </p:nvSpPr>
        <p:spPr bwMode="auto">
          <a:xfrm>
            <a:off x="2514600" y="6272213"/>
            <a:ext cx="533400" cy="0"/>
          </a:xfrm>
          <a:prstGeom prst="line">
            <a:avLst/>
          </a:prstGeom>
          <a:noFill/>
          <a:ln w="9525">
            <a:solidFill>
              <a:schemeClr val="tx1"/>
            </a:solidFill>
            <a:round/>
            <a:headEnd/>
            <a:tailEnd/>
          </a:ln>
        </p:spPr>
        <p:txBody>
          <a:bodyPr/>
          <a:lstStyle/>
          <a:p>
            <a:endParaRPr lang="en-US"/>
          </a:p>
        </p:txBody>
      </p:sp>
      <p:sp>
        <p:nvSpPr>
          <p:cNvPr id="14342" name="Line 20"/>
          <p:cNvSpPr>
            <a:spLocks noChangeShapeType="1"/>
          </p:cNvSpPr>
          <p:nvPr/>
        </p:nvSpPr>
        <p:spPr bwMode="auto">
          <a:xfrm>
            <a:off x="3276600" y="6272213"/>
            <a:ext cx="381000" cy="0"/>
          </a:xfrm>
          <a:prstGeom prst="line">
            <a:avLst/>
          </a:prstGeom>
          <a:noFill/>
          <a:ln w="9525">
            <a:solidFill>
              <a:schemeClr val="tx1"/>
            </a:solidFill>
            <a:round/>
            <a:headEnd/>
            <a:tailEnd/>
          </a:ln>
        </p:spPr>
        <p:txBody>
          <a:bodyPr/>
          <a:lstStyle/>
          <a:p>
            <a:endParaRPr lang="en-US"/>
          </a:p>
        </p:txBody>
      </p:sp>
      <p:sp>
        <p:nvSpPr>
          <p:cNvPr id="14343" name="Text Box 21"/>
          <p:cNvSpPr txBox="1">
            <a:spLocks noChangeArrowheads="1"/>
          </p:cNvSpPr>
          <p:nvPr/>
        </p:nvSpPr>
        <p:spPr bwMode="auto">
          <a:xfrm>
            <a:off x="5715000" y="4987925"/>
            <a:ext cx="2149475" cy="1793875"/>
          </a:xfrm>
          <a:prstGeom prst="rect">
            <a:avLst/>
          </a:prstGeom>
          <a:noFill/>
          <a:ln w="9525">
            <a:noFill/>
            <a:miter lim="800000"/>
            <a:headEnd/>
            <a:tailEnd/>
          </a:ln>
        </p:spPr>
        <p:txBody>
          <a:bodyPr>
            <a:spAutoFit/>
          </a:bodyPr>
          <a:lstStyle/>
          <a:p>
            <a:r>
              <a:rPr lang="en-US" altLang="en-US" sz="1400">
                <a:solidFill>
                  <a:schemeClr val="tx2"/>
                </a:solidFill>
              </a:rPr>
              <a:t>Ounces of X per month</a:t>
            </a:r>
          </a:p>
          <a:p>
            <a:pPr>
              <a:lnSpc>
                <a:spcPct val="150000"/>
              </a:lnSpc>
            </a:pPr>
            <a:r>
              <a:rPr lang="en-US" altLang="en-US" sz="1400">
                <a:solidFill>
                  <a:schemeClr val="tx2"/>
                </a:solidFill>
              </a:rPr>
              <a:t>Slope:   </a:t>
            </a:r>
            <a:r>
              <a:rPr lang="en-US" altLang="en-US" sz="1400">
                <a:solidFill>
                  <a:schemeClr val="tx2"/>
                </a:solidFill>
                <a:sym typeface="Symbol" pitchFamily="18" charset="2"/>
              </a:rPr>
              <a:t>Y  =  P</a:t>
            </a:r>
            <a:r>
              <a:rPr lang="en-US" altLang="en-US" sz="1400" baseline="-28000">
                <a:solidFill>
                  <a:schemeClr val="tx2"/>
                </a:solidFill>
                <a:sym typeface="Symbol" pitchFamily="18" charset="2"/>
              </a:rPr>
              <a:t>2</a:t>
            </a:r>
            <a:r>
              <a:rPr lang="en-US" altLang="en-US" sz="1400">
                <a:solidFill>
                  <a:schemeClr val="tx2"/>
                </a:solidFill>
                <a:sym typeface="Symbol" pitchFamily="18" charset="2"/>
              </a:rPr>
              <a:t> –  P</a:t>
            </a:r>
            <a:r>
              <a:rPr lang="en-US" altLang="en-US" sz="1400" baseline="-28000">
                <a:solidFill>
                  <a:schemeClr val="tx2"/>
                </a:solidFill>
                <a:sym typeface="Symbol" pitchFamily="18" charset="2"/>
              </a:rPr>
              <a:t>1</a:t>
            </a:r>
          </a:p>
          <a:p>
            <a:pPr>
              <a:lnSpc>
                <a:spcPct val="150000"/>
              </a:lnSpc>
            </a:pPr>
            <a:r>
              <a:rPr lang="en-US" altLang="en-US" sz="1400">
                <a:solidFill>
                  <a:schemeClr val="tx2"/>
                </a:solidFill>
                <a:sym typeface="Symbol" pitchFamily="18" charset="2"/>
              </a:rPr>
              <a:t>             X  =  Q</a:t>
            </a:r>
            <a:r>
              <a:rPr lang="en-US" altLang="en-US" sz="1400" baseline="-28000">
                <a:solidFill>
                  <a:schemeClr val="tx2"/>
                </a:solidFill>
                <a:sym typeface="Symbol" pitchFamily="18" charset="2"/>
              </a:rPr>
              <a:t>2</a:t>
            </a:r>
            <a:r>
              <a:rPr lang="en-US" altLang="en-US" sz="1400">
                <a:solidFill>
                  <a:schemeClr val="tx2"/>
                </a:solidFill>
                <a:sym typeface="Symbol" pitchFamily="18" charset="2"/>
              </a:rPr>
              <a:t> –  Q</a:t>
            </a:r>
            <a:r>
              <a:rPr lang="en-US" altLang="en-US" sz="1400" baseline="-28000">
                <a:solidFill>
                  <a:schemeClr val="tx2"/>
                </a:solidFill>
                <a:sym typeface="Symbol" pitchFamily="18" charset="2"/>
              </a:rPr>
              <a:t>1</a:t>
            </a:r>
          </a:p>
          <a:p>
            <a:pPr>
              <a:lnSpc>
                <a:spcPct val="150000"/>
              </a:lnSpc>
            </a:pPr>
            <a:r>
              <a:rPr lang="en-US" altLang="en-US" sz="1400" baseline="-28000">
                <a:solidFill>
                  <a:schemeClr val="tx2"/>
                </a:solidFill>
                <a:sym typeface="Symbol" pitchFamily="18" charset="2"/>
              </a:rPr>
              <a:t>               </a:t>
            </a:r>
            <a:r>
              <a:rPr lang="en-US" altLang="en-US" sz="1400">
                <a:solidFill>
                  <a:schemeClr val="tx2"/>
                </a:solidFill>
                <a:sym typeface="Symbol" pitchFamily="18" charset="2"/>
              </a:rPr>
              <a:t>=    2 – 3   =   -1</a:t>
            </a:r>
          </a:p>
          <a:p>
            <a:pPr>
              <a:lnSpc>
                <a:spcPct val="150000"/>
              </a:lnSpc>
            </a:pPr>
            <a:r>
              <a:rPr lang="en-US" altLang="en-US" sz="1400">
                <a:solidFill>
                  <a:schemeClr val="tx2"/>
                </a:solidFill>
                <a:sym typeface="Symbol" pitchFamily="18" charset="2"/>
              </a:rPr>
              <a:t>            160 –80  =    80</a:t>
            </a:r>
          </a:p>
          <a:p>
            <a:r>
              <a:rPr lang="en-US" altLang="en-US" sz="1400">
                <a:solidFill>
                  <a:schemeClr val="tx2"/>
                </a:solidFill>
              </a:rPr>
              <a:t>             </a:t>
            </a:r>
          </a:p>
        </p:txBody>
      </p:sp>
      <p:sp>
        <p:nvSpPr>
          <p:cNvPr id="14344" name="Line 22"/>
          <p:cNvSpPr>
            <a:spLocks noChangeShapeType="1"/>
          </p:cNvSpPr>
          <p:nvPr/>
        </p:nvSpPr>
        <p:spPr bwMode="auto">
          <a:xfrm>
            <a:off x="6400800" y="6207125"/>
            <a:ext cx="533400" cy="0"/>
          </a:xfrm>
          <a:prstGeom prst="line">
            <a:avLst/>
          </a:prstGeom>
          <a:noFill/>
          <a:ln w="9525">
            <a:solidFill>
              <a:schemeClr val="tx1"/>
            </a:solidFill>
            <a:round/>
            <a:headEnd/>
            <a:tailEnd/>
          </a:ln>
        </p:spPr>
        <p:txBody>
          <a:bodyPr/>
          <a:lstStyle/>
          <a:p>
            <a:endParaRPr lang="en-US"/>
          </a:p>
        </p:txBody>
      </p:sp>
      <p:sp>
        <p:nvSpPr>
          <p:cNvPr id="14345" name="Line 23"/>
          <p:cNvSpPr>
            <a:spLocks noChangeShapeType="1"/>
          </p:cNvSpPr>
          <p:nvPr/>
        </p:nvSpPr>
        <p:spPr bwMode="auto">
          <a:xfrm>
            <a:off x="7162800" y="6207125"/>
            <a:ext cx="381000" cy="0"/>
          </a:xfrm>
          <a:prstGeom prst="line">
            <a:avLst/>
          </a:prstGeom>
          <a:noFill/>
          <a:ln w="9525">
            <a:solidFill>
              <a:schemeClr val="tx1"/>
            </a:solidFill>
            <a:round/>
            <a:headEnd/>
            <a:tailEnd/>
          </a:ln>
        </p:spPr>
        <p:txBody>
          <a:bodyPr/>
          <a:lstStyle/>
          <a:p>
            <a:endParaRPr lang="en-US"/>
          </a:p>
        </p:txBody>
      </p:sp>
      <p:sp>
        <p:nvSpPr>
          <p:cNvPr id="14346" name="Text Box 24"/>
          <p:cNvSpPr txBox="1">
            <a:spLocks noChangeArrowheads="1"/>
          </p:cNvSpPr>
          <p:nvPr/>
        </p:nvSpPr>
        <p:spPr bwMode="auto">
          <a:xfrm>
            <a:off x="1279525" y="1214438"/>
            <a:ext cx="268288" cy="274637"/>
          </a:xfrm>
          <a:prstGeom prst="rect">
            <a:avLst/>
          </a:prstGeom>
          <a:noFill/>
          <a:ln w="9525">
            <a:noFill/>
            <a:miter lim="800000"/>
            <a:headEnd/>
            <a:tailEnd/>
          </a:ln>
        </p:spPr>
        <p:txBody>
          <a:bodyPr wrap="none">
            <a:spAutoFit/>
          </a:bodyPr>
          <a:lstStyle/>
          <a:p>
            <a:r>
              <a:rPr lang="en-US" altLang="en-US" sz="1200"/>
              <a:t>P</a:t>
            </a:r>
          </a:p>
        </p:txBody>
      </p:sp>
      <p:sp>
        <p:nvSpPr>
          <p:cNvPr id="14347" name="Text Box 25"/>
          <p:cNvSpPr txBox="1">
            <a:spLocks noChangeArrowheads="1"/>
          </p:cNvSpPr>
          <p:nvPr/>
        </p:nvSpPr>
        <p:spPr bwMode="auto">
          <a:xfrm>
            <a:off x="5029200" y="1295400"/>
            <a:ext cx="268288" cy="274638"/>
          </a:xfrm>
          <a:prstGeom prst="rect">
            <a:avLst/>
          </a:prstGeom>
          <a:noFill/>
          <a:ln w="9525">
            <a:noFill/>
            <a:miter lim="800000"/>
            <a:headEnd/>
            <a:tailEnd/>
          </a:ln>
        </p:spPr>
        <p:txBody>
          <a:bodyPr wrap="none">
            <a:spAutoFit/>
          </a:bodyPr>
          <a:lstStyle/>
          <a:p>
            <a:r>
              <a:rPr lang="en-US" altLang="en-US" sz="1200"/>
              <a:t>P</a:t>
            </a:r>
          </a:p>
        </p:txBody>
      </p:sp>
      <p:grpSp>
        <p:nvGrpSpPr>
          <p:cNvPr id="3" name="Group 26"/>
          <p:cNvGrpSpPr>
            <a:grpSpLocks/>
          </p:cNvGrpSpPr>
          <p:nvPr/>
        </p:nvGrpSpPr>
        <p:grpSpPr bwMode="auto">
          <a:xfrm>
            <a:off x="3962400" y="1371600"/>
            <a:ext cx="4267200" cy="3330575"/>
            <a:chOff x="2640" y="790"/>
            <a:chExt cx="2681" cy="2197"/>
          </a:xfrm>
        </p:grpSpPr>
        <p:sp>
          <p:nvSpPr>
            <p:cNvPr id="14355" name="Line 27"/>
            <p:cNvSpPr>
              <a:spLocks noChangeShapeType="1"/>
            </p:cNvSpPr>
            <p:nvPr/>
          </p:nvSpPr>
          <p:spPr bwMode="auto">
            <a:xfrm>
              <a:off x="3360" y="886"/>
              <a:ext cx="0" cy="1824"/>
            </a:xfrm>
            <a:prstGeom prst="line">
              <a:avLst/>
            </a:prstGeom>
            <a:noFill/>
            <a:ln w="9525">
              <a:solidFill>
                <a:srgbClr val="000000"/>
              </a:solidFill>
              <a:round/>
              <a:headEnd/>
              <a:tailEnd/>
            </a:ln>
          </p:spPr>
          <p:txBody>
            <a:bodyPr/>
            <a:lstStyle/>
            <a:p>
              <a:endParaRPr lang="en-US"/>
            </a:p>
          </p:txBody>
        </p:sp>
        <p:sp>
          <p:nvSpPr>
            <p:cNvPr id="14356" name="Line 28"/>
            <p:cNvSpPr>
              <a:spLocks noChangeShapeType="1"/>
            </p:cNvSpPr>
            <p:nvPr/>
          </p:nvSpPr>
          <p:spPr bwMode="auto">
            <a:xfrm>
              <a:off x="3360" y="2662"/>
              <a:ext cx="1872" cy="0"/>
            </a:xfrm>
            <a:prstGeom prst="line">
              <a:avLst/>
            </a:prstGeom>
            <a:noFill/>
            <a:ln w="9525">
              <a:solidFill>
                <a:schemeClr val="tx1"/>
              </a:solidFill>
              <a:round/>
              <a:headEnd/>
              <a:tailEnd/>
            </a:ln>
          </p:spPr>
          <p:txBody>
            <a:bodyPr/>
            <a:lstStyle/>
            <a:p>
              <a:endParaRPr lang="en-US"/>
            </a:p>
          </p:txBody>
        </p:sp>
        <p:sp>
          <p:nvSpPr>
            <p:cNvPr id="14357" name="Line 29"/>
            <p:cNvSpPr>
              <a:spLocks noChangeShapeType="1"/>
            </p:cNvSpPr>
            <p:nvPr/>
          </p:nvSpPr>
          <p:spPr bwMode="auto">
            <a:xfrm>
              <a:off x="3456" y="1270"/>
              <a:ext cx="1488" cy="864"/>
            </a:xfrm>
            <a:prstGeom prst="line">
              <a:avLst/>
            </a:prstGeom>
            <a:noFill/>
            <a:ln w="28575">
              <a:solidFill>
                <a:schemeClr val="tx1"/>
              </a:solidFill>
              <a:round/>
              <a:headEnd/>
              <a:tailEnd/>
            </a:ln>
          </p:spPr>
          <p:txBody>
            <a:bodyPr/>
            <a:lstStyle/>
            <a:p>
              <a:endParaRPr lang="en-US"/>
            </a:p>
          </p:txBody>
        </p:sp>
        <p:sp>
          <p:nvSpPr>
            <p:cNvPr id="14358" name="Line 30"/>
            <p:cNvSpPr>
              <a:spLocks noChangeShapeType="1"/>
            </p:cNvSpPr>
            <p:nvPr/>
          </p:nvSpPr>
          <p:spPr bwMode="auto">
            <a:xfrm>
              <a:off x="3360" y="1510"/>
              <a:ext cx="480" cy="0"/>
            </a:xfrm>
            <a:prstGeom prst="line">
              <a:avLst/>
            </a:prstGeom>
            <a:noFill/>
            <a:ln w="9525" cap="rnd">
              <a:solidFill>
                <a:srgbClr val="000000"/>
              </a:solidFill>
              <a:prstDash val="sysDot"/>
              <a:round/>
              <a:headEnd/>
              <a:tailEnd/>
            </a:ln>
          </p:spPr>
          <p:txBody>
            <a:bodyPr/>
            <a:lstStyle/>
            <a:p>
              <a:endParaRPr lang="en-US"/>
            </a:p>
          </p:txBody>
        </p:sp>
        <p:sp>
          <p:nvSpPr>
            <p:cNvPr id="14359" name="Line 31"/>
            <p:cNvSpPr>
              <a:spLocks noChangeShapeType="1"/>
            </p:cNvSpPr>
            <p:nvPr/>
          </p:nvSpPr>
          <p:spPr bwMode="auto">
            <a:xfrm>
              <a:off x="3840" y="1510"/>
              <a:ext cx="0" cy="1152"/>
            </a:xfrm>
            <a:prstGeom prst="line">
              <a:avLst/>
            </a:prstGeom>
            <a:noFill/>
            <a:ln w="9525" cap="rnd">
              <a:solidFill>
                <a:srgbClr val="000000"/>
              </a:solidFill>
              <a:prstDash val="sysDot"/>
              <a:round/>
              <a:headEnd/>
              <a:tailEnd/>
            </a:ln>
          </p:spPr>
          <p:txBody>
            <a:bodyPr/>
            <a:lstStyle/>
            <a:p>
              <a:endParaRPr lang="en-US"/>
            </a:p>
          </p:txBody>
        </p:sp>
        <p:sp>
          <p:nvSpPr>
            <p:cNvPr id="14360" name="Line 32"/>
            <p:cNvSpPr>
              <a:spLocks noChangeShapeType="1"/>
            </p:cNvSpPr>
            <p:nvPr/>
          </p:nvSpPr>
          <p:spPr bwMode="auto">
            <a:xfrm>
              <a:off x="3360" y="1894"/>
              <a:ext cx="1152" cy="0"/>
            </a:xfrm>
            <a:prstGeom prst="line">
              <a:avLst/>
            </a:prstGeom>
            <a:noFill/>
            <a:ln w="9525" cap="rnd">
              <a:solidFill>
                <a:srgbClr val="000000"/>
              </a:solidFill>
              <a:prstDash val="sysDot"/>
              <a:round/>
              <a:headEnd/>
              <a:tailEnd/>
            </a:ln>
          </p:spPr>
          <p:txBody>
            <a:bodyPr/>
            <a:lstStyle/>
            <a:p>
              <a:endParaRPr lang="en-US"/>
            </a:p>
          </p:txBody>
        </p:sp>
        <p:sp>
          <p:nvSpPr>
            <p:cNvPr id="14361" name="Line 33"/>
            <p:cNvSpPr>
              <a:spLocks noChangeShapeType="1"/>
            </p:cNvSpPr>
            <p:nvPr/>
          </p:nvSpPr>
          <p:spPr bwMode="auto">
            <a:xfrm>
              <a:off x="4512" y="1894"/>
              <a:ext cx="0" cy="768"/>
            </a:xfrm>
            <a:prstGeom prst="line">
              <a:avLst/>
            </a:prstGeom>
            <a:noFill/>
            <a:ln w="9525" cap="rnd">
              <a:solidFill>
                <a:srgbClr val="000000"/>
              </a:solidFill>
              <a:prstDash val="sysDot"/>
              <a:round/>
              <a:headEnd/>
              <a:tailEnd/>
            </a:ln>
          </p:spPr>
          <p:txBody>
            <a:bodyPr/>
            <a:lstStyle/>
            <a:p>
              <a:endParaRPr lang="en-US"/>
            </a:p>
          </p:txBody>
        </p:sp>
        <p:sp>
          <p:nvSpPr>
            <p:cNvPr id="14362" name="Text Box 34"/>
            <p:cNvSpPr txBox="1">
              <a:spLocks noChangeArrowheads="1"/>
            </p:cNvSpPr>
            <p:nvPr/>
          </p:nvSpPr>
          <p:spPr bwMode="auto">
            <a:xfrm>
              <a:off x="2976" y="1398"/>
              <a:ext cx="388" cy="201"/>
            </a:xfrm>
            <a:prstGeom prst="rect">
              <a:avLst/>
            </a:prstGeom>
            <a:noFill/>
            <a:ln w="9525">
              <a:noFill/>
              <a:miter lim="800000"/>
              <a:headEnd/>
              <a:tailEnd/>
            </a:ln>
          </p:spPr>
          <p:txBody>
            <a:bodyPr wrap="none">
              <a:spAutoFit/>
            </a:bodyPr>
            <a:lstStyle/>
            <a:p>
              <a:r>
                <a:rPr lang="en-US" altLang="en-US" sz="1400"/>
                <a:t>P</a:t>
              </a:r>
              <a:r>
                <a:rPr lang="en-US" altLang="en-US" sz="1400" baseline="-25000"/>
                <a:t>1</a:t>
              </a:r>
              <a:r>
                <a:rPr lang="en-US" altLang="en-US" sz="1400"/>
                <a:t> = 3</a:t>
              </a:r>
            </a:p>
          </p:txBody>
        </p:sp>
        <p:sp>
          <p:nvSpPr>
            <p:cNvPr id="14363" name="Text Box 35"/>
            <p:cNvSpPr txBox="1">
              <a:spLocks noChangeArrowheads="1"/>
            </p:cNvSpPr>
            <p:nvPr/>
          </p:nvSpPr>
          <p:spPr bwMode="auto">
            <a:xfrm>
              <a:off x="2976" y="1782"/>
              <a:ext cx="388" cy="201"/>
            </a:xfrm>
            <a:prstGeom prst="rect">
              <a:avLst/>
            </a:prstGeom>
            <a:noFill/>
            <a:ln w="9525">
              <a:noFill/>
              <a:miter lim="800000"/>
              <a:headEnd/>
              <a:tailEnd/>
            </a:ln>
          </p:spPr>
          <p:txBody>
            <a:bodyPr wrap="none">
              <a:spAutoFit/>
            </a:bodyPr>
            <a:lstStyle/>
            <a:p>
              <a:r>
                <a:rPr lang="en-US" altLang="en-US" sz="1400"/>
                <a:t>P</a:t>
              </a:r>
              <a:r>
                <a:rPr lang="en-US" altLang="en-US" sz="1400" baseline="-25000"/>
                <a:t>2</a:t>
              </a:r>
              <a:r>
                <a:rPr lang="en-US" altLang="en-US" sz="1400"/>
                <a:t> = 2</a:t>
              </a:r>
            </a:p>
          </p:txBody>
        </p:sp>
        <p:sp>
          <p:nvSpPr>
            <p:cNvPr id="14364" name="Text Box 36"/>
            <p:cNvSpPr txBox="1">
              <a:spLocks noChangeArrowheads="1"/>
            </p:cNvSpPr>
            <p:nvPr/>
          </p:nvSpPr>
          <p:spPr bwMode="auto">
            <a:xfrm>
              <a:off x="3648" y="2646"/>
              <a:ext cx="463" cy="201"/>
            </a:xfrm>
            <a:prstGeom prst="rect">
              <a:avLst/>
            </a:prstGeom>
            <a:noFill/>
            <a:ln w="9525">
              <a:noFill/>
              <a:miter lim="800000"/>
              <a:headEnd/>
              <a:tailEnd/>
            </a:ln>
          </p:spPr>
          <p:txBody>
            <a:bodyPr wrap="none">
              <a:spAutoFit/>
            </a:bodyPr>
            <a:lstStyle/>
            <a:p>
              <a:r>
                <a:rPr lang="en-US" altLang="en-US" sz="1400"/>
                <a:t>Q</a:t>
              </a:r>
              <a:r>
                <a:rPr lang="en-US" altLang="en-US" sz="1400" baseline="-25000"/>
                <a:t>1</a:t>
              </a:r>
              <a:r>
                <a:rPr lang="en-US" altLang="en-US" sz="1400"/>
                <a:t> = 80</a:t>
              </a:r>
            </a:p>
          </p:txBody>
        </p:sp>
        <p:sp>
          <p:nvSpPr>
            <p:cNvPr id="14365" name="Text Box 37"/>
            <p:cNvSpPr txBox="1">
              <a:spLocks noChangeArrowheads="1"/>
            </p:cNvSpPr>
            <p:nvPr/>
          </p:nvSpPr>
          <p:spPr bwMode="auto">
            <a:xfrm>
              <a:off x="4368" y="2662"/>
              <a:ext cx="528" cy="201"/>
            </a:xfrm>
            <a:prstGeom prst="rect">
              <a:avLst/>
            </a:prstGeom>
            <a:noFill/>
            <a:ln w="9525">
              <a:noFill/>
              <a:miter lim="800000"/>
              <a:headEnd/>
              <a:tailEnd/>
            </a:ln>
          </p:spPr>
          <p:txBody>
            <a:bodyPr>
              <a:spAutoFit/>
            </a:bodyPr>
            <a:lstStyle/>
            <a:p>
              <a:r>
                <a:rPr lang="en-US" altLang="en-US" sz="1400"/>
                <a:t>Q</a:t>
              </a:r>
              <a:r>
                <a:rPr lang="en-US" altLang="en-US" sz="1400" baseline="-25000"/>
                <a:t>2</a:t>
              </a:r>
              <a:r>
                <a:rPr lang="en-US" altLang="en-US" sz="1400"/>
                <a:t>= 160</a:t>
              </a:r>
            </a:p>
          </p:txBody>
        </p:sp>
        <p:sp>
          <p:nvSpPr>
            <p:cNvPr id="14366" name="Text Box 38"/>
            <p:cNvSpPr txBox="1">
              <a:spLocks noChangeArrowheads="1"/>
            </p:cNvSpPr>
            <p:nvPr/>
          </p:nvSpPr>
          <p:spPr bwMode="auto">
            <a:xfrm>
              <a:off x="4934" y="2013"/>
              <a:ext cx="185" cy="181"/>
            </a:xfrm>
            <a:prstGeom prst="rect">
              <a:avLst/>
            </a:prstGeom>
            <a:noFill/>
            <a:ln w="9525">
              <a:noFill/>
              <a:miter lim="800000"/>
              <a:headEnd/>
              <a:tailEnd/>
            </a:ln>
          </p:spPr>
          <p:txBody>
            <a:bodyPr wrap="none">
              <a:spAutoFit/>
            </a:bodyPr>
            <a:lstStyle/>
            <a:p>
              <a:r>
                <a:rPr lang="en-US" altLang="en-US" sz="1200"/>
                <a:t>D</a:t>
              </a:r>
            </a:p>
          </p:txBody>
        </p:sp>
        <p:sp>
          <p:nvSpPr>
            <p:cNvPr id="14367" name="Text Box 39"/>
            <p:cNvSpPr txBox="1">
              <a:spLocks noChangeArrowheads="1"/>
            </p:cNvSpPr>
            <p:nvPr/>
          </p:nvSpPr>
          <p:spPr bwMode="auto">
            <a:xfrm>
              <a:off x="2832" y="790"/>
              <a:ext cx="460" cy="302"/>
            </a:xfrm>
            <a:prstGeom prst="rect">
              <a:avLst/>
            </a:prstGeom>
            <a:noFill/>
            <a:ln w="9525">
              <a:noFill/>
              <a:miter lim="800000"/>
              <a:headEnd/>
              <a:tailEnd/>
            </a:ln>
          </p:spPr>
          <p:txBody>
            <a:bodyPr wrap="none">
              <a:spAutoFit/>
            </a:bodyPr>
            <a:lstStyle/>
            <a:p>
              <a:r>
                <a:rPr lang="en-US" altLang="en-US" sz="1200"/>
                <a:t>Price per</a:t>
              </a:r>
            </a:p>
            <a:p>
              <a:r>
                <a:rPr lang="en-US" altLang="en-US" sz="1200"/>
                <a:t>Pound</a:t>
              </a:r>
            </a:p>
          </p:txBody>
        </p:sp>
        <p:sp>
          <p:nvSpPr>
            <p:cNvPr id="14368" name="Text Box 40"/>
            <p:cNvSpPr txBox="1">
              <a:spLocks noChangeArrowheads="1"/>
            </p:cNvSpPr>
            <p:nvPr/>
          </p:nvSpPr>
          <p:spPr bwMode="auto">
            <a:xfrm>
              <a:off x="3888" y="2806"/>
              <a:ext cx="1104" cy="181"/>
            </a:xfrm>
            <a:prstGeom prst="rect">
              <a:avLst/>
            </a:prstGeom>
            <a:noFill/>
            <a:ln w="9525">
              <a:noFill/>
              <a:miter lim="800000"/>
              <a:headEnd/>
              <a:tailEnd/>
            </a:ln>
          </p:spPr>
          <p:txBody>
            <a:bodyPr>
              <a:spAutoFit/>
            </a:bodyPr>
            <a:lstStyle/>
            <a:p>
              <a:r>
                <a:rPr lang="en-US" altLang="en-US" sz="1200"/>
                <a:t>Ounces of X  per week</a:t>
              </a:r>
            </a:p>
          </p:txBody>
        </p:sp>
        <p:sp>
          <p:nvSpPr>
            <p:cNvPr id="14369" name="Text Box 41"/>
            <p:cNvSpPr txBox="1">
              <a:spLocks noChangeArrowheads="1"/>
            </p:cNvSpPr>
            <p:nvPr/>
          </p:nvSpPr>
          <p:spPr bwMode="auto">
            <a:xfrm>
              <a:off x="2640" y="2662"/>
              <a:ext cx="185" cy="181"/>
            </a:xfrm>
            <a:prstGeom prst="rect">
              <a:avLst/>
            </a:prstGeom>
            <a:noFill/>
            <a:ln w="9525">
              <a:noFill/>
              <a:miter lim="800000"/>
              <a:headEnd/>
              <a:tailEnd/>
            </a:ln>
          </p:spPr>
          <p:txBody>
            <a:bodyPr wrap="none">
              <a:spAutoFit/>
            </a:bodyPr>
            <a:lstStyle/>
            <a:p>
              <a:r>
                <a:rPr lang="en-US" altLang="en-US" sz="1200"/>
                <a:t>Q</a:t>
              </a:r>
            </a:p>
          </p:txBody>
        </p:sp>
        <p:sp>
          <p:nvSpPr>
            <p:cNvPr id="14370" name="Text Box 42"/>
            <p:cNvSpPr txBox="1">
              <a:spLocks noChangeArrowheads="1"/>
            </p:cNvSpPr>
            <p:nvPr/>
          </p:nvSpPr>
          <p:spPr bwMode="auto">
            <a:xfrm>
              <a:off x="5136" y="2662"/>
              <a:ext cx="185" cy="181"/>
            </a:xfrm>
            <a:prstGeom prst="rect">
              <a:avLst/>
            </a:prstGeom>
            <a:noFill/>
            <a:ln w="9525">
              <a:noFill/>
              <a:miter lim="800000"/>
              <a:headEnd/>
              <a:tailEnd/>
            </a:ln>
          </p:spPr>
          <p:txBody>
            <a:bodyPr wrap="none">
              <a:spAutoFit/>
            </a:bodyPr>
            <a:lstStyle/>
            <a:p>
              <a:r>
                <a:rPr lang="en-US" altLang="en-US" sz="1200"/>
                <a:t>Q</a:t>
              </a:r>
            </a:p>
          </p:txBody>
        </p:sp>
        <p:sp>
          <p:nvSpPr>
            <p:cNvPr id="14371" name="Text Box 43"/>
            <p:cNvSpPr txBox="1">
              <a:spLocks noChangeArrowheads="1"/>
            </p:cNvSpPr>
            <p:nvPr/>
          </p:nvSpPr>
          <p:spPr bwMode="auto">
            <a:xfrm>
              <a:off x="3216" y="2615"/>
              <a:ext cx="164" cy="181"/>
            </a:xfrm>
            <a:prstGeom prst="rect">
              <a:avLst/>
            </a:prstGeom>
            <a:noFill/>
            <a:ln w="9525">
              <a:noFill/>
              <a:miter lim="800000"/>
              <a:headEnd/>
              <a:tailEnd/>
            </a:ln>
          </p:spPr>
          <p:txBody>
            <a:bodyPr wrap="none">
              <a:spAutoFit/>
            </a:bodyPr>
            <a:lstStyle/>
            <a:p>
              <a:r>
                <a:rPr lang="en-US" altLang="en-US" sz="1200"/>
                <a:t>0</a:t>
              </a:r>
            </a:p>
          </p:txBody>
        </p:sp>
      </p:grpSp>
      <p:sp>
        <p:nvSpPr>
          <p:cNvPr id="14349" name="Text Box 44"/>
          <p:cNvSpPr txBox="1">
            <a:spLocks noChangeArrowheads="1"/>
          </p:cNvSpPr>
          <p:nvPr/>
        </p:nvSpPr>
        <p:spPr bwMode="auto">
          <a:xfrm>
            <a:off x="1219200" y="4149725"/>
            <a:ext cx="260350" cy="274638"/>
          </a:xfrm>
          <a:prstGeom prst="rect">
            <a:avLst/>
          </a:prstGeom>
          <a:noFill/>
          <a:ln w="9525">
            <a:noFill/>
            <a:miter lim="800000"/>
            <a:headEnd/>
            <a:tailEnd/>
          </a:ln>
        </p:spPr>
        <p:txBody>
          <a:bodyPr wrap="none">
            <a:spAutoFit/>
          </a:bodyPr>
          <a:lstStyle/>
          <a:p>
            <a:r>
              <a:rPr lang="en-US" altLang="en-US" sz="1200"/>
              <a:t>0</a:t>
            </a:r>
          </a:p>
        </p:txBody>
      </p:sp>
      <p:sp>
        <p:nvSpPr>
          <p:cNvPr id="14350" name="Line 45"/>
          <p:cNvSpPr>
            <a:spLocks noChangeShapeType="1"/>
          </p:cNvSpPr>
          <p:nvPr/>
        </p:nvSpPr>
        <p:spPr bwMode="auto">
          <a:xfrm>
            <a:off x="2590800" y="5673725"/>
            <a:ext cx="304800" cy="0"/>
          </a:xfrm>
          <a:prstGeom prst="line">
            <a:avLst/>
          </a:prstGeom>
          <a:noFill/>
          <a:ln w="9525">
            <a:solidFill>
              <a:schemeClr val="tx1"/>
            </a:solidFill>
            <a:round/>
            <a:headEnd/>
            <a:tailEnd/>
          </a:ln>
        </p:spPr>
        <p:txBody>
          <a:bodyPr wrap="none" anchor="ctr"/>
          <a:lstStyle/>
          <a:p>
            <a:endParaRPr lang="en-US"/>
          </a:p>
        </p:txBody>
      </p:sp>
      <p:sp>
        <p:nvSpPr>
          <p:cNvPr id="14351" name="Line 46"/>
          <p:cNvSpPr>
            <a:spLocks noChangeShapeType="1"/>
          </p:cNvSpPr>
          <p:nvPr/>
        </p:nvSpPr>
        <p:spPr bwMode="auto">
          <a:xfrm>
            <a:off x="3124200" y="5673725"/>
            <a:ext cx="609600" cy="0"/>
          </a:xfrm>
          <a:prstGeom prst="line">
            <a:avLst/>
          </a:prstGeom>
          <a:noFill/>
          <a:ln w="9525">
            <a:solidFill>
              <a:schemeClr val="tx1"/>
            </a:solidFill>
            <a:round/>
            <a:headEnd/>
            <a:tailEnd/>
          </a:ln>
        </p:spPr>
        <p:txBody>
          <a:bodyPr wrap="none" anchor="ctr"/>
          <a:lstStyle/>
          <a:p>
            <a:endParaRPr lang="en-US"/>
          </a:p>
        </p:txBody>
      </p:sp>
      <p:sp>
        <p:nvSpPr>
          <p:cNvPr id="14352" name="Line 47"/>
          <p:cNvSpPr>
            <a:spLocks noChangeShapeType="1"/>
          </p:cNvSpPr>
          <p:nvPr/>
        </p:nvSpPr>
        <p:spPr bwMode="auto">
          <a:xfrm>
            <a:off x="6324600" y="5597525"/>
            <a:ext cx="304800" cy="0"/>
          </a:xfrm>
          <a:prstGeom prst="line">
            <a:avLst/>
          </a:prstGeom>
          <a:noFill/>
          <a:ln w="9525">
            <a:solidFill>
              <a:schemeClr val="tx1"/>
            </a:solidFill>
            <a:round/>
            <a:headEnd/>
            <a:tailEnd/>
          </a:ln>
        </p:spPr>
        <p:txBody>
          <a:bodyPr wrap="none" anchor="ctr"/>
          <a:lstStyle/>
          <a:p>
            <a:endParaRPr lang="en-US"/>
          </a:p>
        </p:txBody>
      </p:sp>
      <p:sp>
        <p:nvSpPr>
          <p:cNvPr id="14353" name="Line 48"/>
          <p:cNvSpPr>
            <a:spLocks noChangeShapeType="1"/>
          </p:cNvSpPr>
          <p:nvPr/>
        </p:nvSpPr>
        <p:spPr bwMode="auto">
          <a:xfrm>
            <a:off x="6858000" y="5597525"/>
            <a:ext cx="609600" cy="0"/>
          </a:xfrm>
          <a:prstGeom prst="line">
            <a:avLst/>
          </a:prstGeom>
          <a:noFill/>
          <a:ln w="9525">
            <a:solidFill>
              <a:schemeClr val="tx1"/>
            </a:solidFill>
            <a:round/>
            <a:headEnd/>
            <a:tailEnd/>
          </a:ln>
        </p:spPr>
        <p:txBody>
          <a:bodyPr wrap="none" anchor="ctr"/>
          <a:lstStyle/>
          <a:p>
            <a:endParaRPr lang="en-US"/>
          </a:p>
        </p:txBody>
      </p:sp>
      <p:sp>
        <p:nvSpPr>
          <p:cNvPr id="50" name="Slide Number Placeholder 3"/>
          <p:cNvSpPr txBox="1">
            <a:spLocks noChangeArrowheads="1"/>
          </p:cNvSpPr>
          <p:nvPr/>
        </p:nvSpPr>
        <p:spPr bwMode="auto">
          <a:xfrm>
            <a:off x="8647113" y="6408738"/>
            <a:ext cx="366712"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p:cNvSpPr>
          <p:nvPr>
            <p:ph idx="1"/>
          </p:nvPr>
        </p:nvSpPr>
        <p:spPr/>
        <p:txBody>
          <a:bodyPr/>
          <a:lstStyle/>
          <a:p>
            <a:pPr lvl="1" eaLnBrk="1" hangingPunct="1">
              <a:lnSpc>
                <a:spcPct val="125000"/>
              </a:lnSpc>
            </a:pPr>
            <a:r>
              <a:rPr lang="en-US" altLang="en-US"/>
              <a:t>Measures the effect of changing the price of a product on demand of other related products that the firm sells</a:t>
            </a:r>
          </a:p>
          <a:p>
            <a:pPr lvl="1" eaLnBrk="1" hangingPunct="1">
              <a:lnSpc>
                <a:spcPct val="125000"/>
              </a:lnSpc>
              <a:buFont typeface="Wingdings 2" pitchFamily="18" charset="2"/>
              <a:buNone/>
            </a:pPr>
            <a:endParaRPr lang="en-US" altLang="en-US"/>
          </a:p>
          <a:p>
            <a:pPr lvl="1" eaLnBrk="1" hangingPunct="1">
              <a:lnSpc>
                <a:spcPct val="125000"/>
              </a:lnSpc>
            </a:pPr>
            <a:r>
              <a:rPr lang="en-US" altLang="en-US"/>
              <a:t>High positive cross price elasticity of demand is used to define an industry</a:t>
            </a:r>
            <a:endParaRPr lang="en-US" altLang="en-US" b="1"/>
          </a:p>
        </p:txBody>
      </p:sp>
      <p:sp>
        <p:nvSpPr>
          <p:cNvPr id="2" name="Rectangle 2"/>
          <p:cNvSpPr>
            <a:spLocks noGrp="1"/>
          </p:cNvSpPr>
          <p:nvPr>
            <p:ph type="title"/>
          </p:nvPr>
        </p:nvSpPr>
        <p:spPr bwMode="auto">
          <a:xfrm>
            <a:off x="685800" y="533400"/>
            <a:ext cx="7772400" cy="1143000"/>
          </a:xfrm>
        </p:spPr>
        <p:txBody>
          <a:bodyPr wrap="square" numCol="1" compatLnSpc="1">
            <a:prstTxWarp prst="textNoShape">
              <a:avLst/>
            </a:prstTxWarp>
          </a:bodyPr>
          <a:lstStyle/>
          <a:p>
            <a:pPr eaLnBrk="1" fontAlgn="auto" hangingPunct="1">
              <a:spcAft>
                <a:spcPts val="0"/>
              </a:spcAft>
              <a:defRPr/>
            </a:pPr>
            <a:r>
              <a:rPr lang="en-US" sz="3000" b="0">
                <a:solidFill>
                  <a:schemeClr val="tx1"/>
                </a:solidFill>
              </a:rPr>
              <a:t>Importance of Cross price Elasticity</a:t>
            </a:r>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9" name="Rectangle 3"/>
          <p:cNvSpPr>
            <a:spLocks noGrp="1"/>
          </p:cNvSpPr>
          <p:nvPr>
            <p:ph idx="1"/>
          </p:nvPr>
        </p:nvSpPr>
        <p:spPr>
          <a:xfrm>
            <a:off x="304800" y="990600"/>
            <a:ext cx="8458200" cy="5334000"/>
          </a:xfrm>
        </p:spPr>
        <p:txBody>
          <a:bodyPr/>
          <a:lstStyle/>
          <a:p>
            <a:pPr algn="ctr" eaLnBrk="1" hangingPunct="1">
              <a:buFont typeface="Wingdings 2" pitchFamily="18" charset="2"/>
              <a:buNone/>
            </a:pPr>
            <a:r>
              <a:rPr lang="en-US" altLang="en-US" sz="2000"/>
              <a:t>Qx = 1.5 – 3.0P</a:t>
            </a:r>
            <a:r>
              <a:rPr lang="en-US" altLang="en-US" sz="2000" baseline="-25000"/>
              <a:t>x</a:t>
            </a:r>
            <a:r>
              <a:rPr lang="en-US" altLang="en-US" sz="2000"/>
              <a:t> + 0.8I + 2.0P</a:t>
            </a:r>
            <a:r>
              <a:rPr lang="en-US" altLang="en-US" sz="2000" baseline="-25000"/>
              <a:t>y</a:t>
            </a:r>
            <a:r>
              <a:rPr lang="en-US" altLang="en-US" sz="2000"/>
              <a:t> – 0.6P</a:t>
            </a:r>
            <a:r>
              <a:rPr lang="en-US" altLang="en-US" sz="2000" baseline="-25000"/>
              <a:t>s</a:t>
            </a:r>
            <a:r>
              <a:rPr lang="en-US" altLang="en-US" sz="2000"/>
              <a:t> + 1.2A</a:t>
            </a:r>
          </a:p>
          <a:p>
            <a:pPr eaLnBrk="1" hangingPunct="1">
              <a:buFont typeface="Wingdings 2" pitchFamily="18" charset="2"/>
              <a:buNone/>
            </a:pPr>
            <a:endParaRPr lang="en-US" altLang="en-US" sz="2000"/>
          </a:p>
          <a:p>
            <a:pPr algn="ctr" eaLnBrk="1" hangingPunct="1">
              <a:buFont typeface="Wingdings 2" pitchFamily="18" charset="2"/>
              <a:buNone/>
            </a:pPr>
            <a:r>
              <a:rPr lang="en-US" altLang="en-US" sz="2000"/>
              <a:t>P</a:t>
            </a:r>
            <a:r>
              <a:rPr lang="en-US" altLang="en-US" sz="2000" baseline="-25000"/>
              <a:t>x</a:t>
            </a:r>
            <a:r>
              <a:rPr lang="en-US" altLang="en-US" sz="2000"/>
              <a:t>=$2		I=$2.5		P</a:t>
            </a:r>
            <a:r>
              <a:rPr lang="en-US" altLang="en-US" sz="2000" baseline="-25000"/>
              <a:t>y</a:t>
            </a:r>
            <a:r>
              <a:rPr lang="en-US" altLang="en-US" sz="2000"/>
              <a:t>=$1.8</a:t>
            </a:r>
          </a:p>
          <a:p>
            <a:pPr algn="ctr" eaLnBrk="1" hangingPunct="1">
              <a:buFont typeface="Wingdings 2" pitchFamily="18" charset="2"/>
              <a:buNone/>
            </a:pPr>
            <a:r>
              <a:rPr lang="en-US" altLang="en-US" sz="2000"/>
              <a:t> </a:t>
            </a:r>
          </a:p>
          <a:p>
            <a:pPr algn="ctr" eaLnBrk="1" hangingPunct="1">
              <a:buFont typeface="Wingdings 2" pitchFamily="18" charset="2"/>
              <a:buNone/>
            </a:pPr>
            <a:r>
              <a:rPr lang="en-US" altLang="en-US" sz="2000"/>
              <a:t>P</a:t>
            </a:r>
            <a:r>
              <a:rPr lang="en-US" altLang="en-US" sz="2000" baseline="-25000"/>
              <a:t>s</a:t>
            </a:r>
            <a:r>
              <a:rPr lang="en-US" altLang="en-US" sz="2000"/>
              <a:t>=$0.50		A=$1</a:t>
            </a:r>
          </a:p>
          <a:p>
            <a:pPr algn="ctr" eaLnBrk="1" hangingPunct="1">
              <a:buFont typeface="Wingdings 2" pitchFamily="18" charset="2"/>
              <a:buNone/>
            </a:pPr>
            <a:endParaRPr lang="en-US" altLang="en-US" sz="2000"/>
          </a:p>
          <a:p>
            <a:pPr algn="ctr" eaLnBrk="1" hangingPunct="1">
              <a:buFont typeface="Wingdings 2" pitchFamily="18" charset="2"/>
              <a:buNone/>
            </a:pPr>
            <a:r>
              <a:rPr lang="en-US" altLang="en-US" sz="2000"/>
              <a:t>Qx =1.5 – 3*2 + 0.8*2.5 + 2*1.8 – 0.6*0.50 + 1.2*1</a:t>
            </a:r>
          </a:p>
          <a:p>
            <a:pPr algn="ctr" eaLnBrk="1" hangingPunct="1">
              <a:buFont typeface="Wingdings 2" pitchFamily="18" charset="2"/>
              <a:buNone/>
            </a:pPr>
            <a:r>
              <a:rPr lang="en-US" altLang="en-US" sz="2000"/>
              <a:t>=2</a:t>
            </a:r>
          </a:p>
          <a:p>
            <a:pPr algn="ctr" eaLnBrk="1" hangingPunct="1">
              <a:buFont typeface="Wingdings 2" pitchFamily="18" charset="2"/>
              <a:buNone/>
            </a:pPr>
            <a:endParaRPr lang="en-US" altLang="en-US" sz="2000"/>
          </a:p>
          <a:p>
            <a:pPr eaLnBrk="1" hangingPunct="1">
              <a:buFont typeface="Wingdings 2" pitchFamily="18" charset="2"/>
              <a:buNone/>
            </a:pPr>
            <a:r>
              <a:rPr lang="en-US" altLang="en-US" sz="2000"/>
              <a:t>E</a:t>
            </a:r>
            <a:r>
              <a:rPr lang="en-US" altLang="en-US" sz="2000" baseline="-25000"/>
              <a:t>p</a:t>
            </a:r>
            <a:r>
              <a:rPr lang="en-US" altLang="en-US" sz="2000"/>
              <a:t> = -3(2/2) = -3			E</a:t>
            </a:r>
            <a:r>
              <a:rPr lang="en-US" altLang="en-US" sz="2000" baseline="-25000"/>
              <a:t>I</a:t>
            </a:r>
            <a:r>
              <a:rPr lang="en-US" altLang="en-US" sz="2000"/>
              <a:t> = 0.8(2.5/2) = 1</a:t>
            </a:r>
          </a:p>
          <a:p>
            <a:pPr eaLnBrk="1" hangingPunct="1">
              <a:buFont typeface="Wingdings 2" pitchFamily="18" charset="2"/>
              <a:buNone/>
            </a:pPr>
            <a:r>
              <a:rPr lang="en-US" altLang="en-US" sz="2000"/>
              <a:t>E</a:t>
            </a:r>
            <a:r>
              <a:rPr lang="en-US" altLang="en-US" sz="2000" baseline="-25000"/>
              <a:t>xy</a:t>
            </a:r>
            <a:r>
              <a:rPr lang="en-US" altLang="en-US" sz="2000"/>
              <a:t> = 2(1.8/2) = 1.8			E</a:t>
            </a:r>
            <a:r>
              <a:rPr lang="en-US" altLang="en-US" sz="2000" baseline="-25000"/>
              <a:t>xs</a:t>
            </a:r>
            <a:r>
              <a:rPr lang="en-US" altLang="en-US" sz="2000"/>
              <a:t> = -0.6(0.50/2) = -0.15</a:t>
            </a:r>
          </a:p>
          <a:p>
            <a:pPr algn="ctr" eaLnBrk="1" hangingPunct="1">
              <a:buFont typeface="Wingdings 2" pitchFamily="18" charset="2"/>
              <a:buNone/>
            </a:pPr>
            <a:r>
              <a:rPr lang="en-US" altLang="en-US" sz="2000"/>
              <a:t>E</a:t>
            </a:r>
            <a:r>
              <a:rPr lang="en-US" altLang="en-US" sz="2000" baseline="-25000"/>
              <a:t>A</a:t>
            </a:r>
            <a:r>
              <a:rPr lang="en-US" altLang="en-US" sz="2000"/>
              <a:t> = 1.2(1/2) = 0.6</a:t>
            </a:r>
          </a:p>
        </p:txBody>
      </p:sp>
      <p:sp>
        <p:nvSpPr>
          <p:cNvPr id="48130" name="Rectangle 2"/>
          <p:cNvSpPr>
            <a:spLocks noGrp="1"/>
          </p:cNvSpPr>
          <p:nvPr>
            <p:ph type="title"/>
          </p:nvPr>
        </p:nvSpPr>
        <p:spPr bwMode="auto">
          <a:xfrm>
            <a:off x="228600" y="228600"/>
            <a:ext cx="7772400" cy="762000"/>
          </a:xfrm>
        </p:spPr>
        <p:txBody>
          <a:bodyPr wrap="square" numCol="1" compatLnSpc="1">
            <a:prstTxWarp prst="textNoShape">
              <a:avLst/>
            </a:prstTxWarp>
          </a:bodyPr>
          <a:lstStyle/>
          <a:p>
            <a:pPr eaLnBrk="1" fontAlgn="auto" hangingPunct="1">
              <a:spcAft>
                <a:spcPts val="0"/>
              </a:spcAft>
              <a:defRPr/>
            </a:pPr>
            <a:r>
              <a:rPr lang="en-US" sz="3000" b="0">
                <a:solidFill>
                  <a:schemeClr val="tx1"/>
                </a:solidFill>
              </a:rPr>
              <a:t>Problem</a:t>
            </a:r>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41</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099">
                                            <p:txEl>
                                              <p:pRg st="0" end="0"/>
                                            </p:txEl>
                                          </p:spTgt>
                                        </p:tgtEl>
                                        <p:attrNameLst>
                                          <p:attrName>style.visibility</p:attrName>
                                        </p:attrNameLst>
                                      </p:cBhvr>
                                      <p:to>
                                        <p:strVal val="visible"/>
                                      </p:to>
                                    </p:set>
                                    <p:animEffect transition="in" filter="blinds(horizontal)">
                                      <p:cBhvr>
                                        <p:cTn id="7" dur="500"/>
                                        <p:tgtEl>
                                          <p:spTgt spid="132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2099">
                                            <p:txEl>
                                              <p:pRg st="2" end="2"/>
                                            </p:txEl>
                                          </p:spTgt>
                                        </p:tgtEl>
                                        <p:attrNameLst>
                                          <p:attrName>style.visibility</p:attrName>
                                        </p:attrNameLst>
                                      </p:cBhvr>
                                      <p:to>
                                        <p:strVal val="visible"/>
                                      </p:to>
                                    </p:set>
                                    <p:animEffect transition="in" filter="blinds(horizontal)">
                                      <p:cBhvr>
                                        <p:cTn id="12" dur="500"/>
                                        <p:tgtEl>
                                          <p:spTgt spid="1320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2099">
                                            <p:txEl>
                                              <p:pRg st="3" end="3"/>
                                            </p:txEl>
                                          </p:spTgt>
                                        </p:tgtEl>
                                        <p:attrNameLst>
                                          <p:attrName>style.visibility</p:attrName>
                                        </p:attrNameLst>
                                      </p:cBhvr>
                                      <p:to>
                                        <p:strVal val="visible"/>
                                      </p:to>
                                    </p:set>
                                    <p:animEffect transition="in" filter="blinds(horizontal)">
                                      <p:cBhvr>
                                        <p:cTn id="17" dur="500"/>
                                        <p:tgtEl>
                                          <p:spTgt spid="13209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2099">
                                            <p:txEl>
                                              <p:pRg st="4" end="4"/>
                                            </p:txEl>
                                          </p:spTgt>
                                        </p:tgtEl>
                                        <p:attrNameLst>
                                          <p:attrName>style.visibility</p:attrName>
                                        </p:attrNameLst>
                                      </p:cBhvr>
                                      <p:to>
                                        <p:strVal val="visible"/>
                                      </p:to>
                                    </p:set>
                                    <p:animEffect transition="in" filter="blinds(horizontal)">
                                      <p:cBhvr>
                                        <p:cTn id="22" dur="500"/>
                                        <p:tgtEl>
                                          <p:spTgt spid="13209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2099">
                                            <p:txEl>
                                              <p:pRg st="6" end="6"/>
                                            </p:txEl>
                                          </p:spTgt>
                                        </p:tgtEl>
                                        <p:attrNameLst>
                                          <p:attrName>style.visibility</p:attrName>
                                        </p:attrNameLst>
                                      </p:cBhvr>
                                      <p:to>
                                        <p:strVal val="visible"/>
                                      </p:to>
                                    </p:set>
                                    <p:animEffect transition="in" filter="blinds(horizontal)">
                                      <p:cBhvr>
                                        <p:cTn id="27" dur="500"/>
                                        <p:tgtEl>
                                          <p:spTgt spid="13209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2099">
                                            <p:txEl>
                                              <p:pRg st="7" end="7"/>
                                            </p:txEl>
                                          </p:spTgt>
                                        </p:tgtEl>
                                        <p:attrNameLst>
                                          <p:attrName>style.visibility</p:attrName>
                                        </p:attrNameLst>
                                      </p:cBhvr>
                                      <p:to>
                                        <p:strVal val="visible"/>
                                      </p:to>
                                    </p:set>
                                    <p:animEffect transition="in" filter="blinds(horizontal)">
                                      <p:cBhvr>
                                        <p:cTn id="32" dur="500"/>
                                        <p:tgtEl>
                                          <p:spTgt spid="132099">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2099">
                                            <p:txEl>
                                              <p:pRg st="9" end="9"/>
                                            </p:txEl>
                                          </p:spTgt>
                                        </p:tgtEl>
                                        <p:attrNameLst>
                                          <p:attrName>style.visibility</p:attrName>
                                        </p:attrNameLst>
                                      </p:cBhvr>
                                      <p:to>
                                        <p:strVal val="visible"/>
                                      </p:to>
                                    </p:set>
                                    <p:animEffect transition="in" filter="blinds(horizontal)">
                                      <p:cBhvr>
                                        <p:cTn id="37" dur="500"/>
                                        <p:tgtEl>
                                          <p:spTgt spid="132099">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2099">
                                            <p:txEl>
                                              <p:pRg st="10" end="10"/>
                                            </p:txEl>
                                          </p:spTgt>
                                        </p:tgtEl>
                                        <p:attrNameLst>
                                          <p:attrName>style.visibility</p:attrName>
                                        </p:attrNameLst>
                                      </p:cBhvr>
                                      <p:to>
                                        <p:strVal val="visible"/>
                                      </p:to>
                                    </p:set>
                                    <p:animEffect transition="in" filter="blinds(horizontal)">
                                      <p:cBhvr>
                                        <p:cTn id="42" dur="500"/>
                                        <p:tgtEl>
                                          <p:spTgt spid="132099">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2099">
                                            <p:txEl>
                                              <p:pRg st="11" end="11"/>
                                            </p:txEl>
                                          </p:spTgt>
                                        </p:tgtEl>
                                        <p:attrNameLst>
                                          <p:attrName>style.visibility</p:attrName>
                                        </p:attrNameLst>
                                      </p:cBhvr>
                                      <p:to>
                                        <p:strVal val="visible"/>
                                      </p:to>
                                    </p:set>
                                    <p:animEffect transition="in" filter="blinds(horizontal)">
                                      <p:cBhvr>
                                        <p:cTn id="47" dur="500"/>
                                        <p:tgtEl>
                                          <p:spTgt spid="13209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1"/>
          <p:cNvSpPr>
            <a:spLocks noGrp="1"/>
          </p:cNvSpPr>
          <p:nvPr>
            <p:ph idx="1"/>
          </p:nvPr>
        </p:nvSpPr>
        <p:spPr/>
        <p:txBody>
          <a:bodyPr/>
          <a:lstStyle/>
          <a:p>
            <a:r>
              <a:rPr lang="en-US" altLang="en-US" sz="1800"/>
              <a:t>Elasticity is a practical measure that helps producers </a:t>
            </a:r>
            <a:r>
              <a:rPr lang="en-IN" altLang="en-US" sz="1800"/>
              <a:t>and policymakers.</a:t>
            </a:r>
          </a:p>
          <a:p>
            <a:endParaRPr lang="en-IN" altLang="en-US" sz="1800"/>
          </a:p>
          <a:p>
            <a:r>
              <a:rPr lang="en-US" altLang="en-US" sz="1800"/>
              <a:t>Price elasticity of demand measures how much the quantity demanded responds to changes in the price If a demand curve is elastic, total revenue falls </a:t>
            </a:r>
            <a:r>
              <a:rPr lang="en-IN" altLang="en-US" sz="1800"/>
              <a:t>when the price rises.</a:t>
            </a:r>
          </a:p>
          <a:p>
            <a:endParaRPr lang="en-IN" altLang="en-US" sz="1800"/>
          </a:p>
          <a:p>
            <a:r>
              <a:rPr lang="en-US" altLang="en-US" sz="1800"/>
              <a:t>If it is inelastic, total revenue rises as the price rises.</a:t>
            </a:r>
          </a:p>
          <a:p>
            <a:endParaRPr lang="en-US" altLang="en-US" sz="1800"/>
          </a:p>
          <a:p>
            <a:endParaRPr lang="en-IN" altLang="en-US" sz="1800"/>
          </a:p>
        </p:txBody>
      </p:sp>
      <p:sp>
        <p:nvSpPr>
          <p:cNvPr id="3" name="Title 2"/>
          <p:cNvSpPr>
            <a:spLocks noGrp="1"/>
          </p:cNvSpPr>
          <p:nvPr>
            <p:ph type="title"/>
          </p:nvPr>
        </p:nvSpPr>
        <p:spPr/>
        <p:txBody>
          <a:bodyPr/>
          <a:lstStyle/>
          <a:p>
            <a:pPr>
              <a:defRPr/>
            </a:pPr>
            <a:r>
              <a:rPr lang="en-IN" b="0" dirty="0"/>
              <a:t>Conclusion</a:t>
            </a:r>
            <a:endParaRPr lang="en-IN" dirty="0"/>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42</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1"/>
          <p:cNvSpPr>
            <a:spLocks noGrp="1"/>
          </p:cNvSpPr>
          <p:nvPr>
            <p:ph idx="1"/>
          </p:nvPr>
        </p:nvSpPr>
        <p:spPr/>
        <p:txBody>
          <a:bodyPr/>
          <a:lstStyle/>
          <a:p>
            <a:pPr marL="109537" indent="0">
              <a:buFont typeface="Wingdings 3" pitchFamily="18" charset="2"/>
              <a:buNone/>
              <a:defRPr/>
            </a:pPr>
            <a:r>
              <a:rPr lang="en-US" sz="1600" dirty="0"/>
              <a:t>The concept of Elasticity of demand has significant role to play in economic theory and practice and we shall study the importance of this concept.</a:t>
            </a:r>
          </a:p>
          <a:p>
            <a:pPr>
              <a:defRPr/>
            </a:pPr>
            <a:endParaRPr lang="en-US" sz="1600" dirty="0"/>
          </a:p>
          <a:p>
            <a:pPr>
              <a:defRPr/>
            </a:pPr>
            <a:r>
              <a:rPr lang="en-US" sz="1600" dirty="0"/>
              <a:t>Elasticity of demand in production</a:t>
            </a:r>
          </a:p>
          <a:p>
            <a:pPr>
              <a:defRPr/>
            </a:pPr>
            <a:r>
              <a:rPr lang="en-US" sz="1600" dirty="0"/>
              <a:t>Elasticity of demand in Price Fixation</a:t>
            </a:r>
          </a:p>
          <a:p>
            <a:pPr>
              <a:defRPr/>
            </a:pPr>
            <a:r>
              <a:rPr lang="en-US" sz="1600" dirty="0"/>
              <a:t>Elasticity of demand in Distribution</a:t>
            </a:r>
          </a:p>
          <a:p>
            <a:pPr>
              <a:defRPr/>
            </a:pPr>
            <a:r>
              <a:rPr lang="en-US" sz="1600" dirty="0"/>
              <a:t>Elasticity of demand in International Trade</a:t>
            </a:r>
          </a:p>
          <a:p>
            <a:pPr>
              <a:defRPr/>
            </a:pPr>
            <a:r>
              <a:rPr lang="en-US" sz="1600" dirty="0"/>
              <a:t>Elasticity of demand in foreign Exchange</a:t>
            </a:r>
          </a:p>
          <a:p>
            <a:pPr>
              <a:defRPr/>
            </a:pPr>
            <a:r>
              <a:rPr lang="en-US" sz="1600" dirty="0"/>
              <a:t>Elasticity of demand in nationalizing an Industry</a:t>
            </a:r>
          </a:p>
          <a:p>
            <a:pPr>
              <a:defRPr/>
            </a:pPr>
            <a:r>
              <a:rPr lang="en-US" sz="1600" dirty="0"/>
              <a:t>Elasticity of demand in Public Finance</a:t>
            </a:r>
            <a:endParaRPr lang="en-IN" sz="1600" dirty="0"/>
          </a:p>
        </p:txBody>
      </p:sp>
      <p:sp>
        <p:nvSpPr>
          <p:cNvPr id="3" name="Title 2"/>
          <p:cNvSpPr>
            <a:spLocks noGrp="1"/>
          </p:cNvSpPr>
          <p:nvPr>
            <p:ph type="title"/>
          </p:nvPr>
        </p:nvSpPr>
        <p:spPr/>
        <p:txBody>
          <a:bodyPr/>
          <a:lstStyle/>
          <a:p>
            <a:pPr>
              <a:defRPr/>
            </a:pPr>
            <a:r>
              <a:rPr lang="en-US" sz="2800" dirty="0">
                <a:effectLst/>
              </a:rPr>
              <a:t>Role and Significance of Elasticity of Demand</a:t>
            </a:r>
            <a:endParaRPr lang="en-IN" sz="2800" dirty="0"/>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43</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1"/>
          <p:cNvSpPr>
            <a:spLocks noGrp="1"/>
          </p:cNvSpPr>
          <p:nvPr>
            <p:ph idx="1"/>
          </p:nvPr>
        </p:nvSpPr>
        <p:spPr/>
        <p:txBody>
          <a:bodyPr/>
          <a:lstStyle/>
          <a:p>
            <a:r>
              <a:rPr lang="en-IN" altLang="en-US" sz="1600"/>
              <a:t>H.C. Petersen, W.C. Lewis, </a:t>
            </a:r>
            <a:r>
              <a:rPr lang="en-IN" altLang="en-US" sz="1600" i="1"/>
              <a:t>Managerial Economics</a:t>
            </a:r>
            <a:r>
              <a:rPr lang="en-IN" altLang="en-US" sz="1600"/>
              <a:t>, 4th ed., Pearson Education 2001.</a:t>
            </a:r>
          </a:p>
          <a:p>
            <a:r>
              <a:rPr lang="en-IN" altLang="en-US" sz="1600"/>
              <a:t>D. Salvatore, Managerial Economics in a Global Economy, 8</a:t>
            </a:r>
            <a:r>
              <a:rPr lang="en-IN" altLang="en-US" sz="1600" baseline="30000"/>
              <a:t>th</a:t>
            </a:r>
            <a:r>
              <a:rPr lang="en-IN" altLang="en-US" sz="1600"/>
              <a:t> ed., Thomson Asia, 2015.</a:t>
            </a:r>
          </a:p>
          <a:p>
            <a:r>
              <a:rPr lang="en-IN" altLang="en-US" sz="1600"/>
              <a:t>S. Damodaran, Managerial Economics, 2</a:t>
            </a:r>
            <a:r>
              <a:rPr lang="en-IN" altLang="en-US" sz="1600" baseline="30000"/>
              <a:t>nd</a:t>
            </a:r>
            <a:r>
              <a:rPr lang="en-IN" altLang="en-US" sz="1600"/>
              <a:t> ed.,  Oxford University Press, 2010.</a:t>
            </a:r>
          </a:p>
          <a:p>
            <a:r>
              <a:rPr lang="en-IN" altLang="en-US" sz="1600"/>
              <a:t>P.A. Samuelson, W.D. Nordhaus, Economics, 19</a:t>
            </a:r>
            <a:r>
              <a:rPr lang="en-IN" altLang="en-US" sz="1600" baseline="30000"/>
              <a:t>th</a:t>
            </a:r>
            <a:r>
              <a:rPr lang="en-IN" altLang="en-US" sz="1600"/>
              <a:t> ed., Tata Mc-Graw Hill, 2010.</a:t>
            </a:r>
          </a:p>
          <a:p>
            <a:r>
              <a:rPr lang="en-IN" altLang="en-US" sz="1600"/>
              <a:t>S.K. Misra &amp; V. K. Puri, Indian Economy, 37</a:t>
            </a:r>
            <a:r>
              <a:rPr lang="en-IN" altLang="en-US" sz="1600" baseline="30000"/>
              <a:t>th</a:t>
            </a:r>
            <a:r>
              <a:rPr lang="en-IN" altLang="en-US" sz="1600"/>
              <a:t> ed., Himalaya Publishing House, 2019.</a:t>
            </a:r>
          </a:p>
          <a:p>
            <a:endParaRPr lang="en-IN" altLang="en-US" sz="1600"/>
          </a:p>
        </p:txBody>
      </p:sp>
      <p:sp>
        <p:nvSpPr>
          <p:cNvPr id="3" name="Title 2"/>
          <p:cNvSpPr>
            <a:spLocks noGrp="1"/>
          </p:cNvSpPr>
          <p:nvPr>
            <p:ph type="title"/>
          </p:nvPr>
        </p:nvSpPr>
        <p:spPr/>
        <p:txBody>
          <a:bodyPr/>
          <a:lstStyle/>
          <a:p>
            <a:pPr>
              <a:defRPr/>
            </a:pPr>
            <a:r>
              <a:rPr lang="en-IN" dirty="0"/>
              <a:t>Reference</a:t>
            </a:r>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p:cNvSpPr>
            <a:spLocks noGrp="1"/>
          </p:cNvSpPr>
          <p:nvPr>
            <p:ph idx="1"/>
          </p:nvPr>
        </p:nvSpPr>
        <p:spPr/>
        <p:txBody>
          <a:bodyPr/>
          <a:lstStyle/>
          <a:p>
            <a:pPr marL="109537" indent="0">
              <a:buFont typeface="Wingdings 3" pitchFamily="18" charset="2"/>
              <a:buNone/>
              <a:defRPr/>
            </a:pPr>
            <a:r>
              <a:rPr lang="en-US" sz="1600" dirty="0"/>
              <a:t>The price elasticity of demand depends on</a:t>
            </a:r>
          </a:p>
          <a:p>
            <a:pPr marL="109537" indent="0">
              <a:buFont typeface="Wingdings 3" pitchFamily="18" charset="2"/>
              <a:buNone/>
              <a:defRPr/>
            </a:pPr>
            <a:r>
              <a:rPr lang="en-US" sz="1600" dirty="0"/>
              <a:t>A) the units used to measure price but not the units used to measure quantity.</a:t>
            </a:r>
          </a:p>
          <a:p>
            <a:pPr marL="109537" indent="0">
              <a:buFont typeface="Wingdings 3" pitchFamily="18" charset="2"/>
              <a:buNone/>
              <a:defRPr/>
            </a:pPr>
            <a:r>
              <a:rPr lang="en-US" sz="1600" dirty="0"/>
              <a:t>B) the units used to measure price and the units used to measure quantity.</a:t>
            </a:r>
          </a:p>
          <a:p>
            <a:pPr marL="109537" indent="0">
              <a:buFont typeface="Wingdings 3" pitchFamily="18" charset="2"/>
              <a:buNone/>
              <a:defRPr/>
            </a:pPr>
            <a:r>
              <a:rPr lang="en-US" sz="1600" dirty="0"/>
              <a:t>C) the units used to measure quantity but not the units used to measure price.</a:t>
            </a:r>
          </a:p>
          <a:p>
            <a:pPr marL="109537" indent="0">
              <a:buFont typeface="Wingdings 3" pitchFamily="18" charset="2"/>
              <a:buNone/>
              <a:defRPr/>
            </a:pPr>
            <a:r>
              <a:rPr lang="en-US" sz="1600" dirty="0"/>
              <a:t>D) neither the units used to measure price nor the units used to measure quantity.</a:t>
            </a:r>
          </a:p>
          <a:p>
            <a:pPr>
              <a:defRPr/>
            </a:pPr>
            <a:endParaRPr lang="en-US" sz="1600" dirty="0"/>
          </a:p>
          <a:p>
            <a:pPr marL="109537" indent="0">
              <a:buFont typeface="Wingdings 3" pitchFamily="18" charset="2"/>
              <a:buNone/>
              <a:defRPr/>
            </a:pPr>
            <a:r>
              <a:rPr lang="en-US" sz="1600" dirty="0"/>
              <a:t>Answer: neither the units used to measure price nor the units used to measure quantity.</a:t>
            </a:r>
          </a:p>
          <a:p>
            <a:pPr>
              <a:defRPr/>
            </a:pPr>
            <a:endParaRPr lang="en-IN" sz="1600" dirty="0"/>
          </a:p>
        </p:txBody>
      </p:sp>
      <p:sp>
        <p:nvSpPr>
          <p:cNvPr id="3" name="Title 2"/>
          <p:cNvSpPr>
            <a:spLocks noGrp="1"/>
          </p:cNvSpPr>
          <p:nvPr>
            <p:ph type="title"/>
          </p:nvPr>
        </p:nvSpPr>
        <p:spPr/>
        <p:txBody>
          <a:bodyPr>
            <a:noAutofit/>
          </a:bodyPr>
          <a:lstStyle/>
          <a:p>
            <a:pPr>
              <a:defRPr/>
            </a:pPr>
            <a:r>
              <a:rPr lang="en-US" sz="3600" dirty="0">
                <a:effectLst/>
              </a:rPr>
              <a:t>Practice multiple-choice questions</a:t>
            </a:r>
            <a:br>
              <a:rPr lang="en-IN" sz="3600" dirty="0">
                <a:effectLst/>
              </a:rPr>
            </a:br>
            <a:endParaRPr lang="en-IN" sz="3600" dirty="0"/>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Font typeface="Wingdings 3" pitchFamily="18" charset="2"/>
              <a:buNone/>
              <a:defRPr/>
            </a:pPr>
            <a:r>
              <a:rPr lang="en-IN" sz="1600" dirty="0"/>
              <a:t>The price elasticity of demand measures</a:t>
            </a:r>
          </a:p>
          <a:p>
            <a:pPr marL="109537" indent="0">
              <a:buFont typeface="Wingdings 3" pitchFamily="18" charset="2"/>
              <a:buNone/>
              <a:defRPr/>
            </a:pPr>
            <a:r>
              <a:rPr lang="en-IN" sz="1600" dirty="0"/>
              <a:t>A) the slope of a budget curve.</a:t>
            </a:r>
          </a:p>
          <a:p>
            <a:pPr marL="109537" indent="0">
              <a:buFont typeface="Wingdings 3" pitchFamily="18" charset="2"/>
              <a:buNone/>
              <a:defRPr/>
            </a:pPr>
            <a:r>
              <a:rPr lang="en-IN" sz="1600" dirty="0"/>
              <a:t>B) how often the price of a good changes.</a:t>
            </a:r>
          </a:p>
          <a:p>
            <a:pPr marL="109537" indent="0">
              <a:buFont typeface="Wingdings 3" pitchFamily="18" charset="2"/>
              <a:buNone/>
              <a:defRPr/>
            </a:pPr>
            <a:r>
              <a:rPr lang="en-IN" sz="1600" dirty="0"/>
              <a:t>C) the responsiveness of the quantity demanded to changes in price.</a:t>
            </a:r>
          </a:p>
          <a:p>
            <a:pPr marL="109537" indent="0">
              <a:buFont typeface="Wingdings 3" pitchFamily="18" charset="2"/>
              <a:buNone/>
              <a:defRPr/>
            </a:pPr>
            <a:r>
              <a:rPr lang="en-IN" sz="1600" dirty="0"/>
              <a:t>D) how sensitive the quantity demanded is to changes in demand.</a:t>
            </a:r>
          </a:p>
          <a:p>
            <a:pPr>
              <a:defRPr/>
            </a:pPr>
            <a:endParaRPr lang="en-IN" sz="1600" dirty="0"/>
          </a:p>
          <a:p>
            <a:pPr>
              <a:defRPr/>
            </a:pPr>
            <a:endParaRPr lang="en-IN" sz="1600" dirty="0"/>
          </a:p>
          <a:p>
            <a:pPr marL="109537" indent="0">
              <a:buFont typeface="Wingdings 3" pitchFamily="18" charset="2"/>
              <a:buNone/>
              <a:defRPr/>
            </a:pPr>
            <a:r>
              <a:rPr lang="en-IN" sz="1600" dirty="0"/>
              <a:t>Answer: the responsiveness of the quantity demanded to changes in price.</a:t>
            </a:r>
          </a:p>
          <a:p>
            <a:pPr>
              <a:defRPr/>
            </a:pPr>
            <a:endParaRPr lang="en-IN" sz="1600" dirty="0"/>
          </a:p>
        </p:txBody>
      </p:sp>
      <p:sp>
        <p:nvSpPr>
          <p:cNvPr id="3" name="Title 2"/>
          <p:cNvSpPr>
            <a:spLocks noGrp="1"/>
          </p:cNvSpPr>
          <p:nvPr>
            <p:ph type="title"/>
          </p:nvPr>
        </p:nvSpPr>
        <p:spPr>
          <a:xfrm>
            <a:off x="457200" y="228600"/>
            <a:ext cx="8229600" cy="1143000"/>
          </a:xfrm>
        </p:spPr>
        <p:txBody>
          <a:bodyPr/>
          <a:lstStyle/>
          <a:p>
            <a:pPr>
              <a:defRPr/>
            </a:pPr>
            <a:r>
              <a:rPr lang="en-US" sz="3600" dirty="0">
                <a:effectLst/>
              </a:rPr>
              <a:t>Practice multiple-choice questions</a:t>
            </a:r>
            <a:endParaRPr lang="en-IN" sz="3600" dirty="0"/>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46</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Font typeface="Wingdings 3" pitchFamily="18" charset="2"/>
              <a:buNone/>
              <a:defRPr/>
            </a:pPr>
            <a:r>
              <a:rPr lang="en-IN" sz="1600" dirty="0"/>
              <a:t>The price elasticity of demand equals</a:t>
            </a:r>
          </a:p>
          <a:p>
            <a:pPr marL="109537" indent="0">
              <a:buFont typeface="Wingdings 3" pitchFamily="18" charset="2"/>
              <a:buNone/>
              <a:defRPr/>
            </a:pPr>
            <a:r>
              <a:rPr lang="en-IN" sz="1600" dirty="0"/>
              <a:t>A) the percentage change in the quantity demanded divided by the percentage change in the price.</a:t>
            </a:r>
          </a:p>
          <a:p>
            <a:pPr marL="109537" indent="0">
              <a:buFont typeface="Wingdings 3" pitchFamily="18" charset="2"/>
              <a:buNone/>
              <a:defRPr/>
            </a:pPr>
            <a:r>
              <a:rPr lang="en-IN" sz="1600" dirty="0"/>
              <a:t>B) the change in the quantity demanded divided by the change in price.</a:t>
            </a:r>
          </a:p>
          <a:p>
            <a:pPr marL="109537" indent="0">
              <a:buFont typeface="Wingdings 3" pitchFamily="18" charset="2"/>
              <a:buNone/>
              <a:defRPr/>
            </a:pPr>
            <a:r>
              <a:rPr lang="en-IN" sz="1600" dirty="0"/>
              <a:t>C) the percentage change in the price divided by the percentage change in the quantity demanded.</a:t>
            </a:r>
          </a:p>
          <a:p>
            <a:pPr marL="109537" indent="0">
              <a:buFont typeface="Wingdings 3" pitchFamily="18" charset="2"/>
              <a:buNone/>
              <a:defRPr/>
            </a:pPr>
            <a:r>
              <a:rPr lang="en-IN" sz="1600" dirty="0"/>
              <a:t>D) the change in the price divided by the change in quantity demanded.</a:t>
            </a:r>
          </a:p>
          <a:p>
            <a:pPr>
              <a:defRPr/>
            </a:pPr>
            <a:endParaRPr lang="en-IN" sz="1600" dirty="0"/>
          </a:p>
          <a:p>
            <a:pPr marL="109537" indent="0">
              <a:buFont typeface="Wingdings 3" pitchFamily="18" charset="2"/>
              <a:buNone/>
              <a:defRPr/>
            </a:pPr>
            <a:r>
              <a:rPr lang="en-IN" sz="1600" dirty="0"/>
              <a:t>Answer: the percentage change in the quantity demanded divided by the percentage change in the price.</a:t>
            </a:r>
          </a:p>
          <a:p>
            <a:pPr>
              <a:defRPr/>
            </a:pPr>
            <a:endParaRPr lang="en-IN" sz="1600" dirty="0"/>
          </a:p>
        </p:txBody>
      </p:sp>
      <p:sp>
        <p:nvSpPr>
          <p:cNvPr id="3" name="Title 2"/>
          <p:cNvSpPr>
            <a:spLocks noGrp="1"/>
          </p:cNvSpPr>
          <p:nvPr>
            <p:ph type="title"/>
          </p:nvPr>
        </p:nvSpPr>
        <p:spPr/>
        <p:txBody>
          <a:bodyPr/>
          <a:lstStyle/>
          <a:p>
            <a:pPr>
              <a:defRPr/>
            </a:pPr>
            <a:r>
              <a:rPr lang="en-US" sz="3600" dirty="0">
                <a:effectLst/>
              </a:rPr>
              <a:t>Practice multiple-choice questions</a:t>
            </a:r>
            <a:endParaRPr lang="en-IN" sz="3600" dirty="0"/>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47</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Font typeface="Wingdings 3" pitchFamily="18" charset="2"/>
              <a:buNone/>
              <a:defRPr/>
            </a:pPr>
            <a:r>
              <a:rPr lang="en-US" sz="1600" dirty="0"/>
              <a:t>The price elasticity of demand can range between</a:t>
            </a:r>
          </a:p>
          <a:p>
            <a:pPr marL="109537" indent="0">
              <a:buFont typeface="Wingdings 3" pitchFamily="18" charset="2"/>
              <a:buNone/>
              <a:defRPr/>
            </a:pPr>
            <a:r>
              <a:rPr lang="en-US" sz="1600" dirty="0"/>
              <a:t>A) negative one and one. </a:t>
            </a:r>
          </a:p>
          <a:p>
            <a:pPr marL="109537" indent="0">
              <a:buFont typeface="Wingdings 3" pitchFamily="18" charset="2"/>
              <a:buNone/>
              <a:defRPr/>
            </a:pPr>
            <a:r>
              <a:rPr lang="en-US" sz="1600" dirty="0"/>
              <a:t>B) zero and infinity.</a:t>
            </a:r>
          </a:p>
          <a:p>
            <a:pPr marL="109537" indent="0">
              <a:buFont typeface="Wingdings 3" pitchFamily="18" charset="2"/>
              <a:buNone/>
              <a:defRPr/>
            </a:pPr>
            <a:r>
              <a:rPr lang="en-US" sz="1600" dirty="0"/>
              <a:t>C) zero and one. </a:t>
            </a:r>
          </a:p>
          <a:p>
            <a:pPr marL="109537" indent="0">
              <a:buFont typeface="Wingdings 3" pitchFamily="18" charset="2"/>
              <a:buNone/>
              <a:defRPr/>
            </a:pPr>
            <a:r>
              <a:rPr lang="en-US" sz="1600" dirty="0"/>
              <a:t>D) negative infinity and infinity.</a:t>
            </a:r>
          </a:p>
          <a:p>
            <a:pPr marL="109537" indent="0">
              <a:buFont typeface="Wingdings 3" pitchFamily="18" charset="2"/>
              <a:buNone/>
              <a:defRPr/>
            </a:pPr>
            <a:endParaRPr lang="en-US" sz="1600" dirty="0"/>
          </a:p>
          <a:p>
            <a:pPr marL="109537" indent="0">
              <a:buFont typeface="Wingdings 3" pitchFamily="18" charset="2"/>
              <a:buNone/>
              <a:defRPr/>
            </a:pPr>
            <a:r>
              <a:rPr lang="en-US" sz="1600" dirty="0"/>
              <a:t>Answer: zero and infinity</a:t>
            </a:r>
          </a:p>
          <a:p>
            <a:pPr>
              <a:defRPr/>
            </a:pPr>
            <a:endParaRPr lang="en-IN" dirty="0"/>
          </a:p>
        </p:txBody>
      </p:sp>
      <p:sp>
        <p:nvSpPr>
          <p:cNvPr id="3" name="Title 2"/>
          <p:cNvSpPr>
            <a:spLocks noGrp="1"/>
          </p:cNvSpPr>
          <p:nvPr>
            <p:ph type="title"/>
          </p:nvPr>
        </p:nvSpPr>
        <p:spPr/>
        <p:txBody>
          <a:bodyPr/>
          <a:lstStyle/>
          <a:p>
            <a:pPr>
              <a:defRPr/>
            </a:pPr>
            <a:r>
              <a:rPr lang="en-US" sz="3600" dirty="0">
                <a:effectLst/>
              </a:rPr>
              <a:t>Practice multiple-choice questions</a:t>
            </a:r>
            <a:endParaRPr lang="en-IN" sz="3600" dirty="0"/>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Font typeface="Wingdings 3" pitchFamily="18" charset="2"/>
              <a:buNone/>
              <a:defRPr/>
            </a:pPr>
            <a:r>
              <a:rPr lang="en-IN" sz="1600" dirty="0"/>
              <a:t>Demand is perfectly inelastic when</a:t>
            </a:r>
          </a:p>
          <a:p>
            <a:pPr marL="109537" indent="0">
              <a:buFont typeface="Wingdings 3" pitchFamily="18" charset="2"/>
              <a:buNone/>
              <a:defRPr/>
            </a:pPr>
            <a:r>
              <a:rPr lang="en-IN" sz="1600" dirty="0"/>
              <a:t>A) the good in question has perfect substitutes.</a:t>
            </a:r>
          </a:p>
          <a:p>
            <a:pPr marL="109537" indent="0">
              <a:buFont typeface="Wingdings 3" pitchFamily="18" charset="2"/>
              <a:buNone/>
              <a:defRPr/>
            </a:pPr>
            <a:r>
              <a:rPr lang="en-IN" sz="1600" dirty="0"/>
              <a:t>B) shifts in the supply curve results in no change in price.</a:t>
            </a:r>
          </a:p>
          <a:p>
            <a:pPr marL="109537" indent="0">
              <a:buFont typeface="Wingdings 3" pitchFamily="18" charset="2"/>
              <a:buNone/>
              <a:defRPr/>
            </a:pPr>
            <a:r>
              <a:rPr lang="en-IN" sz="1600" dirty="0"/>
              <a:t>C) shifts of the supply curve results in no change in quantity demanded.</a:t>
            </a:r>
          </a:p>
          <a:p>
            <a:pPr marL="109537" indent="0">
              <a:buFont typeface="Wingdings 3" pitchFamily="18" charset="2"/>
              <a:buNone/>
              <a:defRPr/>
            </a:pPr>
            <a:r>
              <a:rPr lang="en-IN" sz="1600" dirty="0"/>
              <a:t>D) shifts of the supply curve results in no change in the total revenue from sales.</a:t>
            </a:r>
          </a:p>
          <a:p>
            <a:pPr marL="109537" indent="0">
              <a:buFont typeface="Wingdings 3" pitchFamily="18" charset="2"/>
              <a:buNone/>
              <a:defRPr/>
            </a:pPr>
            <a:endParaRPr lang="en-IN" sz="1600" dirty="0"/>
          </a:p>
          <a:p>
            <a:pPr marL="109537" indent="0">
              <a:buFont typeface="Wingdings 3" pitchFamily="18" charset="2"/>
              <a:buNone/>
              <a:defRPr/>
            </a:pPr>
            <a:r>
              <a:rPr lang="en-IN" sz="1600" dirty="0"/>
              <a:t>Answer: shifts of the supply curve results in no change in quantity demanded.</a:t>
            </a:r>
          </a:p>
          <a:p>
            <a:pPr>
              <a:defRPr/>
            </a:pPr>
            <a:endParaRPr lang="en-IN" sz="1600" dirty="0"/>
          </a:p>
        </p:txBody>
      </p:sp>
      <p:sp>
        <p:nvSpPr>
          <p:cNvPr id="3" name="Title 2"/>
          <p:cNvSpPr>
            <a:spLocks noGrp="1"/>
          </p:cNvSpPr>
          <p:nvPr>
            <p:ph type="title"/>
          </p:nvPr>
        </p:nvSpPr>
        <p:spPr/>
        <p:txBody>
          <a:bodyPr/>
          <a:lstStyle/>
          <a:p>
            <a:pPr>
              <a:defRPr/>
            </a:pPr>
            <a:r>
              <a:rPr lang="en-US" sz="3600" dirty="0">
                <a:effectLst/>
              </a:rPr>
              <a:t>Practice multiple-choice questions</a:t>
            </a:r>
            <a:endParaRPr lang="en-IN" sz="3600" dirty="0"/>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p:cNvSpPr>
          <p:nvPr>
            <p:ph type="title"/>
          </p:nvPr>
        </p:nvSpPr>
        <p:spPr bwMode="auto">
          <a:xfrm>
            <a:off x="457200" y="320675"/>
            <a:ext cx="7239000" cy="1143000"/>
          </a:xfrm>
        </p:spPr>
        <p:txBody>
          <a:bodyPr wrap="square" numCol="1" compatLnSpc="1">
            <a:prstTxWarp prst="textNoShape">
              <a:avLst/>
            </a:prstTxWarp>
          </a:bodyPr>
          <a:lstStyle/>
          <a:p>
            <a:pPr eaLnBrk="1" fontAlgn="auto" hangingPunct="1">
              <a:spcAft>
                <a:spcPts val="0"/>
              </a:spcAft>
              <a:defRPr/>
            </a:pPr>
            <a:r>
              <a:rPr lang="en-US" sz="3000" b="0">
                <a:solidFill>
                  <a:schemeClr val="tx1"/>
                </a:solidFill>
              </a:rPr>
              <a:t>Point Price Elasticity of Demand</a:t>
            </a:r>
          </a:p>
        </p:txBody>
      </p:sp>
      <p:pic>
        <p:nvPicPr>
          <p:cNvPr id="104451" name="Picture 3"/>
          <p:cNvPicPr>
            <a:picLocks noChangeAspect="1" noChangeArrowheads="1"/>
          </p:cNvPicPr>
          <p:nvPr/>
        </p:nvPicPr>
        <p:blipFill>
          <a:blip r:embed="rId2" cstate="print"/>
          <a:srcRect/>
          <a:stretch>
            <a:fillRect/>
          </a:stretch>
        </p:blipFill>
        <p:spPr bwMode="auto">
          <a:xfrm>
            <a:off x="4343400" y="4648200"/>
            <a:ext cx="3500438" cy="1049338"/>
          </a:xfrm>
          <a:prstGeom prst="rect">
            <a:avLst/>
          </a:prstGeom>
          <a:noFill/>
          <a:ln w="9525">
            <a:noFill/>
            <a:miter lim="800000"/>
            <a:headEnd/>
            <a:tailEnd/>
          </a:ln>
        </p:spPr>
      </p:pic>
      <p:sp>
        <p:nvSpPr>
          <p:cNvPr id="104452" name="Text Box 4"/>
          <p:cNvSpPr txBox="1">
            <a:spLocks noChangeArrowheads="1"/>
          </p:cNvSpPr>
          <p:nvPr/>
        </p:nvSpPr>
        <p:spPr bwMode="auto">
          <a:xfrm>
            <a:off x="990600" y="4894263"/>
            <a:ext cx="2914650" cy="519112"/>
          </a:xfrm>
          <a:prstGeom prst="rect">
            <a:avLst/>
          </a:prstGeom>
          <a:noFill/>
          <a:ln w="9525">
            <a:noFill/>
            <a:miter lim="800000"/>
            <a:headEnd/>
            <a:tailEnd/>
          </a:ln>
        </p:spPr>
        <p:txBody>
          <a:bodyPr>
            <a:spAutoFit/>
          </a:bodyPr>
          <a:lstStyle/>
          <a:p>
            <a:r>
              <a:rPr lang="en-US" altLang="en-US" sz="2800">
                <a:latin typeface="Arial" charset="0"/>
              </a:rPr>
              <a:t>Point Definition</a:t>
            </a:r>
          </a:p>
        </p:txBody>
      </p:sp>
      <p:sp>
        <p:nvSpPr>
          <p:cNvPr id="104453" name="Text Box 5"/>
          <p:cNvSpPr txBox="1">
            <a:spLocks noChangeArrowheads="1"/>
          </p:cNvSpPr>
          <p:nvPr/>
        </p:nvSpPr>
        <p:spPr bwMode="auto">
          <a:xfrm>
            <a:off x="1219200" y="1828800"/>
            <a:ext cx="6934200" cy="946150"/>
          </a:xfrm>
          <a:prstGeom prst="rect">
            <a:avLst/>
          </a:prstGeom>
          <a:noFill/>
          <a:ln w="9525">
            <a:noFill/>
            <a:miter lim="800000"/>
            <a:headEnd/>
            <a:tailEnd/>
          </a:ln>
        </p:spPr>
        <p:txBody>
          <a:bodyPr>
            <a:spAutoFit/>
          </a:bodyPr>
          <a:lstStyle/>
          <a:p>
            <a:pPr>
              <a:spcBef>
                <a:spcPct val="50000"/>
              </a:spcBef>
            </a:pPr>
            <a:r>
              <a:rPr lang="en-US" altLang="en-US" sz="2800"/>
              <a:t>Ratio of the percentage of change in quantity demanded to the percentage change in price. </a:t>
            </a:r>
          </a:p>
        </p:txBody>
      </p:sp>
      <p:grpSp>
        <p:nvGrpSpPr>
          <p:cNvPr id="2" name="Group 6"/>
          <p:cNvGrpSpPr>
            <a:grpSpLocks/>
          </p:cNvGrpSpPr>
          <p:nvPr/>
        </p:nvGrpSpPr>
        <p:grpSpPr bwMode="auto">
          <a:xfrm>
            <a:off x="3276600" y="3013075"/>
            <a:ext cx="2173288" cy="1089025"/>
            <a:chOff x="2064" y="1898"/>
            <a:chExt cx="1369" cy="686"/>
          </a:xfrm>
        </p:grpSpPr>
        <p:sp>
          <p:nvSpPr>
            <p:cNvPr id="15368" name="Text Box 7"/>
            <p:cNvSpPr txBox="1">
              <a:spLocks noChangeArrowheads="1"/>
            </p:cNvSpPr>
            <p:nvPr/>
          </p:nvSpPr>
          <p:spPr bwMode="auto">
            <a:xfrm>
              <a:off x="2198" y="1898"/>
              <a:ext cx="116" cy="288"/>
            </a:xfrm>
            <a:prstGeom prst="rect">
              <a:avLst/>
            </a:prstGeom>
            <a:noFill/>
            <a:ln w="9525">
              <a:noFill/>
              <a:miter lim="800000"/>
              <a:headEnd/>
              <a:tailEnd/>
            </a:ln>
          </p:spPr>
          <p:txBody>
            <a:bodyPr wrap="none">
              <a:spAutoFit/>
            </a:bodyPr>
            <a:lstStyle/>
            <a:p>
              <a:endParaRPr lang="en-GB" altLang="en-US"/>
            </a:p>
          </p:txBody>
        </p:sp>
        <p:sp>
          <p:nvSpPr>
            <p:cNvPr id="15369" name="Text Box 8"/>
            <p:cNvSpPr txBox="1">
              <a:spLocks noChangeArrowheads="1"/>
            </p:cNvSpPr>
            <p:nvPr/>
          </p:nvSpPr>
          <p:spPr bwMode="auto">
            <a:xfrm>
              <a:off x="2064" y="1920"/>
              <a:ext cx="1369" cy="664"/>
            </a:xfrm>
            <a:prstGeom prst="rect">
              <a:avLst/>
            </a:prstGeom>
            <a:noFill/>
            <a:ln w="9525">
              <a:noFill/>
              <a:miter lim="800000"/>
              <a:headEnd/>
              <a:tailEnd/>
            </a:ln>
          </p:spPr>
          <p:txBody>
            <a:bodyPr>
              <a:spAutoFit/>
            </a:bodyPr>
            <a:lstStyle/>
            <a:p>
              <a:pPr>
                <a:lnSpc>
                  <a:spcPct val="75000"/>
                </a:lnSpc>
              </a:pPr>
              <a:r>
                <a:rPr lang="en-US" altLang="en-US" sz="2800">
                  <a:sym typeface="Symbol" pitchFamily="18" charset="2"/>
                </a:rPr>
                <a:t>	% Q</a:t>
              </a:r>
            </a:p>
            <a:p>
              <a:pPr>
                <a:lnSpc>
                  <a:spcPct val="75000"/>
                </a:lnSpc>
              </a:pPr>
              <a:r>
                <a:rPr lang="en-US" altLang="en-US" sz="2800">
                  <a:sym typeface="Symbol" pitchFamily="18" charset="2"/>
                </a:rPr>
                <a:t>Ep  =  </a:t>
              </a:r>
            </a:p>
            <a:p>
              <a:pPr>
                <a:lnSpc>
                  <a:spcPct val="75000"/>
                </a:lnSpc>
              </a:pPr>
              <a:r>
                <a:rPr lang="en-US" altLang="en-US" sz="2800">
                  <a:sym typeface="Symbol" pitchFamily="18" charset="2"/>
                </a:rPr>
                <a:t>	% P  </a:t>
              </a:r>
            </a:p>
          </p:txBody>
        </p:sp>
        <p:sp>
          <p:nvSpPr>
            <p:cNvPr id="15370" name="Line 9"/>
            <p:cNvSpPr>
              <a:spLocks noChangeShapeType="1"/>
            </p:cNvSpPr>
            <p:nvPr/>
          </p:nvSpPr>
          <p:spPr bwMode="auto">
            <a:xfrm>
              <a:off x="2662" y="2234"/>
              <a:ext cx="624" cy="0"/>
            </a:xfrm>
            <a:prstGeom prst="line">
              <a:avLst/>
            </a:prstGeom>
            <a:noFill/>
            <a:ln w="9525">
              <a:solidFill>
                <a:schemeClr val="tx1"/>
              </a:solidFill>
              <a:round/>
              <a:headEnd/>
              <a:tailEnd/>
            </a:ln>
          </p:spPr>
          <p:txBody>
            <a:bodyPr/>
            <a:lstStyle/>
            <a:p>
              <a:endParaRPr lang="en-US"/>
            </a:p>
          </p:txBody>
        </p:sp>
      </p:grpSp>
      <p:sp>
        <p:nvSpPr>
          <p:cNvPr id="11" name="Slide Number Placeholder 3"/>
          <p:cNvSpPr txBox="1">
            <a:spLocks noChangeArrowheads="1"/>
          </p:cNvSpPr>
          <p:nvPr/>
        </p:nvSpPr>
        <p:spPr bwMode="auto">
          <a:xfrm>
            <a:off x="8647113" y="6408738"/>
            <a:ext cx="366712"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4452"/>
                                        </p:tgtEl>
                                        <p:attrNameLst>
                                          <p:attrName>style.visibility</p:attrName>
                                        </p:attrNameLst>
                                      </p:cBhvr>
                                      <p:to>
                                        <p:strVal val="visible"/>
                                      </p:to>
                                    </p:set>
                                    <p:anim calcmode="lin" valueType="num">
                                      <p:cBhvr additive="base">
                                        <p:cTn id="17" dur="500" fill="hold"/>
                                        <p:tgtEl>
                                          <p:spTgt spid="104452"/>
                                        </p:tgtEl>
                                        <p:attrNameLst>
                                          <p:attrName>ppt_x</p:attrName>
                                        </p:attrNameLst>
                                      </p:cBhvr>
                                      <p:tavLst>
                                        <p:tav tm="0">
                                          <p:val>
                                            <p:strVal val="0-#ppt_w/2"/>
                                          </p:val>
                                        </p:tav>
                                        <p:tav tm="100000">
                                          <p:val>
                                            <p:strVal val="#ppt_x"/>
                                          </p:val>
                                        </p:tav>
                                      </p:tavLst>
                                    </p:anim>
                                    <p:anim calcmode="lin" valueType="num">
                                      <p:cBhvr additive="base">
                                        <p:cTn id="18" dur="500" fill="hold"/>
                                        <p:tgtEl>
                                          <p:spTgt spid="10445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04451"/>
                                        </p:tgtEl>
                                        <p:attrNameLst>
                                          <p:attrName>style.visibility</p:attrName>
                                        </p:attrNameLst>
                                      </p:cBhvr>
                                      <p:to>
                                        <p:strVal val="visible"/>
                                      </p:to>
                                    </p:set>
                                    <p:anim calcmode="lin" valueType="num">
                                      <p:cBhvr additive="base">
                                        <p:cTn id="23" dur="500" fill="hold"/>
                                        <p:tgtEl>
                                          <p:spTgt spid="104451"/>
                                        </p:tgtEl>
                                        <p:attrNameLst>
                                          <p:attrName>ppt_x</p:attrName>
                                        </p:attrNameLst>
                                      </p:cBhvr>
                                      <p:tavLst>
                                        <p:tav tm="0">
                                          <p:val>
                                            <p:strVal val="0-#ppt_w/2"/>
                                          </p:val>
                                        </p:tav>
                                        <p:tav tm="100000">
                                          <p:val>
                                            <p:strVal val="#ppt_x"/>
                                          </p:val>
                                        </p:tav>
                                      </p:tavLst>
                                    </p:anim>
                                    <p:anim calcmode="lin" valueType="num">
                                      <p:cBhvr additive="base">
                                        <p:cTn id="24" dur="500" fill="hold"/>
                                        <p:tgtEl>
                                          <p:spTgt spid="1044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utoUpdateAnimBg="0"/>
      <p:bldP spid="104453"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Font typeface="Wingdings 3" pitchFamily="18" charset="2"/>
              <a:buNone/>
              <a:defRPr/>
            </a:pPr>
            <a:r>
              <a:rPr lang="en-IN" sz="1600" dirty="0"/>
              <a:t>If the price elasticity is between 0 and 1, demand is</a:t>
            </a:r>
          </a:p>
          <a:p>
            <a:pPr marL="109537" indent="0">
              <a:buFont typeface="Wingdings 3" pitchFamily="18" charset="2"/>
              <a:buNone/>
              <a:defRPr/>
            </a:pPr>
            <a:r>
              <a:rPr lang="en-IN" sz="1600" dirty="0"/>
              <a:t>A) inelastic. </a:t>
            </a:r>
          </a:p>
          <a:p>
            <a:pPr marL="109537" indent="0">
              <a:buFont typeface="Wingdings 3" pitchFamily="18" charset="2"/>
              <a:buNone/>
              <a:defRPr/>
            </a:pPr>
            <a:r>
              <a:rPr lang="en-IN" sz="1600" dirty="0"/>
              <a:t>B) elastic. </a:t>
            </a:r>
          </a:p>
          <a:p>
            <a:pPr marL="109537" indent="0">
              <a:buFont typeface="Wingdings 3" pitchFamily="18" charset="2"/>
              <a:buNone/>
              <a:defRPr/>
            </a:pPr>
            <a:r>
              <a:rPr lang="en-IN" sz="1600" dirty="0"/>
              <a:t>C) perfectly elastic.</a:t>
            </a:r>
          </a:p>
          <a:p>
            <a:pPr marL="109537" indent="0">
              <a:buFont typeface="Wingdings 3" pitchFamily="18" charset="2"/>
              <a:buNone/>
              <a:defRPr/>
            </a:pPr>
            <a:r>
              <a:rPr lang="en-IN" sz="1600" dirty="0"/>
              <a:t>D) unit elastic.</a:t>
            </a:r>
          </a:p>
          <a:p>
            <a:pPr marL="109537" indent="0">
              <a:buFont typeface="Wingdings 3" pitchFamily="18" charset="2"/>
              <a:buNone/>
              <a:defRPr/>
            </a:pPr>
            <a:endParaRPr lang="en-IN" sz="1600" dirty="0"/>
          </a:p>
          <a:p>
            <a:pPr marL="109537" indent="0">
              <a:buFont typeface="Wingdings 3" pitchFamily="18" charset="2"/>
              <a:buNone/>
              <a:defRPr/>
            </a:pPr>
            <a:r>
              <a:rPr lang="en-IN" sz="1600" dirty="0"/>
              <a:t>Answer: inelastic.</a:t>
            </a:r>
          </a:p>
          <a:p>
            <a:pPr>
              <a:defRPr/>
            </a:pPr>
            <a:endParaRPr lang="en-IN" sz="1600" dirty="0"/>
          </a:p>
        </p:txBody>
      </p:sp>
      <p:sp>
        <p:nvSpPr>
          <p:cNvPr id="3" name="Title 2"/>
          <p:cNvSpPr>
            <a:spLocks noGrp="1"/>
          </p:cNvSpPr>
          <p:nvPr>
            <p:ph type="title"/>
          </p:nvPr>
        </p:nvSpPr>
        <p:spPr/>
        <p:txBody>
          <a:bodyPr/>
          <a:lstStyle/>
          <a:p>
            <a:pPr>
              <a:defRPr/>
            </a:pPr>
            <a:r>
              <a:rPr lang="en-US" sz="3600" dirty="0">
                <a:effectLst/>
              </a:rPr>
              <a:t>Practice multiple-choice questions</a:t>
            </a:r>
            <a:endParaRPr lang="en-IN" sz="3600" dirty="0"/>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Font typeface="Wingdings 3" pitchFamily="18" charset="2"/>
              <a:buNone/>
              <a:defRPr/>
            </a:pPr>
            <a:r>
              <a:rPr lang="en-IN" sz="1600" dirty="0"/>
              <a:t>Unit elastic demand</a:t>
            </a:r>
          </a:p>
          <a:p>
            <a:pPr marL="109537" indent="0">
              <a:buFont typeface="Wingdings 3" pitchFamily="18" charset="2"/>
              <a:buNone/>
              <a:defRPr/>
            </a:pPr>
            <a:r>
              <a:rPr lang="en-IN" sz="1600" dirty="0"/>
              <a:t>A) means that the ratio of a change in the quantity demanded to a change in the price equals 1.</a:t>
            </a:r>
          </a:p>
          <a:p>
            <a:pPr marL="109537" indent="0">
              <a:buFont typeface="Wingdings 3" pitchFamily="18" charset="2"/>
              <a:buNone/>
              <a:defRPr/>
            </a:pPr>
            <a:r>
              <a:rPr lang="en-IN" sz="1600" dirty="0"/>
              <a:t>B) will be vertical.</a:t>
            </a:r>
          </a:p>
          <a:p>
            <a:pPr marL="109537" indent="0">
              <a:buFont typeface="Wingdings 3" pitchFamily="18" charset="2"/>
              <a:buNone/>
              <a:defRPr/>
            </a:pPr>
            <a:r>
              <a:rPr lang="en-IN" sz="1600" dirty="0"/>
              <a:t>C) means that the ratio of a percentage change in the quantity demanded to a percentage change</a:t>
            </a:r>
          </a:p>
          <a:p>
            <a:pPr marL="109537" indent="0">
              <a:buFont typeface="Wingdings 3" pitchFamily="18" charset="2"/>
              <a:buNone/>
              <a:defRPr/>
            </a:pPr>
            <a:r>
              <a:rPr lang="en-IN" sz="1600" dirty="0"/>
              <a:t>in the price equals 1.</a:t>
            </a:r>
          </a:p>
          <a:p>
            <a:pPr marL="109537" indent="0">
              <a:buFont typeface="Wingdings 3" pitchFamily="18" charset="2"/>
              <a:buNone/>
              <a:defRPr/>
            </a:pPr>
            <a:r>
              <a:rPr lang="en-IN" sz="1600" dirty="0"/>
              <a:t>D) will be horizontal.</a:t>
            </a:r>
          </a:p>
          <a:p>
            <a:pPr marL="109537" indent="0">
              <a:buFont typeface="Wingdings 3" pitchFamily="18" charset="2"/>
              <a:buNone/>
              <a:defRPr/>
            </a:pPr>
            <a:endParaRPr lang="en-IN" sz="1600" dirty="0"/>
          </a:p>
          <a:p>
            <a:pPr marL="109537" indent="0">
              <a:buFont typeface="Wingdings 3" pitchFamily="18" charset="2"/>
              <a:buNone/>
              <a:defRPr/>
            </a:pPr>
            <a:r>
              <a:rPr lang="en-IN" sz="1600" dirty="0"/>
              <a:t>Answer: means that the ratio of a percentage change in the quantity demanded to a percentage change in the price equals 1.</a:t>
            </a:r>
          </a:p>
          <a:p>
            <a:pPr>
              <a:defRPr/>
            </a:pPr>
            <a:endParaRPr lang="en-IN" sz="1600" dirty="0"/>
          </a:p>
        </p:txBody>
      </p:sp>
      <p:sp>
        <p:nvSpPr>
          <p:cNvPr id="3" name="Title 2"/>
          <p:cNvSpPr>
            <a:spLocks noGrp="1"/>
          </p:cNvSpPr>
          <p:nvPr>
            <p:ph type="title"/>
          </p:nvPr>
        </p:nvSpPr>
        <p:spPr/>
        <p:txBody>
          <a:bodyPr/>
          <a:lstStyle/>
          <a:p>
            <a:pPr>
              <a:defRPr/>
            </a:pPr>
            <a:r>
              <a:rPr lang="en-US" sz="3600" dirty="0">
                <a:effectLst/>
              </a:rPr>
              <a:t>Practice multiple-choice questions</a:t>
            </a:r>
            <a:endParaRPr lang="en-IN" sz="3600" dirty="0"/>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Font typeface="Wingdings 3" pitchFamily="18" charset="2"/>
              <a:buNone/>
              <a:defRPr/>
            </a:pPr>
            <a:r>
              <a:rPr lang="en-IN" sz="1600" dirty="0"/>
              <a:t>The more substitutes available for a product,</a:t>
            </a:r>
          </a:p>
          <a:p>
            <a:pPr marL="109537" indent="0">
              <a:buFont typeface="Wingdings 3" pitchFamily="18" charset="2"/>
              <a:buNone/>
              <a:defRPr/>
            </a:pPr>
            <a:r>
              <a:rPr lang="en-IN" sz="1600" dirty="0"/>
              <a:t>A) the larger is its income elasticity of demand.</a:t>
            </a:r>
          </a:p>
          <a:p>
            <a:pPr marL="109537" indent="0">
              <a:buFont typeface="Wingdings 3" pitchFamily="18" charset="2"/>
              <a:buNone/>
              <a:defRPr/>
            </a:pPr>
            <a:r>
              <a:rPr lang="en-IN" sz="1600" dirty="0"/>
              <a:t>B) the smaller is its income elasticity of demand.</a:t>
            </a:r>
          </a:p>
          <a:p>
            <a:pPr marL="109537" indent="0">
              <a:buFont typeface="Wingdings 3" pitchFamily="18" charset="2"/>
              <a:buNone/>
              <a:defRPr/>
            </a:pPr>
            <a:r>
              <a:rPr lang="en-IN" sz="1600" dirty="0"/>
              <a:t>C) the smaller is its price elasticity of demand.</a:t>
            </a:r>
          </a:p>
          <a:p>
            <a:pPr marL="109537" indent="0">
              <a:buFont typeface="Wingdings 3" pitchFamily="18" charset="2"/>
              <a:buNone/>
              <a:defRPr/>
            </a:pPr>
            <a:r>
              <a:rPr lang="en-IN" sz="1600" dirty="0"/>
              <a:t>D) the larger is its the price elasticity of demand.</a:t>
            </a:r>
          </a:p>
          <a:p>
            <a:pPr marL="109537" indent="0">
              <a:buFont typeface="Wingdings 3" pitchFamily="18" charset="2"/>
              <a:buNone/>
              <a:defRPr/>
            </a:pPr>
            <a:endParaRPr lang="en-IN" sz="1600" dirty="0"/>
          </a:p>
          <a:p>
            <a:pPr marL="109537" indent="0">
              <a:buFont typeface="Wingdings 3" pitchFamily="18" charset="2"/>
              <a:buNone/>
              <a:defRPr/>
            </a:pPr>
            <a:r>
              <a:rPr lang="en-IN" sz="1600" dirty="0"/>
              <a:t>Answer: the larger is its the price elasticity of demand.</a:t>
            </a:r>
          </a:p>
          <a:p>
            <a:pPr>
              <a:defRPr/>
            </a:pPr>
            <a:endParaRPr lang="en-IN" sz="1600" dirty="0"/>
          </a:p>
        </p:txBody>
      </p:sp>
      <p:sp>
        <p:nvSpPr>
          <p:cNvPr id="3" name="Title 2"/>
          <p:cNvSpPr>
            <a:spLocks noGrp="1"/>
          </p:cNvSpPr>
          <p:nvPr>
            <p:ph type="title"/>
          </p:nvPr>
        </p:nvSpPr>
        <p:spPr/>
        <p:txBody>
          <a:bodyPr/>
          <a:lstStyle/>
          <a:p>
            <a:pPr>
              <a:defRPr/>
            </a:pPr>
            <a:r>
              <a:rPr lang="en-US" sz="3600" dirty="0">
                <a:effectLst/>
              </a:rPr>
              <a:t>Practice multiple-choice questions</a:t>
            </a:r>
            <a:endParaRPr lang="en-IN" sz="3600" dirty="0"/>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Font typeface="Wingdings 3" pitchFamily="18" charset="2"/>
              <a:buNone/>
              <a:defRPr/>
            </a:pPr>
            <a:r>
              <a:rPr lang="en-IN" sz="1600" dirty="0"/>
              <a:t>If goods are complements, definitely their</a:t>
            </a:r>
          </a:p>
          <a:p>
            <a:pPr marL="109537" indent="0">
              <a:buFont typeface="Wingdings 3" pitchFamily="18" charset="2"/>
              <a:buNone/>
              <a:defRPr/>
            </a:pPr>
            <a:r>
              <a:rPr lang="en-IN" sz="1600" dirty="0"/>
              <a:t>A) income </a:t>
            </a:r>
            <a:r>
              <a:rPr lang="en-IN" sz="1600" dirty="0" err="1"/>
              <a:t>elasticities</a:t>
            </a:r>
            <a:r>
              <a:rPr lang="en-IN" sz="1600" dirty="0"/>
              <a:t> are negative.</a:t>
            </a:r>
          </a:p>
          <a:p>
            <a:pPr marL="109537" indent="0">
              <a:buFont typeface="Wingdings 3" pitchFamily="18" charset="2"/>
              <a:buNone/>
              <a:defRPr/>
            </a:pPr>
            <a:r>
              <a:rPr lang="en-IN" sz="1600" dirty="0"/>
              <a:t>B) income </a:t>
            </a:r>
            <a:r>
              <a:rPr lang="en-IN" sz="1600" dirty="0" err="1"/>
              <a:t>elasticities</a:t>
            </a:r>
            <a:r>
              <a:rPr lang="en-IN" sz="1600" dirty="0"/>
              <a:t> are positive.</a:t>
            </a:r>
          </a:p>
          <a:p>
            <a:pPr marL="109537" indent="0">
              <a:buFont typeface="Wingdings 3" pitchFamily="18" charset="2"/>
              <a:buNone/>
              <a:defRPr/>
            </a:pPr>
            <a:r>
              <a:rPr lang="en-IN" sz="1600" dirty="0"/>
              <a:t>C) cross </a:t>
            </a:r>
            <a:r>
              <a:rPr lang="en-IN" sz="1600" dirty="0" err="1"/>
              <a:t>elasticities</a:t>
            </a:r>
            <a:r>
              <a:rPr lang="en-IN" sz="1600" dirty="0"/>
              <a:t> are positive. </a:t>
            </a:r>
          </a:p>
          <a:p>
            <a:pPr marL="109537" indent="0">
              <a:buFont typeface="Wingdings 3" pitchFamily="18" charset="2"/>
              <a:buNone/>
              <a:defRPr/>
            </a:pPr>
            <a:r>
              <a:rPr lang="en-IN" sz="1600" dirty="0"/>
              <a:t>D) cross </a:t>
            </a:r>
            <a:r>
              <a:rPr lang="en-IN" sz="1600" dirty="0" err="1"/>
              <a:t>elasticities</a:t>
            </a:r>
            <a:r>
              <a:rPr lang="en-IN" sz="1600" dirty="0"/>
              <a:t> are negative.</a:t>
            </a:r>
          </a:p>
          <a:p>
            <a:pPr marL="109537" indent="0">
              <a:buFont typeface="Wingdings 3" pitchFamily="18" charset="2"/>
              <a:buNone/>
              <a:defRPr/>
            </a:pPr>
            <a:endParaRPr lang="en-IN" sz="1600" dirty="0"/>
          </a:p>
          <a:p>
            <a:pPr marL="109537" indent="0">
              <a:buFont typeface="Wingdings 3" pitchFamily="18" charset="2"/>
              <a:buNone/>
              <a:defRPr/>
            </a:pPr>
            <a:r>
              <a:rPr lang="en-IN" sz="1600" dirty="0"/>
              <a:t>Answer: cross </a:t>
            </a:r>
            <a:r>
              <a:rPr lang="en-IN" sz="1600" dirty="0" err="1"/>
              <a:t>elasticities</a:t>
            </a:r>
            <a:r>
              <a:rPr lang="en-IN" sz="1600" dirty="0"/>
              <a:t> are negative.</a:t>
            </a:r>
          </a:p>
          <a:p>
            <a:pPr>
              <a:defRPr/>
            </a:pPr>
            <a:endParaRPr lang="en-IN" sz="1600" dirty="0"/>
          </a:p>
        </p:txBody>
      </p:sp>
      <p:sp>
        <p:nvSpPr>
          <p:cNvPr id="3" name="Title 2"/>
          <p:cNvSpPr>
            <a:spLocks noGrp="1"/>
          </p:cNvSpPr>
          <p:nvPr>
            <p:ph type="title"/>
          </p:nvPr>
        </p:nvSpPr>
        <p:spPr/>
        <p:txBody>
          <a:bodyPr/>
          <a:lstStyle/>
          <a:p>
            <a:pPr>
              <a:defRPr/>
            </a:pPr>
            <a:r>
              <a:rPr lang="en-US" sz="3600" dirty="0">
                <a:effectLst/>
              </a:rPr>
              <a:t>Practice multiple-choice questions</a:t>
            </a:r>
            <a:endParaRPr lang="en-IN" sz="3600" dirty="0"/>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53</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537" indent="0">
              <a:buFont typeface="Wingdings 3" pitchFamily="18" charset="2"/>
              <a:buNone/>
              <a:defRPr/>
            </a:pPr>
            <a:r>
              <a:rPr lang="en-IN" sz="1600" dirty="0"/>
              <a:t>Demand is inelastic if</a:t>
            </a:r>
          </a:p>
          <a:p>
            <a:pPr marL="109537" indent="0">
              <a:buFont typeface="Wingdings 3" pitchFamily="18" charset="2"/>
              <a:buNone/>
              <a:defRPr/>
            </a:pPr>
            <a:r>
              <a:rPr lang="en-IN" sz="1600" dirty="0"/>
              <a:t>A) a leftward shift of the supply curve raises the total revenue.</a:t>
            </a:r>
          </a:p>
          <a:p>
            <a:pPr marL="109537" indent="0">
              <a:buFont typeface="Wingdings 3" pitchFamily="18" charset="2"/>
              <a:buNone/>
              <a:defRPr/>
            </a:pPr>
            <a:r>
              <a:rPr lang="en-IN" sz="1600" dirty="0"/>
              <a:t>B) the good in question has close substitutes.</a:t>
            </a:r>
          </a:p>
          <a:p>
            <a:pPr marL="109537" indent="0">
              <a:buFont typeface="Wingdings 3" pitchFamily="18" charset="2"/>
              <a:buNone/>
              <a:defRPr/>
            </a:pPr>
            <a:r>
              <a:rPr lang="en-IN" sz="1600" dirty="0"/>
              <a:t>C) the smaller angle between the vertical axis and the demand curve is less than 45 degrees.</a:t>
            </a:r>
          </a:p>
          <a:p>
            <a:pPr marL="109537" indent="0">
              <a:buFont typeface="Wingdings 3" pitchFamily="18" charset="2"/>
              <a:buNone/>
              <a:defRPr/>
            </a:pPr>
            <a:r>
              <a:rPr lang="en-IN" sz="1600" dirty="0"/>
              <a:t>D) large shifts of the supply curve lead to only small changes in price.</a:t>
            </a:r>
          </a:p>
          <a:p>
            <a:pPr>
              <a:defRPr/>
            </a:pPr>
            <a:endParaRPr lang="en-IN" sz="1600" dirty="0"/>
          </a:p>
          <a:p>
            <a:pPr marL="109537" indent="0">
              <a:buFont typeface="Wingdings 3" pitchFamily="18" charset="2"/>
              <a:buNone/>
              <a:defRPr/>
            </a:pPr>
            <a:r>
              <a:rPr lang="en-IN" sz="1600" dirty="0"/>
              <a:t>Answer: a leftward shift of the supply curve raises the total revenue.</a:t>
            </a:r>
          </a:p>
          <a:p>
            <a:pPr>
              <a:defRPr/>
            </a:pPr>
            <a:endParaRPr lang="en-IN" sz="1600" dirty="0"/>
          </a:p>
        </p:txBody>
      </p:sp>
      <p:sp>
        <p:nvSpPr>
          <p:cNvPr id="3" name="Title 2"/>
          <p:cNvSpPr>
            <a:spLocks noGrp="1"/>
          </p:cNvSpPr>
          <p:nvPr>
            <p:ph type="title"/>
          </p:nvPr>
        </p:nvSpPr>
        <p:spPr/>
        <p:txBody>
          <a:bodyPr/>
          <a:lstStyle/>
          <a:p>
            <a:pPr>
              <a:defRPr/>
            </a:pPr>
            <a:r>
              <a:rPr lang="en-US" sz="3600" dirty="0">
                <a:effectLst/>
              </a:rPr>
              <a:t>Practice multiple-choice questions</a:t>
            </a:r>
            <a:endParaRPr lang="en-IN" sz="3600" dirty="0"/>
          </a:p>
        </p:txBody>
      </p:sp>
      <p:sp>
        <p:nvSpPr>
          <p:cNvPr id="5" name="Slide Number Placeholder 3"/>
          <p:cNvSpPr txBox="1">
            <a:spLocks noChangeArrowheads="1"/>
          </p:cNvSpPr>
          <p:nvPr/>
        </p:nvSpPr>
        <p:spPr bwMode="auto">
          <a:xfrm>
            <a:off x="8153400" y="6400800"/>
            <a:ext cx="708025"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54</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536575" y="1582738"/>
            <a:ext cx="7840663" cy="4478337"/>
          </a:xfrm>
          <a:prstGeom prst="rect">
            <a:avLst/>
          </a:prstGeom>
          <a:noFill/>
          <a:ln w="9525">
            <a:noFill/>
            <a:miter lim="800000"/>
            <a:headEnd/>
            <a:tailEnd/>
          </a:ln>
        </p:spPr>
        <p:txBody>
          <a:bodyPr/>
          <a:lstStyle/>
          <a:p>
            <a:endParaRPr lang="en-US" altLang="en-US"/>
          </a:p>
        </p:txBody>
      </p:sp>
      <p:sp>
        <p:nvSpPr>
          <p:cNvPr id="16387" name="Line 3"/>
          <p:cNvSpPr>
            <a:spLocks noChangeShapeType="1"/>
          </p:cNvSpPr>
          <p:nvPr/>
        </p:nvSpPr>
        <p:spPr bwMode="auto">
          <a:xfrm>
            <a:off x="536575" y="5422900"/>
            <a:ext cx="7840663" cy="1588"/>
          </a:xfrm>
          <a:prstGeom prst="line">
            <a:avLst/>
          </a:prstGeom>
          <a:noFill/>
          <a:ln w="0">
            <a:solidFill>
              <a:srgbClr val="000000"/>
            </a:solidFill>
            <a:round/>
            <a:headEnd/>
            <a:tailEnd/>
          </a:ln>
        </p:spPr>
        <p:txBody>
          <a:bodyPr/>
          <a:lstStyle/>
          <a:p>
            <a:endParaRPr lang="en-US"/>
          </a:p>
        </p:txBody>
      </p:sp>
      <p:sp>
        <p:nvSpPr>
          <p:cNvPr id="16388" name="Line 4"/>
          <p:cNvSpPr>
            <a:spLocks noChangeShapeType="1"/>
          </p:cNvSpPr>
          <p:nvPr/>
        </p:nvSpPr>
        <p:spPr bwMode="auto">
          <a:xfrm>
            <a:off x="536575" y="4784725"/>
            <a:ext cx="7840663" cy="1588"/>
          </a:xfrm>
          <a:prstGeom prst="line">
            <a:avLst/>
          </a:prstGeom>
          <a:noFill/>
          <a:ln w="0">
            <a:solidFill>
              <a:srgbClr val="000000"/>
            </a:solidFill>
            <a:round/>
            <a:headEnd/>
            <a:tailEnd/>
          </a:ln>
        </p:spPr>
        <p:txBody>
          <a:bodyPr/>
          <a:lstStyle/>
          <a:p>
            <a:endParaRPr lang="en-US"/>
          </a:p>
        </p:txBody>
      </p:sp>
      <p:sp>
        <p:nvSpPr>
          <p:cNvPr id="16389" name="Line 5"/>
          <p:cNvSpPr>
            <a:spLocks noChangeShapeType="1"/>
          </p:cNvSpPr>
          <p:nvPr/>
        </p:nvSpPr>
        <p:spPr bwMode="auto">
          <a:xfrm>
            <a:off x="536575" y="4146550"/>
            <a:ext cx="7840663" cy="1588"/>
          </a:xfrm>
          <a:prstGeom prst="line">
            <a:avLst/>
          </a:prstGeom>
          <a:noFill/>
          <a:ln w="0">
            <a:solidFill>
              <a:srgbClr val="000000"/>
            </a:solidFill>
            <a:round/>
            <a:headEnd/>
            <a:tailEnd/>
          </a:ln>
        </p:spPr>
        <p:txBody>
          <a:bodyPr/>
          <a:lstStyle/>
          <a:p>
            <a:endParaRPr lang="en-US"/>
          </a:p>
        </p:txBody>
      </p:sp>
      <p:sp>
        <p:nvSpPr>
          <p:cNvPr id="16390" name="Line 6"/>
          <p:cNvSpPr>
            <a:spLocks noChangeShapeType="1"/>
          </p:cNvSpPr>
          <p:nvPr/>
        </p:nvSpPr>
        <p:spPr bwMode="auto">
          <a:xfrm>
            <a:off x="536575" y="3497263"/>
            <a:ext cx="7840663" cy="1587"/>
          </a:xfrm>
          <a:prstGeom prst="line">
            <a:avLst/>
          </a:prstGeom>
          <a:noFill/>
          <a:ln w="0">
            <a:solidFill>
              <a:srgbClr val="000000"/>
            </a:solidFill>
            <a:round/>
            <a:headEnd/>
            <a:tailEnd/>
          </a:ln>
        </p:spPr>
        <p:txBody>
          <a:bodyPr/>
          <a:lstStyle/>
          <a:p>
            <a:endParaRPr lang="en-US"/>
          </a:p>
        </p:txBody>
      </p:sp>
      <p:sp>
        <p:nvSpPr>
          <p:cNvPr id="16391" name="Line 7"/>
          <p:cNvSpPr>
            <a:spLocks noChangeShapeType="1"/>
          </p:cNvSpPr>
          <p:nvPr/>
        </p:nvSpPr>
        <p:spPr bwMode="auto">
          <a:xfrm>
            <a:off x="536575" y="2859088"/>
            <a:ext cx="7840663" cy="1587"/>
          </a:xfrm>
          <a:prstGeom prst="line">
            <a:avLst/>
          </a:prstGeom>
          <a:noFill/>
          <a:ln w="0">
            <a:solidFill>
              <a:srgbClr val="000000"/>
            </a:solidFill>
            <a:round/>
            <a:headEnd/>
            <a:tailEnd/>
          </a:ln>
        </p:spPr>
        <p:txBody>
          <a:bodyPr/>
          <a:lstStyle/>
          <a:p>
            <a:endParaRPr lang="en-US"/>
          </a:p>
        </p:txBody>
      </p:sp>
      <p:sp>
        <p:nvSpPr>
          <p:cNvPr id="16392" name="Line 8"/>
          <p:cNvSpPr>
            <a:spLocks noChangeShapeType="1"/>
          </p:cNvSpPr>
          <p:nvPr/>
        </p:nvSpPr>
        <p:spPr bwMode="auto">
          <a:xfrm>
            <a:off x="536575" y="2220913"/>
            <a:ext cx="7840663" cy="1587"/>
          </a:xfrm>
          <a:prstGeom prst="line">
            <a:avLst/>
          </a:prstGeom>
          <a:noFill/>
          <a:ln w="0">
            <a:solidFill>
              <a:srgbClr val="000000"/>
            </a:solidFill>
            <a:round/>
            <a:headEnd/>
            <a:tailEnd/>
          </a:ln>
        </p:spPr>
        <p:txBody>
          <a:bodyPr/>
          <a:lstStyle/>
          <a:p>
            <a:endParaRPr lang="en-US"/>
          </a:p>
        </p:txBody>
      </p:sp>
      <p:sp>
        <p:nvSpPr>
          <p:cNvPr id="16393" name="Line 9"/>
          <p:cNvSpPr>
            <a:spLocks noChangeShapeType="1"/>
          </p:cNvSpPr>
          <p:nvPr/>
        </p:nvSpPr>
        <p:spPr bwMode="auto">
          <a:xfrm>
            <a:off x="536575" y="1582738"/>
            <a:ext cx="7840663" cy="1587"/>
          </a:xfrm>
          <a:prstGeom prst="line">
            <a:avLst/>
          </a:prstGeom>
          <a:noFill/>
          <a:ln w="0">
            <a:solidFill>
              <a:srgbClr val="000000"/>
            </a:solidFill>
            <a:round/>
            <a:headEnd/>
            <a:tailEnd/>
          </a:ln>
        </p:spPr>
        <p:txBody>
          <a:bodyPr/>
          <a:lstStyle/>
          <a:p>
            <a:endParaRPr lang="en-US"/>
          </a:p>
        </p:txBody>
      </p:sp>
      <p:sp>
        <p:nvSpPr>
          <p:cNvPr id="16394" name="Line 10"/>
          <p:cNvSpPr>
            <a:spLocks noChangeShapeType="1"/>
          </p:cNvSpPr>
          <p:nvPr/>
        </p:nvSpPr>
        <p:spPr bwMode="auto">
          <a:xfrm>
            <a:off x="1660525" y="1582738"/>
            <a:ext cx="1588" cy="4478337"/>
          </a:xfrm>
          <a:prstGeom prst="line">
            <a:avLst/>
          </a:prstGeom>
          <a:noFill/>
          <a:ln w="0">
            <a:solidFill>
              <a:srgbClr val="000000"/>
            </a:solidFill>
            <a:round/>
            <a:headEnd/>
            <a:tailEnd/>
          </a:ln>
        </p:spPr>
        <p:txBody>
          <a:bodyPr/>
          <a:lstStyle/>
          <a:p>
            <a:endParaRPr lang="en-US"/>
          </a:p>
        </p:txBody>
      </p:sp>
      <p:sp>
        <p:nvSpPr>
          <p:cNvPr id="16395" name="Line 11"/>
          <p:cNvSpPr>
            <a:spLocks noChangeShapeType="1"/>
          </p:cNvSpPr>
          <p:nvPr/>
        </p:nvSpPr>
        <p:spPr bwMode="auto">
          <a:xfrm>
            <a:off x="2774950" y="1582738"/>
            <a:ext cx="1588" cy="4478337"/>
          </a:xfrm>
          <a:prstGeom prst="line">
            <a:avLst/>
          </a:prstGeom>
          <a:noFill/>
          <a:ln w="0">
            <a:solidFill>
              <a:srgbClr val="000000"/>
            </a:solidFill>
            <a:round/>
            <a:headEnd/>
            <a:tailEnd/>
          </a:ln>
        </p:spPr>
        <p:txBody>
          <a:bodyPr/>
          <a:lstStyle/>
          <a:p>
            <a:endParaRPr lang="en-US"/>
          </a:p>
        </p:txBody>
      </p:sp>
      <p:sp>
        <p:nvSpPr>
          <p:cNvPr id="16396" name="Line 12"/>
          <p:cNvSpPr>
            <a:spLocks noChangeShapeType="1"/>
          </p:cNvSpPr>
          <p:nvPr/>
        </p:nvSpPr>
        <p:spPr bwMode="auto">
          <a:xfrm>
            <a:off x="3900488" y="1582738"/>
            <a:ext cx="1587" cy="4478337"/>
          </a:xfrm>
          <a:prstGeom prst="line">
            <a:avLst/>
          </a:prstGeom>
          <a:noFill/>
          <a:ln w="0">
            <a:solidFill>
              <a:srgbClr val="000000"/>
            </a:solidFill>
            <a:round/>
            <a:headEnd/>
            <a:tailEnd/>
          </a:ln>
        </p:spPr>
        <p:txBody>
          <a:bodyPr/>
          <a:lstStyle/>
          <a:p>
            <a:endParaRPr lang="en-US"/>
          </a:p>
        </p:txBody>
      </p:sp>
      <p:sp>
        <p:nvSpPr>
          <p:cNvPr id="16397" name="Line 13"/>
          <p:cNvSpPr>
            <a:spLocks noChangeShapeType="1"/>
          </p:cNvSpPr>
          <p:nvPr/>
        </p:nvSpPr>
        <p:spPr bwMode="auto">
          <a:xfrm>
            <a:off x="5014913" y="1582738"/>
            <a:ext cx="1587" cy="4478337"/>
          </a:xfrm>
          <a:prstGeom prst="line">
            <a:avLst/>
          </a:prstGeom>
          <a:noFill/>
          <a:ln w="0">
            <a:solidFill>
              <a:srgbClr val="000000"/>
            </a:solidFill>
            <a:round/>
            <a:headEnd/>
            <a:tailEnd/>
          </a:ln>
        </p:spPr>
        <p:txBody>
          <a:bodyPr/>
          <a:lstStyle/>
          <a:p>
            <a:endParaRPr lang="en-US"/>
          </a:p>
        </p:txBody>
      </p:sp>
      <p:sp>
        <p:nvSpPr>
          <p:cNvPr id="16398" name="Line 14"/>
          <p:cNvSpPr>
            <a:spLocks noChangeShapeType="1"/>
          </p:cNvSpPr>
          <p:nvPr/>
        </p:nvSpPr>
        <p:spPr bwMode="auto">
          <a:xfrm>
            <a:off x="6146800" y="1582738"/>
            <a:ext cx="0" cy="4495800"/>
          </a:xfrm>
          <a:prstGeom prst="line">
            <a:avLst/>
          </a:prstGeom>
          <a:noFill/>
          <a:ln w="0">
            <a:solidFill>
              <a:srgbClr val="000000"/>
            </a:solidFill>
            <a:round/>
            <a:headEnd/>
            <a:tailEnd/>
          </a:ln>
        </p:spPr>
        <p:txBody>
          <a:bodyPr/>
          <a:lstStyle/>
          <a:p>
            <a:endParaRPr lang="en-US"/>
          </a:p>
        </p:txBody>
      </p:sp>
      <p:sp>
        <p:nvSpPr>
          <p:cNvPr id="16399" name="Line 15"/>
          <p:cNvSpPr>
            <a:spLocks noChangeShapeType="1"/>
          </p:cNvSpPr>
          <p:nvPr/>
        </p:nvSpPr>
        <p:spPr bwMode="auto">
          <a:xfrm flipH="1">
            <a:off x="7254875" y="1582738"/>
            <a:ext cx="34925" cy="4478337"/>
          </a:xfrm>
          <a:prstGeom prst="line">
            <a:avLst/>
          </a:prstGeom>
          <a:noFill/>
          <a:ln w="0">
            <a:solidFill>
              <a:srgbClr val="000000"/>
            </a:solidFill>
            <a:round/>
            <a:headEnd/>
            <a:tailEnd/>
          </a:ln>
        </p:spPr>
        <p:txBody>
          <a:bodyPr/>
          <a:lstStyle/>
          <a:p>
            <a:endParaRPr lang="en-US"/>
          </a:p>
        </p:txBody>
      </p:sp>
      <p:sp>
        <p:nvSpPr>
          <p:cNvPr id="16400" name="Line 16"/>
          <p:cNvSpPr>
            <a:spLocks noChangeShapeType="1"/>
          </p:cNvSpPr>
          <p:nvPr/>
        </p:nvSpPr>
        <p:spPr bwMode="auto">
          <a:xfrm>
            <a:off x="8377238" y="1582738"/>
            <a:ext cx="1587" cy="4478337"/>
          </a:xfrm>
          <a:prstGeom prst="line">
            <a:avLst/>
          </a:prstGeom>
          <a:noFill/>
          <a:ln w="0">
            <a:solidFill>
              <a:srgbClr val="000000"/>
            </a:solidFill>
            <a:round/>
            <a:headEnd/>
            <a:tailEnd/>
          </a:ln>
        </p:spPr>
        <p:txBody>
          <a:bodyPr/>
          <a:lstStyle/>
          <a:p>
            <a:endParaRPr lang="en-US"/>
          </a:p>
        </p:txBody>
      </p:sp>
      <p:sp>
        <p:nvSpPr>
          <p:cNvPr id="16401" name="Rectangle 17"/>
          <p:cNvSpPr>
            <a:spLocks noChangeArrowheads="1"/>
          </p:cNvSpPr>
          <p:nvPr/>
        </p:nvSpPr>
        <p:spPr bwMode="auto">
          <a:xfrm>
            <a:off x="536575" y="1582738"/>
            <a:ext cx="7840663" cy="4478337"/>
          </a:xfrm>
          <a:prstGeom prst="rect">
            <a:avLst/>
          </a:prstGeom>
          <a:noFill/>
          <a:ln w="9525">
            <a:solidFill>
              <a:srgbClr val="808080"/>
            </a:solidFill>
            <a:miter lim="800000"/>
            <a:headEnd/>
            <a:tailEnd/>
          </a:ln>
        </p:spPr>
        <p:txBody>
          <a:bodyPr/>
          <a:lstStyle/>
          <a:p>
            <a:endParaRPr lang="en-US" altLang="en-US"/>
          </a:p>
        </p:txBody>
      </p:sp>
      <p:sp>
        <p:nvSpPr>
          <p:cNvPr id="16402" name="Line 18"/>
          <p:cNvSpPr>
            <a:spLocks noChangeShapeType="1"/>
          </p:cNvSpPr>
          <p:nvPr/>
        </p:nvSpPr>
        <p:spPr bwMode="auto">
          <a:xfrm>
            <a:off x="536575" y="1582738"/>
            <a:ext cx="1588" cy="4478337"/>
          </a:xfrm>
          <a:prstGeom prst="line">
            <a:avLst/>
          </a:prstGeom>
          <a:noFill/>
          <a:ln w="0">
            <a:solidFill>
              <a:srgbClr val="000000"/>
            </a:solidFill>
            <a:round/>
            <a:headEnd/>
            <a:tailEnd/>
          </a:ln>
        </p:spPr>
        <p:txBody>
          <a:bodyPr/>
          <a:lstStyle/>
          <a:p>
            <a:endParaRPr lang="en-US"/>
          </a:p>
        </p:txBody>
      </p:sp>
      <p:sp>
        <p:nvSpPr>
          <p:cNvPr id="16403" name="Line 19"/>
          <p:cNvSpPr>
            <a:spLocks noChangeShapeType="1"/>
          </p:cNvSpPr>
          <p:nvPr/>
        </p:nvSpPr>
        <p:spPr bwMode="auto">
          <a:xfrm>
            <a:off x="498475" y="6061075"/>
            <a:ext cx="38100" cy="1588"/>
          </a:xfrm>
          <a:prstGeom prst="line">
            <a:avLst/>
          </a:prstGeom>
          <a:noFill/>
          <a:ln w="0">
            <a:solidFill>
              <a:srgbClr val="000000"/>
            </a:solidFill>
            <a:round/>
            <a:headEnd/>
            <a:tailEnd/>
          </a:ln>
        </p:spPr>
        <p:txBody>
          <a:bodyPr/>
          <a:lstStyle/>
          <a:p>
            <a:endParaRPr lang="en-US"/>
          </a:p>
        </p:txBody>
      </p:sp>
      <p:sp>
        <p:nvSpPr>
          <p:cNvPr id="16404" name="Line 20"/>
          <p:cNvSpPr>
            <a:spLocks noChangeShapeType="1"/>
          </p:cNvSpPr>
          <p:nvPr/>
        </p:nvSpPr>
        <p:spPr bwMode="auto">
          <a:xfrm>
            <a:off x="498475" y="5422900"/>
            <a:ext cx="38100" cy="1588"/>
          </a:xfrm>
          <a:prstGeom prst="line">
            <a:avLst/>
          </a:prstGeom>
          <a:noFill/>
          <a:ln w="0">
            <a:solidFill>
              <a:srgbClr val="000000"/>
            </a:solidFill>
            <a:round/>
            <a:headEnd/>
            <a:tailEnd/>
          </a:ln>
        </p:spPr>
        <p:txBody>
          <a:bodyPr/>
          <a:lstStyle/>
          <a:p>
            <a:endParaRPr lang="en-US"/>
          </a:p>
        </p:txBody>
      </p:sp>
      <p:sp>
        <p:nvSpPr>
          <p:cNvPr id="16405" name="Line 21"/>
          <p:cNvSpPr>
            <a:spLocks noChangeShapeType="1"/>
          </p:cNvSpPr>
          <p:nvPr/>
        </p:nvSpPr>
        <p:spPr bwMode="auto">
          <a:xfrm>
            <a:off x="498475" y="4784725"/>
            <a:ext cx="38100" cy="1588"/>
          </a:xfrm>
          <a:prstGeom prst="line">
            <a:avLst/>
          </a:prstGeom>
          <a:noFill/>
          <a:ln w="0">
            <a:solidFill>
              <a:srgbClr val="000000"/>
            </a:solidFill>
            <a:round/>
            <a:headEnd/>
            <a:tailEnd/>
          </a:ln>
        </p:spPr>
        <p:txBody>
          <a:bodyPr/>
          <a:lstStyle/>
          <a:p>
            <a:endParaRPr lang="en-US"/>
          </a:p>
        </p:txBody>
      </p:sp>
      <p:sp>
        <p:nvSpPr>
          <p:cNvPr id="16406" name="Line 22"/>
          <p:cNvSpPr>
            <a:spLocks noChangeShapeType="1"/>
          </p:cNvSpPr>
          <p:nvPr/>
        </p:nvSpPr>
        <p:spPr bwMode="auto">
          <a:xfrm>
            <a:off x="498475" y="4146550"/>
            <a:ext cx="38100" cy="1588"/>
          </a:xfrm>
          <a:prstGeom prst="line">
            <a:avLst/>
          </a:prstGeom>
          <a:noFill/>
          <a:ln w="0">
            <a:solidFill>
              <a:srgbClr val="000000"/>
            </a:solidFill>
            <a:round/>
            <a:headEnd/>
            <a:tailEnd/>
          </a:ln>
        </p:spPr>
        <p:txBody>
          <a:bodyPr/>
          <a:lstStyle/>
          <a:p>
            <a:endParaRPr lang="en-US"/>
          </a:p>
        </p:txBody>
      </p:sp>
      <p:sp>
        <p:nvSpPr>
          <p:cNvPr id="16407" name="Line 23"/>
          <p:cNvSpPr>
            <a:spLocks noChangeShapeType="1"/>
          </p:cNvSpPr>
          <p:nvPr/>
        </p:nvSpPr>
        <p:spPr bwMode="auto">
          <a:xfrm>
            <a:off x="498475" y="3497263"/>
            <a:ext cx="38100" cy="1587"/>
          </a:xfrm>
          <a:prstGeom prst="line">
            <a:avLst/>
          </a:prstGeom>
          <a:noFill/>
          <a:ln w="0">
            <a:solidFill>
              <a:srgbClr val="000000"/>
            </a:solidFill>
            <a:round/>
            <a:headEnd/>
            <a:tailEnd/>
          </a:ln>
        </p:spPr>
        <p:txBody>
          <a:bodyPr/>
          <a:lstStyle/>
          <a:p>
            <a:endParaRPr lang="en-US"/>
          </a:p>
        </p:txBody>
      </p:sp>
      <p:sp>
        <p:nvSpPr>
          <p:cNvPr id="16408" name="Line 24"/>
          <p:cNvSpPr>
            <a:spLocks noChangeShapeType="1"/>
          </p:cNvSpPr>
          <p:nvPr/>
        </p:nvSpPr>
        <p:spPr bwMode="auto">
          <a:xfrm>
            <a:off x="498475" y="2859088"/>
            <a:ext cx="38100" cy="1587"/>
          </a:xfrm>
          <a:prstGeom prst="line">
            <a:avLst/>
          </a:prstGeom>
          <a:noFill/>
          <a:ln w="0">
            <a:solidFill>
              <a:srgbClr val="000000"/>
            </a:solidFill>
            <a:round/>
            <a:headEnd/>
            <a:tailEnd/>
          </a:ln>
        </p:spPr>
        <p:txBody>
          <a:bodyPr/>
          <a:lstStyle/>
          <a:p>
            <a:endParaRPr lang="en-US"/>
          </a:p>
        </p:txBody>
      </p:sp>
      <p:sp>
        <p:nvSpPr>
          <p:cNvPr id="16409" name="Line 25"/>
          <p:cNvSpPr>
            <a:spLocks noChangeShapeType="1"/>
          </p:cNvSpPr>
          <p:nvPr/>
        </p:nvSpPr>
        <p:spPr bwMode="auto">
          <a:xfrm>
            <a:off x="498475" y="2220913"/>
            <a:ext cx="38100" cy="1587"/>
          </a:xfrm>
          <a:prstGeom prst="line">
            <a:avLst/>
          </a:prstGeom>
          <a:noFill/>
          <a:ln w="0">
            <a:solidFill>
              <a:srgbClr val="000000"/>
            </a:solidFill>
            <a:round/>
            <a:headEnd/>
            <a:tailEnd/>
          </a:ln>
        </p:spPr>
        <p:txBody>
          <a:bodyPr/>
          <a:lstStyle/>
          <a:p>
            <a:endParaRPr lang="en-US"/>
          </a:p>
        </p:txBody>
      </p:sp>
      <p:sp>
        <p:nvSpPr>
          <p:cNvPr id="16410" name="Line 26"/>
          <p:cNvSpPr>
            <a:spLocks noChangeShapeType="1"/>
          </p:cNvSpPr>
          <p:nvPr/>
        </p:nvSpPr>
        <p:spPr bwMode="auto">
          <a:xfrm>
            <a:off x="498475" y="1582738"/>
            <a:ext cx="38100" cy="1587"/>
          </a:xfrm>
          <a:prstGeom prst="line">
            <a:avLst/>
          </a:prstGeom>
          <a:noFill/>
          <a:ln w="0">
            <a:solidFill>
              <a:srgbClr val="000000"/>
            </a:solidFill>
            <a:round/>
            <a:headEnd/>
            <a:tailEnd/>
          </a:ln>
        </p:spPr>
        <p:txBody>
          <a:bodyPr/>
          <a:lstStyle/>
          <a:p>
            <a:endParaRPr lang="en-US"/>
          </a:p>
        </p:txBody>
      </p:sp>
      <p:sp>
        <p:nvSpPr>
          <p:cNvPr id="16411" name="Line 27"/>
          <p:cNvSpPr>
            <a:spLocks noChangeShapeType="1"/>
          </p:cNvSpPr>
          <p:nvPr/>
        </p:nvSpPr>
        <p:spPr bwMode="auto">
          <a:xfrm>
            <a:off x="536575" y="6061075"/>
            <a:ext cx="7840663" cy="1588"/>
          </a:xfrm>
          <a:prstGeom prst="line">
            <a:avLst/>
          </a:prstGeom>
          <a:noFill/>
          <a:ln w="0">
            <a:solidFill>
              <a:srgbClr val="000000"/>
            </a:solidFill>
            <a:round/>
            <a:headEnd/>
            <a:tailEnd/>
          </a:ln>
        </p:spPr>
        <p:txBody>
          <a:bodyPr/>
          <a:lstStyle/>
          <a:p>
            <a:endParaRPr lang="en-US"/>
          </a:p>
        </p:txBody>
      </p:sp>
      <p:sp>
        <p:nvSpPr>
          <p:cNvPr id="16412" name="Line 28"/>
          <p:cNvSpPr>
            <a:spLocks noChangeShapeType="1"/>
          </p:cNvSpPr>
          <p:nvPr/>
        </p:nvSpPr>
        <p:spPr bwMode="auto">
          <a:xfrm flipV="1">
            <a:off x="536575" y="6061075"/>
            <a:ext cx="1588" cy="38100"/>
          </a:xfrm>
          <a:prstGeom prst="line">
            <a:avLst/>
          </a:prstGeom>
          <a:noFill/>
          <a:ln w="0">
            <a:solidFill>
              <a:srgbClr val="000000"/>
            </a:solidFill>
            <a:round/>
            <a:headEnd/>
            <a:tailEnd/>
          </a:ln>
        </p:spPr>
        <p:txBody>
          <a:bodyPr/>
          <a:lstStyle/>
          <a:p>
            <a:endParaRPr lang="en-US"/>
          </a:p>
        </p:txBody>
      </p:sp>
      <p:sp>
        <p:nvSpPr>
          <p:cNvPr id="16413" name="Line 29"/>
          <p:cNvSpPr>
            <a:spLocks noChangeShapeType="1"/>
          </p:cNvSpPr>
          <p:nvPr/>
        </p:nvSpPr>
        <p:spPr bwMode="auto">
          <a:xfrm flipV="1">
            <a:off x="1660525" y="6061075"/>
            <a:ext cx="1588" cy="38100"/>
          </a:xfrm>
          <a:prstGeom prst="line">
            <a:avLst/>
          </a:prstGeom>
          <a:noFill/>
          <a:ln w="0">
            <a:solidFill>
              <a:srgbClr val="000000"/>
            </a:solidFill>
            <a:round/>
            <a:headEnd/>
            <a:tailEnd/>
          </a:ln>
        </p:spPr>
        <p:txBody>
          <a:bodyPr/>
          <a:lstStyle/>
          <a:p>
            <a:endParaRPr lang="en-US"/>
          </a:p>
        </p:txBody>
      </p:sp>
      <p:sp>
        <p:nvSpPr>
          <p:cNvPr id="16414" name="Line 30"/>
          <p:cNvSpPr>
            <a:spLocks noChangeShapeType="1"/>
          </p:cNvSpPr>
          <p:nvPr/>
        </p:nvSpPr>
        <p:spPr bwMode="auto">
          <a:xfrm flipV="1">
            <a:off x="2774950" y="6061075"/>
            <a:ext cx="1588" cy="38100"/>
          </a:xfrm>
          <a:prstGeom prst="line">
            <a:avLst/>
          </a:prstGeom>
          <a:noFill/>
          <a:ln w="0">
            <a:solidFill>
              <a:srgbClr val="000000"/>
            </a:solidFill>
            <a:round/>
            <a:headEnd/>
            <a:tailEnd/>
          </a:ln>
        </p:spPr>
        <p:txBody>
          <a:bodyPr/>
          <a:lstStyle/>
          <a:p>
            <a:endParaRPr lang="en-US"/>
          </a:p>
        </p:txBody>
      </p:sp>
      <p:sp>
        <p:nvSpPr>
          <p:cNvPr id="16415" name="Line 31"/>
          <p:cNvSpPr>
            <a:spLocks noChangeShapeType="1"/>
          </p:cNvSpPr>
          <p:nvPr/>
        </p:nvSpPr>
        <p:spPr bwMode="auto">
          <a:xfrm flipV="1">
            <a:off x="3900488" y="6061075"/>
            <a:ext cx="1587" cy="38100"/>
          </a:xfrm>
          <a:prstGeom prst="line">
            <a:avLst/>
          </a:prstGeom>
          <a:noFill/>
          <a:ln w="0">
            <a:solidFill>
              <a:srgbClr val="000000"/>
            </a:solidFill>
            <a:round/>
            <a:headEnd/>
            <a:tailEnd/>
          </a:ln>
        </p:spPr>
        <p:txBody>
          <a:bodyPr/>
          <a:lstStyle/>
          <a:p>
            <a:endParaRPr lang="en-US"/>
          </a:p>
        </p:txBody>
      </p:sp>
      <p:sp>
        <p:nvSpPr>
          <p:cNvPr id="16416" name="Line 32"/>
          <p:cNvSpPr>
            <a:spLocks noChangeShapeType="1"/>
          </p:cNvSpPr>
          <p:nvPr/>
        </p:nvSpPr>
        <p:spPr bwMode="auto">
          <a:xfrm flipV="1">
            <a:off x="5014913" y="6061075"/>
            <a:ext cx="1587" cy="38100"/>
          </a:xfrm>
          <a:prstGeom prst="line">
            <a:avLst/>
          </a:prstGeom>
          <a:noFill/>
          <a:ln w="0">
            <a:solidFill>
              <a:srgbClr val="000000"/>
            </a:solidFill>
            <a:round/>
            <a:headEnd/>
            <a:tailEnd/>
          </a:ln>
        </p:spPr>
        <p:txBody>
          <a:bodyPr/>
          <a:lstStyle/>
          <a:p>
            <a:endParaRPr lang="en-US"/>
          </a:p>
        </p:txBody>
      </p:sp>
      <p:sp>
        <p:nvSpPr>
          <p:cNvPr id="16417" name="Line 33"/>
          <p:cNvSpPr>
            <a:spLocks noChangeShapeType="1"/>
          </p:cNvSpPr>
          <p:nvPr/>
        </p:nvSpPr>
        <p:spPr bwMode="auto">
          <a:xfrm flipV="1">
            <a:off x="6138863" y="6061075"/>
            <a:ext cx="1587" cy="38100"/>
          </a:xfrm>
          <a:prstGeom prst="line">
            <a:avLst/>
          </a:prstGeom>
          <a:noFill/>
          <a:ln w="0">
            <a:solidFill>
              <a:srgbClr val="000000"/>
            </a:solidFill>
            <a:round/>
            <a:headEnd/>
            <a:tailEnd/>
          </a:ln>
        </p:spPr>
        <p:txBody>
          <a:bodyPr/>
          <a:lstStyle/>
          <a:p>
            <a:endParaRPr lang="en-US"/>
          </a:p>
        </p:txBody>
      </p:sp>
      <p:sp>
        <p:nvSpPr>
          <p:cNvPr id="16418" name="Line 34"/>
          <p:cNvSpPr>
            <a:spLocks noChangeShapeType="1"/>
          </p:cNvSpPr>
          <p:nvPr/>
        </p:nvSpPr>
        <p:spPr bwMode="auto">
          <a:xfrm flipV="1">
            <a:off x="7253288" y="6061075"/>
            <a:ext cx="1587" cy="38100"/>
          </a:xfrm>
          <a:prstGeom prst="line">
            <a:avLst/>
          </a:prstGeom>
          <a:noFill/>
          <a:ln w="0">
            <a:solidFill>
              <a:srgbClr val="000000"/>
            </a:solidFill>
            <a:round/>
            <a:headEnd/>
            <a:tailEnd/>
          </a:ln>
        </p:spPr>
        <p:txBody>
          <a:bodyPr/>
          <a:lstStyle/>
          <a:p>
            <a:endParaRPr lang="en-US"/>
          </a:p>
        </p:txBody>
      </p:sp>
      <p:sp>
        <p:nvSpPr>
          <p:cNvPr id="16419" name="Line 35"/>
          <p:cNvSpPr>
            <a:spLocks noChangeShapeType="1"/>
          </p:cNvSpPr>
          <p:nvPr/>
        </p:nvSpPr>
        <p:spPr bwMode="auto">
          <a:xfrm flipV="1">
            <a:off x="8377238" y="6061075"/>
            <a:ext cx="1587" cy="38100"/>
          </a:xfrm>
          <a:prstGeom prst="line">
            <a:avLst/>
          </a:prstGeom>
          <a:noFill/>
          <a:ln w="0">
            <a:solidFill>
              <a:srgbClr val="000000"/>
            </a:solidFill>
            <a:round/>
            <a:headEnd/>
            <a:tailEnd/>
          </a:ln>
        </p:spPr>
        <p:txBody>
          <a:bodyPr/>
          <a:lstStyle/>
          <a:p>
            <a:endParaRPr lang="en-US"/>
          </a:p>
        </p:txBody>
      </p:sp>
      <p:sp>
        <p:nvSpPr>
          <p:cNvPr id="16420" name="Line 36"/>
          <p:cNvSpPr>
            <a:spLocks noChangeShapeType="1"/>
          </p:cNvSpPr>
          <p:nvPr/>
        </p:nvSpPr>
        <p:spPr bwMode="auto">
          <a:xfrm>
            <a:off x="536575" y="2220913"/>
            <a:ext cx="1123950" cy="638175"/>
          </a:xfrm>
          <a:prstGeom prst="line">
            <a:avLst/>
          </a:prstGeom>
          <a:noFill/>
          <a:ln w="9525">
            <a:solidFill>
              <a:srgbClr val="000080"/>
            </a:solidFill>
            <a:round/>
            <a:headEnd/>
            <a:tailEnd/>
          </a:ln>
        </p:spPr>
        <p:txBody>
          <a:bodyPr/>
          <a:lstStyle/>
          <a:p>
            <a:endParaRPr lang="en-US"/>
          </a:p>
        </p:txBody>
      </p:sp>
      <p:sp>
        <p:nvSpPr>
          <p:cNvPr id="16421" name="Line 37"/>
          <p:cNvSpPr>
            <a:spLocks noChangeShapeType="1"/>
          </p:cNvSpPr>
          <p:nvPr/>
        </p:nvSpPr>
        <p:spPr bwMode="auto">
          <a:xfrm>
            <a:off x="1660525" y="2859088"/>
            <a:ext cx="1114425" cy="638175"/>
          </a:xfrm>
          <a:prstGeom prst="line">
            <a:avLst/>
          </a:prstGeom>
          <a:noFill/>
          <a:ln w="9525">
            <a:solidFill>
              <a:srgbClr val="000080"/>
            </a:solidFill>
            <a:round/>
            <a:headEnd/>
            <a:tailEnd/>
          </a:ln>
        </p:spPr>
        <p:txBody>
          <a:bodyPr/>
          <a:lstStyle/>
          <a:p>
            <a:endParaRPr lang="en-US"/>
          </a:p>
        </p:txBody>
      </p:sp>
      <p:sp>
        <p:nvSpPr>
          <p:cNvPr id="16422" name="Freeform 38"/>
          <p:cNvSpPr>
            <a:spLocks/>
          </p:cNvSpPr>
          <p:nvPr/>
        </p:nvSpPr>
        <p:spPr bwMode="auto">
          <a:xfrm>
            <a:off x="2774950" y="3497263"/>
            <a:ext cx="1125538" cy="649287"/>
          </a:xfrm>
          <a:custGeom>
            <a:avLst/>
            <a:gdLst>
              <a:gd name="T0" fmla="*/ 0 w 709"/>
              <a:gd name="T1" fmla="*/ 0 h 409"/>
              <a:gd name="T2" fmla="*/ 2147483646 w 709"/>
              <a:gd name="T3" fmla="*/ 2147483646 h 409"/>
              <a:gd name="T4" fmla="*/ 2147483646 w 709"/>
              <a:gd name="T5" fmla="*/ 2147483646 h 409"/>
              <a:gd name="T6" fmla="*/ 0 60000 65536"/>
              <a:gd name="T7" fmla="*/ 0 60000 65536"/>
              <a:gd name="T8" fmla="*/ 0 60000 65536"/>
              <a:gd name="T9" fmla="*/ 0 w 709"/>
              <a:gd name="T10" fmla="*/ 0 h 409"/>
              <a:gd name="T11" fmla="*/ 709 w 709"/>
              <a:gd name="T12" fmla="*/ 409 h 409"/>
            </a:gdLst>
            <a:ahLst/>
            <a:cxnLst>
              <a:cxn ang="T6">
                <a:pos x="T0" y="T1"/>
              </a:cxn>
              <a:cxn ang="T7">
                <a:pos x="T2" y="T3"/>
              </a:cxn>
              <a:cxn ang="T8">
                <a:pos x="T4" y="T5"/>
              </a:cxn>
            </a:cxnLst>
            <a:rect l="T9" t="T10" r="T11" b="T12"/>
            <a:pathLst>
              <a:path w="709" h="409">
                <a:moveTo>
                  <a:pt x="0" y="0"/>
                </a:moveTo>
                <a:lnTo>
                  <a:pt x="354" y="205"/>
                </a:lnTo>
                <a:lnTo>
                  <a:pt x="709" y="409"/>
                </a:lnTo>
              </a:path>
            </a:pathLst>
          </a:custGeom>
          <a:noFill/>
          <a:ln w="9525">
            <a:solidFill>
              <a:srgbClr val="000080"/>
            </a:solidFill>
            <a:round/>
            <a:headEnd/>
            <a:tailEnd/>
          </a:ln>
        </p:spPr>
        <p:txBody>
          <a:bodyPr/>
          <a:lstStyle/>
          <a:p>
            <a:endParaRPr lang="en-US"/>
          </a:p>
        </p:txBody>
      </p:sp>
      <p:sp>
        <p:nvSpPr>
          <p:cNvPr id="16423" name="Line 39"/>
          <p:cNvSpPr>
            <a:spLocks noChangeShapeType="1"/>
          </p:cNvSpPr>
          <p:nvPr/>
        </p:nvSpPr>
        <p:spPr bwMode="auto">
          <a:xfrm>
            <a:off x="3900488" y="4146550"/>
            <a:ext cx="1114425" cy="638175"/>
          </a:xfrm>
          <a:prstGeom prst="line">
            <a:avLst/>
          </a:prstGeom>
          <a:noFill/>
          <a:ln w="9525">
            <a:solidFill>
              <a:srgbClr val="000080"/>
            </a:solidFill>
            <a:round/>
            <a:headEnd/>
            <a:tailEnd/>
          </a:ln>
        </p:spPr>
        <p:txBody>
          <a:bodyPr/>
          <a:lstStyle/>
          <a:p>
            <a:endParaRPr lang="en-US"/>
          </a:p>
        </p:txBody>
      </p:sp>
      <p:sp>
        <p:nvSpPr>
          <p:cNvPr id="16424" name="Freeform 40"/>
          <p:cNvSpPr>
            <a:spLocks/>
          </p:cNvSpPr>
          <p:nvPr/>
        </p:nvSpPr>
        <p:spPr bwMode="auto">
          <a:xfrm>
            <a:off x="5014913" y="4784725"/>
            <a:ext cx="1123950" cy="638175"/>
          </a:xfrm>
          <a:custGeom>
            <a:avLst/>
            <a:gdLst>
              <a:gd name="T0" fmla="*/ 0 w 708"/>
              <a:gd name="T1" fmla="*/ 0 h 402"/>
              <a:gd name="T2" fmla="*/ 2147483646 w 708"/>
              <a:gd name="T3" fmla="*/ 2147483646 h 402"/>
              <a:gd name="T4" fmla="*/ 2147483646 w 708"/>
              <a:gd name="T5" fmla="*/ 2147483646 h 402"/>
              <a:gd name="T6" fmla="*/ 0 60000 65536"/>
              <a:gd name="T7" fmla="*/ 0 60000 65536"/>
              <a:gd name="T8" fmla="*/ 0 60000 65536"/>
              <a:gd name="T9" fmla="*/ 0 w 708"/>
              <a:gd name="T10" fmla="*/ 0 h 402"/>
              <a:gd name="T11" fmla="*/ 708 w 708"/>
              <a:gd name="T12" fmla="*/ 402 h 402"/>
            </a:gdLst>
            <a:ahLst/>
            <a:cxnLst>
              <a:cxn ang="T6">
                <a:pos x="T0" y="T1"/>
              </a:cxn>
              <a:cxn ang="T7">
                <a:pos x="T2" y="T3"/>
              </a:cxn>
              <a:cxn ang="T8">
                <a:pos x="T4" y="T5"/>
              </a:cxn>
            </a:cxnLst>
            <a:rect l="T9" t="T10" r="T11" b="T12"/>
            <a:pathLst>
              <a:path w="708" h="402">
                <a:moveTo>
                  <a:pt x="0" y="0"/>
                </a:moveTo>
                <a:lnTo>
                  <a:pt x="354" y="198"/>
                </a:lnTo>
                <a:lnTo>
                  <a:pt x="708" y="402"/>
                </a:lnTo>
              </a:path>
            </a:pathLst>
          </a:custGeom>
          <a:noFill/>
          <a:ln w="9525">
            <a:solidFill>
              <a:srgbClr val="000080"/>
            </a:solidFill>
            <a:round/>
            <a:headEnd/>
            <a:tailEnd/>
          </a:ln>
        </p:spPr>
        <p:txBody>
          <a:bodyPr/>
          <a:lstStyle/>
          <a:p>
            <a:endParaRPr lang="en-US"/>
          </a:p>
        </p:txBody>
      </p:sp>
      <p:sp>
        <p:nvSpPr>
          <p:cNvPr id="16425" name="Line 41"/>
          <p:cNvSpPr>
            <a:spLocks noChangeShapeType="1"/>
          </p:cNvSpPr>
          <p:nvPr/>
        </p:nvSpPr>
        <p:spPr bwMode="auto">
          <a:xfrm>
            <a:off x="6138863" y="5422900"/>
            <a:ext cx="1114425" cy="638175"/>
          </a:xfrm>
          <a:prstGeom prst="line">
            <a:avLst/>
          </a:prstGeom>
          <a:noFill/>
          <a:ln w="9525">
            <a:solidFill>
              <a:srgbClr val="000080"/>
            </a:solidFill>
            <a:round/>
            <a:headEnd/>
            <a:tailEnd/>
          </a:ln>
        </p:spPr>
        <p:txBody>
          <a:bodyPr/>
          <a:lstStyle/>
          <a:p>
            <a:endParaRPr lang="en-US"/>
          </a:p>
        </p:txBody>
      </p:sp>
      <p:sp>
        <p:nvSpPr>
          <p:cNvPr id="16426" name="Freeform 42"/>
          <p:cNvSpPr>
            <a:spLocks/>
          </p:cNvSpPr>
          <p:nvPr/>
        </p:nvSpPr>
        <p:spPr bwMode="auto">
          <a:xfrm>
            <a:off x="508000" y="2192338"/>
            <a:ext cx="57150" cy="57150"/>
          </a:xfrm>
          <a:custGeom>
            <a:avLst/>
            <a:gdLst>
              <a:gd name="T0" fmla="*/ 2147483646 w 36"/>
              <a:gd name="T1" fmla="*/ 0 h 36"/>
              <a:gd name="T2" fmla="*/ 2147483646 w 36"/>
              <a:gd name="T3" fmla="*/ 2147483646 h 36"/>
              <a:gd name="T4" fmla="*/ 2147483646 w 36"/>
              <a:gd name="T5" fmla="*/ 2147483646 h 36"/>
              <a:gd name="T6" fmla="*/ 0 w 36"/>
              <a:gd name="T7" fmla="*/ 2147483646 h 36"/>
              <a:gd name="T8" fmla="*/ 2147483646 w 36"/>
              <a:gd name="T9" fmla="*/ 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18" y="0"/>
                </a:moveTo>
                <a:lnTo>
                  <a:pt x="36" y="18"/>
                </a:lnTo>
                <a:lnTo>
                  <a:pt x="18" y="36"/>
                </a:lnTo>
                <a:lnTo>
                  <a:pt x="0" y="18"/>
                </a:lnTo>
                <a:lnTo>
                  <a:pt x="18" y="0"/>
                </a:lnTo>
                <a:close/>
              </a:path>
            </a:pathLst>
          </a:custGeom>
          <a:solidFill>
            <a:srgbClr val="000080"/>
          </a:solidFill>
          <a:ln w="9525">
            <a:solidFill>
              <a:srgbClr val="000080"/>
            </a:solidFill>
            <a:round/>
            <a:headEnd/>
            <a:tailEnd/>
          </a:ln>
        </p:spPr>
        <p:txBody>
          <a:bodyPr/>
          <a:lstStyle/>
          <a:p>
            <a:endParaRPr lang="en-US"/>
          </a:p>
        </p:txBody>
      </p:sp>
      <p:sp>
        <p:nvSpPr>
          <p:cNvPr id="16427" name="Freeform 43"/>
          <p:cNvSpPr>
            <a:spLocks/>
          </p:cNvSpPr>
          <p:nvPr/>
        </p:nvSpPr>
        <p:spPr bwMode="auto">
          <a:xfrm>
            <a:off x="1631950" y="2830513"/>
            <a:ext cx="57150" cy="57150"/>
          </a:xfrm>
          <a:custGeom>
            <a:avLst/>
            <a:gdLst>
              <a:gd name="T0" fmla="*/ 2147483646 w 36"/>
              <a:gd name="T1" fmla="*/ 0 h 36"/>
              <a:gd name="T2" fmla="*/ 2147483646 w 36"/>
              <a:gd name="T3" fmla="*/ 2147483646 h 36"/>
              <a:gd name="T4" fmla="*/ 2147483646 w 36"/>
              <a:gd name="T5" fmla="*/ 2147483646 h 36"/>
              <a:gd name="T6" fmla="*/ 0 w 36"/>
              <a:gd name="T7" fmla="*/ 2147483646 h 36"/>
              <a:gd name="T8" fmla="*/ 2147483646 w 36"/>
              <a:gd name="T9" fmla="*/ 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18" y="0"/>
                </a:moveTo>
                <a:lnTo>
                  <a:pt x="36" y="18"/>
                </a:lnTo>
                <a:lnTo>
                  <a:pt x="18" y="36"/>
                </a:lnTo>
                <a:lnTo>
                  <a:pt x="0" y="18"/>
                </a:lnTo>
                <a:lnTo>
                  <a:pt x="18" y="0"/>
                </a:lnTo>
                <a:close/>
              </a:path>
            </a:pathLst>
          </a:custGeom>
          <a:solidFill>
            <a:srgbClr val="000080"/>
          </a:solidFill>
          <a:ln w="9525">
            <a:solidFill>
              <a:srgbClr val="000080"/>
            </a:solidFill>
            <a:round/>
            <a:headEnd/>
            <a:tailEnd/>
          </a:ln>
        </p:spPr>
        <p:txBody>
          <a:bodyPr/>
          <a:lstStyle/>
          <a:p>
            <a:endParaRPr lang="en-US"/>
          </a:p>
        </p:txBody>
      </p:sp>
      <p:sp>
        <p:nvSpPr>
          <p:cNvPr id="16428" name="Freeform 44"/>
          <p:cNvSpPr>
            <a:spLocks/>
          </p:cNvSpPr>
          <p:nvPr/>
        </p:nvSpPr>
        <p:spPr bwMode="auto">
          <a:xfrm>
            <a:off x="2746375" y="3468688"/>
            <a:ext cx="57150" cy="57150"/>
          </a:xfrm>
          <a:custGeom>
            <a:avLst/>
            <a:gdLst>
              <a:gd name="T0" fmla="*/ 2147483646 w 36"/>
              <a:gd name="T1" fmla="*/ 0 h 36"/>
              <a:gd name="T2" fmla="*/ 2147483646 w 36"/>
              <a:gd name="T3" fmla="*/ 2147483646 h 36"/>
              <a:gd name="T4" fmla="*/ 2147483646 w 36"/>
              <a:gd name="T5" fmla="*/ 2147483646 h 36"/>
              <a:gd name="T6" fmla="*/ 0 w 36"/>
              <a:gd name="T7" fmla="*/ 2147483646 h 36"/>
              <a:gd name="T8" fmla="*/ 2147483646 w 36"/>
              <a:gd name="T9" fmla="*/ 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18" y="0"/>
                </a:moveTo>
                <a:lnTo>
                  <a:pt x="36" y="18"/>
                </a:lnTo>
                <a:lnTo>
                  <a:pt x="18" y="36"/>
                </a:lnTo>
                <a:lnTo>
                  <a:pt x="0" y="18"/>
                </a:lnTo>
                <a:lnTo>
                  <a:pt x="18" y="0"/>
                </a:lnTo>
                <a:close/>
              </a:path>
            </a:pathLst>
          </a:custGeom>
          <a:solidFill>
            <a:srgbClr val="000080"/>
          </a:solidFill>
          <a:ln w="9525">
            <a:solidFill>
              <a:srgbClr val="000080"/>
            </a:solidFill>
            <a:round/>
            <a:headEnd/>
            <a:tailEnd/>
          </a:ln>
        </p:spPr>
        <p:txBody>
          <a:bodyPr/>
          <a:lstStyle/>
          <a:p>
            <a:endParaRPr lang="en-US"/>
          </a:p>
        </p:txBody>
      </p:sp>
      <p:sp>
        <p:nvSpPr>
          <p:cNvPr id="16429" name="Freeform 45"/>
          <p:cNvSpPr>
            <a:spLocks/>
          </p:cNvSpPr>
          <p:nvPr/>
        </p:nvSpPr>
        <p:spPr bwMode="auto">
          <a:xfrm>
            <a:off x="3871913" y="4117975"/>
            <a:ext cx="57150" cy="57150"/>
          </a:xfrm>
          <a:custGeom>
            <a:avLst/>
            <a:gdLst>
              <a:gd name="T0" fmla="*/ 2147483646 w 36"/>
              <a:gd name="T1" fmla="*/ 0 h 36"/>
              <a:gd name="T2" fmla="*/ 2147483646 w 36"/>
              <a:gd name="T3" fmla="*/ 2147483646 h 36"/>
              <a:gd name="T4" fmla="*/ 2147483646 w 36"/>
              <a:gd name="T5" fmla="*/ 2147483646 h 36"/>
              <a:gd name="T6" fmla="*/ 0 w 36"/>
              <a:gd name="T7" fmla="*/ 2147483646 h 36"/>
              <a:gd name="T8" fmla="*/ 2147483646 w 36"/>
              <a:gd name="T9" fmla="*/ 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18" y="0"/>
                </a:moveTo>
                <a:lnTo>
                  <a:pt x="36" y="18"/>
                </a:lnTo>
                <a:lnTo>
                  <a:pt x="18" y="36"/>
                </a:lnTo>
                <a:lnTo>
                  <a:pt x="0" y="18"/>
                </a:lnTo>
                <a:lnTo>
                  <a:pt x="18" y="0"/>
                </a:lnTo>
                <a:close/>
              </a:path>
            </a:pathLst>
          </a:custGeom>
          <a:solidFill>
            <a:srgbClr val="000080"/>
          </a:solidFill>
          <a:ln w="9525">
            <a:solidFill>
              <a:srgbClr val="000080"/>
            </a:solidFill>
            <a:round/>
            <a:headEnd/>
            <a:tailEnd/>
          </a:ln>
        </p:spPr>
        <p:txBody>
          <a:bodyPr/>
          <a:lstStyle/>
          <a:p>
            <a:endParaRPr lang="en-US"/>
          </a:p>
        </p:txBody>
      </p:sp>
      <p:sp>
        <p:nvSpPr>
          <p:cNvPr id="16430" name="Freeform 46"/>
          <p:cNvSpPr>
            <a:spLocks/>
          </p:cNvSpPr>
          <p:nvPr/>
        </p:nvSpPr>
        <p:spPr bwMode="auto">
          <a:xfrm>
            <a:off x="4986338" y="4756150"/>
            <a:ext cx="57150" cy="57150"/>
          </a:xfrm>
          <a:custGeom>
            <a:avLst/>
            <a:gdLst>
              <a:gd name="T0" fmla="*/ 2147483646 w 36"/>
              <a:gd name="T1" fmla="*/ 0 h 36"/>
              <a:gd name="T2" fmla="*/ 2147483646 w 36"/>
              <a:gd name="T3" fmla="*/ 2147483646 h 36"/>
              <a:gd name="T4" fmla="*/ 2147483646 w 36"/>
              <a:gd name="T5" fmla="*/ 2147483646 h 36"/>
              <a:gd name="T6" fmla="*/ 0 w 36"/>
              <a:gd name="T7" fmla="*/ 2147483646 h 36"/>
              <a:gd name="T8" fmla="*/ 2147483646 w 36"/>
              <a:gd name="T9" fmla="*/ 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18" y="0"/>
                </a:moveTo>
                <a:lnTo>
                  <a:pt x="36" y="18"/>
                </a:lnTo>
                <a:lnTo>
                  <a:pt x="18" y="36"/>
                </a:lnTo>
                <a:lnTo>
                  <a:pt x="0" y="18"/>
                </a:lnTo>
                <a:lnTo>
                  <a:pt x="18" y="0"/>
                </a:lnTo>
                <a:close/>
              </a:path>
            </a:pathLst>
          </a:custGeom>
          <a:solidFill>
            <a:srgbClr val="000080"/>
          </a:solidFill>
          <a:ln w="9525">
            <a:solidFill>
              <a:srgbClr val="000080"/>
            </a:solidFill>
            <a:round/>
            <a:headEnd/>
            <a:tailEnd/>
          </a:ln>
        </p:spPr>
        <p:txBody>
          <a:bodyPr/>
          <a:lstStyle/>
          <a:p>
            <a:endParaRPr lang="en-US"/>
          </a:p>
        </p:txBody>
      </p:sp>
      <p:sp>
        <p:nvSpPr>
          <p:cNvPr id="16431" name="Freeform 47"/>
          <p:cNvSpPr>
            <a:spLocks/>
          </p:cNvSpPr>
          <p:nvPr/>
        </p:nvSpPr>
        <p:spPr bwMode="auto">
          <a:xfrm>
            <a:off x="6110288" y="5394325"/>
            <a:ext cx="57150" cy="57150"/>
          </a:xfrm>
          <a:custGeom>
            <a:avLst/>
            <a:gdLst>
              <a:gd name="T0" fmla="*/ 2147483646 w 36"/>
              <a:gd name="T1" fmla="*/ 0 h 36"/>
              <a:gd name="T2" fmla="*/ 2147483646 w 36"/>
              <a:gd name="T3" fmla="*/ 2147483646 h 36"/>
              <a:gd name="T4" fmla="*/ 2147483646 w 36"/>
              <a:gd name="T5" fmla="*/ 2147483646 h 36"/>
              <a:gd name="T6" fmla="*/ 0 w 36"/>
              <a:gd name="T7" fmla="*/ 2147483646 h 36"/>
              <a:gd name="T8" fmla="*/ 2147483646 w 36"/>
              <a:gd name="T9" fmla="*/ 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18" y="0"/>
                </a:moveTo>
                <a:lnTo>
                  <a:pt x="36" y="18"/>
                </a:lnTo>
                <a:lnTo>
                  <a:pt x="18" y="36"/>
                </a:lnTo>
                <a:lnTo>
                  <a:pt x="0" y="18"/>
                </a:lnTo>
                <a:lnTo>
                  <a:pt x="18" y="0"/>
                </a:lnTo>
                <a:close/>
              </a:path>
            </a:pathLst>
          </a:custGeom>
          <a:solidFill>
            <a:srgbClr val="000080"/>
          </a:solidFill>
          <a:ln w="9525">
            <a:solidFill>
              <a:srgbClr val="000080"/>
            </a:solidFill>
            <a:round/>
            <a:headEnd/>
            <a:tailEnd/>
          </a:ln>
        </p:spPr>
        <p:txBody>
          <a:bodyPr/>
          <a:lstStyle/>
          <a:p>
            <a:endParaRPr lang="en-US"/>
          </a:p>
        </p:txBody>
      </p:sp>
      <p:sp>
        <p:nvSpPr>
          <p:cNvPr id="16432" name="Freeform 48"/>
          <p:cNvSpPr>
            <a:spLocks/>
          </p:cNvSpPr>
          <p:nvPr/>
        </p:nvSpPr>
        <p:spPr bwMode="auto">
          <a:xfrm>
            <a:off x="7224713" y="6032500"/>
            <a:ext cx="57150" cy="57150"/>
          </a:xfrm>
          <a:custGeom>
            <a:avLst/>
            <a:gdLst>
              <a:gd name="T0" fmla="*/ 2147483646 w 36"/>
              <a:gd name="T1" fmla="*/ 0 h 36"/>
              <a:gd name="T2" fmla="*/ 2147483646 w 36"/>
              <a:gd name="T3" fmla="*/ 2147483646 h 36"/>
              <a:gd name="T4" fmla="*/ 2147483646 w 36"/>
              <a:gd name="T5" fmla="*/ 2147483646 h 36"/>
              <a:gd name="T6" fmla="*/ 0 w 36"/>
              <a:gd name="T7" fmla="*/ 2147483646 h 36"/>
              <a:gd name="T8" fmla="*/ 2147483646 w 36"/>
              <a:gd name="T9" fmla="*/ 0 h 36"/>
              <a:gd name="T10" fmla="*/ 0 60000 65536"/>
              <a:gd name="T11" fmla="*/ 0 60000 65536"/>
              <a:gd name="T12" fmla="*/ 0 60000 65536"/>
              <a:gd name="T13" fmla="*/ 0 60000 65536"/>
              <a:gd name="T14" fmla="*/ 0 60000 65536"/>
              <a:gd name="T15" fmla="*/ 0 w 36"/>
              <a:gd name="T16" fmla="*/ 0 h 36"/>
              <a:gd name="T17" fmla="*/ 36 w 36"/>
              <a:gd name="T18" fmla="*/ 36 h 36"/>
            </a:gdLst>
            <a:ahLst/>
            <a:cxnLst>
              <a:cxn ang="T10">
                <a:pos x="T0" y="T1"/>
              </a:cxn>
              <a:cxn ang="T11">
                <a:pos x="T2" y="T3"/>
              </a:cxn>
              <a:cxn ang="T12">
                <a:pos x="T4" y="T5"/>
              </a:cxn>
              <a:cxn ang="T13">
                <a:pos x="T6" y="T7"/>
              </a:cxn>
              <a:cxn ang="T14">
                <a:pos x="T8" y="T9"/>
              </a:cxn>
            </a:cxnLst>
            <a:rect l="T15" t="T16" r="T17" b="T18"/>
            <a:pathLst>
              <a:path w="36" h="36">
                <a:moveTo>
                  <a:pt x="18" y="0"/>
                </a:moveTo>
                <a:lnTo>
                  <a:pt x="36" y="18"/>
                </a:lnTo>
                <a:lnTo>
                  <a:pt x="18" y="36"/>
                </a:lnTo>
                <a:lnTo>
                  <a:pt x="0" y="18"/>
                </a:lnTo>
                <a:lnTo>
                  <a:pt x="18" y="0"/>
                </a:lnTo>
                <a:close/>
              </a:path>
            </a:pathLst>
          </a:custGeom>
          <a:solidFill>
            <a:srgbClr val="000080"/>
          </a:solidFill>
          <a:ln w="9525">
            <a:solidFill>
              <a:srgbClr val="000080"/>
            </a:solidFill>
            <a:round/>
            <a:headEnd/>
            <a:tailEnd/>
          </a:ln>
        </p:spPr>
        <p:txBody>
          <a:bodyPr/>
          <a:lstStyle/>
          <a:p>
            <a:endParaRPr lang="en-US"/>
          </a:p>
        </p:txBody>
      </p:sp>
      <p:sp>
        <p:nvSpPr>
          <p:cNvPr id="16433" name="Rectangle 49"/>
          <p:cNvSpPr>
            <a:spLocks noChangeArrowheads="1"/>
          </p:cNvSpPr>
          <p:nvPr/>
        </p:nvSpPr>
        <p:spPr bwMode="auto">
          <a:xfrm>
            <a:off x="847725" y="517525"/>
            <a:ext cx="6959600" cy="549275"/>
          </a:xfrm>
          <a:prstGeom prst="rect">
            <a:avLst/>
          </a:prstGeom>
          <a:noFill/>
          <a:ln w="9525">
            <a:noFill/>
            <a:miter lim="800000"/>
            <a:headEnd/>
            <a:tailEnd/>
          </a:ln>
        </p:spPr>
        <p:txBody>
          <a:bodyPr wrap="none" lIns="0" tIns="0" rIns="0" bIns="0">
            <a:spAutoFit/>
          </a:bodyPr>
          <a:lstStyle/>
          <a:p>
            <a:r>
              <a:rPr lang="en-US" altLang="en-US" sz="3600" b="1">
                <a:solidFill>
                  <a:schemeClr val="tx2"/>
                </a:solidFill>
                <a:latin typeface="Arial" charset="0"/>
              </a:rPr>
              <a:t>Point Price Elasticity of demand</a:t>
            </a:r>
            <a:endParaRPr lang="en-US" altLang="en-US" sz="3600">
              <a:solidFill>
                <a:schemeClr val="tx2"/>
              </a:solidFill>
            </a:endParaRPr>
          </a:p>
        </p:txBody>
      </p:sp>
      <p:sp>
        <p:nvSpPr>
          <p:cNvPr id="16434" name="Rectangle 50"/>
          <p:cNvSpPr>
            <a:spLocks noChangeArrowheads="1"/>
          </p:cNvSpPr>
          <p:nvPr/>
        </p:nvSpPr>
        <p:spPr bwMode="auto">
          <a:xfrm>
            <a:off x="374650" y="5984875"/>
            <a:ext cx="84138"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0</a:t>
            </a:r>
            <a:endParaRPr lang="en-US" altLang="en-US" sz="1200"/>
          </a:p>
        </p:txBody>
      </p:sp>
      <p:sp>
        <p:nvSpPr>
          <p:cNvPr id="16435" name="Rectangle 51"/>
          <p:cNvSpPr>
            <a:spLocks noChangeArrowheads="1"/>
          </p:cNvSpPr>
          <p:nvPr/>
        </p:nvSpPr>
        <p:spPr bwMode="auto">
          <a:xfrm>
            <a:off x="374650" y="5346700"/>
            <a:ext cx="84138"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a:t>
            </a:r>
            <a:endParaRPr lang="en-US" altLang="en-US" sz="1200"/>
          </a:p>
        </p:txBody>
      </p:sp>
      <p:sp>
        <p:nvSpPr>
          <p:cNvPr id="16436" name="Rectangle 52"/>
          <p:cNvSpPr>
            <a:spLocks noChangeArrowheads="1"/>
          </p:cNvSpPr>
          <p:nvPr/>
        </p:nvSpPr>
        <p:spPr bwMode="auto">
          <a:xfrm>
            <a:off x="374650" y="4708525"/>
            <a:ext cx="84138"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2</a:t>
            </a:r>
            <a:endParaRPr lang="en-US" altLang="en-US" sz="1200"/>
          </a:p>
        </p:txBody>
      </p:sp>
      <p:sp>
        <p:nvSpPr>
          <p:cNvPr id="16437" name="Rectangle 53"/>
          <p:cNvSpPr>
            <a:spLocks noChangeArrowheads="1"/>
          </p:cNvSpPr>
          <p:nvPr/>
        </p:nvSpPr>
        <p:spPr bwMode="auto">
          <a:xfrm>
            <a:off x="374650" y="4070350"/>
            <a:ext cx="84138"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3</a:t>
            </a:r>
            <a:endParaRPr lang="en-US" altLang="en-US" sz="1200"/>
          </a:p>
        </p:txBody>
      </p:sp>
      <p:sp>
        <p:nvSpPr>
          <p:cNvPr id="16438" name="Rectangle 54"/>
          <p:cNvSpPr>
            <a:spLocks noChangeArrowheads="1"/>
          </p:cNvSpPr>
          <p:nvPr/>
        </p:nvSpPr>
        <p:spPr bwMode="auto">
          <a:xfrm>
            <a:off x="374650" y="3421063"/>
            <a:ext cx="84138"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4</a:t>
            </a:r>
            <a:endParaRPr lang="en-US" altLang="en-US" sz="1200"/>
          </a:p>
        </p:txBody>
      </p:sp>
      <p:sp>
        <p:nvSpPr>
          <p:cNvPr id="16439" name="Rectangle 55"/>
          <p:cNvSpPr>
            <a:spLocks noChangeArrowheads="1"/>
          </p:cNvSpPr>
          <p:nvPr/>
        </p:nvSpPr>
        <p:spPr bwMode="auto">
          <a:xfrm>
            <a:off x="374650" y="2782888"/>
            <a:ext cx="84138"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5</a:t>
            </a:r>
            <a:endParaRPr lang="en-US" altLang="en-US" sz="1200"/>
          </a:p>
        </p:txBody>
      </p:sp>
      <p:sp>
        <p:nvSpPr>
          <p:cNvPr id="16440" name="Rectangle 56"/>
          <p:cNvSpPr>
            <a:spLocks noChangeArrowheads="1"/>
          </p:cNvSpPr>
          <p:nvPr/>
        </p:nvSpPr>
        <p:spPr bwMode="auto">
          <a:xfrm>
            <a:off x="374650" y="2144713"/>
            <a:ext cx="84138"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6</a:t>
            </a:r>
            <a:endParaRPr lang="en-US" altLang="en-US" sz="1200"/>
          </a:p>
        </p:txBody>
      </p:sp>
      <p:sp>
        <p:nvSpPr>
          <p:cNvPr id="16441" name="Rectangle 57"/>
          <p:cNvSpPr>
            <a:spLocks noChangeArrowheads="1"/>
          </p:cNvSpPr>
          <p:nvPr/>
        </p:nvSpPr>
        <p:spPr bwMode="auto">
          <a:xfrm>
            <a:off x="374650" y="1506538"/>
            <a:ext cx="84138" cy="182562"/>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7</a:t>
            </a:r>
            <a:endParaRPr lang="en-US" altLang="en-US" sz="1200"/>
          </a:p>
        </p:txBody>
      </p:sp>
      <p:sp>
        <p:nvSpPr>
          <p:cNvPr id="16442" name="Rectangle 58"/>
          <p:cNvSpPr>
            <a:spLocks noChangeArrowheads="1"/>
          </p:cNvSpPr>
          <p:nvPr/>
        </p:nvSpPr>
        <p:spPr bwMode="auto">
          <a:xfrm>
            <a:off x="508000" y="6165850"/>
            <a:ext cx="84138"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0</a:t>
            </a:r>
            <a:endParaRPr lang="en-US" altLang="en-US" sz="1200"/>
          </a:p>
        </p:txBody>
      </p:sp>
      <p:sp>
        <p:nvSpPr>
          <p:cNvPr id="16443" name="Rectangle 59"/>
          <p:cNvSpPr>
            <a:spLocks noChangeArrowheads="1"/>
          </p:cNvSpPr>
          <p:nvPr/>
        </p:nvSpPr>
        <p:spPr bwMode="auto">
          <a:xfrm>
            <a:off x="1565275" y="6165850"/>
            <a:ext cx="252413"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100</a:t>
            </a:r>
            <a:endParaRPr lang="en-US" altLang="en-US" sz="1200"/>
          </a:p>
        </p:txBody>
      </p:sp>
      <p:sp>
        <p:nvSpPr>
          <p:cNvPr id="16444" name="Rectangle 60"/>
          <p:cNvSpPr>
            <a:spLocks noChangeArrowheads="1"/>
          </p:cNvSpPr>
          <p:nvPr/>
        </p:nvSpPr>
        <p:spPr bwMode="auto">
          <a:xfrm>
            <a:off x="2679700" y="6165850"/>
            <a:ext cx="252413"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200</a:t>
            </a:r>
            <a:endParaRPr lang="en-US" altLang="en-US" sz="1200"/>
          </a:p>
        </p:txBody>
      </p:sp>
      <p:sp>
        <p:nvSpPr>
          <p:cNvPr id="16445" name="Rectangle 61"/>
          <p:cNvSpPr>
            <a:spLocks noChangeArrowheads="1"/>
          </p:cNvSpPr>
          <p:nvPr/>
        </p:nvSpPr>
        <p:spPr bwMode="auto">
          <a:xfrm>
            <a:off x="3805238" y="6165850"/>
            <a:ext cx="252412"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300</a:t>
            </a:r>
            <a:endParaRPr lang="en-US" altLang="en-US" sz="1200"/>
          </a:p>
        </p:txBody>
      </p:sp>
      <p:sp>
        <p:nvSpPr>
          <p:cNvPr id="16446" name="Rectangle 62"/>
          <p:cNvSpPr>
            <a:spLocks noChangeArrowheads="1"/>
          </p:cNvSpPr>
          <p:nvPr/>
        </p:nvSpPr>
        <p:spPr bwMode="auto">
          <a:xfrm>
            <a:off x="4919663" y="6165850"/>
            <a:ext cx="252412"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400</a:t>
            </a:r>
            <a:endParaRPr lang="en-US" altLang="en-US" sz="1200"/>
          </a:p>
        </p:txBody>
      </p:sp>
      <p:sp>
        <p:nvSpPr>
          <p:cNvPr id="16447" name="Rectangle 63"/>
          <p:cNvSpPr>
            <a:spLocks noChangeArrowheads="1"/>
          </p:cNvSpPr>
          <p:nvPr/>
        </p:nvSpPr>
        <p:spPr bwMode="auto">
          <a:xfrm>
            <a:off x="6043613" y="6165850"/>
            <a:ext cx="252412"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500</a:t>
            </a:r>
            <a:endParaRPr lang="en-US" altLang="en-US" sz="1200"/>
          </a:p>
        </p:txBody>
      </p:sp>
      <p:sp>
        <p:nvSpPr>
          <p:cNvPr id="16448" name="Rectangle 64"/>
          <p:cNvSpPr>
            <a:spLocks noChangeArrowheads="1"/>
          </p:cNvSpPr>
          <p:nvPr/>
        </p:nvSpPr>
        <p:spPr bwMode="auto">
          <a:xfrm>
            <a:off x="7158038" y="6165850"/>
            <a:ext cx="252412"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600</a:t>
            </a:r>
            <a:endParaRPr lang="en-US" altLang="en-US" sz="1200"/>
          </a:p>
        </p:txBody>
      </p:sp>
      <p:sp>
        <p:nvSpPr>
          <p:cNvPr id="16449" name="Rectangle 65"/>
          <p:cNvSpPr>
            <a:spLocks noChangeArrowheads="1"/>
          </p:cNvSpPr>
          <p:nvPr/>
        </p:nvSpPr>
        <p:spPr bwMode="auto">
          <a:xfrm>
            <a:off x="8281988" y="6165850"/>
            <a:ext cx="252412" cy="182563"/>
          </a:xfrm>
          <a:prstGeom prst="rect">
            <a:avLst/>
          </a:prstGeom>
          <a:noFill/>
          <a:ln w="9525">
            <a:noFill/>
            <a:miter lim="800000"/>
            <a:headEnd/>
            <a:tailEnd/>
          </a:ln>
        </p:spPr>
        <p:txBody>
          <a:bodyPr wrap="none" lIns="0" tIns="0" rIns="0" bIns="0">
            <a:spAutoFit/>
          </a:bodyPr>
          <a:lstStyle/>
          <a:p>
            <a:r>
              <a:rPr lang="en-US" altLang="en-US" sz="1200">
                <a:solidFill>
                  <a:srgbClr val="000000"/>
                </a:solidFill>
                <a:latin typeface="Arial" charset="0"/>
              </a:rPr>
              <a:t>700</a:t>
            </a:r>
            <a:endParaRPr lang="en-US" altLang="en-US" sz="1200"/>
          </a:p>
        </p:txBody>
      </p:sp>
      <p:sp>
        <p:nvSpPr>
          <p:cNvPr id="16450" name="Rectangle 66"/>
          <p:cNvSpPr>
            <a:spLocks noChangeArrowheads="1"/>
          </p:cNvSpPr>
          <p:nvPr/>
        </p:nvSpPr>
        <p:spPr bwMode="auto">
          <a:xfrm>
            <a:off x="4367213" y="6384925"/>
            <a:ext cx="203200" cy="182563"/>
          </a:xfrm>
          <a:prstGeom prst="rect">
            <a:avLst/>
          </a:prstGeom>
          <a:noFill/>
          <a:ln w="9525">
            <a:noFill/>
            <a:miter lim="800000"/>
            <a:headEnd/>
            <a:tailEnd/>
          </a:ln>
        </p:spPr>
        <p:txBody>
          <a:bodyPr wrap="none" lIns="0" tIns="0" rIns="0" bIns="0">
            <a:spAutoFit/>
          </a:bodyPr>
          <a:lstStyle/>
          <a:p>
            <a:r>
              <a:rPr lang="en-US" altLang="en-US" sz="1200" b="1">
                <a:solidFill>
                  <a:srgbClr val="000000"/>
                </a:solidFill>
                <a:latin typeface="Arial" charset="0"/>
              </a:rPr>
              <a:t>Qx</a:t>
            </a:r>
            <a:endParaRPr lang="en-US" altLang="en-US" sz="1200"/>
          </a:p>
        </p:txBody>
      </p:sp>
      <p:sp>
        <p:nvSpPr>
          <p:cNvPr id="16451" name="Rectangle 67"/>
          <p:cNvSpPr>
            <a:spLocks noChangeArrowheads="1"/>
          </p:cNvSpPr>
          <p:nvPr/>
        </p:nvSpPr>
        <p:spPr bwMode="auto">
          <a:xfrm rot="-5400000">
            <a:off x="158750" y="3719513"/>
            <a:ext cx="185738" cy="182562"/>
          </a:xfrm>
          <a:prstGeom prst="rect">
            <a:avLst/>
          </a:prstGeom>
          <a:noFill/>
          <a:ln w="9525">
            <a:noFill/>
            <a:miter lim="800000"/>
            <a:headEnd/>
            <a:tailEnd/>
          </a:ln>
        </p:spPr>
        <p:txBody>
          <a:bodyPr wrap="none" lIns="0" tIns="0" rIns="0" bIns="0">
            <a:spAutoFit/>
          </a:bodyPr>
          <a:lstStyle/>
          <a:p>
            <a:r>
              <a:rPr lang="en-US" altLang="en-US" sz="1200" b="1">
                <a:solidFill>
                  <a:srgbClr val="000000"/>
                </a:solidFill>
                <a:latin typeface="Arial" charset="0"/>
              </a:rPr>
              <a:t>Px</a:t>
            </a:r>
            <a:endParaRPr lang="en-US" altLang="en-US" sz="1200"/>
          </a:p>
        </p:txBody>
      </p:sp>
      <p:sp>
        <p:nvSpPr>
          <p:cNvPr id="16452" name="Text Box 68"/>
          <p:cNvSpPr txBox="1">
            <a:spLocks noChangeArrowheads="1"/>
          </p:cNvSpPr>
          <p:nvPr/>
        </p:nvSpPr>
        <p:spPr bwMode="auto">
          <a:xfrm>
            <a:off x="584200" y="1887538"/>
            <a:ext cx="404813" cy="457200"/>
          </a:xfrm>
          <a:prstGeom prst="rect">
            <a:avLst/>
          </a:prstGeom>
          <a:noFill/>
          <a:ln w="9525">
            <a:noFill/>
            <a:miter lim="800000"/>
            <a:headEnd/>
            <a:tailEnd/>
          </a:ln>
        </p:spPr>
        <p:txBody>
          <a:bodyPr wrap="none">
            <a:spAutoFit/>
          </a:bodyPr>
          <a:lstStyle/>
          <a:p>
            <a:r>
              <a:rPr lang="en-US" altLang="en-US"/>
              <a:t>A</a:t>
            </a:r>
          </a:p>
        </p:txBody>
      </p:sp>
      <p:sp>
        <p:nvSpPr>
          <p:cNvPr id="16453" name="Text Box 69"/>
          <p:cNvSpPr txBox="1">
            <a:spLocks noChangeArrowheads="1"/>
          </p:cNvSpPr>
          <p:nvPr/>
        </p:nvSpPr>
        <p:spPr bwMode="auto">
          <a:xfrm>
            <a:off x="3937000" y="3792538"/>
            <a:ext cx="473075" cy="457200"/>
          </a:xfrm>
          <a:prstGeom prst="rect">
            <a:avLst/>
          </a:prstGeom>
          <a:noFill/>
          <a:ln w="9525">
            <a:noFill/>
            <a:miter lim="800000"/>
            <a:headEnd/>
            <a:tailEnd/>
          </a:ln>
        </p:spPr>
        <p:txBody>
          <a:bodyPr>
            <a:spAutoFit/>
          </a:bodyPr>
          <a:lstStyle/>
          <a:p>
            <a:r>
              <a:rPr lang="en-US" altLang="en-US"/>
              <a:t>F</a:t>
            </a:r>
          </a:p>
        </p:txBody>
      </p:sp>
      <p:sp>
        <p:nvSpPr>
          <p:cNvPr id="16454" name="Text Box 70"/>
          <p:cNvSpPr txBox="1">
            <a:spLocks noChangeArrowheads="1"/>
          </p:cNvSpPr>
          <p:nvPr/>
        </p:nvSpPr>
        <p:spPr bwMode="auto">
          <a:xfrm>
            <a:off x="5080000" y="4402138"/>
            <a:ext cx="404813" cy="457200"/>
          </a:xfrm>
          <a:prstGeom prst="rect">
            <a:avLst/>
          </a:prstGeom>
          <a:noFill/>
          <a:ln w="9525">
            <a:noFill/>
            <a:miter lim="800000"/>
            <a:headEnd/>
            <a:tailEnd/>
          </a:ln>
        </p:spPr>
        <p:txBody>
          <a:bodyPr wrap="none">
            <a:spAutoFit/>
          </a:bodyPr>
          <a:lstStyle/>
          <a:p>
            <a:r>
              <a:rPr lang="en-US" altLang="en-US"/>
              <a:t>G</a:t>
            </a:r>
          </a:p>
        </p:txBody>
      </p:sp>
      <p:sp>
        <p:nvSpPr>
          <p:cNvPr id="16455" name="Text Box 71"/>
          <p:cNvSpPr txBox="1">
            <a:spLocks noChangeArrowheads="1"/>
          </p:cNvSpPr>
          <p:nvPr/>
        </p:nvSpPr>
        <p:spPr bwMode="auto">
          <a:xfrm>
            <a:off x="6223000" y="5011738"/>
            <a:ext cx="404813" cy="457200"/>
          </a:xfrm>
          <a:prstGeom prst="rect">
            <a:avLst/>
          </a:prstGeom>
          <a:noFill/>
          <a:ln w="9525">
            <a:noFill/>
            <a:miter lim="800000"/>
            <a:headEnd/>
            <a:tailEnd/>
          </a:ln>
        </p:spPr>
        <p:txBody>
          <a:bodyPr wrap="none">
            <a:spAutoFit/>
          </a:bodyPr>
          <a:lstStyle/>
          <a:p>
            <a:r>
              <a:rPr lang="en-US" altLang="en-US"/>
              <a:t>H</a:t>
            </a:r>
          </a:p>
        </p:txBody>
      </p:sp>
      <p:sp>
        <p:nvSpPr>
          <p:cNvPr id="16456" name="Text Box 72"/>
          <p:cNvSpPr txBox="1">
            <a:spLocks noChangeArrowheads="1"/>
          </p:cNvSpPr>
          <p:nvPr/>
        </p:nvSpPr>
        <p:spPr bwMode="auto">
          <a:xfrm>
            <a:off x="7289800" y="5697538"/>
            <a:ext cx="396875" cy="457200"/>
          </a:xfrm>
          <a:prstGeom prst="rect">
            <a:avLst/>
          </a:prstGeom>
          <a:noFill/>
          <a:ln w="9525">
            <a:noFill/>
            <a:miter lim="800000"/>
            <a:headEnd/>
            <a:tailEnd/>
          </a:ln>
        </p:spPr>
        <p:txBody>
          <a:bodyPr>
            <a:spAutoFit/>
          </a:bodyPr>
          <a:lstStyle/>
          <a:p>
            <a:r>
              <a:rPr lang="en-US" altLang="en-US"/>
              <a:t>J</a:t>
            </a:r>
          </a:p>
        </p:txBody>
      </p:sp>
      <p:sp>
        <p:nvSpPr>
          <p:cNvPr id="16457" name="Text Box 73"/>
          <p:cNvSpPr txBox="1">
            <a:spLocks noChangeArrowheads="1"/>
          </p:cNvSpPr>
          <p:nvPr/>
        </p:nvSpPr>
        <p:spPr bwMode="auto">
          <a:xfrm>
            <a:off x="1727200" y="2497138"/>
            <a:ext cx="396875" cy="457200"/>
          </a:xfrm>
          <a:prstGeom prst="rect">
            <a:avLst/>
          </a:prstGeom>
          <a:noFill/>
          <a:ln w="9525">
            <a:noFill/>
            <a:miter lim="800000"/>
            <a:headEnd/>
            <a:tailEnd/>
          </a:ln>
        </p:spPr>
        <p:txBody>
          <a:bodyPr>
            <a:spAutoFit/>
          </a:bodyPr>
          <a:lstStyle/>
          <a:p>
            <a:r>
              <a:rPr lang="en-US" altLang="en-US"/>
              <a:t>B</a:t>
            </a:r>
          </a:p>
        </p:txBody>
      </p:sp>
      <p:sp>
        <p:nvSpPr>
          <p:cNvPr id="16458" name="Text Box 74"/>
          <p:cNvSpPr txBox="1">
            <a:spLocks noChangeArrowheads="1"/>
          </p:cNvSpPr>
          <p:nvPr/>
        </p:nvSpPr>
        <p:spPr bwMode="auto">
          <a:xfrm>
            <a:off x="2870200" y="3106738"/>
            <a:ext cx="387350" cy="457200"/>
          </a:xfrm>
          <a:prstGeom prst="rect">
            <a:avLst/>
          </a:prstGeom>
          <a:noFill/>
          <a:ln w="9525">
            <a:noFill/>
            <a:miter lim="800000"/>
            <a:headEnd/>
            <a:tailEnd/>
          </a:ln>
        </p:spPr>
        <p:txBody>
          <a:bodyPr wrap="none">
            <a:spAutoFit/>
          </a:bodyPr>
          <a:lstStyle/>
          <a:p>
            <a:r>
              <a:rPr lang="en-US" altLang="en-US"/>
              <a:t>C</a:t>
            </a:r>
          </a:p>
        </p:txBody>
      </p:sp>
      <p:sp>
        <p:nvSpPr>
          <p:cNvPr id="16459" name="Text Box 75"/>
          <p:cNvSpPr txBox="1">
            <a:spLocks noChangeArrowheads="1"/>
          </p:cNvSpPr>
          <p:nvPr/>
        </p:nvSpPr>
        <p:spPr bwMode="auto">
          <a:xfrm>
            <a:off x="6146800" y="4325938"/>
            <a:ext cx="609600" cy="457200"/>
          </a:xfrm>
          <a:prstGeom prst="rect">
            <a:avLst/>
          </a:prstGeom>
          <a:noFill/>
          <a:ln w="9525">
            <a:noFill/>
            <a:miter lim="800000"/>
            <a:headEnd/>
            <a:tailEnd/>
          </a:ln>
        </p:spPr>
        <p:txBody>
          <a:bodyPr>
            <a:spAutoFit/>
          </a:bodyPr>
          <a:lstStyle/>
          <a:p>
            <a:r>
              <a:rPr lang="en-US" altLang="en-US"/>
              <a:t>Dx</a:t>
            </a:r>
          </a:p>
        </p:txBody>
      </p:sp>
      <p:sp>
        <p:nvSpPr>
          <p:cNvPr id="16460" name="Line 76"/>
          <p:cNvSpPr>
            <a:spLocks noChangeShapeType="1"/>
          </p:cNvSpPr>
          <p:nvPr/>
        </p:nvSpPr>
        <p:spPr bwMode="auto">
          <a:xfrm flipH="1">
            <a:off x="5765800" y="4706938"/>
            <a:ext cx="533400" cy="533400"/>
          </a:xfrm>
          <a:prstGeom prst="line">
            <a:avLst/>
          </a:prstGeom>
          <a:noFill/>
          <a:ln w="9525">
            <a:solidFill>
              <a:schemeClr val="tx1"/>
            </a:solidFill>
            <a:round/>
            <a:headEnd/>
            <a:tailEnd type="triangle" w="med" len="med"/>
          </a:ln>
        </p:spPr>
        <p:txBody>
          <a:bodyPr wrap="none" anchor="ctr"/>
          <a:lstStyle/>
          <a:p>
            <a:endParaRPr lang="en-US"/>
          </a:p>
        </p:txBody>
      </p:sp>
      <p:sp>
        <p:nvSpPr>
          <p:cNvPr id="16461" name="Text Box 77"/>
          <p:cNvSpPr txBox="1">
            <a:spLocks noChangeArrowheads="1"/>
          </p:cNvSpPr>
          <p:nvPr/>
        </p:nvSpPr>
        <p:spPr bwMode="auto">
          <a:xfrm>
            <a:off x="1746250" y="2174875"/>
            <a:ext cx="184150" cy="457200"/>
          </a:xfrm>
          <a:prstGeom prst="rect">
            <a:avLst/>
          </a:prstGeom>
          <a:noFill/>
          <a:ln w="9525">
            <a:noFill/>
            <a:miter lim="800000"/>
            <a:headEnd/>
            <a:tailEnd/>
          </a:ln>
        </p:spPr>
        <p:txBody>
          <a:bodyPr wrap="none">
            <a:spAutoFit/>
          </a:bodyPr>
          <a:lstStyle/>
          <a:p>
            <a:endParaRPr lang="en-US" altLang="en-US"/>
          </a:p>
        </p:txBody>
      </p:sp>
      <p:sp>
        <p:nvSpPr>
          <p:cNvPr id="106576" name="AutoShape 80"/>
          <p:cNvSpPr>
            <a:spLocks noChangeArrowheads="1"/>
          </p:cNvSpPr>
          <p:nvPr/>
        </p:nvSpPr>
        <p:spPr bwMode="auto">
          <a:xfrm>
            <a:off x="1762125" y="1828800"/>
            <a:ext cx="914400" cy="609600"/>
          </a:xfrm>
          <a:prstGeom prst="wedgeRectCallout">
            <a:avLst>
              <a:gd name="adj1" fmla="val -56773"/>
              <a:gd name="adj2" fmla="val 108593"/>
            </a:avLst>
          </a:prstGeom>
          <a:solidFill>
            <a:schemeClr val="hlink"/>
          </a:solidFill>
          <a:ln w="9525">
            <a:solidFill>
              <a:schemeClr val="tx1"/>
            </a:solidFill>
            <a:miter lim="800000"/>
            <a:headEnd/>
            <a:tailEnd/>
          </a:ln>
        </p:spPr>
        <p:txBody>
          <a:bodyPr/>
          <a:lstStyle/>
          <a:p>
            <a:pPr algn="ctr"/>
            <a:r>
              <a:rPr lang="en-US" altLang="en-US"/>
              <a:t>-5</a:t>
            </a:r>
          </a:p>
        </p:txBody>
      </p:sp>
      <p:sp>
        <p:nvSpPr>
          <p:cNvPr id="106577" name="AutoShape 81"/>
          <p:cNvSpPr>
            <a:spLocks noChangeArrowheads="1"/>
          </p:cNvSpPr>
          <p:nvPr/>
        </p:nvSpPr>
        <p:spPr bwMode="auto">
          <a:xfrm>
            <a:off x="2828925" y="2514600"/>
            <a:ext cx="914400" cy="609600"/>
          </a:xfrm>
          <a:prstGeom prst="wedgeRectCallout">
            <a:avLst>
              <a:gd name="adj1" fmla="val -56773"/>
              <a:gd name="adj2" fmla="val 108593"/>
            </a:avLst>
          </a:prstGeom>
          <a:solidFill>
            <a:schemeClr val="hlink"/>
          </a:solidFill>
          <a:ln w="9525">
            <a:solidFill>
              <a:schemeClr val="tx1"/>
            </a:solidFill>
            <a:miter lim="800000"/>
            <a:headEnd/>
            <a:tailEnd/>
          </a:ln>
        </p:spPr>
        <p:txBody>
          <a:bodyPr/>
          <a:lstStyle/>
          <a:p>
            <a:pPr algn="ctr"/>
            <a:r>
              <a:rPr lang="en-US" altLang="en-US"/>
              <a:t>-2</a:t>
            </a:r>
          </a:p>
        </p:txBody>
      </p:sp>
      <p:sp>
        <p:nvSpPr>
          <p:cNvPr id="106578" name="AutoShape 82"/>
          <p:cNvSpPr>
            <a:spLocks noChangeArrowheads="1"/>
          </p:cNvSpPr>
          <p:nvPr/>
        </p:nvSpPr>
        <p:spPr bwMode="auto">
          <a:xfrm>
            <a:off x="3971925" y="3200400"/>
            <a:ext cx="914400" cy="609600"/>
          </a:xfrm>
          <a:prstGeom prst="wedgeRectCallout">
            <a:avLst>
              <a:gd name="adj1" fmla="val -56773"/>
              <a:gd name="adj2" fmla="val 108593"/>
            </a:avLst>
          </a:prstGeom>
          <a:solidFill>
            <a:schemeClr val="hlink"/>
          </a:solidFill>
          <a:ln w="9525">
            <a:solidFill>
              <a:schemeClr val="tx1"/>
            </a:solidFill>
            <a:miter lim="800000"/>
            <a:headEnd/>
            <a:tailEnd/>
          </a:ln>
        </p:spPr>
        <p:txBody>
          <a:bodyPr/>
          <a:lstStyle/>
          <a:p>
            <a:pPr algn="ctr"/>
            <a:r>
              <a:rPr lang="en-US" altLang="en-US"/>
              <a:t>-1</a:t>
            </a:r>
          </a:p>
        </p:txBody>
      </p:sp>
      <p:sp>
        <p:nvSpPr>
          <p:cNvPr id="106579" name="AutoShape 83"/>
          <p:cNvSpPr>
            <a:spLocks noChangeArrowheads="1"/>
          </p:cNvSpPr>
          <p:nvPr/>
        </p:nvSpPr>
        <p:spPr bwMode="auto">
          <a:xfrm>
            <a:off x="5038725" y="3810000"/>
            <a:ext cx="914400" cy="609600"/>
          </a:xfrm>
          <a:prstGeom prst="wedgeRectCallout">
            <a:avLst>
              <a:gd name="adj1" fmla="val -56773"/>
              <a:gd name="adj2" fmla="val 108593"/>
            </a:avLst>
          </a:prstGeom>
          <a:solidFill>
            <a:schemeClr val="hlink"/>
          </a:solidFill>
          <a:ln w="9525">
            <a:solidFill>
              <a:schemeClr val="tx1"/>
            </a:solidFill>
            <a:miter lim="800000"/>
            <a:headEnd/>
            <a:tailEnd/>
          </a:ln>
        </p:spPr>
        <p:txBody>
          <a:bodyPr/>
          <a:lstStyle/>
          <a:p>
            <a:pPr algn="ctr"/>
            <a:r>
              <a:rPr lang="en-US" altLang="en-US"/>
              <a:t>-0.5</a:t>
            </a:r>
          </a:p>
        </p:txBody>
      </p:sp>
      <p:sp>
        <p:nvSpPr>
          <p:cNvPr id="106581" name="AutoShape 85"/>
          <p:cNvSpPr>
            <a:spLocks noChangeArrowheads="1"/>
          </p:cNvSpPr>
          <p:nvPr/>
        </p:nvSpPr>
        <p:spPr bwMode="auto">
          <a:xfrm>
            <a:off x="6181725" y="4495800"/>
            <a:ext cx="914400" cy="609600"/>
          </a:xfrm>
          <a:prstGeom prst="wedgeRectCallout">
            <a:avLst>
              <a:gd name="adj1" fmla="val -56773"/>
              <a:gd name="adj2" fmla="val 108593"/>
            </a:avLst>
          </a:prstGeom>
          <a:solidFill>
            <a:schemeClr val="hlink"/>
          </a:solidFill>
          <a:ln w="9525">
            <a:solidFill>
              <a:schemeClr val="tx1"/>
            </a:solidFill>
            <a:miter lim="800000"/>
            <a:headEnd/>
            <a:tailEnd/>
          </a:ln>
        </p:spPr>
        <p:txBody>
          <a:bodyPr/>
          <a:lstStyle/>
          <a:p>
            <a:pPr algn="ctr"/>
            <a:r>
              <a:rPr lang="en-US" altLang="en-US"/>
              <a:t>-0.2</a:t>
            </a:r>
          </a:p>
        </p:txBody>
      </p:sp>
      <p:cxnSp>
        <p:nvCxnSpPr>
          <p:cNvPr id="89" name="Straight Arrow Connector 88"/>
          <p:cNvCxnSpPr/>
          <p:nvPr/>
        </p:nvCxnSpPr>
        <p:spPr>
          <a:xfrm flipV="1">
            <a:off x="6553200" y="4953000"/>
            <a:ext cx="9906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468" name="TextBox 89"/>
          <p:cNvSpPr txBox="1">
            <a:spLocks noChangeArrowheads="1"/>
          </p:cNvSpPr>
          <p:nvPr/>
        </p:nvSpPr>
        <p:spPr bwMode="auto">
          <a:xfrm>
            <a:off x="7620000" y="4648200"/>
            <a:ext cx="914400" cy="461963"/>
          </a:xfrm>
          <a:prstGeom prst="rect">
            <a:avLst/>
          </a:prstGeom>
          <a:noFill/>
          <a:ln w="9525">
            <a:noFill/>
            <a:miter lim="800000"/>
            <a:headEnd/>
            <a:tailEnd/>
          </a:ln>
        </p:spPr>
        <p:txBody>
          <a:bodyPr>
            <a:spAutoFit/>
          </a:bodyPr>
          <a:lstStyle/>
          <a:p>
            <a:pPr eaLnBrk="1" hangingPunct="1"/>
            <a:r>
              <a:rPr lang="en-US" altLang="en-US"/>
              <a:t>Dx</a:t>
            </a:r>
          </a:p>
        </p:txBody>
      </p:sp>
      <p:sp>
        <p:nvSpPr>
          <p:cNvPr id="86" name="Slide Number Placeholder 3"/>
          <p:cNvSpPr txBox="1">
            <a:spLocks noChangeArrowheads="1"/>
          </p:cNvSpPr>
          <p:nvPr/>
        </p:nvSpPr>
        <p:spPr bwMode="auto">
          <a:xfrm>
            <a:off x="8647113" y="6408738"/>
            <a:ext cx="366712"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5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57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57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76" grpId="0" animBg="1"/>
      <p:bldP spid="106577" grpId="0" animBg="1"/>
      <p:bldP spid="106578" grpId="0" animBg="1"/>
      <p:bldP spid="106579" grpId="0" animBg="1"/>
      <p:bldP spid="10658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3"/>
          <p:cNvSpPr txBox="1">
            <a:spLocks noChangeArrowheads="1"/>
          </p:cNvSpPr>
          <p:nvPr/>
        </p:nvSpPr>
        <p:spPr bwMode="auto">
          <a:xfrm>
            <a:off x="381000" y="304800"/>
            <a:ext cx="8153400" cy="8369300"/>
          </a:xfrm>
          <a:prstGeom prst="rect">
            <a:avLst/>
          </a:prstGeom>
          <a:noFill/>
          <a:ln w="9525">
            <a:noFill/>
            <a:miter lim="800000"/>
            <a:headEnd/>
            <a:tailEnd/>
          </a:ln>
        </p:spPr>
        <p:txBody>
          <a:bodyPr>
            <a:spAutoFit/>
          </a:bodyPr>
          <a:lstStyle/>
          <a:p>
            <a:pPr eaLnBrk="1" hangingPunct="1"/>
            <a:r>
              <a:rPr lang="en-US" altLang="en-US"/>
              <a:t>The figure gives point price elasticity of demand, or the elasticity at a given point on  the demand curve.</a:t>
            </a:r>
          </a:p>
          <a:p>
            <a:pPr eaLnBrk="1" hangingPunct="1"/>
            <a:endParaRPr lang="en-US" altLang="en-US"/>
          </a:p>
          <a:p>
            <a:pPr eaLnBrk="1" hangingPunct="1"/>
            <a:r>
              <a:rPr lang="en-US" altLang="en-US"/>
              <a:t>For eg, Point price elasticity of demand at point  B on Dx(the market demand curve for commodity X) is </a:t>
            </a:r>
          </a:p>
          <a:p>
            <a:pPr eaLnBrk="1" hangingPunct="1"/>
            <a:r>
              <a:rPr lang="en-US" altLang="en-US"/>
              <a:t>Ep =</a:t>
            </a:r>
            <a:r>
              <a:rPr lang="el-GR" altLang="en-US" u="sng"/>
              <a:t>Δ</a:t>
            </a:r>
            <a:r>
              <a:rPr lang="en-US" altLang="en-US" u="sng"/>
              <a:t>Q</a:t>
            </a:r>
            <a:r>
              <a:rPr lang="en-US" altLang="en-US"/>
              <a:t> . </a:t>
            </a:r>
            <a:r>
              <a:rPr lang="en-US" altLang="en-US" u="sng"/>
              <a:t>P </a:t>
            </a:r>
            <a:r>
              <a:rPr lang="en-US" altLang="en-US"/>
              <a:t>   =   </a:t>
            </a:r>
            <a:r>
              <a:rPr lang="en-US" altLang="en-US" u="sng"/>
              <a:t>-100 .  $5   </a:t>
            </a:r>
            <a:r>
              <a:rPr lang="en-US" altLang="en-US"/>
              <a:t>  = -1(5/1)= -5</a:t>
            </a:r>
            <a:endParaRPr lang="en-US" altLang="en-US" u="sng"/>
          </a:p>
          <a:p>
            <a:pPr eaLnBrk="1" hangingPunct="1"/>
            <a:r>
              <a:rPr lang="en-US" altLang="en-US"/>
              <a:t>        </a:t>
            </a:r>
            <a:r>
              <a:rPr lang="el-GR" altLang="en-US"/>
              <a:t>Δ</a:t>
            </a:r>
            <a:r>
              <a:rPr lang="en-US" altLang="en-US"/>
              <a:t>P    Q           $1    100</a:t>
            </a:r>
          </a:p>
          <a:p>
            <a:pPr eaLnBrk="1" hangingPunct="1"/>
            <a:r>
              <a:rPr lang="en-US" altLang="en-US"/>
              <a:t>This means that the quantity demanded declines by 5% for each 1% increase in price, while holding constant all the other variables in the demand function.</a:t>
            </a:r>
          </a:p>
          <a:p>
            <a:pPr eaLnBrk="1" hangingPunct="1"/>
            <a:r>
              <a:rPr lang="en-US" altLang="en-US"/>
              <a:t>Similarly at point C on Dx, Ep = -1(4/2) = -2; </a:t>
            </a:r>
          </a:p>
          <a:p>
            <a:pPr eaLnBrk="1" hangingPunct="1"/>
            <a:r>
              <a:rPr lang="en-US" altLang="en-US"/>
              <a:t>at point F, Ep = -1 (3/3) = -1</a:t>
            </a:r>
          </a:p>
          <a:p>
            <a:pPr eaLnBrk="1" hangingPunct="1"/>
            <a:r>
              <a:rPr lang="en-US" altLang="en-US"/>
              <a:t>At point G, Ep = -1 (2/4) = - 0.5</a:t>
            </a:r>
          </a:p>
          <a:p>
            <a:pPr eaLnBrk="1" hangingPunct="1"/>
            <a:r>
              <a:rPr lang="en-US" altLang="en-US"/>
              <a:t>At point H = Ep = -1 (1/5) = -0.2</a:t>
            </a:r>
          </a:p>
          <a:p>
            <a:pPr eaLnBrk="1" hangingPunct="1"/>
            <a:r>
              <a:rPr lang="en-US" altLang="en-US"/>
              <a:t>Point A shows Ep= infinite i.e. perfectly elastic demand because here  </a:t>
            </a:r>
            <a:r>
              <a:rPr lang="el-GR" altLang="en-US"/>
              <a:t>Δ</a:t>
            </a:r>
            <a:r>
              <a:rPr lang="en-US" altLang="en-US"/>
              <a:t>P is zero. Point J shows Ep = zero i.e. perfectly inelastic demand here </a:t>
            </a:r>
            <a:r>
              <a:rPr lang="el-GR" altLang="en-US"/>
              <a:t>Δ</a:t>
            </a:r>
            <a:r>
              <a:rPr lang="en-US" altLang="en-US"/>
              <a:t>Q is zero.</a:t>
            </a:r>
          </a:p>
          <a:p>
            <a:pPr eaLnBrk="1" hangingPunct="1"/>
            <a:endParaRPr lang="en-US" altLang="en-US"/>
          </a:p>
          <a:p>
            <a:pPr eaLnBrk="1" hangingPunct="1"/>
            <a:endParaRPr lang="en-US" altLang="en-US"/>
          </a:p>
          <a:p>
            <a:pPr eaLnBrk="1" hangingPunct="1"/>
            <a:endParaRPr lang="en-US" altLang="en-US"/>
          </a:p>
          <a:p>
            <a:pPr eaLnBrk="1" hangingPunct="1"/>
            <a:endParaRPr lang="en-US" altLang="en-US"/>
          </a:p>
          <a:p>
            <a:pPr eaLnBrk="1" hangingPunct="1"/>
            <a:endParaRPr lang="en-US" altLang="en-US"/>
          </a:p>
        </p:txBody>
      </p:sp>
      <p:sp>
        <p:nvSpPr>
          <p:cNvPr id="4" name="Slide Number Placeholder 3"/>
          <p:cNvSpPr txBox="1">
            <a:spLocks noChangeArrowheads="1"/>
          </p:cNvSpPr>
          <p:nvPr/>
        </p:nvSpPr>
        <p:spPr bwMode="auto">
          <a:xfrm>
            <a:off x="8647113" y="6408738"/>
            <a:ext cx="366712"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p:txBody>
          <a:bodyPr>
            <a:normAutofit lnSpcReduction="10000"/>
          </a:bodyPr>
          <a:lstStyle/>
          <a:p>
            <a:pPr eaLnBrk="1" hangingPunct="1"/>
            <a:r>
              <a:rPr lang="en-US" altLang="en-US"/>
              <a:t>Suppose a seller of a textile cloth wants to lower of its cloth from Rs. 150 per metre to Rs. 142.5 per metre. If previous sales were 2000 metres per month and after reducing the price the new sales has increased to 2070 metres. Calculate the price elasticity of demand of the product.</a:t>
            </a:r>
          </a:p>
          <a:p>
            <a:pPr eaLnBrk="1" hangingPunct="1"/>
            <a:endParaRPr lang="en-US" altLang="en-US"/>
          </a:p>
          <a:p>
            <a:pPr eaLnBrk="1" hangingPunct="1"/>
            <a:r>
              <a:rPr lang="en-US" altLang="en-US"/>
              <a:t>Ep= 0.7</a:t>
            </a:r>
          </a:p>
          <a:p>
            <a:pPr eaLnBrk="1" hangingPunct="1"/>
            <a:endParaRPr lang="en-IN" altLang="en-US"/>
          </a:p>
        </p:txBody>
      </p:sp>
      <p:sp>
        <p:nvSpPr>
          <p:cNvPr id="2" name="Title 1"/>
          <p:cNvSpPr>
            <a:spLocks noGrp="1"/>
          </p:cNvSpPr>
          <p:nvPr>
            <p:ph type="title"/>
          </p:nvPr>
        </p:nvSpPr>
        <p:spPr/>
        <p:txBody>
          <a:bodyPr/>
          <a:lstStyle/>
          <a:p>
            <a:pPr eaLnBrk="1" fontAlgn="auto" hangingPunct="1">
              <a:spcAft>
                <a:spcPts val="0"/>
              </a:spcAft>
              <a:defRPr/>
            </a:pPr>
            <a:r>
              <a:rPr lang="en-US" dirty="0"/>
              <a:t>Ex. </a:t>
            </a:r>
            <a:endParaRPr lang="en-IN" dirty="0"/>
          </a:p>
        </p:txBody>
      </p:sp>
      <p:sp>
        <p:nvSpPr>
          <p:cNvPr id="5" name="Slide Number Placeholder 3"/>
          <p:cNvSpPr txBox="1">
            <a:spLocks noChangeArrowheads="1"/>
          </p:cNvSpPr>
          <p:nvPr/>
        </p:nvSpPr>
        <p:spPr bwMode="auto">
          <a:xfrm>
            <a:off x="8647113" y="6408738"/>
            <a:ext cx="366712"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143000" y="762000"/>
            <a:ext cx="6858000" cy="641350"/>
          </a:xfrm>
          <a:prstGeom prst="rect">
            <a:avLst/>
          </a:prstGeom>
          <a:noFill/>
          <a:ln w="9525">
            <a:noFill/>
            <a:miter lim="800000"/>
            <a:headEnd/>
            <a:tailEnd/>
          </a:ln>
        </p:spPr>
        <p:txBody>
          <a:bodyPr>
            <a:spAutoFit/>
          </a:bodyPr>
          <a:lstStyle/>
          <a:p>
            <a:r>
              <a:rPr lang="en-US" altLang="en-US" sz="3600" b="1">
                <a:solidFill>
                  <a:schemeClr val="tx2"/>
                </a:solidFill>
              </a:rPr>
              <a:t>Arc Price Elasticity of Demand</a:t>
            </a:r>
            <a:endParaRPr lang="en-US" altLang="en-US" sz="3200">
              <a:solidFill>
                <a:schemeClr val="tx2"/>
              </a:solidFill>
            </a:endParaRPr>
          </a:p>
        </p:txBody>
      </p:sp>
      <p:pic>
        <p:nvPicPr>
          <p:cNvPr id="19459" name="Picture 3"/>
          <p:cNvPicPr>
            <a:picLocks noChangeAspect="1" noChangeArrowheads="1"/>
          </p:cNvPicPr>
          <p:nvPr/>
        </p:nvPicPr>
        <p:blipFill>
          <a:blip r:embed="rId2" cstate="print"/>
          <a:srcRect/>
          <a:stretch>
            <a:fillRect/>
          </a:stretch>
        </p:blipFill>
        <p:spPr bwMode="auto">
          <a:xfrm>
            <a:off x="2743200" y="4191000"/>
            <a:ext cx="3427413" cy="1079500"/>
          </a:xfrm>
          <a:prstGeom prst="rect">
            <a:avLst/>
          </a:prstGeom>
          <a:noFill/>
          <a:ln w="9525">
            <a:noFill/>
            <a:miter lim="800000"/>
            <a:headEnd/>
            <a:tailEnd/>
          </a:ln>
        </p:spPr>
      </p:pic>
      <p:sp>
        <p:nvSpPr>
          <p:cNvPr id="19460" name="Rectangle 4"/>
          <p:cNvSpPr>
            <a:spLocks noChangeArrowheads="1"/>
          </p:cNvSpPr>
          <p:nvPr/>
        </p:nvSpPr>
        <p:spPr bwMode="auto">
          <a:xfrm>
            <a:off x="2362200" y="2368550"/>
            <a:ext cx="5029200" cy="946150"/>
          </a:xfrm>
          <a:prstGeom prst="rect">
            <a:avLst/>
          </a:prstGeom>
          <a:noFill/>
          <a:ln w="9525">
            <a:noFill/>
            <a:miter lim="800000"/>
            <a:headEnd/>
            <a:tailEnd/>
          </a:ln>
        </p:spPr>
        <p:txBody>
          <a:bodyPr>
            <a:spAutoFit/>
          </a:bodyPr>
          <a:lstStyle/>
          <a:p>
            <a:r>
              <a:rPr lang="en-US" altLang="en-US" sz="2800" b="1" i="1">
                <a:sym typeface="Symbol" pitchFamily="18" charset="2"/>
              </a:rPr>
              <a:t>E</a:t>
            </a:r>
            <a:r>
              <a:rPr lang="en-US" altLang="en-US" sz="2800" b="1" i="1" baseline="-25000">
                <a:sym typeface="Symbol" pitchFamily="18" charset="2"/>
              </a:rPr>
              <a:t>p</a:t>
            </a:r>
            <a:r>
              <a:rPr lang="en-US" altLang="en-US" sz="2800">
                <a:sym typeface="Symbol" pitchFamily="18" charset="2"/>
              </a:rPr>
              <a:t> =   Q</a:t>
            </a:r>
            <a:r>
              <a:rPr lang="en-US" altLang="en-US" sz="2800" baseline="-25000">
                <a:sym typeface="Symbol" pitchFamily="18" charset="2"/>
              </a:rPr>
              <a:t>2</a:t>
            </a:r>
            <a:r>
              <a:rPr lang="en-US" altLang="en-US" sz="2800">
                <a:sym typeface="Symbol" pitchFamily="18" charset="2"/>
              </a:rPr>
              <a:t> - Q</a:t>
            </a:r>
            <a:r>
              <a:rPr lang="en-US" altLang="en-US" sz="2800" baseline="-25000">
                <a:sym typeface="Symbol" pitchFamily="18" charset="2"/>
              </a:rPr>
              <a:t>1</a:t>
            </a:r>
            <a:r>
              <a:rPr lang="en-US" altLang="en-US" sz="2800">
                <a:sym typeface="Symbol" pitchFamily="18" charset="2"/>
              </a:rPr>
              <a:t>                 P</a:t>
            </a:r>
            <a:r>
              <a:rPr lang="en-US" altLang="en-US" sz="2800" baseline="-25000">
                <a:sym typeface="Symbol" pitchFamily="18" charset="2"/>
              </a:rPr>
              <a:t>2</a:t>
            </a:r>
            <a:r>
              <a:rPr lang="en-US" altLang="en-US" sz="2800">
                <a:sym typeface="Symbol" pitchFamily="18" charset="2"/>
              </a:rPr>
              <a:t> - P</a:t>
            </a:r>
            <a:r>
              <a:rPr lang="en-US" altLang="en-US" sz="2800" baseline="-25000">
                <a:sym typeface="Symbol" pitchFamily="18" charset="2"/>
              </a:rPr>
              <a:t>1</a:t>
            </a:r>
            <a:endParaRPr lang="en-US" altLang="en-US" sz="2800" u="sng">
              <a:sym typeface="Symbol" pitchFamily="18" charset="2"/>
            </a:endParaRPr>
          </a:p>
          <a:p>
            <a:r>
              <a:rPr lang="en-US" altLang="en-US" sz="2800">
                <a:sym typeface="Symbol" pitchFamily="18" charset="2"/>
              </a:rPr>
              <a:t>        (Q</a:t>
            </a:r>
            <a:r>
              <a:rPr lang="en-US" altLang="en-US" sz="2800" baseline="-25000">
                <a:sym typeface="Symbol" pitchFamily="18" charset="2"/>
              </a:rPr>
              <a:t>2</a:t>
            </a:r>
            <a:r>
              <a:rPr lang="en-US" altLang="en-US" sz="2800">
                <a:sym typeface="Symbol" pitchFamily="18" charset="2"/>
              </a:rPr>
              <a:t> + Q</a:t>
            </a:r>
            <a:r>
              <a:rPr lang="en-US" altLang="en-US" sz="2800" baseline="-25000">
                <a:sym typeface="Symbol" pitchFamily="18" charset="2"/>
              </a:rPr>
              <a:t>1</a:t>
            </a:r>
            <a:r>
              <a:rPr lang="en-US" altLang="en-US" sz="2800">
                <a:sym typeface="Symbol" pitchFamily="18" charset="2"/>
              </a:rPr>
              <a:t>)/2         (P</a:t>
            </a:r>
            <a:r>
              <a:rPr lang="en-US" altLang="en-US" sz="2800" baseline="-25000">
                <a:sym typeface="Symbol" pitchFamily="18" charset="2"/>
              </a:rPr>
              <a:t>2</a:t>
            </a:r>
            <a:r>
              <a:rPr lang="en-US" altLang="en-US" sz="2800">
                <a:sym typeface="Symbol" pitchFamily="18" charset="2"/>
              </a:rPr>
              <a:t> + P</a:t>
            </a:r>
            <a:r>
              <a:rPr lang="en-US" altLang="en-US" sz="2800" baseline="-25000">
                <a:sym typeface="Symbol" pitchFamily="18" charset="2"/>
              </a:rPr>
              <a:t>1</a:t>
            </a:r>
            <a:r>
              <a:rPr lang="en-US" altLang="en-US" sz="2800">
                <a:sym typeface="Symbol" pitchFamily="18" charset="2"/>
              </a:rPr>
              <a:t>)/2</a:t>
            </a:r>
            <a:endParaRPr lang="en-US" altLang="en-US" sz="2800" u="sng">
              <a:sym typeface="Symbol" pitchFamily="18" charset="2"/>
            </a:endParaRPr>
          </a:p>
        </p:txBody>
      </p:sp>
      <p:sp>
        <p:nvSpPr>
          <p:cNvPr id="19461" name="Line 5"/>
          <p:cNvSpPr>
            <a:spLocks noChangeShapeType="1"/>
          </p:cNvSpPr>
          <p:nvPr/>
        </p:nvSpPr>
        <p:spPr bwMode="auto">
          <a:xfrm>
            <a:off x="3200400" y="2895600"/>
            <a:ext cx="1447800" cy="0"/>
          </a:xfrm>
          <a:prstGeom prst="line">
            <a:avLst/>
          </a:prstGeom>
          <a:noFill/>
          <a:ln w="9525">
            <a:solidFill>
              <a:schemeClr val="tx1"/>
            </a:solidFill>
            <a:round/>
            <a:headEnd/>
            <a:tailEnd/>
          </a:ln>
        </p:spPr>
        <p:txBody>
          <a:bodyPr wrap="none" anchor="ctr"/>
          <a:lstStyle/>
          <a:p>
            <a:endParaRPr lang="en-US"/>
          </a:p>
        </p:txBody>
      </p:sp>
      <p:sp>
        <p:nvSpPr>
          <p:cNvPr id="19462" name="Line 6"/>
          <p:cNvSpPr>
            <a:spLocks noChangeShapeType="1"/>
          </p:cNvSpPr>
          <p:nvPr/>
        </p:nvSpPr>
        <p:spPr bwMode="auto">
          <a:xfrm>
            <a:off x="5486400" y="2895600"/>
            <a:ext cx="1600200" cy="0"/>
          </a:xfrm>
          <a:prstGeom prst="line">
            <a:avLst/>
          </a:prstGeom>
          <a:noFill/>
          <a:ln w="9525">
            <a:solidFill>
              <a:schemeClr val="tx1"/>
            </a:solidFill>
            <a:round/>
            <a:headEnd/>
            <a:tailEnd/>
          </a:ln>
        </p:spPr>
        <p:txBody>
          <a:bodyPr wrap="none" anchor="ctr"/>
          <a:lstStyle/>
          <a:p>
            <a:endParaRPr lang="en-US"/>
          </a:p>
        </p:txBody>
      </p:sp>
      <p:sp>
        <p:nvSpPr>
          <p:cNvPr id="19463" name="Line 7"/>
          <p:cNvSpPr>
            <a:spLocks noChangeShapeType="1"/>
          </p:cNvSpPr>
          <p:nvPr/>
        </p:nvSpPr>
        <p:spPr bwMode="auto">
          <a:xfrm flipH="1">
            <a:off x="5029200" y="2438400"/>
            <a:ext cx="228600" cy="762000"/>
          </a:xfrm>
          <a:prstGeom prst="line">
            <a:avLst/>
          </a:prstGeom>
          <a:noFill/>
          <a:ln w="19050">
            <a:solidFill>
              <a:schemeClr val="tx1"/>
            </a:solidFill>
            <a:round/>
            <a:headEnd/>
            <a:tailEnd/>
          </a:ln>
        </p:spPr>
        <p:txBody>
          <a:bodyPr wrap="none" anchor="ctr"/>
          <a:lstStyle/>
          <a:p>
            <a:endParaRPr lang="en-US"/>
          </a:p>
        </p:txBody>
      </p:sp>
      <p:sp>
        <p:nvSpPr>
          <p:cNvPr id="19465" name="Content Placeholder 2"/>
          <p:cNvSpPr>
            <a:spLocks noGrp="1"/>
          </p:cNvSpPr>
          <p:nvPr>
            <p:ph idx="1"/>
          </p:nvPr>
        </p:nvSpPr>
        <p:spPr/>
        <p:txBody>
          <a:bodyPr/>
          <a:lstStyle/>
          <a:p>
            <a:r>
              <a:rPr lang="en-US" altLang="en-US"/>
              <a:t>When Elasticity is to be </a:t>
            </a:r>
            <a:r>
              <a:rPr lang="en-IN" altLang="en-US"/>
              <a:t>found between 2 Points, we use Arc Elasticity.</a:t>
            </a:r>
          </a:p>
          <a:p>
            <a:endParaRPr lang="en-IN" altLang="en-US"/>
          </a:p>
          <a:p>
            <a:endParaRPr lang="en-IN" altLang="en-US"/>
          </a:p>
        </p:txBody>
      </p:sp>
      <p:sp>
        <p:nvSpPr>
          <p:cNvPr id="11" name="Slide Number Placeholder 3"/>
          <p:cNvSpPr txBox="1">
            <a:spLocks noChangeArrowheads="1"/>
          </p:cNvSpPr>
          <p:nvPr/>
        </p:nvSpPr>
        <p:spPr bwMode="auto">
          <a:xfrm>
            <a:off x="8647113" y="6408738"/>
            <a:ext cx="366712" cy="365125"/>
          </a:xfrm>
          <a:prstGeom prst="rect">
            <a:avLst/>
          </a:prstGeom>
          <a:noFill/>
          <a:ln>
            <a:miter lim="800000"/>
            <a:headEnd/>
            <a:tailEnd/>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1DC69523-635C-420E-AF0D-36ECD3D1BD0B}" type="slidenum">
              <a:rPr kumimoji="0" lang="en-US" sz="1600" b="0" i="0" u="none" strike="noStrike" kern="1200" cap="none" spc="0" normalizeH="0" baseline="0" noProof="0" smtClean="0">
                <a:ln>
                  <a:noFill/>
                </a:ln>
                <a:solidFill>
                  <a:schemeClr val="tx1"/>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sz="1600" b="0" i="0" u="none" strike="noStrike" kern="1200" cap="none" spc="0" normalizeH="0" baseline="0" noProof="0" dirty="0">
              <a:ln>
                <a:noFill/>
              </a:ln>
              <a:solidFill>
                <a:schemeClr val="tx1"/>
              </a:solidFill>
              <a:effectLst/>
              <a:uLnTx/>
              <a:uFillTx/>
              <a:latin typeface="Times New Roman" pitchFamily="18" charset="0"/>
              <a:ea typeface="+mn-ea"/>
              <a:cs typeface="+mn-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1474</TotalTime>
  <Words>2622</Words>
  <Application>Microsoft Office PowerPoint</Application>
  <PresentationFormat>On-screen Show (4:3)</PresentationFormat>
  <Paragraphs>493</Paragraphs>
  <Slides>54</Slides>
  <Notes>1</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Office Theme</vt:lpstr>
      <vt:lpstr>ELASTICITY </vt:lpstr>
      <vt:lpstr>Topics to be covered:</vt:lpstr>
      <vt:lpstr>ELASTICITY</vt:lpstr>
      <vt:lpstr>PowerPoint Presentation</vt:lpstr>
      <vt:lpstr>Point Price Elasticity of Demand</vt:lpstr>
      <vt:lpstr>PowerPoint Presentation</vt:lpstr>
      <vt:lpstr>PowerPoint Presentation</vt:lpstr>
      <vt:lpstr>Ex. </vt:lpstr>
      <vt:lpstr>PowerPoint Presentation</vt:lpstr>
      <vt:lpstr>Example</vt:lpstr>
      <vt:lpstr>PowerPoint Presentation</vt:lpstr>
      <vt:lpstr>PowerPoint Presentation</vt:lpstr>
      <vt:lpstr>PowerPoint Presentation</vt:lpstr>
      <vt:lpstr>Exercise</vt:lpstr>
      <vt:lpstr>TOTAL AND MARGINAL REVENUE &amp; ELASTICITY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Marginal Revenue and Price Elasticity of Demand</vt:lpstr>
      <vt:lpstr>PowerPoint Presentation</vt:lpstr>
      <vt:lpstr>PowerPoint Presentation</vt:lpstr>
      <vt:lpstr>Exercise1</vt:lpstr>
      <vt:lpstr>PowerPoint Presentation</vt:lpstr>
      <vt:lpstr>Determinants of Price Elasticity of Demand</vt:lpstr>
      <vt:lpstr>Determinants of Price Elasticity of Demand</vt:lpstr>
      <vt:lpstr>Income Elasticity of Demand</vt:lpstr>
      <vt:lpstr>Income Elasticity of Demand</vt:lpstr>
      <vt:lpstr>PowerPoint Presentation</vt:lpstr>
      <vt:lpstr>PowerPoint Presentation</vt:lpstr>
      <vt:lpstr>Cross-Price Elasticity of Demand</vt:lpstr>
      <vt:lpstr>Cross-Price Elasticity of Demand</vt:lpstr>
      <vt:lpstr>Exercise</vt:lpstr>
      <vt:lpstr>PowerPoint Presentation</vt:lpstr>
      <vt:lpstr>Importance of Elasticity in Decision making</vt:lpstr>
      <vt:lpstr>Importance of Income Elasticity </vt:lpstr>
      <vt:lpstr>Importance of Cross price Elasticity</vt:lpstr>
      <vt:lpstr>Problem</vt:lpstr>
      <vt:lpstr>Conclusion</vt:lpstr>
      <vt:lpstr>Role and Significance of Elasticity of Demand</vt:lpstr>
      <vt:lpstr>Reference</vt:lpstr>
      <vt:lpstr>Practice multiple-choice questions </vt:lpstr>
      <vt:lpstr>Practice multiple-choice questions</vt:lpstr>
      <vt:lpstr>Practice multiple-choice questions</vt:lpstr>
      <vt:lpstr>Practice multiple-choice questions</vt:lpstr>
      <vt:lpstr>Practice multiple-choice questions</vt:lpstr>
      <vt:lpstr>Practice multiple-choice questions</vt:lpstr>
      <vt:lpstr>Practice multiple-choice questions</vt:lpstr>
      <vt:lpstr>Practice multiple-choice questions</vt:lpstr>
      <vt:lpstr>Practice multiple-choice questions</vt:lpstr>
      <vt:lpstr>Practice multiple-choice questions</vt:lpstr>
    </vt:vector>
  </TitlesOfParts>
  <Company>jiit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Monica Chaudhary</dc:creator>
  <cp:lastModifiedBy>Unknown User</cp:lastModifiedBy>
  <cp:revision>155</cp:revision>
  <dcterms:created xsi:type="dcterms:W3CDTF">2002-07-01T04:10:53Z</dcterms:created>
  <dcterms:modified xsi:type="dcterms:W3CDTF">2022-09-02T12:04:07Z</dcterms:modified>
</cp:coreProperties>
</file>