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35"/>
  </p:handoutMasterIdLst>
  <p:sldIdLst>
    <p:sldId id="256" r:id="rId3"/>
    <p:sldId id="421" r:id="rId5"/>
    <p:sldId id="384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417" r:id="rId14"/>
    <p:sldId id="393" r:id="rId15"/>
    <p:sldId id="395" r:id="rId16"/>
    <p:sldId id="419" r:id="rId17"/>
    <p:sldId id="420" r:id="rId18"/>
    <p:sldId id="401" r:id="rId19"/>
    <p:sldId id="403" r:id="rId20"/>
    <p:sldId id="404" r:id="rId21"/>
    <p:sldId id="405" r:id="rId22"/>
    <p:sldId id="418" r:id="rId23"/>
    <p:sldId id="409" r:id="rId24"/>
    <p:sldId id="410" r:id="rId25"/>
    <p:sldId id="411" r:id="rId26"/>
    <p:sldId id="412" r:id="rId27"/>
    <p:sldId id="413" r:id="rId28"/>
    <p:sldId id="414" r:id="rId29"/>
    <p:sldId id="415" r:id="rId30"/>
    <p:sldId id="416" r:id="rId31"/>
    <p:sldId id="424" r:id="rId32"/>
    <p:sldId id="422" r:id="rId33"/>
    <p:sldId id="423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5D64D-6929-4D38-A572-141392BCC9C3}" type="slidenum">
              <a:rPr lang="en-US" smtClean="0"/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A28A9-A983-448C-9667-2562BD5DBA91}" type="slidenum">
              <a:rPr lang="en-US" smtClean="0"/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005848-F997-443E-98BB-0752904995FD}" type="slidenum">
              <a:rPr lang="en-US" smtClean="0"/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E6CCB-FD00-41CF-B5CE-9DC9DE910EA2}" type="slidenum">
              <a:rPr lang="en-US" smtClean="0"/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0CE1FF-CE1B-4D95-814B-1D418C979208}" type="slidenum">
              <a:rPr lang="en-US" smtClean="0"/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038" y="703263"/>
            <a:ext cx="4632325" cy="3473450"/>
          </a:xfrm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Footer Placeholder 8"/>
          <p:cNvSpPr txBox="1"/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w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/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15B11HS211            Economics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/>
              <a:t>THEORY OF CONSUMER CHOICE</a:t>
            </a:r>
            <a:endParaRPr lang="en-US" b="1" dirty="0"/>
          </a:p>
        </p:txBody>
      </p:sp>
      <p:pic>
        <p:nvPicPr>
          <p:cNvPr id="27652" name="Picture 6" descr="dglxasset[1]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553200" y="42672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657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Indifference curves (IC) are </a:t>
            </a:r>
            <a:endParaRPr lang="en-US" sz="28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downward sloping 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Convex to the origin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do not intersect</a:t>
            </a:r>
            <a:endParaRPr lang="en-US" sz="2000" dirty="0"/>
          </a:p>
          <a:p>
            <a:pPr lvl="2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Higher IC reflect greater level of satisfaction</a:t>
            </a:r>
            <a:endParaRPr lang="en-US" sz="2800" dirty="0"/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23950" y="762000"/>
            <a:ext cx="692176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Properties of Indifference Curves</a:t>
            </a:r>
            <a:endParaRPr lang="en-US" sz="3600" dirty="0">
              <a:latin typeface="+mn-lt"/>
            </a:endParaRPr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Marginal Rate of Substitution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Slope of IC is called Marginal Rate of Substitution.  </a:t>
            </a:r>
            <a:endParaRPr lang="en-US" sz="2400" dirty="0"/>
          </a:p>
          <a:p>
            <a:r>
              <a:rPr lang="en-US" sz="2400" dirty="0"/>
              <a:t>It denotes rate at which an individual is willing to trade two goods/ services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8600" y="1447800"/>
            <a:ext cx="3619500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810000" y="3967162"/>
            <a:ext cx="533400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+mn-lt"/>
              </a:rPr>
              <a:t>U=</a:t>
            </a:r>
            <a:r>
              <a:rPr lang="en-US" b="1" i="1" dirty="0">
                <a:latin typeface="+mn-lt"/>
              </a:rPr>
              <a:t>f</a:t>
            </a:r>
            <a:r>
              <a:rPr lang="en-US" b="1" dirty="0">
                <a:latin typeface="+mn-lt"/>
              </a:rPr>
              <a:t>(</a:t>
            </a:r>
            <a:r>
              <a:rPr lang="en-US" b="1" dirty="0" err="1">
                <a:latin typeface="+mn-lt"/>
              </a:rPr>
              <a:t>x,y</a:t>
            </a:r>
            <a:r>
              <a:rPr lang="en-US" b="1" dirty="0">
                <a:latin typeface="+mn-lt"/>
              </a:rPr>
              <a:t>)</a:t>
            </a:r>
            <a:endParaRPr lang="en-US" b="1" dirty="0">
              <a:latin typeface="+mn-lt"/>
            </a:endParaRPr>
          </a:p>
          <a:p>
            <a:r>
              <a:rPr lang="en-US" b="1" dirty="0" err="1">
                <a:latin typeface="+mn-lt"/>
              </a:rPr>
              <a:t>dU</a:t>
            </a:r>
            <a:r>
              <a:rPr lang="en-US" b="1" dirty="0">
                <a:latin typeface="+mn-lt"/>
              </a:rPr>
              <a:t> = (</a:t>
            </a:r>
            <a:r>
              <a:rPr lang="en-US" b="1" dirty="0" err="1">
                <a:latin typeface="+mn-lt"/>
              </a:rPr>
              <a:t>dU</a:t>
            </a:r>
            <a:r>
              <a:rPr lang="en-US" b="1" dirty="0">
                <a:latin typeface="+mn-lt"/>
              </a:rPr>
              <a:t>/ </a:t>
            </a:r>
            <a:r>
              <a:rPr lang="en-US" b="1" dirty="0" err="1">
                <a:latin typeface="+mn-lt"/>
              </a:rPr>
              <a:t>dx</a:t>
            </a:r>
            <a:r>
              <a:rPr lang="en-US" b="1" dirty="0">
                <a:latin typeface="+mn-lt"/>
              </a:rPr>
              <a:t>) * </a:t>
            </a:r>
            <a:r>
              <a:rPr lang="en-US" b="1" dirty="0" err="1">
                <a:latin typeface="+mn-lt"/>
              </a:rPr>
              <a:t>dx</a:t>
            </a:r>
            <a:r>
              <a:rPr lang="en-US" b="1" dirty="0">
                <a:latin typeface="+mn-lt"/>
              </a:rPr>
              <a:t>  + (</a:t>
            </a:r>
            <a:r>
              <a:rPr lang="en-US" b="1" dirty="0" err="1">
                <a:latin typeface="+mn-lt"/>
              </a:rPr>
              <a:t>dU</a:t>
            </a:r>
            <a:r>
              <a:rPr lang="en-US" b="1" dirty="0">
                <a:latin typeface="+mn-lt"/>
              </a:rPr>
              <a:t>/ </a:t>
            </a:r>
            <a:r>
              <a:rPr lang="en-US" b="1" dirty="0" err="1">
                <a:latin typeface="+mn-lt"/>
              </a:rPr>
              <a:t>dy</a:t>
            </a:r>
            <a:r>
              <a:rPr lang="en-US" b="1" dirty="0">
                <a:latin typeface="+mn-lt"/>
              </a:rPr>
              <a:t>) *</a:t>
            </a:r>
            <a:r>
              <a:rPr lang="en-US" b="1" dirty="0" err="1">
                <a:latin typeface="+mn-lt"/>
              </a:rPr>
              <a:t>dy</a:t>
            </a:r>
            <a:r>
              <a:rPr lang="en-US" b="1" dirty="0">
                <a:latin typeface="+mn-lt"/>
              </a:rPr>
              <a:t> =0</a:t>
            </a:r>
            <a:endParaRPr lang="en-US" b="1" dirty="0">
              <a:latin typeface="+mn-lt"/>
            </a:endParaRPr>
          </a:p>
          <a:p>
            <a:r>
              <a:rPr lang="en-US" b="1" dirty="0">
                <a:latin typeface="+mn-lt"/>
              </a:rPr>
              <a:t>(</a:t>
            </a:r>
            <a:r>
              <a:rPr lang="en-US" b="1" dirty="0" err="1">
                <a:latin typeface="+mn-lt"/>
              </a:rPr>
              <a:t>dU</a:t>
            </a:r>
            <a:r>
              <a:rPr lang="en-US" b="1" dirty="0">
                <a:latin typeface="+mn-lt"/>
              </a:rPr>
              <a:t>/ </a:t>
            </a:r>
            <a:r>
              <a:rPr lang="en-US" b="1" dirty="0" err="1">
                <a:latin typeface="+mn-lt"/>
              </a:rPr>
              <a:t>dx</a:t>
            </a:r>
            <a:r>
              <a:rPr lang="en-US" b="1" dirty="0">
                <a:latin typeface="+mn-lt"/>
              </a:rPr>
              <a:t>) * </a:t>
            </a:r>
            <a:r>
              <a:rPr lang="en-US" b="1" dirty="0" err="1">
                <a:latin typeface="+mn-lt"/>
              </a:rPr>
              <a:t>dx</a:t>
            </a:r>
            <a:r>
              <a:rPr lang="en-US" b="1" dirty="0">
                <a:latin typeface="+mn-lt"/>
              </a:rPr>
              <a:t>  = - (</a:t>
            </a:r>
            <a:r>
              <a:rPr lang="en-US" b="1" dirty="0" err="1">
                <a:latin typeface="+mn-lt"/>
              </a:rPr>
              <a:t>dU</a:t>
            </a:r>
            <a:r>
              <a:rPr lang="en-US" b="1" dirty="0">
                <a:latin typeface="+mn-lt"/>
              </a:rPr>
              <a:t>/ </a:t>
            </a:r>
            <a:r>
              <a:rPr lang="en-US" b="1" dirty="0" err="1">
                <a:latin typeface="+mn-lt"/>
              </a:rPr>
              <a:t>dy</a:t>
            </a:r>
            <a:r>
              <a:rPr lang="en-US" b="1" dirty="0">
                <a:latin typeface="+mn-lt"/>
              </a:rPr>
              <a:t>) *</a:t>
            </a:r>
            <a:r>
              <a:rPr lang="en-US" b="1" dirty="0" err="1">
                <a:latin typeface="+mn-lt"/>
              </a:rPr>
              <a:t>dy</a:t>
            </a:r>
            <a:endParaRPr lang="en-US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886200" y="5345112"/>
            <a:ext cx="5089525" cy="1071265"/>
            <a:chOff x="3886200" y="3135312"/>
            <a:chExt cx="5089525" cy="1071265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6019800" y="3200400"/>
              <a:ext cx="372218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+mn-lt"/>
                </a:rPr>
                <a:t>- </a:t>
              </a:r>
              <a:endParaRPr lang="en-US">
                <a:latin typeface="+mn-lt"/>
              </a:endParaRPr>
            </a:p>
          </p:txBody>
        </p:sp>
        <p:grpSp>
          <p:nvGrpSpPr>
            <p:cNvPr id="8" name="Group 23"/>
            <p:cNvGrpSpPr/>
            <p:nvPr/>
          </p:nvGrpSpPr>
          <p:grpSpPr>
            <a:xfrm>
              <a:off x="3886200" y="3135312"/>
              <a:ext cx="4858210" cy="1071265"/>
              <a:chOff x="3886200" y="3124200"/>
              <a:chExt cx="4858210" cy="1071265"/>
            </a:xfrm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6172200" y="3124200"/>
                <a:ext cx="1124026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+mn-lt"/>
                  </a:rPr>
                  <a:t>dU/ dx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1" name="TextBox 13"/>
              <p:cNvSpPr txBox="1">
                <a:spLocks noChangeArrowheads="1"/>
              </p:cNvSpPr>
              <p:nvPr/>
            </p:nvSpPr>
            <p:spPr bwMode="auto">
              <a:xfrm>
                <a:off x="5029200" y="3200400"/>
                <a:ext cx="543739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+mn-lt"/>
                  </a:rPr>
                  <a:t>dy</a:t>
                </a:r>
                <a:endParaRPr lang="en-US" b="1">
                  <a:latin typeface="+mn-lt"/>
                </a:endParaRPr>
              </a:p>
            </p:txBody>
          </p:sp>
          <p:sp>
            <p:nvSpPr>
              <p:cNvPr id="12" name="TextBox 18"/>
              <p:cNvSpPr txBox="1">
                <a:spLocks noChangeArrowheads="1"/>
              </p:cNvSpPr>
              <p:nvPr/>
            </p:nvSpPr>
            <p:spPr bwMode="auto">
              <a:xfrm>
                <a:off x="3886200" y="3352800"/>
                <a:ext cx="869149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MRS</a:t>
                </a:r>
                <a:endParaRPr lang="en-US" b="1" dirty="0">
                  <a:latin typeface="+mn-lt"/>
                </a:endParaRPr>
              </a:p>
            </p:txBody>
          </p:sp>
          <p:sp>
            <p:nvSpPr>
              <p:cNvPr id="13" name="Rectangle 22"/>
              <p:cNvSpPr>
                <a:spLocks noChangeArrowheads="1"/>
              </p:cNvSpPr>
              <p:nvPr/>
            </p:nvSpPr>
            <p:spPr bwMode="auto">
              <a:xfrm>
                <a:off x="7908925" y="3200400"/>
                <a:ext cx="835485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+mn-lt"/>
                  </a:rPr>
                  <a:t>MUx</a:t>
                </a:r>
                <a:endParaRPr lang="en-US">
                  <a:latin typeface="+mn-lt"/>
                </a:endParaRPr>
              </a:p>
            </p:txBody>
          </p:sp>
          <p:grpSp>
            <p:nvGrpSpPr>
              <p:cNvPr id="14" name="Group 22"/>
              <p:cNvGrpSpPr/>
              <p:nvPr/>
            </p:nvGrpSpPr>
            <p:grpSpPr>
              <a:xfrm>
                <a:off x="4648200" y="3276600"/>
                <a:ext cx="4020010" cy="918865"/>
                <a:chOff x="4648200" y="3276600"/>
                <a:chExt cx="4020010" cy="918865"/>
              </a:xfrm>
            </p:grpSpPr>
            <p:sp>
              <p:nvSpPr>
                <p:cNvPr id="15" name="Rectangle 7"/>
                <p:cNvSpPr>
                  <a:spLocks noChangeArrowheads="1"/>
                </p:cNvSpPr>
                <p:nvPr/>
              </p:nvSpPr>
              <p:spPr bwMode="auto">
                <a:xfrm>
                  <a:off x="6096000" y="3657600"/>
                  <a:ext cx="129394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(du/ dy)</a:t>
                  </a:r>
                  <a:endParaRPr lang="en-US">
                    <a:latin typeface="+mn-lt"/>
                  </a:endParaRPr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6172200" y="3581400"/>
                  <a:ext cx="10668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5562600" y="3352800"/>
                  <a:ext cx="3642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=</a:t>
                  </a:r>
                  <a:endParaRPr lang="en-US" b="1">
                    <a:latin typeface="+mn-lt"/>
                  </a:endParaRPr>
                </a:p>
              </p:txBody>
            </p: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5029200" y="3581400"/>
                  <a:ext cx="5334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6"/>
                <p:cNvSpPr txBox="1">
                  <a:spLocks noChangeArrowheads="1"/>
                </p:cNvSpPr>
                <p:nvPr/>
              </p:nvSpPr>
              <p:spPr bwMode="auto">
                <a:xfrm>
                  <a:off x="5029200" y="3657600"/>
                  <a:ext cx="543739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err="1">
                      <a:latin typeface="+mn-lt"/>
                    </a:rPr>
                    <a:t>dx</a:t>
                  </a:r>
                  <a:endParaRPr lang="en-US" b="1" dirty="0">
                    <a:latin typeface="+mn-lt"/>
                  </a:endParaRPr>
                </a:p>
              </p:txBody>
            </p:sp>
            <p:sp>
              <p:nvSpPr>
                <p:cNvPr id="20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7315200" y="3276600"/>
                  <a:ext cx="3642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=</a:t>
                  </a:r>
                  <a:endParaRPr lang="en-US" b="1">
                    <a:latin typeface="+mn-lt"/>
                  </a:endParaRPr>
                </a:p>
              </p:txBody>
            </p:sp>
            <p:sp>
              <p:nvSpPr>
                <p:cNvPr id="21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4648200" y="3352800"/>
                  <a:ext cx="36420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=</a:t>
                  </a:r>
                  <a:endParaRPr lang="en-US" b="1">
                    <a:latin typeface="+mn-lt"/>
                  </a:endParaRPr>
                </a:p>
              </p:txBody>
            </p:sp>
            <p:sp>
              <p:nvSpPr>
                <p:cNvPr id="22" name="Rectangle 21"/>
                <p:cNvSpPr>
                  <a:spLocks noChangeArrowheads="1"/>
                </p:cNvSpPr>
                <p:nvPr/>
              </p:nvSpPr>
              <p:spPr bwMode="auto">
                <a:xfrm>
                  <a:off x="7832725" y="3733800"/>
                  <a:ext cx="83548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MUy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Rectangle 23"/>
                <p:cNvSpPr>
                  <a:spLocks noChangeArrowheads="1"/>
                </p:cNvSpPr>
                <p:nvPr/>
              </p:nvSpPr>
              <p:spPr bwMode="auto">
                <a:xfrm>
                  <a:off x="7756525" y="3276600"/>
                  <a:ext cx="372218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latin typeface="+mn-lt"/>
                    </a:rPr>
                    <a:t>- </a:t>
                  </a:r>
                  <a:endParaRPr lang="en-US">
                    <a:latin typeface="+mn-lt"/>
                  </a:endParaRPr>
                </a:p>
              </p:txBody>
            </p:sp>
          </p:grpSp>
        </p:grpSp>
        <p:cxnSp>
          <p:nvCxnSpPr>
            <p:cNvPr id="9" name="Straight Connector 8"/>
            <p:cNvCxnSpPr/>
            <p:nvPr/>
          </p:nvCxnSpPr>
          <p:spPr>
            <a:xfrm>
              <a:off x="7908925" y="3657600"/>
              <a:ext cx="1066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The Basis of Choice: Utility</a:t>
            </a:r>
            <a:endParaRPr lang="en-GB" sz="36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000" b="1" dirty="0"/>
              <a:t>Utility</a:t>
            </a:r>
            <a:r>
              <a:rPr lang="en-US" sz="2000" dirty="0"/>
              <a:t> – the satisfaction derived from  a product or service in consumption</a:t>
            </a:r>
            <a:endParaRPr lang="bg-BG" sz="2000" dirty="0"/>
          </a:p>
          <a:p>
            <a:pPr algn="just">
              <a:lnSpc>
                <a:spcPct val="90000"/>
              </a:lnSpc>
            </a:pPr>
            <a:r>
              <a:rPr lang="en-US" sz="2000" b="1" dirty="0"/>
              <a:t>Marginal Utility</a:t>
            </a:r>
            <a:r>
              <a:rPr lang="en-US" sz="2000" dirty="0"/>
              <a:t> – the extra utility, derived from an extra unit of the good in consumption (MU)</a:t>
            </a:r>
            <a:endParaRPr lang="en-US" sz="2000" dirty="0"/>
          </a:p>
          <a:p>
            <a:pPr algn="just">
              <a:lnSpc>
                <a:spcPct val="90000"/>
              </a:lnSpc>
            </a:pPr>
            <a:r>
              <a:rPr lang="en-US" sz="2000" dirty="0"/>
              <a:t>TU derived from </a:t>
            </a:r>
            <a:r>
              <a:rPr lang="en-US" sz="2000" b="1" i="1" dirty="0"/>
              <a:t>n</a:t>
            </a:r>
            <a:r>
              <a:rPr lang="en-US" sz="2000" dirty="0"/>
              <a:t> units of the good in consumption = MU</a:t>
            </a:r>
            <a:r>
              <a:rPr lang="en-US" sz="2000" baseline="-25000" dirty="0"/>
              <a:t>1</a:t>
            </a:r>
            <a:r>
              <a:rPr lang="en-US" sz="2000" dirty="0"/>
              <a:t> + MU</a:t>
            </a:r>
            <a:r>
              <a:rPr lang="en-US" sz="2000" baseline="-25000" dirty="0"/>
              <a:t>2</a:t>
            </a:r>
            <a:r>
              <a:rPr lang="en-US" sz="2000" dirty="0"/>
              <a:t> + … + </a:t>
            </a:r>
            <a:r>
              <a:rPr lang="en-US" sz="2000" dirty="0" err="1"/>
              <a:t>MU</a:t>
            </a:r>
            <a:r>
              <a:rPr lang="en-US" sz="2000" baseline="-25000" dirty="0" err="1"/>
              <a:t>n</a:t>
            </a:r>
            <a:endParaRPr lang="bg-BG" sz="2000" baseline="-25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bg-BG" sz="2000" dirty="0"/>
              <a:t> </a:t>
            </a:r>
            <a:endParaRPr lang="en-GB" sz="2400" dirty="0"/>
          </a:p>
        </p:txBody>
      </p:sp>
      <p:graphicFrame>
        <p:nvGraphicFramePr>
          <p:cNvPr id="4" name="Group 4"/>
          <p:cNvGraphicFramePr/>
          <p:nvPr/>
        </p:nvGraphicFramePr>
        <p:xfrm>
          <a:off x="838200" y="3733800"/>
          <a:ext cx="7772400" cy="2514600"/>
        </p:xfrm>
        <a:graphic>
          <a:graphicData uri="http://schemas.openxmlformats.org/drawingml/2006/table">
            <a:tbl>
              <a:tblPr/>
              <a:tblGrid>
                <a:gridCol w="2057400"/>
                <a:gridCol w="1050925"/>
                <a:gridCol w="1555750"/>
                <a:gridCol w="1554162"/>
                <a:gridCol w="1554163"/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Units of the good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GB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990600" y="4648200"/>
            <a:ext cx="1752600" cy="92333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Total Utility 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TU</a:t>
            </a:r>
            <a:endParaRPr lang="en-US" sz="1800" dirty="0">
              <a:latin typeface="+mn-lt"/>
            </a:endParaRPr>
          </a:p>
          <a:p>
            <a:pPr algn="ctr"/>
            <a:endParaRPr lang="en-GB" sz="1800" b="1" dirty="0">
              <a:latin typeface="+mn-lt"/>
            </a:endParaRPr>
          </a:p>
        </p:txBody>
      </p:sp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990600" y="5562600"/>
            <a:ext cx="1752600" cy="6463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Marginal Utility</a:t>
            </a:r>
            <a:endParaRPr lang="en-US" sz="1800" dirty="0">
              <a:latin typeface="+mn-lt"/>
            </a:endParaRPr>
          </a:p>
          <a:p>
            <a:pPr algn="ctr"/>
            <a:r>
              <a:rPr lang="en-US" sz="1800" dirty="0">
                <a:latin typeface="+mn-lt"/>
              </a:rPr>
              <a:t>MU</a:t>
            </a:r>
            <a:endParaRPr lang="en-GB" sz="1800" dirty="0">
              <a:latin typeface="+mn-lt"/>
            </a:endParaRPr>
          </a:p>
        </p:txBody>
      </p:sp>
      <p:sp>
        <p:nvSpPr>
          <p:cNvPr id="7" name="Text Box 33"/>
          <p:cNvSpPr txBox="1">
            <a:spLocks noChangeArrowheads="1"/>
          </p:cNvSpPr>
          <p:nvPr/>
        </p:nvSpPr>
        <p:spPr bwMode="auto">
          <a:xfrm>
            <a:off x="3111500" y="4006145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1</a:t>
            </a:r>
            <a:endParaRPr lang="en-GB" sz="1800" dirty="0">
              <a:latin typeface="+mn-lt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3124200" y="4724400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6</a:t>
            </a:r>
            <a:endParaRPr lang="en-GB" sz="1800" dirty="0">
              <a:latin typeface="+mn-lt"/>
            </a:endParaRP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3124200" y="5714472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6</a:t>
            </a:r>
            <a:endParaRPr lang="en-GB" sz="1800" dirty="0">
              <a:latin typeface="+mn-lt"/>
            </a:endParaRP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495800" y="4801128"/>
            <a:ext cx="70802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11</a:t>
            </a:r>
            <a:endParaRPr lang="en-GB" sz="1800">
              <a:latin typeface="+mn-lt"/>
            </a:endParaRP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559300" y="4026782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2</a:t>
            </a:r>
            <a:endParaRPr lang="en-GB" sz="1800">
              <a:latin typeface="+mn-lt"/>
            </a:endParaRP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4506912" y="5638800"/>
            <a:ext cx="446088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</a:rPr>
              <a:t>5</a:t>
            </a:r>
            <a:endParaRPr lang="en-GB" sz="1800" dirty="0">
              <a:latin typeface="+mn-lt"/>
            </a:endParaRP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6067425" y="4042657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3</a:t>
            </a:r>
            <a:endParaRPr lang="en-GB" sz="1800">
              <a:latin typeface="+mn-lt"/>
            </a:endParaRP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6080125" y="4740803"/>
            <a:ext cx="70802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sz="1800">
                <a:latin typeface="+mn-lt"/>
              </a:rPr>
              <a:t>15</a:t>
            </a:r>
            <a:endParaRPr lang="en-GB" sz="1800">
              <a:latin typeface="+mn-lt"/>
            </a:endParaRP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6096000" y="5638800"/>
            <a:ext cx="446088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4</a:t>
            </a:r>
            <a:endParaRPr lang="en-GB" sz="1800">
              <a:latin typeface="+mn-lt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7591425" y="3966457"/>
            <a:ext cx="40957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4</a:t>
            </a:r>
            <a:endParaRPr lang="en-GB" sz="1800">
              <a:latin typeface="+mn-lt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7527925" y="4740803"/>
            <a:ext cx="708025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GB" sz="1800">
                <a:latin typeface="+mn-lt"/>
              </a:rPr>
              <a:t>18</a:t>
            </a:r>
            <a:endParaRPr lang="en-GB" sz="1800">
              <a:latin typeface="+mn-lt"/>
            </a:endParaRP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7543800" y="5638800"/>
            <a:ext cx="446088" cy="36933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800">
                <a:latin typeface="+mn-lt"/>
              </a:rPr>
              <a:t>3</a:t>
            </a:r>
            <a:endParaRPr lang="en-GB" sz="1800">
              <a:latin typeface="+mn-lt"/>
            </a:endParaRPr>
          </a:p>
        </p:txBody>
      </p:sp>
      <p:sp>
        <p:nvSpPr>
          <p:cNvPr id="19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The Law of Diminishing Marginal Utility</a:t>
            </a:r>
            <a:endParaRPr lang="en-GB" sz="3200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2296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GB" dirty="0"/>
              <a:t>	</a:t>
            </a:r>
            <a:r>
              <a:rPr lang="en-GB" sz="2800" dirty="0"/>
              <a:t>For any good or service, the marginal utility of that good or service decreases as the quantity of the good increases</a:t>
            </a:r>
            <a:endParaRPr lang="en-GB" sz="4000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0"/>
          <p:cNvGrpSpPr/>
          <p:nvPr/>
        </p:nvGrpSpPr>
        <p:grpSpPr bwMode="auto">
          <a:xfrm>
            <a:off x="198438" y="763588"/>
            <a:ext cx="4076700" cy="5607050"/>
            <a:chOff x="125" y="481"/>
            <a:chExt cx="2568" cy="3532"/>
          </a:xfrm>
        </p:grpSpPr>
        <p:sp>
          <p:nvSpPr>
            <p:cNvPr id="1032" name="Line 1031"/>
            <p:cNvSpPr>
              <a:spLocks noChangeShapeType="1"/>
            </p:cNvSpPr>
            <p:nvPr/>
          </p:nvSpPr>
          <p:spPr bwMode="auto">
            <a:xfrm>
              <a:off x="125" y="1092"/>
              <a:ext cx="2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1032"/>
            <p:cNvSpPr>
              <a:spLocks noChangeArrowheads="1"/>
            </p:cNvSpPr>
            <p:nvPr/>
          </p:nvSpPr>
          <p:spPr bwMode="auto">
            <a:xfrm>
              <a:off x="165" y="481"/>
              <a:ext cx="1040" cy="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Bread</a:t>
              </a:r>
              <a:endParaRPr lang="en-US" sz="2000" b="1"/>
            </a:p>
            <a:p>
              <a:pPr algn="ctr"/>
              <a:r>
                <a:rPr lang="en-US" sz="2000" b="1"/>
                <a:t>consumed</a:t>
              </a:r>
              <a:endParaRPr lang="en-US" sz="2000" b="1"/>
            </a:p>
            <a:p>
              <a:pPr algn="ctr"/>
              <a:r>
                <a:rPr lang="en-US" sz="2000" b="1"/>
                <a:t>per meal</a:t>
              </a:r>
              <a:endParaRPr lang="en-US" sz="2000" b="1"/>
            </a:p>
          </p:txBody>
        </p:sp>
        <p:sp>
          <p:nvSpPr>
            <p:cNvPr id="1034" name="Rectangle 1033"/>
            <p:cNvSpPr>
              <a:spLocks noChangeArrowheads="1"/>
            </p:cNvSpPr>
            <p:nvPr/>
          </p:nvSpPr>
          <p:spPr bwMode="auto">
            <a:xfrm>
              <a:off x="1182" y="481"/>
              <a:ext cx="560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Total</a:t>
              </a:r>
              <a:endParaRPr lang="en-US" sz="2000" b="1"/>
            </a:p>
            <a:p>
              <a:pPr algn="ctr"/>
              <a:r>
                <a:rPr lang="en-US" sz="2000" b="1"/>
                <a:t>Utility</a:t>
              </a:r>
              <a:endParaRPr lang="en-US" sz="2000" b="1"/>
            </a:p>
          </p:txBody>
        </p:sp>
        <p:sp>
          <p:nvSpPr>
            <p:cNvPr id="1035" name="Rectangle 1034"/>
            <p:cNvSpPr>
              <a:spLocks noChangeArrowheads="1"/>
            </p:cNvSpPr>
            <p:nvPr/>
          </p:nvSpPr>
          <p:spPr bwMode="auto">
            <a:xfrm>
              <a:off x="1920" y="481"/>
              <a:ext cx="773" cy="6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Marginal</a:t>
              </a:r>
              <a:endParaRPr lang="en-US" sz="2000" b="1"/>
            </a:p>
            <a:p>
              <a:pPr algn="ctr"/>
              <a:r>
                <a:rPr lang="en-US" sz="2000" b="1"/>
                <a:t>Utility</a:t>
              </a:r>
              <a:endParaRPr lang="en-US" sz="2000" b="1"/>
            </a:p>
            <a:p>
              <a:pPr algn="ctr"/>
              <a:r>
                <a:rPr lang="en-US" sz="2000" b="1">
                  <a:latin typeface="Symbol" panose="05050102010706020507" pitchFamily="18" charset="2"/>
                </a:rPr>
                <a:t>D</a:t>
              </a:r>
              <a:r>
                <a:rPr lang="en-US" sz="2000" b="1"/>
                <a:t>TU</a:t>
              </a:r>
              <a:endParaRPr lang="en-US" sz="2000" b="1"/>
            </a:p>
          </p:txBody>
        </p:sp>
        <p:sp>
          <p:nvSpPr>
            <p:cNvPr id="1036" name="Rectangle 1035"/>
            <p:cNvSpPr>
              <a:spLocks noChangeArrowheads="1"/>
            </p:cNvSpPr>
            <p:nvPr/>
          </p:nvSpPr>
          <p:spPr bwMode="auto">
            <a:xfrm>
              <a:off x="407" y="1187"/>
              <a:ext cx="276" cy="2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600"/>
                <a:t>0</a:t>
              </a:r>
              <a:endParaRPr lang="en-US" sz="3600"/>
            </a:p>
            <a:p>
              <a:r>
                <a:rPr lang="en-US" sz="3600"/>
                <a:t>1</a:t>
              </a:r>
              <a:endParaRPr lang="en-US" sz="3600"/>
            </a:p>
            <a:p>
              <a:r>
                <a:rPr lang="en-US" sz="3600"/>
                <a:t>2</a:t>
              </a:r>
              <a:endParaRPr lang="en-US" sz="3600"/>
            </a:p>
            <a:p>
              <a:r>
                <a:rPr lang="en-US" sz="3600"/>
                <a:t>3</a:t>
              </a:r>
              <a:endParaRPr lang="en-US" sz="3600"/>
            </a:p>
            <a:p>
              <a:r>
                <a:rPr lang="en-US" sz="3600"/>
                <a:t>4</a:t>
              </a:r>
              <a:endParaRPr lang="en-US" sz="3600"/>
            </a:p>
            <a:p>
              <a:r>
                <a:rPr lang="en-US" sz="3600"/>
                <a:t>5</a:t>
              </a:r>
              <a:endParaRPr lang="en-US" sz="3600"/>
            </a:p>
            <a:p>
              <a:r>
                <a:rPr lang="en-US" sz="3600"/>
                <a:t>6</a:t>
              </a:r>
              <a:endParaRPr lang="en-US" sz="3600"/>
            </a:p>
            <a:p>
              <a:r>
                <a:rPr lang="en-US" sz="3600"/>
                <a:t>7</a:t>
              </a:r>
              <a:endParaRPr lang="en-US" sz="3600"/>
            </a:p>
          </p:txBody>
        </p:sp>
        <p:sp>
          <p:nvSpPr>
            <p:cNvPr id="1037" name="Rectangle 1036"/>
            <p:cNvSpPr>
              <a:spLocks noChangeArrowheads="1"/>
            </p:cNvSpPr>
            <p:nvPr/>
          </p:nvSpPr>
          <p:spPr bwMode="auto">
            <a:xfrm>
              <a:off x="1102" y="1187"/>
              <a:ext cx="436" cy="2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600"/>
                <a:t>  0</a:t>
              </a:r>
              <a:endParaRPr lang="en-US" sz="3600"/>
            </a:p>
            <a:p>
              <a:r>
                <a:rPr lang="en-US" sz="3600"/>
                <a:t>10</a:t>
              </a:r>
              <a:endParaRPr lang="en-US" sz="3600"/>
            </a:p>
            <a:p>
              <a:r>
                <a:rPr lang="en-US" sz="3600"/>
                <a:t>18</a:t>
              </a:r>
              <a:endParaRPr lang="en-US" sz="3600"/>
            </a:p>
            <a:p>
              <a:r>
                <a:rPr lang="en-US" sz="3600"/>
                <a:t>24</a:t>
              </a:r>
              <a:endParaRPr lang="en-US" sz="3600"/>
            </a:p>
            <a:p>
              <a:r>
                <a:rPr lang="en-US" sz="3600"/>
                <a:t>28</a:t>
              </a:r>
              <a:endParaRPr lang="en-US" sz="3600"/>
            </a:p>
            <a:p>
              <a:r>
                <a:rPr lang="en-US" sz="3600"/>
                <a:t>30</a:t>
              </a:r>
              <a:endParaRPr lang="en-US" sz="3600"/>
            </a:p>
            <a:p>
              <a:r>
                <a:rPr lang="en-US" sz="3600"/>
                <a:t>30</a:t>
              </a:r>
              <a:endParaRPr lang="en-US" sz="3600"/>
            </a:p>
            <a:p>
              <a:r>
                <a:rPr lang="en-US" sz="3600"/>
                <a:t>28</a:t>
              </a:r>
              <a:endParaRPr lang="en-US" sz="3600">
                <a:solidFill>
                  <a:srgbClr val="FC0128"/>
                </a:solidFill>
              </a:endParaRPr>
            </a:p>
          </p:txBody>
        </p:sp>
      </p:grpSp>
      <p:sp>
        <p:nvSpPr>
          <p:cNvPr id="135181" name="Rectangle 1037"/>
          <p:cNvSpPr>
            <a:spLocks noChangeArrowheads="1"/>
          </p:cNvSpPr>
          <p:nvPr/>
        </p:nvSpPr>
        <p:spPr bwMode="auto">
          <a:xfrm>
            <a:off x="1154113" y="0"/>
            <a:ext cx="6827837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and Marginal Utility</a:t>
            </a:r>
            <a:endParaRPr 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116388" y="971550"/>
          <a:ext cx="5027612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1" imgW="4419600" imgH="2524125" progId="">
                  <p:embed/>
                </p:oleObj>
              </mc:Choice>
              <mc:Fallback>
                <p:oleObj name="Worksheet" r:id="rId1" imgW="4419600" imgH="2524125" progId="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6388" y="971550"/>
                        <a:ext cx="5027612" cy="28654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55"/>
          <p:cNvGrpSpPr/>
          <p:nvPr/>
        </p:nvGrpSpPr>
        <p:grpSpPr bwMode="auto">
          <a:xfrm>
            <a:off x="476250" y="2254250"/>
            <a:ext cx="4895850" cy="889000"/>
            <a:chOff x="300" y="1420"/>
            <a:chExt cx="3084" cy="560"/>
          </a:xfrm>
        </p:grpSpPr>
        <p:sp>
          <p:nvSpPr>
            <p:cNvPr id="1030" name="Oval 1051"/>
            <p:cNvSpPr>
              <a:spLocks noChangeArrowheads="1"/>
            </p:cNvSpPr>
            <p:nvPr/>
          </p:nvSpPr>
          <p:spPr bwMode="auto">
            <a:xfrm>
              <a:off x="300" y="1512"/>
              <a:ext cx="1380" cy="468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1053"/>
            <p:cNvSpPr/>
            <p:nvPr/>
          </p:nvSpPr>
          <p:spPr bwMode="auto">
            <a:xfrm>
              <a:off x="1668" y="1420"/>
              <a:ext cx="1716" cy="272"/>
            </a:xfrm>
            <a:custGeom>
              <a:avLst/>
              <a:gdLst>
                <a:gd name="T0" fmla="*/ 0 w 1848"/>
                <a:gd name="T1" fmla="*/ 231 h 320"/>
                <a:gd name="T2" fmla="*/ 610 w 1848"/>
                <a:gd name="T3" fmla="*/ 14 h 320"/>
                <a:gd name="T4" fmla="*/ 1593 w 1848"/>
                <a:gd name="T5" fmla="*/ 144 h 320"/>
                <a:gd name="T6" fmla="*/ 0 60000 65536"/>
                <a:gd name="T7" fmla="*/ 0 60000 65536"/>
                <a:gd name="T8" fmla="*/ 0 60000 65536"/>
                <a:gd name="T9" fmla="*/ 0 w 1848"/>
                <a:gd name="T10" fmla="*/ 0 h 320"/>
                <a:gd name="T11" fmla="*/ 1848 w 1848"/>
                <a:gd name="T12" fmla="*/ 320 h 3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" h="320">
                  <a:moveTo>
                    <a:pt x="0" y="320"/>
                  </a:moveTo>
                  <a:cubicBezTo>
                    <a:pt x="200" y="180"/>
                    <a:pt x="400" y="40"/>
                    <a:pt x="708" y="20"/>
                  </a:cubicBezTo>
                  <a:cubicBezTo>
                    <a:pt x="1016" y="0"/>
                    <a:pt x="1432" y="100"/>
                    <a:pt x="1848" y="20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198438" y="763588"/>
            <a:ext cx="4076700" cy="5607050"/>
            <a:chOff x="125" y="481"/>
            <a:chExt cx="2568" cy="3532"/>
          </a:xfrm>
        </p:grpSpPr>
        <p:sp>
          <p:nvSpPr>
            <p:cNvPr id="5136" name="Line 3"/>
            <p:cNvSpPr>
              <a:spLocks noChangeShapeType="1"/>
            </p:cNvSpPr>
            <p:nvPr/>
          </p:nvSpPr>
          <p:spPr bwMode="auto">
            <a:xfrm>
              <a:off x="125" y="1092"/>
              <a:ext cx="2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Rectangle 4"/>
            <p:cNvSpPr>
              <a:spLocks noChangeArrowheads="1"/>
            </p:cNvSpPr>
            <p:nvPr/>
          </p:nvSpPr>
          <p:spPr bwMode="auto">
            <a:xfrm>
              <a:off x="165" y="481"/>
              <a:ext cx="1040" cy="6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Breads</a:t>
              </a:r>
              <a:endParaRPr lang="en-US" sz="2000" b="1"/>
            </a:p>
            <a:p>
              <a:pPr algn="ctr"/>
              <a:r>
                <a:rPr lang="en-US" sz="2000" b="1"/>
                <a:t>consumed</a:t>
              </a:r>
              <a:endParaRPr lang="en-US" sz="2000" b="1"/>
            </a:p>
            <a:p>
              <a:pPr algn="ctr"/>
              <a:r>
                <a:rPr lang="en-US" sz="2000" b="1"/>
                <a:t>per meal</a:t>
              </a:r>
              <a:endParaRPr lang="en-US" sz="2000" b="1"/>
            </a:p>
          </p:txBody>
        </p:sp>
        <p:sp>
          <p:nvSpPr>
            <p:cNvPr id="5138" name="Rectangle 5"/>
            <p:cNvSpPr>
              <a:spLocks noChangeArrowheads="1"/>
            </p:cNvSpPr>
            <p:nvPr/>
          </p:nvSpPr>
          <p:spPr bwMode="auto">
            <a:xfrm>
              <a:off x="1182" y="481"/>
              <a:ext cx="560" cy="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Total</a:t>
              </a:r>
              <a:endParaRPr lang="en-US" sz="2000" b="1"/>
            </a:p>
            <a:p>
              <a:pPr algn="ctr"/>
              <a:r>
                <a:rPr lang="en-US" sz="2000" b="1"/>
                <a:t>Utility</a:t>
              </a:r>
              <a:endParaRPr lang="en-US" sz="2000" b="1"/>
            </a:p>
          </p:txBody>
        </p:sp>
        <p:sp>
          <p:nvSpPr>
            <p:cNvPr id="5139" name="Rectangle 6"/>
            <p:cNvSpPr>
              <a:spLocks noChangeArrowheads="1"/>
            </p:cNvSpPr>
            <p:nvPr/>
          </p:nvSpPr>
          <p:spPr bwMode="auto">
            <a:xfrm>
              <a:off x="1920" y="481"/>
              <a:ext cx="773" cy="6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Marginal</a:t>
              </a:r>
              <a:endParaRPr lang="en-US" sz="2000" b="1"/>
            </a:p>
            <a:p>
              <a:pPr algn="ctr"/>
              <a:r>
                <a:rPr lang="en-US" sz="2000" b="1"/>
                <a:t>Utility</a:t>
              </a:r>
              <a:endParaRPr lang="en-US" sz="2000" b="1"/>
            </a:p>
            <a:p>
              <a:pPr algn="ctr"/>
              <a:r>
                <a:rPr lang="en-US" sz="2000" b="1">
                  <a:latin typeface="Symbol" panose="05050102010706020507" pitchFamily="18" charset="2"/>
                </a:rPr>
                <a:t>D</a:t>
              </a:r>
              <a:r>
                <a:rPr lang="en-US" sz="2000" b="1"/>
                <a:t>TU</a:t>
              </a:r>
              <a:endParaRPr lang="en-US" sz="2000" b="1"/>
            </a:p>
          </p:txBody>
        </p:sp>
        <p:sp>
          <p:nvSpPr>
            <p:cNvPr id="5140" name="Rectangle 7"/>
            <p:cNvSpPr>
              <a:spLocks noChangeArrowheads="1"/>
            </p:cNvSpPr>
            <p:nvPr/>
          </p:nvSpPr>
          <p:spPr bwMode="auto">
            <a:xfrm>
              <a:off x="407" y="1187"/>
              <a:ext cx="276" cy="2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600"/>
                <a:t>0</a:t>
              </a:r>
              <a:endParaRPr lang="en-US" sz="3600"/>
            </a:p>
            <a:p>
              <a:r>
                <a:rPr lang="en-US" sz="3600"/>
                <a:t>1</a:t>
              </a:r>
              <a:endParaRPr lang="en-US" sz="3600"/>
            </a:p>
            <a:p>
              <a:r>
                <a:rPr lang="en-US" sz="3600"/>
                <a:t>2</a:t>
              </a:r>
              <a:endParaRPr lang="en-US" sz="3600"/>
            </a:p>
            <a:p>
              <a:r>
                <a:rPr lang="en-US" sz="3600"/>
                <a:t>3</a:t>
              </a:r>
              <a:endParaRPr lang="en-US" sz="3600"/>
            </a:p>
            <a:p>
              <a:r>
                <a:rPr lang="en-US" sz="3600"/>
                <a:t>4</a:t>
              </a:r>
              <a:endParaRPr lang="en-US" sz="3600"/>
            </a:p>
            <a:p>
              <a:r>
                <a:rPr lang="en-US" sz="3600"/>
                <a:t>5</a:t>
              </a:r>
              <a:endParaRPr lang="en-US" sz="3600"/>
            </a:p>
            <a:p>
              <a:r>
                <a:rPr lang="en-US" sz="3600"/>
                <a:t>6</a:t>
              </a:r>
              <a:endParaRPr lang="en-US" sz="3600"/>
            </a:p>
            <a:p>
              <a:r>
                <a:rPr lang="en-US" sz="3600"/>
                <a:t>7</a:t>
              </a:r>
              <a:endParaRPr lang="en-US" sz="3600"/>
            </a:p>
          </p:txBody>
        </p:sp>
        <p:sp>
          <p:nvSpPr>
            <p:cNvPr id="5141" name="Rectangle 8"/>
            <p:cNvSpPr>
              <a:spLocks noChangeArrowheads="1"/>
            </p:cNvSpPr>
            <p:nvPr/>
          </p:nvSpPr>
          <p:spPr bwMode="auto">
            <a:xfrm>
              <a:off x="1102" y="1187"/>
              <a:ext cx="436" cy="2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600"/>
                <a:t>  0</a:t>
              </a:r>
              <a:endParaRPr lang="en-US" sz="3600"/>
            </a:p>
            <a:p>
              <a:r>
                <a:rPr lang="en-US" sz="3600"/>
                <a:t>10</a:t>
              </a:r>
              <a:endParaRPr lang="en-US" sz="3600"/>
            </a:p>
            <a:p>
              <a:r>
                <a:rPr lang="en-US" sz="3600"/>
                <a:t>18</a:t>
              </a:r>
              <a:endParaRPr lang="en-US" sz="3600"/>
            </a:p>
            <a:p>
              <a:r>
                <a:rPr lang="en-US" sz="3600"/>
                <a:t>24</a:t>
              </a:r>
              <a:endParaRPr lang="en-US" sz="3600"/>
            </a:p>
            <a:p>
              <a:r>
                <a:rPr lang="en-US" sz="3600"/>
                <a:t>28</a:t>
              </a:r>
              <a:endParaRPr lang="en-US" sz="3600"/>
            </a:p>
            <a:p>
              <a:r>
                <a:rPr lang="en-US" sz="3600"/>
                <a:t>30</a:t>
              </a:r>
              <a:endParaRPr lang="en-US" sz="3600"/>
            </a:p>
            <a:p>
              <a:r>
                <a:rPr lang="en-US" sz="3600"/>
                <a:t>30</a:t>
              </a:r>
              <a:endParaRPr lang="en-US" sz="3600"/>
            </a:p>
            <a:p>
              <a:r>
                <a:rPr lang="en-US" sz="3600"/>
                <a:t>28</a:t>
              </a:r>
              <a:endParaRPr lang="en-US" sz="3600">
                <a:solidFill>
                  <a:srgbClr val="FC0128"/>
                </a:solidFill>
              </a:endParaRPr>
            </a:p>
          </p:txBody>
        </p:sp>
      </p:grp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154113" y="0"/>
            <a:ext cx="6827837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and Marginal Utility</a:t>
            </a:r>
            <a:endParaRPr lang="en-US" sz="4400" b="1" i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116388" y="971550"/>
          <a:ext cx="5027612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1" imgW="4419600" imgH="2524125" progId="">
                  <p:embed/>
                </p:oleObj>
              </mc:Choice>
              <mc:Fallback>
                <p:oleObj name="Worksheet" r:id="rId1" imgW="4419600" imgH="2524125" progId="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6388" y="971550"/>
                        <a:ext cx="5027612" cy="28654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116388" y="3829050"/>
          <a:ext cx="5027612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619500" imgH="1724025" progId="">
                  <p:embed/>
                </p:oleObj>
              </mc:Choice>
              <mc:Fallback>
                <p:oleObj name="Worksheet" r:id="rId3" imgW="3619500" imgH="1724025" progId="">
                  <p:embed/>
                  <p:pic>
                    <p:nvPicPr>
                      <p:cNvPr id="0" name="Picture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6388" y="3829050"/>
                        <a:ext cx="5027612" cy="25590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/>
          <p:nvPr/>
        </p:nvGrpSpPr>
        <p:grpSpPr bwMode="auto">
          <a:xfrm>
            <a:off x="2517775" y="2265363"/>
            <a:ext cx="1430338" cy="4359275"/>
            <a:chOff x="1586" y="1427"/>
            <a:chExt cx="901" cy="2746"/>
          </a:xfrm>
        </p:grpSpPr>
        <p:sp>
          <p:nvSpPr>
            <p:cNvPr id="5134" name="AutoShape 13"/>
            <p:cNvSpPr>
              <a:spLocks noChangeArrowheads="1"/>
            </p:cNvSpPr>
            <p:nvPr/>
          </p:nvSpPr>
          <p:spPr bwMode="auto">
            <a:xfrm>
              <a:off x="1586" y="1467"/>
              <a:ext cx="349" cy="277"/>
            </a:xfrm>
            <a:prstGeom prst="homePlate">
              <a:avLst>
                <a:gd name="adj" fmla="val 41998"/>
              </a:avLst>
            </a:prstGeom>
            <a:gradFill rotWithShape="0">
              <a:gsLst>
                <a:gs pos="0">
                  <a:srgbClr val="E393A3"/>
                </a:gs>
                <a:gs pos="100000">
                  <a:srgbClr val="FDA4B5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Rectangle 14"/>
            <p:cNvSpPr>
              <a:spLocks noChangeArrowheads="1"/>
            </p:cNvSpPr>
            <p:nvPr/>
          </p:nvSpPr>
          <p:spPr bwMode="auto">
            <a:xfrm>
              <a:off x="2059" y="1427"/>
              <a:ext cx="428" cy="274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500"/>
                <a:t>10</a:t>
              </a:r>
              <a:endParaRPr lang="en-US" sz="3500"/>
            </a:p>
            <a:p>
              <a:r>
                <a:rPr lang="en-US" sz="3500"/>
                <a:t>  8</a:t>
              </a:r>
              <a:endParaRPr lang="en-US" sz="3500"/>
            </a:p>
            <a:p>
              <a:r>
                <a:rPr lang="en-US" sz="3500"/>
                <a:t>   </a:t>
              </a:r>
              <a:endParaRPr lang="en-US" sz="3500"/>
            </a:p>
            <a:p>
              <a:r>
                <a:rPr lang="en-US" sz="3500"/>
                <a:t>   </a:t>
              </a:r>
              <a:endParaRPr lang="en-US" sz="3500"/>
            </a:p>
            <a:p>
              <a:r>
                <a:rPr lang="en-US" sz="3500"/>
                <a:t>   </a:t>
              </a:r>
              <a:endParaRPr lang="en-US" sz="3500"/>
            </a:p>
            <a:p>
              <a:r>
                <a:rPr lang="en-US" sz="3500"/>
                <a:t>   </a:t>
              </a:r>
              <a:endParaRPr lang="en-US" sz="3500"/>
            </a:p>
            <a:p>
              <a:r>
                <a:rPr lang="en-US" sz="3500"/>
                <a:t>   </a:t>
              </a:r>
              <a:endParaRPr lang="en-US" sz="3500"/>
            </a:p>
            <a:p>
              <a:r>
                <a:rPr lang="en-US" sz="3500"/>
                <a:t>  </a:t>
              </a:r>
              <a:endParaRPr lang="en-US" sz="3500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3390900" y="2857500"/>
            <a:ext cx="2305050" cy="2171700"/>
            <a:chOff x="2136" y="1800"/>
            <a:chExt cx="1452" cy="1368"/>
          </a:xfrm>
        </p:grpSpPr>
        <p:sp>
          <p:nvSpPr>
            <p:cNvPr id="5132" name="Oval 16"/>
            <p:cNvSpPr>
              <a:spLocks noChangeArrowheads="1"/>
            </p:cNvSpPr>
            <p:nvPr/>
          </p:nvSpPr>
          <p:spPr bwMode="auto">
            <a:xfrm>
              <a:off x="2136" y="1800"/>
              <a:ext cx="394" cy="31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Freeform 17"/>
            <p:cNvSpPr/>
            <p:nvPr/>
          </p:nvSpPr>
          <p:spPr bwMode="auto">
            <a:xfrm>
              <a:off x="2352" y="2112"/>
              <a:ext cx="1236" cy="1056"/>
            </a:xfrm>
            <a:custGeom>
              <a:avLst/>
              <a:gdLst>
                <a:gd name="T0" fmla="*/ 0 w 1236"/>
                <a:gd name="T1" fmla="*/ 0 h 1056"/>
                <a:gd name="T2" fmla="*/ 309 w 1236"/>
                <a:gd name="T3" fmla="*/ 389 h 1056"/>
                <a:gd name="T4" fmla="*/ 1236 w 1236"/>
                <a:gd name="T5" fmla="*/ 1056 h 1056"/>
                <a:gd name="T6" fmla="*/ 0 60000 65536"/>
                <a:gd name="T7" fmla="*/ 0 60000 65536"/>
                <a:gd name="T8" fmla="*/ 0 60000 65536"/>
                <a:gd name="T9" fmla="*/ 0 w 1236"/>
                <a:gd name="T10" fmla="*/ 0 h 1056"/>
                <a:gd name="T11" fmla="*/ 1236 w 1236"/>
                <a:gd name="T12" fmla="*/ 1056 h 10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36" h="1056">
                  <a:moveTo>
                    <a:pt x="0" y="0"/>
                  </a:moveTo>
                  <a:cubicBezTo>
                    <a:pt x="48" y="65"/>
                    <a:pt x="103" y="213"/>
                    <a:pt x="309" y="389"/>
                  </a:cubicBezTo>
                  <a:cubicBezTo>
                    <a:pt x="515" y="565"/>
                    <a:pt x="1043" y="917"/>
                    <a:pt x="1236" y="105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AutoShape 19"/>
          <p:cNvSpPr>
            <a:spLocks noChangeArrowheads="1"/>
          </p:cNvSpPr>
          <p:nvPr/>
        </p:nvSpPr>
        <p:spPr bwMode="auto">
          <a:xfrm>
            <a:off x="2517775" y="28622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4"/>
          <p:cNvGrpSpPr/>
          <p:nvPr/>
        </p:nvGrpSpPr>
        <p:grpSpPr bwMode="auto">
          <a:xfrm>
            <a:off x="552450" y="1733550"/>
            <a:ext cx="5124450" cy="4038600"/>
            <a:chOff x="348" y="1092"/>
            <a:chExt cx="3228" cy="2544"/>
          </a:xfrm>
        </p:grpSpPr>
        <p:sp>
          <p:nvSpPr>
            <p:cNvPr id="5130" name="Line 22"/>
            <p:cNvSpPr>
              <a:spLocks noChangeShapeType="1"/>
            </p:cNvSpPr>
            <p:nvPr/>
          </p:nvSpPr>
          <p:spPr bwMode="auto">
            <a:xfrm>
              <a:off x="3576" y="1092"/>
              <a:ext cx="0" cy="25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23"/>
            <p:cNvSpPr>
              <a:spLocks noChangeShapeType="1"/>
            </p:cNvSpPr>
            <p:nvPr/>
          </p:nvSpPr>
          <p:spPr bwMode="auto">
            <a:xfrm>
              <a:off x="348" y="1920"/>
              <a:ext cx="1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74"/>
          <p:cNvGrpSpPr/>
          <p:nvPr/>
        </p:nvGrpSpPr>
        <p:grpSpPr bwMode="auto">
          <a:xfrm>
            <a:off x="198438" y="946150"/>
            <a:ext cx="3984625" cy="5153025"/>
            <a:chOff x="125" y="481"/>
            <a:chExt cx="2510" cy="3246"/>
          </a:xfrm>
        </p:grpSpPr>
        <p:sp>
          <p:nvSpPr>
            <p:cNvPr id="6161" name="Line 3075"/>
            <p:cNvSpPr>
              <a:spLocks noChangeShapeType="1"/>
            </p:cNvSpPr>
            <p:nvPr/>
          </p:nvSpPr>
          <p:spPr bwMode="auto">
            <a:xfrm>
              <a:off x="125" y="1092"/>
              <a:ext cx="24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6162" name="Rectangle 3076"/>
            <p:cNvSpPr>
              <a:spLocks noChangeArrowheads="1"/>
            </p:cNvSpPr>
            <p:nvPr/>
          </p:nvSpPr>
          <p:spPr bwMode="auto">
            <a:xfrm>
              <a:off x="165" y="481"/>
              <a:ext cx="844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 dirty="0">
                  <a:latin typeface="+mn-lt"/>
                </a:rPr>
                <a:t>Breads</a:t>
              </a:r>
              <a:endParaRPr lang="en-US" sz="1800" b="1" dirty="0">
                <a:latin typeface="+mn-lt"/>
              </a:endParaRPr>
            </a:p>
            <a:p>
              <a:pPr algn="ctr"/>
              <a:r>
                <a:rPr lang="en-US" sz="1800" b="1" dirty="0">
                  <a:latin typeface="+mn-lt"/>
                </a:rPr>
                <a:t>consumed</a:t>
              </a:r>
              <a:endParaRPr lang="en-US" sz="1800" b="1" dirty="0">
                <a:latin typeface="+mn-lt"/>
              </a:endParaRPr>
            </a:p>
            <a:p>
              <a:pPr algn="ctr"/>
              <a:r>
                <a:rPr lang="en-US" sz="1800" b="1" dirty="0">
                  <a:latin typeface="+mn-lt"/>
                </a:rPr>
                <a:t>per meal</a:t>
              </a:r>
              <a:endParaRPr lang="en-US" sz="1800" b="1" dirty="0">
                <a:latin typeface="+mn-lt"/>
              </a:endParaRPr>
            </a:p>
          </p:txBody>
        </p:sp>
        <p:sp>
          <p:nvSpPr>
            <p:cNvPr id="6163" name="Rectangle 3077"/>
            <p:cNvSpPr>
              <a:spLocks noChangeArrowheads="1"/>
            </p:cNvSpPr>
            <p:nvPr/>
          </p:nvSpPr>
          <p:spPr bwMode="auto">
            <a:xfrm>
              <a:off x="1182" y="481"/>
              <a:ext cx="521" cy="40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+mn-lt"/>
                </a:rPr>
                <a:t>Total</a:t>
              </a:r>
              <a:endParaRPr lang="en-US" sz="1800" b="1">
                <a:latin typeface="+mn-lt"/>
              </a:endParaRPr>
            </a:p>
            <a:p>
              <a:pPr algn="ctr"/>
              <a:r>
                <a:rPr lang="en-US" sz="1800" b="1">
                  <a:latin typeface="+mn-lt"/>
                </a:rPr>
                <a:t>Utility</a:t>
              </a:r>
              <a:endParaRPr lang="en-US" sz="1800" b="1">
                <a:latin typeface="+mn-lt"/>
              </a:endParaRPr>
            </a:p>
          </p:txBody>
        </p:sp>
        <p:sp>
          <p:nvSpPr>
            <p:cNvPr id="6164" name="Rectangle 3078"/>
            <p:cNvSpPr>
              <a:spLocks noChangeArrowheads="1"/>
            </p:cNvSpPr>
            <p:nvPr/>
          </p:nvSpPr>
          <p:spPr bwMode="auto">
            <a:xfrm>
              <a:off x="1920" y="481"/>
              <a:ext cx="715" cy="5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800" b="1">
                  <a:latin typeface="+mn-lt"/>
                </a:rPr>
                <a:t>Marginal</a:t>
              </a:r>
              <a:endParaRPr lang="en-US" sz="1800" b="1">
                <a:latin typeface="+mn-lt"/>
              </a:endParaRPr>
            </a:p>
            <a:p>
              <a:pPr algn="ctr"/>
              <a:r>
                <a:rPr lang="en-US" sz="1800" b="1">
                  <a:latin typeface="+mn-lt"/>
                </a:rPr>
                <a:t>Utility</a:t>
              </a:r>
              <a:endParaRPr lang="en-US" sz="1800" b="1">
                <a:latin typeface="+mn-lt"/>
              </a:endParaRPr>
            </a:p>
            <a:p>
              <a:pPr algn="ctr"/>
              <a:r>
                <a:rPr lang="en-US" sz="1800" b="1">
                  <a:latin typeface="+mn-lt"/>
                </a:rPr>
                <a:t>DTU</a:t>
              </a:r>
              <a:endParaRPr lang="en-US" sz="1800" b="1">
                <a:latin typeface="+mn-lt"/>
              </a:endParaRPr>
            </a:p>
          </p:txBody>
        </p:sp>
        <p:sp>
          <p:nvSpPr>
            <p:cNvPr id="6165" name="Rectangle 3079"/>
            <p:cNvSpPr>
              <a:spLocks noChangeArrowheads="1"/>
            </p:cNvSpPr>
            <p:nvPr/>
          </p:nvSpPr>
          <p:spPr bwMode="auto">
            <a:xfrm>
              <a:off x="407" y="1187"/>
              <a:ext cx="261" cy="2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>
                  <a:latin typeface="+mn-lt"/>
                </a:rPr>
                <a:t>0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1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2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3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4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5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6</a:t>
              </a:r>
              <a:endParaRPr lang="en-US" sz="3200">
                <a:latin typeface="+mn-lt"/>
              </a:endParaRPr>
            </a:p>
            <a:p>
              <a:r>
                <a:rPr lang="en-US" sz="3200">
                  <a:latin typeface="+mn-lt"/>
                </a:rPr>
                <a:t>7</a:t>
              </a:r>
              <a:endParaRPr lang="en-US" sz="3200">
                <a:latin typeface="+mn-lt"/>
              </a:endParaRPr>
            </a:p>
          </p:txBody>
        </p:sp>
        <p:sp>
          <p:nvSpPr>
            <p:cNvPr id="6166" name="Rectangle 3080"/>
            <p:cNvSpPr>
              <a:spLocks noChangeArrowheads="1"/>
            </p:cNvSpPr>
            <p:nvPr/>
          </p:nvSpPr>
          <p:spPr bwMode="auto">
            <a:xfrm>
              <a:off x="1102" y="1187"/>
              <a:ext cx="404" cy="2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3200" dirty="0">
                  <a:latin typeface="+mn-lt"/>
                </a:rPr>
                <a:t>  0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10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18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24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28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30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30</a:t>
              </a:r>
              <a:endParaRPr lang="en-US" sz="3200" dirty="0">
                <a:latin typeface="+mn-lt"/>
              </a:endParaRPr>
            </a:p>
            <a:p>
              <a:r>
                <a:rPr lang="en-US" sz="3200" dirty="0">
                  <a:latin typeface="+mn-lt"/>
                </a:rPr>
                <a:t>28</a:t>
              </a:r>
              <a:endParaRPr lang="en-US" sz="3200" dirty="0">
                <a:solidFill>
                  <a:srgbClr val="FC0128"/>
                </a:solidFill>
                <a:latin typeface="+mn-lt"/>
              </a:endParaRPr>
            </a:p>
          </p:txBody>
        </p:sp>
      </p:grpSp>
      <p:sp>
        <p:nvSpPr>
          <p:cNvPr id="136201" name="Rectangle 3081"/>
          <p:cNvSpPr>
            <a:spLocks noChangeArrowheads="1"/>
          </p:cNvSpPr>
          <p:nvPr/>
        </p:nvSpPr>
        <p:spPr bwMode="auto">
          <a:xfrm>
            <a:off x="1154113" y="0"/>
            <a:ext cx="6335068" cy="77008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4400" dirty="0">
                <a:latin typeface="+mn-lt"/>
              </a:rPr>
              <a:t>Total and Marginal Utility</a:t>
            </a:r>
            <a:endParaRPr lang="en-US" sz="4400" dirty="0">
              <a:latin typeface="+mn-lt"/>
            </a:endParaRPr>
          </a:p>
        </p:txBody>
      </p:sp>
      <p:sp>
        <p:nvSpPr>
          <p:cNvPr id="6150" name="AutoShape 3083"/>
          <p:cNvSpPr>
            <a:spLocks noChangeArrowheads="1"/>
          </p:cNvSpPr>
          <p:nvPr/>
        </p:nvSpPr>
        <p:spPr bwMode="auto">
          <a:xfrm>
            <a:off x="2517775" y="23288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1" name="AutoShape 3084"/>
          <p:cNvSpPr>
            <a:spLocks noChangeArrowheads="1"/>
          </p:cNvSpPr>
          <p:nvPr/>
        </p:nvSpPr>
        <p:spPr bwMode="auto">
          <a:xfrm>
            <a:off x="2517775" y="28622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2" name="AutoShape 3085"/>
          <p:cNvSpPr>
            <a:spLocks noChangeArrowheads="1"/>
          </p:cNvSpPr>
          <p:nvPr/>
        </p:nvSpPr>
        <p:spPr bwMode="auto">
          <a:xfrm>
            <a:off x="2517775" y="33956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3" name="AutoShape 3086"/>
          <p:cNvSpPr>
            <a:spLocks noChangeArrowheads="1"/>
          </p:cNvSpPr>
          <p:nvPr/>
        </p:nvSpPr>
        <p:spPr bwMode="auto">
          <a:xfrm>
            <a:off x="2517775" y="39290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4" name="AutoShape 3087"/>
          <p:cNvSpPr>
            <a:spLocks noChangeArrowheads="1"/>
          </p:cNvSpPr>
          <p:nvPr/>
        </p:nvSpPr>
        <p:spPr bwMode="auto">
          <a:xfrm>
            <a:off x="2517775" y="44624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5" name="AutoShape 3088"/>
          <p:cNvSpPr>
            <a:spLocks noChangeArrowheads="1"/>
          </p:cNvSpPr>
          <p:nvPr/>
        </p:nvSpPr>
        <p:spPr bwMode="auto">
          <a:xfrm>
            <a:off x="2517775" y="49958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6" name="AutoShape 3089"/>
          <p:cNvSpPr>
            <a:spLocks noChangeArrowheads="1"/>
          </p:cNvSpPr>
          <p:nvPr/>
        </p:nvSpPr>
        <p:spPr bwMode="auto">
          <a:xfrm>
            <a:off x="2517775" y="5529263"/>
            <a:ext cx="554038" cy="439737"/>
          </a:xfrm>
          <a:prstGeom prst="homePlate">
            <a:avLst>
              <a:gd name="adj" fmla="val 41998"/>
            </a:avLst>
          </a:prstGeom>
          <a:gradFill rotWithShape="0">
            <a:gsLst>
              <a:gs pos="0">
                <a:srgbClr val="E393A3"/>
              </a:gs>
              <a:gs pos="100000">
                <a:srgbClr val="FDA4B5"/>
              </a:gs>
            </a:gsLst>
            <a:lin ang="0" scaled="1"/>
          </a:gra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157" name="Rectangle 3090"/>
          <p:cNvSpPr>
            <a:spLocks noChangeArrowheads="1"/>
          </p:cNvSpPr>
          <p:nvPr/>
        </p:nvSpPr>
        <p:spPr bwMode="auto">
          <a:xfrm>
            <a:off x="3268663" y="2447925"/>
            <a:ext cx="663643" cy="35400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3200">
                <a:latin typeface="+mn-lt"/>
              </a:rPr>
              <a:t>10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 8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 6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 4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 2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 0</a:t>
            </a:r>
            <a:endParaRPr lang="en-US" sz="3200">
              <a:latin typeface="+mn-lt"/>
            </a:endParaRPr>
          </a:p>
          <a:p>
            <a:r>
              <a:rPr lang="en-US" sz="3200">
                <a:latin typeface="+mn-lt"/>
              </a:rPr>
              <a:t> -2</a:t>
            </a:r>
            <a:endParaRPr lang="en-US" sz="3200">
              <a:latin typeface="+mn-lt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116388" y="971550"/>
          <a:ext cx="5027612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1" imgW="4419600" imgH="2524125" progId="">
                  <p:embed/>
                </p:oleObj>
              </mc:Choice>
              <mc:Fallback>
                <p:oleObj name="Worksheet" r:id="rId1" imgW="4419600" imgH="2524125" progId="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6388" y="971550"/>
                        <a:ext cx="5027612" cy="28654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4116388" y="3829050"/>
          <a:ext cx="5027612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619500" imgH="1724025" progId="">
                  <p:embed/>
                </p:oleObj>
              </mc:Choice>
              <mc:Fallback>
                <p:oleObj name="Worksheet" r:id="rId3" imgW="3619500" imgH="1724025" progId="">
                  <p:embed/>
                  <p:pic>
                    <p:nvPicPr>
                      <p:cNvPr id="0" name="Picture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6388" y="3829050"/>
                        <a:ext cx="5027612" cy="2559050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96"/>
          <p:cNvGrpSpPr/>
          <p:nvPr/>
        </p:nvGrpSpPr>
        <p:grpSpPr bwMode="auto">
          <a:xfrm>
            <a:off x="3352800" y="5410200"/>
            <a:ext cx="4705350" cy="942975"/>
            <a:chOff x="2124" y="3492"/>
            <a:chExt cx="2964" cy="594"/>
          </a:xfrm>
        </p:grpSpPr>
        <p:sp>
          <p:nvSpPr>
            <p:cNvPr id="6159" name="Oval 3094"/>
            <p:cNvSpPr>
              <a:spLocks noChangeArrowheads="1"/>
            </p:cNvSpPr>
            <p:nvPr/>
          </p:nvSpPr>
          <p:spPr bwMode="auto">
            <a:xfrm>
              <a:off x="2124" y="3492"/>
              <a:ext cx="394" cy="313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0" name="Freeform 3095"/>
            <p:cNvSpPr/>
            <p:nvPr/>
          </p:nvSpPr>
          <p:spPr bwMode="auto">
            <a:xfrm>
              <a:off x="2508" y="3576"/>
              <a:ext cx="2580" cy="510"/>
            </a:xfrm>
            <a:custGeom>
              <a:avLst/>
              <a:gdLst>
                <a:gd name="T0" fmla="*/ 0 w 2580"/>
                <a:gd name="T1" fmla="*/ 36 h 510"/>
                <a:gd name="T2" fmla="*/ 1704 w 2580"/>
                <a:gd name="T3" fmla="*/ 504 h 510"/>
                <a:gd name="T4" fmla="*/ 2580 w 2580"/>
                <a:gd name="T5" fmla="*/ 0 h 510"/>
                <a:gd name="T6" fmla="*/ 0 60000 65536"/>
                <a:gd name="T7" fmla="*/ 0 60000 65536"/>
                <a:gd name="T8" fmla="*/ 0 60000 65536"/>
                <a:gd name="T9" fmla="*/ 0 w 2580"/>
                <a:gd name="T10" fmla="*/ 0 h 510"/>
                <a:gd name="T11" fmla="*/ 2580 w 2580"/>
                <a:gd name="T12" fmla="*/ 510 h 5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80" h="510">
                  <a:moveTo>
                    <a:pt x="0" y="36"/>
                  </a:moveTo>
                  <a:cubicBezTo>
                    <a:pt x="284" y="114"/>
                    <a:pt x="1274" y="510"/>
                    <a:pt x="1704" y="504"/>
                  </a:cubicBezTo>
                  <a:cubicBezTo>
                    <a:pt x="2134" y="498"/>
                    <a:pt x="2398" y="105"/>
                    <a:pt x="2580" y="0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3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514600" y="461963"/>
            <a:ext cx="41719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b="1">
                <a:latin typeface="Arial" panose="020B0604020202020204" pitchFamily="34" charset="0"/>
              </a:rPr>
              <a:t>Budget Constraint</a:t>
            </a:r>
            <a:endParaRPr lang="en-US" altLang="en-US" sz="3600" b="1">
              <a:latin typeface="Times" pitchFamily="18" charset="0"/>
            </a:endParaRPr>
          </a:p>
        </p:txBody>
      </p:sp>
      <p:sp>
        <p:nvSpPr>
          <p:cNvPr id="35843" name="Freeform 3"/>
          <p:cNvSpPr/>
          <p:nvPr/>
        </p:nvSpPr>
        <p:spPr bwMode="auto">
          <a:xfrm>
            <a:off x="1768475" y="2273300"/>
            <a:ext cx="6203950" cy="3086100"/>
          </a:xfrm>
          <a:custGeom>
            <a:avLst/>
            <a:gdLst>
              <a:gd name="T0" fmla="*/ 2147483647 w 3908"/>
              <a:gd name="T1" fmla="*/ 2147483647 h 1944"/>
              <a:gd name="T2" fmla="*/ 0 w 3908"/>
              <a:gd name="T3" fmla="*/ 0 h 1944"/>
              <a:gd name="T4" fmla="*/ 0 w 3908"/>
              <a:gd name="T5" fmla="*/ 2147483647 h 1944"/>
              <a:gd name="T6" fmla="*/ 2147483647 w 3908"/>
              <a:gd name="T7" fmla="*/ 2147483647 h 1944"/>
              <a:gd name="T8" fmla="*/ 0 60000 65536"/>
              <a:gd name="T9" fmla="*/ 0 60000 65536"/>
              <a:gd name="T10" fmla="*/ 0 60000 65536"/>
              <a:gd name="T11" fmla="*/ 0 60000 65536"/>
              <a:gd name="T12" fmla="*/ 0 w 3908"/>
              <a:gd name="T13" fmla="*/ 0 h 1944"/>
              <a:gd name="T14" fmla="*/ 3908 w 3908"/>
              <a:gd name="T15" fmla="*/ 1944 h 19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08" h="1944">
                <a:moveTo>
                  <a:pt x="3908" y="1944"/>
                </a:moveTo>
                <a:lnTo>
                  <a:pt x="0" y="0"/>
                </a:lnTo>
                <a:lnTo>
                  <a:pt x="0" y="1944"/>
                </a:lnTo>
                <a:lnTo>
                  <a:pt x="3908" y="1944"/>
                </a:lnTo>
                <a:close/>
              </a:path>
            </a:pathLst>
          </a:custGeom>
          <a:solidFill>
            <a:srgbClr val="BAE5F0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1738313" y="2243138"/>
            <a:ext cx="6203950" cy="3086100"/>
          </a:xfrm>
          <a:prstGeom prst="line">
            <a:avLst/>
          </a:prstGeom>
          <a:noFill/>
          <a:ln w="60325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5" name="Freeform 5"/>
          <p:cNvSpPr/>
          <p:nvPr/>
        </p:nvSpPr>
        <p:spPr bwMode="auto">
          <a:xfrm>
            <a:off x="1768475" y="1335088"/>
            <a:ext cx="7202488" cy="4024312"/>
          </a:xfrm>
          <a:custGeom>
            <a:avLst/>
            <a:gdLst>
              <a:gd name="T0" fmla="*/ 2147483647 w 4537"/>
              <a:gd name="T1" fmla="*/ 2147483647 h 2535"/>
              <a:gd name="T2" fmla="*/ 0 w 4537"/>
              <a:gd name="T3" fmla="*/ 2147483647 h 2535"/>
              <a:gd name="T4" fmla="*/ 0 w 4537"/>
              <a:gd name="T5" fmla="*/ 0 h 2535"/>
              <a:gd name="T6" fmla="*/ 0 60000 65536"/>
              <a:gd name="T7" fmla="*/ 0 60000 65536"/>
              <a:gd name="T8" fmla="*/ 0 60000 65536"/>
              <a:gd name="T9" fmla="*/ 0 w 4537"/>
              <a:gd name="T10" fmla="*/ 0 h 2535"/>
              <a:gd name="T11" fmla="*/ 4537 w 4537"/>
              <a:gd name="T12" fmla="*/ 2535 h 25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7" h="2535">
                <a:moveTo>
                  <a:pt x="4537" y="2535"/>
                </a:moveTo>
                <a:lnTo>
                  <a:pt x="0" y="2535"/>
                </a:lnTo>
                <a:lnTo>
                  <a:pt x="0" y="0"/>
                </a:lnTo>
              </a:path>
            </a:pathLst>
          </a:custGeom>
          <a:noFill/>
          <a:ln w="3016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881938" y="5281613"/>
            <a:ext cx="150812" cy="152400"/>
          </a:xfrm>
          <a:prstGeom prst="ellipse">
            <a:avLst/>
          </a:prstGeom>
          <a:solidFill>
            <a:srgbClr val="000000"/>
          </a:solidFill>
          <a:ln w="3016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5413375" y="4046538"/>
            <a:ext cx="150813" cy="150812"/>
          </a:xfrm>
          <a:prstGeom prst="ellipse">
            <a:avLst/>
          </a:prstGeom>
          <a:solidFill>
            <a:srgbClr val="000000"/>
          </a:solidFill>
          <a:ln w="3016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2927350" y="2795588"/>
            <a:ext cx="150813" cy="152400"/>
          </a:xfrm>
          <a:prstGeom prst="ellipse">
            <a:avLst/>
          </a:prstGeom>
          <a:solidFill>
            <a:srgbClr val="000000"/>
          </a:solidFill>
          <a:ln w="3016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690688" y="2178050"/>
            <a:ext cx="150812" cy="150813"/>
          </a:xfrm>
          <a:prstGeom prst="ellipse">
            <a:avLst/>
          </a:prstGeom>
          <a:solidFill>
            <a:srgbClr val="000000"/>
          </a:solidFill>
          <a:ln w="30163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2600325" y="4316413"/>
            <a:ext cx="1639888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Opportunity set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1" name="Rectangle 14"/>
          <p:cNvSpPr>
            <a:spLocks noChangeArrowheads="1"/>
          </p:cNvSpPr>
          <p:nvPr/>
        </p:nvSpPr>
        <p:spPr bwMode="auto">
          <a:xfrm>
            <a:off x="7502525" y="5465763"/>
            <a:ext cx="39370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50 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2" name="Rectangle 15"/>
          <p:cNvSpPr>
            <a:spLocks noChangeArrowheads="1"/>
          </p:cNvSpPr>
          <p:nvPr/>
        </p:nvSpPr>
        <p:spPr bwMode="auto">
          <a:xfrm>
            <a:off x="7835900" y="5465763"/>
            <a:ext cx="211138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3" name="Rectangle 16"/>
          <p:cNvSpPr>
            <a:spLocks noChangeArrowheads="1"/>
          </p:cNvSpPr>
          <p:nvPr/>
        </p:nvSpPr>
        <p:spPr bwMode="auto">
          <a:xfrm>
            <a:off x="7924800" y="5486400"/>
            <a:ext cx="66675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4" name="Rectangle 17"/>
          <p:cNvSpPr>
            <a:spLocks noChangeArrowheads="1"/>
          </p:cNvSpPr>
          <p:nvPr/>
        </p:nvSpPr>
        <p:spPr bwMode="auto">
          <a:xfrm>
            <a:off x="8001000" y="5486400"/>
            <a:ext cx="1524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 b="1" i="1">
                <a:latin typeface="Times" pitchFamily="18" charset="0"/>
              </a:rPr>
              <a:t>M</a:t>
            </a:r>
            <a:endParaRPr lang="en-US" altLang="en-US" sz="1600" b="1" i="1">
              <a:latin typeface="Times" pitchFamily="18" charset="0"/>
            </a:endParaRPr>
          </a:p>
        </p:txBody>
      </p:sp>
      <p:sp>
        <p:nvSpPr>
          <p:cNvPr id="35855" name="Rectangle 18"/>
          <p:cNvSpPr>
            <a:spLocks noChangeArrowheads="1"/>
          </p:cNvSpPr>
          <p:nvPr/>
        </p:nvSpPr>
        <p:spPr bwMode="auto">
          <a:xfrm>
            <a:off x="8229600" y="5465763"/>
            <a:ext cx="66675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6" name="Rectangle 19"/>
          <p:cNvSpPr>
            <a:spLocks noChangeArrowheads="1"/>
          </p:cNvSpPr>
          <p:nvPr/>
        </p:nvSpPr>
        <p:spPr bwMode="auto">
          <a:xfrm>
            <a:off x="8289925" y="5465763"/>
            <a:ext cx="134938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7" name="Rectangle 20"/>
          <p:cNvSpPr>
            <a:spLocks noChangeArrowheads="1"/>
          </p:cNvSpPr>
          <p:nvPr/>
        </p:nvSpPr>
        <p:spPr bwMode="auto">
          <a:xfrm>
            <a:off x="8382000" y="5486400"/>
            <a:ext cx="153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Times" pitchFamily="18" charset="0"/>
              </a:rPr>
              <a:t>x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8" name="Rectangle 21"/>
          <p:cNvSpPr>
            <a:spLocks noChangeArrowheads="1"/>
          </p:cNvSpPr>
          <p:nvPr/>
        </p:nvSpPr>
        <p:spPr bwMode="auto">
          <a:xfrm>
            <a:off x="4203700" y="3135313"/>
            <a:ext cx="24130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59" name="Rectangle 22"/>
          <p:cNvSpPr>
            <a:spLocks noChangeArrowheads="1"/>
          </p:cNvSpPr>
          <p:nvPr/>
        </p:nvSpPr>
        <p:spPr bwMode="auto">
          <a:xfrm>
            <a:off x="4356100" y="3105150"/>
            <a:ext cx="150813" cy="180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5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0" name="Rectangle 23"/>
          <p:cNvSpPr>
            <a:spLocks noChangeArrowheads="1"/>
          </p:cNvSpPr>
          <p:nvPr/>
        </p:nvSpPr>
        <p:spPr bwMode="auto">
          <a:xfrm>
            <a:off x="4476750" y="3135313"/>
            <a:ext cx="24130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1" name="Rectangle 24"/>
          <p:cNvSpPr>
            <a:spLocks noChangeArrowheads="1"/>
          </p:cNvSpPr>
          <p:nvPr/>
        </p:nvSpPr>
        <p:spPr bwMode="auto">
          <a:xfrm>
            <a:off x="4627563" y="3135313"/>
            <a:ext cx="24130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2" name="Rectangle 25"/>
          <p:cNvSpPr>
            <a:spLocks noChangeArrowheads="1"/>
          </p:cNvSpPr>
          <p:nvPr/>
        </p:nvSpPr>
        <p:spPr bwMode="auto">
          <a:xfrm>
            <a:off x="4800600" y="3124200"/>
            <a:ext cx="153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Times" pitchFamily="18" charset="0"/>
              </a:rPr>
              <a:t>x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3" name="Rectangle 26"/>
          <p:cNvSpPr>
            <a:spLocks noChangeArrowheads="1"/>
          </p:cNvSpPr>
          <p:nvPr/>
        </p:nvSpPr>
        <p:spPr bwMode="auto">
          <a:xfrm>
            <a:off x="4870450" y="3135313"/>
            <a:ext cx="1544638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 = $1, P</a:t>
            </a:r>
            <a:r>
              <a:rPr lang="en-US" altLang="en-US" sz="1900" baseline="-2500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= $2, 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4" name="Rectangle 27"/>
          <p:cNvSpPr>
            <a:spLocks noChangeArrowheads="1"/>
          </p:cNvSpPr>
          <p:nvPr/>
        </p:nvSpPr>
        <p:spPr bwMode="auto">
          <a:xfrm>
            <a:off x="6480175" y="3135313"/>
            <a:ext cx="201613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5" name="Rectangle 28"/>
          <p:cNvSpPr>
            <a:spLocks noChangeArrowheads="1"/>
          </p:cNvSpPr>
          <p:nvPr/>
        </p:nvSpPr>
        <p:spPr bwMode="auto">
          <a:xfrm>
            <a:off x="6630988" y="3135313"/>
            <a:ext cx="760412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 = $50)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6" name="Rectangle 29"/>
          <p:cNvSpPr>
            <a:spLocks noChangeArrowheads="1"/>
          </p:cNvSpPr>
          <p:nvPr/>
        </p:nvSpPr>
        <p:spPr bwMode="auto">
          <a:xfrm>
            <a:off x="609600" y="2166938"/>
            <a:ext cx="336550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25 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7" name="Rectangle 30"/>
          <p:cNvSpPr>
            <a:spLocks noChangeArrowheads="1"/>
          </p:cNvSpPr>
          <p:nvPr/>
        </p:nvSpPr>
        <p:spPr bwMode="auto">
          <a:xfrm>
            <a:off x="914400" y="2136775"/>
            <a:ext cx="141288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8" name="Rectangle 31"/>
          <p:cNvSpPr>
            <a:spLocks noChangeArrowheads="1"/>
          </p:cNvSpPr>
          <p:nvPr/>
        </p:nvSpPr>
        <p:spPr bwMode="auto">
          <a:xfrm>
            <a:off x="1117600" y="2166938"/>
            <a:ext cx="150813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69" name="Rectangle 32"/>
          <p:cNvSpPr>
            <a:spLocks noChangeArrowheads="1"/>
          </p:cNvSpPr>
          <p:nvPr/>
        </p:nvSpPr>
        <p:spPr bwMode="auto">
          <a:xfrm>
            <a:off x="1093788" y="2166938"/>
            <a:ext cx="201612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0" name="Rectangle 33"/>
          <p:cNvSpPr>
            <a:spLocks noChangeArrowheads="1"/>
          </p:cNvSpPr>
          <p:nvPr/>
        </p:nvSpPr>
        <p:spPr bwMode="auto">
          <a:xfrm>
            <a:off x="1328738" y="2166938"/>
            <a:ext cx="12065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1" name="Rectangle 34"/>
          <p:cNvSpPr>
            <a:spLocks noChangeArrowheads="1"/>
          </p:cNvSpPr>
          <p:nvPr/>
        </p:nvSpPr>
        <p:spPr bwMode="auto">
          <a:xfrm>
            <a:off x="1390650" y="2166938"/>
            <a:ext cx="241300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2" name="Rectangle 35"/>
          <p:cNvSpPr>
            <a:spLocks noChangeArrowheads="1"/>
          </p:cNvSpPr>
          <p:nvPr/>
        </p:nvSpPr>
        <p:spPr bwMode="auto">
          <a:xfrm>
            <a:off x="1524000" y="2209800"/>
            <a:ext cx="15398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>
                <a:latin typeface="Times" pitchFamily="18" charset="0"/>
              </a:rPr>
              <a:t>y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3" name="Rectangle 36"/>
          <p:cNvSpPr>
            <a:spLocks noChangeArrowheads="1"/>
          </p:cNvSpPr>
          <p:nvPr/>
        </p:nvSpPr>
        <p:spPr bwMode="auto">
          <a:xfrm>
            <a:off x="1390650" y="2803525"/>
            <a:ext cx="331788" cy="242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4" name="Rectangle 37"/>
          <p:cNvSpPr>
            <a:spLocks noChangeArrowheads="1"/>
          </p:cNvSpPr>
          <p:nvPr/>
        </p:nvSpPr>
        <p:spPr bwMode="auto">
          <a:xfrm>
            <a:off x="1390650" y="4013200"/>
            <a:ext cx="331788" cy="242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5" name="Rectangle 38"/>
          <p:cNvSpPr>
            <a:spLocks noChangeArrowheads="1"/>
          </p:cNvSpPr>
          <p:nvPr/>
        </p:nvSpPr>
        <p:spPr bwMode="auto">
          <a:xfrm>
            <a:off x="2873375" y="5465763"/>
            <a:ext cx="331788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6" name="Rectangle 39"/>
          <p:cNvSpPr>
            <a:spLocks noChangeArrowheads="1"/>
          </p:cNvSpPr>
          <p:nvPr/>
        </p:nvSpPr>
        <p:spPr bwMode="auto">
          <a:xfrm>
            <a:off x="1511300" y="5465763"/>
            <a:ext cx="211138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7" name="Rectangle 40"/>
          <p:cNvSpPr>
            <a:spLocks noChangeArrowheads="1"/>
          </p:cNvSpPr>
          <p:nvPr/>
        </p:nvSpPr>
        <p:spPr bwMode="auto">
          <a:xfrm>
            <a:off x="5384800" y="5465763"/>
            <a:ext cx="331788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8" name="Rectangle 43"/>
          <p:cNvSpPr>
            <a:spLocks noChangeArrowheads="1"/>
          </p:cNvSpPr>
          <p:nvPr/>
        </p:nvSpPr>
        <p:spPr bwMode="auto">
          <a:xfrm>
            <a:off x="1905000" y="2016125"/>
            <a:ext cx="211138" cy="242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79" name="Rectangle 44"/>
          <p:cNvSpPr>
            <a:spLocks noChangeArrowheads="1"/>
          </p:cNvSpPr>
          <p:nvPr/>
        </p:nvSpPr>
        <p:spPr bwMode="auto">
          <a:xfrm>
            <a:off x="3114675" y="2620963"/>
            <a:ext cx="211138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80" name="Rectangle 45"/>
          <p:cNvSpPr>
            <a:spLocks noChangeArrowheads="1"/>
          </p:cNvSpPr>
          <p:nvPr/>
        </p:nvSpPr>
        <p:spPr bwMode="auto">
          <a:xfrm>
            <a:off x="5595938" y="3862388"/>
            <a:ext cx="180975" cy="242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81" name="Rectangle 46"/>
          <p:cNvSpPr>
            <a:spLocks noChangeArrowheads="1"/>
          </p:cNvSpPr>
          <p:nvPr/>
        </p:nvSpPr>
        <p:spPr bwMode="auto">
          <a:xfrm>
            <a:off x="8077200" y="5041900"/>
            <a:ext cx="211138" cy="242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35882" name="Rectangle 13"/>
          <p:cNvSpPr>
            <a:spLocks noChangeArrowheads="1"/>
          </p:cNvSpPr>
          <p:nvPr/>
        </p:nvSpPr>
        <p:spPr bwMode="auto">
          <a:xfrm>
            <a:off x="1371600" y="12954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BUDGET LINE</a:t>
            </a:r>
            <a:endParaRPr lang="en-US" sz="3600" dirty="0"/>
          </a:p>
        </p:txBody>
      </p:sp>
      <p:sp>
        <p:nvSpPr>
          <p:cNvPr id="81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/>
              <a:t>M    PxQ</a:t>
            </a:r>
            <a:r>
              <a:rPr lang="en-US" baseline="-25000"/>
              <a:t>x</a:t>
            </a:r>
            <a:r>
              <a:rPr lang="en-US"/>
              <a:t> + P</a:t>
            </a:r>
            <a:r>
              <a:rPr lang="en-US" baseline="-25000"/>
              <a:t>y</a:t>
            </a:r>
            <a:r>
              <a:rPr lang="en-US"/>
              <a:t>Q</a:t>
            </a:r>
            <a:r>
              <a:rPr lang="en-US" baseline="-25000"/>
              <a:t>y</a:t>
            </a:r>
            <a:endParaRPr lang="en-US" baseline="-25000"/>
          </a:p>
          <a:p>
            <a:pPr eaLnBrk="1" hangingPunct="1">
              <a:lnSpc>
                <a:spcPct val="125000"/>
              </a:lnSpc>
            </a:pPr>
            <a:r>
              <a:rPr lang="en-US"/>
              <a:t>Qx</a:t>
            </a:r>
            <a:r>
              <a:rPr lang="en-US" baseline="-25000"/>
              <a:t> </a:t>
            </a:r>
            <a:r>
              <a:rPr lang="en-US"/>
              <a:t>= M/Px</a:t>
            </a:r>
            <a:r>
              <a:rPr lang="en-US" baseline="-25000"/>
              <a:t> 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Py/P</a:t>
            </a:r>
            <a:r>
              <a:rPr lang="en-US" baseline="-25000"/>
              <a:t>x</a:t>
            </a:r>
            <a:r>
              <a:rPr lang="en-US"/>
              <a:t>*Q</a:t>
            </a:r>
            <a:r>
              <a:rPr lang="en-US" baseline="-25000"/>
              <a:t>y</a:t>
            </a:r>
            <a:endParaRPr lang="en-US" baseline="-25000"/>
          </a:p>
          <a:p>
            <a:pPr eaLnBrk="1" hangingPunct="1">
              <a:lnSpc>
                <a:spcPct val="125000"/>
              </a:lnSpc>
            </a:pPr>
            <a:r>
              <a:rPr lang="en-US"/>
              <a:t>Qy</a:t>
            </a:r>
            <a:r>
              <a:rPr lang="en-US" baseline="-25000"/>
              <a:t> </a:t>
            </a:r>
            <a:r>
              <a:rPr lang="en-US"/>
              <a:t>= M/Py</a:t>
            </a:r>
            <a:r>
              <a:rPr lang="en-US" baseline="-25000"/>
              <a:t> </a:t>
            </a:r>
            <a:r>
              <a:rPr lang="en-US"/>
              <a:t>-</a:t>
            </a:r>
            <a:r>
              <a:rPr lang="en-US" baseline="-25000"/>
              <a:t> </a:t>
            </a:r>
            <a:r>
              <a:rPr lang="en-US"/>
              <a:t>Px/P</a:t>
            </a:r>
            <a:r>
              <a:rPr lang="en-US" baseline="-25000"/>
              <a:t>y</a:t>
            </a:r>
            <a:r>
              <a:rPr lang="en-US"/>
              <a:t>*Q</a:t>
            </a:r>
            <a:r>
              <a:rPr lang="en-US" baseline="-25000"/>
              <a:t>x</a:t>
            </a:r>
            <a:endParaRPr lang="en-US" baseline="-25000"/>
          </a:p>
          <a:p>
            <a:pPr eaLnBrk="1" hangingPunct="1">
              <a:lnSpc>
                <a:spcPct val="125000"/>
              </a:lnSpc>
            </a:pPr>
            <a:r>
              <a:rPr lang="en-US" sz="3400"/>
              <a:t>Slope = -</a:t>
            </a:r>
            <a:r>
              <a:rPr lang="en-US" sz="3400" baseline="-25000"/>
              <a:t> </a:t>
            </a:r>
            <a:r>
              <a:rPr lang="en-US" sz="3400"/>
              <a:t>Px/Py</a:t>
            </a:r>
            <a:endParaRPr lang="en-US" sz="3400" b="1" baseline="-25000"/>
          </a:p>
          <a:p>
            <a:pPr eaLnBrk="1" hangingPunct="1">
              <a:lnSpc>
                <a:spcPct val="125000"/>
              </a:lnSpc>
            </a:pPr>
            <a:endParaRPr lang="en-US" baseline="-25000"/>
          </a:p>
        </p:txBody>
      </p:sp>
      <p:graphicFrame>
        <p:nvGraphicFramePr>
          <p:cNvPr id="8194" name="Object 1029"/>
          <p:cNvGraphicFramePr>
            <a:graphicFrameLocks noChangeAspect="1"/>
          </p:cNvGraphicFramePr>
          <p:nvPr/>
        </p:nvGraphicFramePr>
        <p:xfrm>
          <a:off x="1295400" y="1828800"/>
          <a:ext cx="60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3048000" imgH="3657600" progId="">
                  <p:embed/>
                </p:oleObj>
              </mc:Choice>
              <mc:Fallback>
                <p:oleObj name="Equation" r:id="rId1" imgW="3048000" imgH="3657600" progId="">
                  <p:embed/>
                  <p:pic>
                    <p:nvPicPr>
                      <p:cNvPr id="0" name="Picture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1828800"/>
                        <a:ext cx="609600" cy="304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8600" y="1981200"/>
            <a:ext cx="3657600" cy="3937000"/>
            <a:chOff x="-76200" y="1604963"/>
            <a:chExt cx="5265738" cy="4313237"/>
          </a:xfrm>
        </p:grpSpPr>
        <p:sp>
          <p:nvSpPr>
            <p:cNvPr id="36867" name="Line 4"/>
            <p:cNvSpPr>
              <a:spLocks noChangeShapeType="1"/>
            </p:cNvSpPr>
            <p:nvPr/>
          </p:nvSpPr>
          <p:spPr bwMode="auto">
            <a:xfrm>
              <a:off x="277813" y="2373313"/>
              <a:ext cx="4665662" cy="3192462"/>
            </a:xfrm>
            <a:prstGeom prst="line">
              <a:avLst/>
            </a:prstGeom>
            <a:noFill/>
            <a:ln w="61913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8" name="Line 6"/>
            <p:cNvSpPr>
              <a:spLocks noChangeShapeType="1"/>
            </p:cNvSpPr>
            <p:nvPr/>
          </p:nvSpPr>
          <p:spPr bwMode="auto">
            <a:xfrm>
              <a:off x="277813" y="2373313"/>
              <a:ext cx="4665662" cy="3192462"/>
            </a:xfrm>
            <a:prstGeom prst="line">
              <a:avLst/>
            </a:prstGeom>
            <a:noFill/>
            <a:ln w="6191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69" name="Rectangle 8"/>
            <p:cNvSpPr>
              <a:spLocks noChangeArrowheads="1"/>
            </p:cNvSpPr>
            <p:nvPr/>
          </p:nvSpPr>
          <p:spPr bwMode="auto">
            <a:xfrm>
              <a:off x="215900" y="2281238"/>
              <a:ext cx="92075" cy="1841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0" name="Rectangle 10"/>
            <p:cNvSpPr>
              <a:spLocks noChangeArrowheads="1"/>
            </p:cNvSpPr>
            <p:nvPr/>
          </p:nvSpPr>
          <p:spPr bwMode="auto">
            <a:xfrm>
              <a:off x="4851400" y="5565775"/>
              <a:ext cx="184150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1" name="Freeform 11"/>
            <p:cNvSpPr/>
            <p:nvPr/>
          </p:nvSpPr>
          <p:spPr bwMode="auto">
            <a:xfrm>
              <a:off x="307975" y="1604963"/>
              <a:ext cx="4881563" cy="3960812"/>
            </a:xfrm>
            <a:custGeom>
              <a:avLst/>
              <a:gdLst>
                <a:gd name="T0" fmla="*/ 2147483647 w 3075"/>
                <a:gd name="T1" fmla="*/ 2147483647 h 2495"/>
                <a:gd name="T2" fmla="*/ 0 w 3075"/>
                <a:gd name="T3" fmla="*/ 2147483647 h 2495"/>
                <a:gd name="T4" fmla="*/ 0 w 3075"/>
                <a:gd name="T5" fmla="*/ 0 h 2495"/>
                <a:gd name="T6" fmla="*/ 0 60000 65536"/>
                <a:gd name="T7" fmla="*/ 0 60000 65536"/>
                <a:gd name="T8" fmla="*/ 0 60000 65536"/>
                <a:gd name="T9" fmla="*/ 0 w 3075"/>
                <a:gd name="T10" fmla="*/ 0 h 2495"/>
                <a:gd name="T11" fmla="*/ 3075 w 3075"/>
                <a:gd name="T12" fmla="*/ 2495 h 2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5" h="2495">
                  <a:moveTo>
                    <a:pt x="3075" y="2495"/>
                  </a:moveTo>
                  <a:lnTo>
                    <a:pt x="0" y="2495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72" name="Rectangle 16"/>
            <p:cNvSpPr>
              <a:spLocks noChangeArrowheads="1"/>
            </p:cNvSpPr>
            <p:nvPr/>
          </p:nvSpPr>
          <p:spPr bwMode="auto">
            <a:xfrm>
              <a:off x="1143000" y="1828800"/>
              <a:ext cx="2717800" cy="369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Price of X Doubles</a:t>
              </a:r>
              <a:endParaRPr lang="en-US" altLang="en-US" sz="2400" b="1" dirty="0">
                <a:latin typeface="Times" pitchFamily="18" charset="0"/>
              </a:endParaRPr>
            </a:p>
          </p:txBody>
        </p:sp>
        <p:sp>
          <p:nvSpPr>
            <p:cNvPr id="36873" name="Rectangle 18"/>
            <p:cNvSpPr>
              <a:spLocks noChangeArrowheads="1"/>
            </p:cNvSpPr>
            <p:nvPr/>
          </p:nvSpPr>
          <p:spPr bwMode="auto">
            <a:xfrm>
              <a:off x="4835525" y="5672138"/>
              <a:ext cx="338138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4" name="Rectangle 19"/>
            <p:cNvSpPr>
              <a:spLocks noChangeArrowheads="1"/>
            </p:cNvSpPr>
            <p:nvPr/>
          </p:nvSpPr>
          <p:spPr bwMode="auto">
            <a:xfrm>
              <a:off x="1889125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5" name="Rectangle 20"/>
            <p:cNvSpPr>
              <a:spLocks noChangeArrowheads="1"/>
            </p:cNvSpPr>
            <p:nvPr/>
          </p:nvSpPr>
          <p:spPr bwMode="auto">
            <a:xfrm>
              <a:off x="2043113" y="3124200"/>
              <a:ext cx="153987" cy="184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6" name="Rectangle 21"/>
            <p:cNvSpPr>
              <a:spLocks noChangeArrowheads="1"/>
            </p:cNvSpPr>
            <p:nvPr/>
          </p:nvSpPr>
          <p:spPr bwMode="auto">
            <a:xfrm>
              <a:off x="2135188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7" name="Rectangle 22"/>
            <p:cNvSpPr>
              <a:spLocks noChangeArrowheads="1"/>
            </p:cNvSpPr>
            <p:nvPr/>
          </p:nvSpPr>
          <p:spPr bwMode="auto">
            <a:xfrm>
              <a:off x="2287588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8" name="Rectangle 23"/>
            <p:cNvSpPr>
              <a:spLocks noChangeArrowheads="1"/>
            </p:cNvSpPr>
            <p:nvPr/>
          </p:nvSpPr>
          <p:spPr bwMode="auto">
            <a:xfrm>
              <a:off x="2441575" y="3308350"/>
              <a:ext cx="153988" cy="369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latin typeface="Times" pitchFamily="18" charset="0"/>
                </a:rPr>
                <a:t>x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79" name="Rectangle 24"/>
            <p:cNvSpPr>
              <a:spLocks noChangeArrowheads="1"/>
            </p:cNvSpPr>
            <p:nvPr/>
          </p:nvSpPr>
          <p:spPr bwMode="auto">
            <a:xfrm>
              <a:off x="2563813" y="3155950"/>
              <a:ext cx="6762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 = $1)</a:t>
              </a:r>
              <a:endParaRPr lang="en-US" altLang="en-US" sz="2400" dirty="0">
                <a:latin typeface="Times" pitchFamily="18" charset="0"/>
              </a:endParaRPr>
            </a:p>
          </p:txBody>
        </p:sp>
        <p:sp>
          <p:nvSpPr>
            <p:cNvPr id="36880" name="Rectangle 31"/>
            <p:cNvSpPr>
              <a:spLocks noChangeArrowheads="1"/>
            </p:cNvSpPr>
            <p:nvPr/>
          </p:nvSpPr>
          <p:spPr bwMode="auto">
            <a:xfrm>
              <a:off x="-76200" y="2295525"/>
              <a:ext cx="338138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881" name="Rectangle 33"/>
            <p:cNvSpPr>
              <a:spLocks noChangeArrowheads="1"/>
            </p:cNvSpPr>
            <p:nvPr/>
          </p:nvSpPr>
          <p:spPr bwMode="auto">
            <a:xfrm>
              <a:off x="47625" y="5672138"/>
              <a:ext cx="214313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79200" y="2286000"/>
            <a:ext cx="3983800" cy="3708400"/>
            <a:chOff x="1905000" y="1604963"/>
            <a:chExt cx="5265738" cy="4313237"/>
          </a:xfrm>
        </p:grpSpPr>
        <p:sp>
          <p:nvSpPr>
            <p:cNvPr id="20" name="Freeform 3"/>
            <p:cNvSpPr/>
            <p:nvPr/>
          </p:nvSpPr>
          <p:spPr bwMode="auto">
            <a:xfrm>
              <a:off x="2289175" y="2403475"/>
              <a:ext cx="4605338" cy="3162300"/>
            </a:xfrm>
            <a:custGeom>
              <a:avLst/>
              <a:gdLst>
                <a:gd name="T0" fmla="*/ 2147483647 w 2901"/>
                <a:gd name="T1" fmla="*/ 2147483647 h 1992"/>
                <a:gd name="T2" fmla="*/ 0 w 2901"/>
                <a:gd name="T3" fmla="*/ 0 h 1992"/>
                <a:gd name="T4" fmla="*/ 2147483647 w 2901"/>
                <a:gd name="T5" fmla="*/ 2147483647 h 1992"/>
                <a:gd name="T6" fmla="*/ 2147483647 w 2901"/>
                <a:gd name="T7" fmla="*/ 2147483647 h 19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1"/>
                <a:gd name="T13" fmla="*/ 0 h 1992"/>
                <a:gd name="T14" fmla="*/ 2901 w 2901"/>
                <a:gd name="T15" fmla="*/ 1992 h 19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1" h="1992">
                  <a:moveTo>
                    <a:pt x="2901" y="1992"/>
                  </a:moveTo>
                  <a:lnTo>
                    <a:pt x="0" y="0"/>
                  </a:lnTo>
                  <a:lnTo>
                    <a:pt x="1451" y="1992"/>
                  </a:lnTo>
                  <a:lnTo>
                    <a:pt x="2901" y="1992"/>
                  </a:lnTo>
                  <a:close/>
                </a:path>
              </a:pathLst>
            </a:custGeom>
            <a:solidFill>
              <a:srgbClr val="FDCDC3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2259013" y="2373313"/>
              <a:ext cx="4665662" cy="3192462"/>
            </a:xfrm>
            <a:prstGeom prst="line">
              <a:avLst/>
            </a:prstGeom>
            <a:noFill/>
            <a:ln w="61913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flipH="1" flipV="1">
              <a:off x="2228850" y="2343150"/>
              <a:ext cx="2363788" cy="3222625"/>
            </a:xfrm>
            <a:prstGeom prst="line">
              <a:avLst/>
            </a:prstGeom>
            <a:noFill/>
            <a:ln w="61913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>
              <a:off x="2259013" y="2373313"/>
              <a:ext cx="4665662" cy="3192462"/>
            </a:xfrm>
            <a:prstGeom prst="line">
              <a:avLst/>
            </a:prstGeom>
            <a:noFill/>
            <a:ln w="6191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 flipH="1" flipV="1">
              <a:off x="2228850" y="2343150"/>
              <a:ext cx="2363788" cy="3222625"/>
            </a:xfrm>
            <a:prstGeom prst="line">
              <a:avLst/>
            </a:prstGeom>
            <a:noFill/>
            <a:ln w="6191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2197100" y="2281238"/>
              <a:ext cx="92075" cy="1841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4500563" y="5565775"/>
              <a:ext cx="184150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6832600" y="5565775"/>
              <a:ext cx="184150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/>
            <p:cNvSpPr/>
            <p:nvPr/>
          </p:nvSpPr>
          <p:spPr bwMode="auto">
            <a:xfrm>
              <a:off x="2289175" y="1604963"/>
              <a:ext cx="4881563" cy="3960812"/>
            </a:xfrm>
            <a:custGeom>
              <a:avLst/>
              <a:gdLst>
                <a:gd name="T0" fmla="*/ 2147483647 w 3075"/>
                <a:gd name="T1" fmla="*/ 2147483647 h 2495"/>
                <a:gd name="T2" fmla="*/ 0 w 3075"/>
                <a:gd name="T3" fmla="*/ 2147483647 h 2495"/>
                <a:gd name="T4" fmla="*/ 0 w 3075"/>
                <a:gd name="T5" fmla="*/ 0 h 2495"/>
                <a:gd name="T6" fmla="*/ 0 60000 65536"/>
                <a:gd name="T7" fmla="*/ 0 60000 65536"/>
                <a:gd name="T8" fmla="*/ 0 60000 65536"/>
                <a:gd name="T9" fmla="*/ 0 w 3075"/>
                <a:gd name="T10" fmla="*/ 0 h 2495"/>
                <a:gd name="T11" fmla="*/ 3075 w 3075"/>
                <a:gd name="T12" fmla="*/ 2495 h 24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75" h="2495">
                  <a:moveTo>
                    <a:pt x="3075" y="2495"/>
                  </a:moveTo>
                  <a:lnTo>
                    <a:pt x="0" y="2495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/>
            <p:cNvSpPr/>
            <p:nvPr/>
          </p:nvSpPr>
          <p:spPr bwMode="auto">
            <a:xfrm>
              <a:off x="3970338" y="4060825"/>
              <a:ext cx="698500" cy="523875"/>
            </a:xfrm>
            <a:custGeom>
              <a:avLst/>
              <a:gdLst>
                <a:gd name="T0" fmla="*/ 0 w 368"/>
                <a:gd name="T1" fmla="*/ 2147483647 h 310"/>
                <a:gd name="T2" fmla="*/ 2147483647 w 368"/>
                <a:gd name="T3" fmla="*/ 2147483647 h 310"/>
                <a:gd name="T4" fmla="*/ 2147483647 w 368"/>
                <a:gd name="T5" fmla="*/ 2147483647 h 310"/>
                <a:gd name="T6" fmla="*/ 2147483647 w 368"/>
                <a:gd name="T7" fmla="*/ 2147483647 h 310"/>
                <a:gd name="T8" fmla="*/ 2147483647 w 368"/>
                <a:gd name="T9" fmla="*/ 2147483647 h 310"/>
                <a:gd name="T10" fmla="*/ 2147483647 w 368"/>
                <a:gd name="T11" fmla="*/ 0 h 3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8"/>
                <a:gd name="T19" fmla="*/ 0 h 310"/>
                <a:gd name="T20" fmla="*/ 368 w 368"/>
                <a:gd name="T21" fmla="*/ 310 h 3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8" h="310">
                  <a:moveTo>
                    <a:pt x="0" y="310"/>
                  </a:moveTo>
                  <a:lnTo>
                    <a:pt x="39" y="290"/>
                  </a:lnTo>
                  <a:lnTo>
                    <a:pt x="97" y="271"/>
                  </a:lnTo>
                  <a:lnTo>
                    <a:pt x="174" y="213"/>
                  </a:lnTo>
                  <a:lnTo>
                    <a:pt x="271" y="116"/>
                  </a:lnTo>
                  <a:lnTo>
                    <a:pt x="368" y="0"/>
                  </a:lnTo>
                </a:path>
              </a:pathLst>
            </a:custGeom>
            <a:noFill/>
            <a:ln w="61913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452938" y="4445000"/>
              <a:ext cx="552450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</a:rPr>
                <a:t>Loss</a:t>
              </a:r>
              <a:endParaRPr lang="en-US" altLang="en-US" sz="2400" dirty="0">
                <a:latin typeface="Times" pitchFamily="18" charset="0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816725" y="5672138"/>
              <a:ext cx="338138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3870325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4024313" y="3124200"/>
              <a:ext cx="153987" cy="1841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4116388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4268788" y="3155950"/>
              <a:ext cx="2444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4422775" y="3308350"/>
              <a:ext cx="96838" cy="2301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545013" y="3155950"/>
              <a:ext cx="676275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= $1)</a:t>
              </a:r>
              <a:endParaRPr lang="en-US" altLang="en-US" sz="2400">
                <a:latin typeface="Times" pitchFamily="18" charset="0"/>
              </a:endParaRPr>
            </a:p>
          </p:txBody>
        </p:sp>
        <p:grpSp>
          <p:nvGrpSpPr>
            <p:cNvPr id="39" name="Group 25"/>
            <p:cNvGrpSpPr/>
            <p:nvPr/>
          </p:nvGrpSpPr>
          <p:grpSpPr bwMode="auto">
            <a:xfrm>
              <a:off x="2825764" y="4935536"/>
              <a:ext cx="1352555" cy="554037"/>
              <a:chOff x="2212" y="3109"/>
              <a:chExt cx="852" cy="349"/>
            </a:xfrm>
          </p:grpSpPr>
          <p:sp>
            <p:nvSpPr>
              <p:cNvPr id="43" name="Rectangle 26"/>
              <p:cNvSpPr>
                <a:spLocks noChangeArrowheads="1"/>
              </p:cNvSpPr>
              <p:nvPr/>
            </p:nvSpPr>
            <p:spPr bwMode="auto">
              <a:xfrm>
                <a:off x="2212" y="3129"/>
                <a:ext cx="154" cy="1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L</a:t>
                </a:r>
                <a:endParaRPr lang="en-US" altLang="en-US" sz="2400">
                  <a:latin typeface="Times" pitchFamily="18" charset="0"/>
                </a:endParaRPr>
              </a:p>
            </p:txBody>
          </p:sp>
          <p:sp>
            <p:nvSpPr>
              <p:cNvPr id="44" name="Rectangle 27"/>
              <p:cNvSpPr>
                <a:spLocks noChangeArrowheads="1"/>
              </p:cNvSpPr>
              <p:nvPr/>
            </p:nvSpPr>
            <p:spPr bwMode="auto">
              <a:xfrm>
                <a:off x="2309" y="3109"/>
                <a:ext cx="97" cy="11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1500">
                    <a:solidFill>
                      <a:srgbClr val="000000"/>
                    </a:solidFill>
                    <a:latin typeface="Arial" panose="020B0604020202020204" pitchFamily="34" charset="0"/>
                  </a:rPr>
                  <a:t>2</a:t>
                </a:r>
                <a:endParaRPr lang="en-US" altLang="en-US" sz="2400">
                  <a:latin typeface="Times" pitchFamily="18" charset="0"/>
                </a:endParaRPr>
              </a:p>
            </p:txBody>
          </p:sp>
          <p:sp>
            <p:nvSpPr>
              <p:cNvPr id="45" name="Rectangle 28"/>
              <p:cNvSpPr>
                <a:spLocks noChangeArrowheads="1"/>
              </p:cNvSpPr>
              <p:nvPr/>
            </p:nvSpPr>
            <p:spPr bwMode="auto">
              <a:xfrm>
                <a:off x="2367" y="3129"/>
                <a:ext cx="154" cy="1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:endParaRPr lang="en-US" altLang="en-US" sz="2400">
                  <a:latin typeface="Times" pitchFamily="18" charset="0"/>
                </a:endParaRPr>
              </a:p>
            </p:txBody>
          </p:sp>
          <p:sp>
            <p:nvSpPr>
              <p:cNvPr id="46" name="Rectangle 29"/>
              <p:cNvSpPr>
                <a:spLocks noChangeArrowheads="1"/>
              </p:cNvSpPr>
              <p:nvPr/>
            </p:nvSpPr>
            <p:spPr bwMode="auto">
              <a:xfrm>
                <a:off x="2464" y="3129"/>
                <a:ext cx="154" cy="1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p</a:t>
                </a:r>
                <a:endParaRPr lang="en-US" altLang="en-US" sz="2400">
                  <a:latin typeface="Times" pitchFamily="18" charset="0"/>
                </a:endParaRPr>
              </a:p>
            </p:txBody>
          </p:sp>
          <p:sp>
            <p:nvSpPr>
              <p:cNvPr id="47" name="Rectangle 30"/>
              <p:cNvSpPr>
                <a:spLocks noChangeArrowheads="1"/>
              </p:cNvSpPr>
              <p:nvPr/>
            </p:nvSpPr>
            <p:spPr bwMode="auto">
              <a:xfrm>
                <a:off x="2560" y="3225"/>
                <a:ext cx="97" cy="23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400">
                    <a:latin typeface="Times" pitchFamily="18" charset="0"/>
                  </a:rPr>
                  <a:t>x</a:t>
                </a:r>
                <a:endParaRPr lang="en-US" altLang="en-US" sz="2400">
                  <a:latin typeface="Times" pitchFamily="18" charset="0"/>
                </a:endParaRPr>
              </a:p>
            </p:txBody>
          </p:sp>
          <p:sp>
            <p:nvSpPr>
              <p:cNvPr id="48" name="Rectangle 31"/>
              <p:cNvSpPr>
                <a:spLocks noChangeArrowheads="1"/>
              </p:cNvSpPr>
              <p:nvPr/>
            </p:nvSpPr>
            <p:spPr bwMode="auto">
              <a:xfrm>
                <a:off x="2638" y="3129"/>
                <a:ext cx="426" cy="1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en-US" sz="2000">
                    <a:solidFill>
                      <a:srgbClr val="000000"/>
                    </a:solidFill>
                    <a:latin typeface="Arial" panose="020B0604020202020204" pitchFamily="34" charset="0"/>
                  </a:rPr>
                  <a:t> = $2)</a:t>
                </a:r>
                <a:endParaRPr lang="en-US" altLang="en-US" sz="2400">
                  <a:latin typeface="Times" pitchFamily="18" charset="0"/>
                </a:endParaRPr>
              </a:p>
            </p:txBody>
          </p:sp>
        </p:grp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1905000" y="2295525"/>
              <a:ext cx="338138" cy="2460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1" name="Rectangle 33"/>
            <p:cNvSpPr>
              <a:spLocks noChangeArrowheads="1"/>
            </p:cNvSpPr>
            <p:nvPr/>
          </p:nvSpPr>
          <p:spPr bwMode="auto">
            <a:xfrm>
              <a:off x="4484688" y="5672138"/>
              <a:ext cx="338137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2" name="Rectangle 34"/>
            <p:cNvSpPr>
              <a:spLocks noChangeArrowheads="1"/>
            </p:cNvSpPr>
            <p:nvPr/>
          </p:nvSpPr>
          <p:spPr bwMode="auto">
            <a:xfrm>
              <a:off x="2028825" y="5672138"/>
              <a:ext cx="214313" cy="2460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</p:grp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63337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</a:rPr>
              <a:t>Changes in the Budget Constraint</a:t>
            </a:r>
            <a:endParaRPr lang="en-US" altLang="en-US" sz="3200" dirty="0">
              <a:latin typeface="Times" pitchFamily="18" charset="0"/>
            </a:endParaRPr>
          </a:p>
        </p:txBody>
      </p:sp>
      <p:sp>
        <p:nvSpPr>
          <p:cNvPr id="50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8296" y="381001"/>
            <a:ext cx="7772400" cy="762000"/>
          </a:xfrm>
        </p:spPr>
        <p:txBody>
          <a:bodyPr>
            <a:normAutofit/>
          </a:bodyPr>
          <a:lstStyle/>
          <a:p>
            <a:r>
              <a:rPr lang="en-IN" sz="3200" dirty="0"/>
              <a:t>Topics to be covered: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496" y="1091406"/>
            <a:ext cx="7772400" cy="508079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Indifference Curve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Properties of Indifference Curve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Utility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Diminishing Marginal Utility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Budget Constraint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Consumer Equilibrium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Utility maximisation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Derivation of Individual demand curve from price consumption curve  </a:t>
            </a:r>
            <a:endParaRPr lang="en-IN" sz="2000" dirty="0">
              <a:solidFill>
                <a:schemeClr val="tx1"/>
              </a:solidFill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that can be consulted: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C. Petersen, W. C. Lewis and S. K. Jain,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Economics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ed., Pearson Education 2006.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Salvatore, Managerial Economics in a Global Economy, 8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Thomson Asia, 2015.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H. Frank, Microeconomics and Behavior, 7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Mc-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Hill Irwin, 2008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685800"/>
            <a:ext cx="6333785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</a:rPr>
              <a:t>Changes in the Budget Constraint</a:t>
            </a:r>
            <a:endParaRPr lang="en-US" altLang="en-US" sz="3200" dirty="0">
              <a:latin typeface="Times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1981200"/>
            <a:ext cx="4232275" cy="3924300"/>
            <a:chOff x="2063750" y="928474"/>
            <a:chExt cx="5216525" cy="4977026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2354263" y="3944938"/>
              <a:ext cx="2371725" cy="158115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2405063" y="3978275"/>
              <a:ext cx="2371725" cy="1581150"/>
            </a:xfrm>
            <a:prstGeom prst="line">
              <a:avLst/>
            </a:prstGeom>
            <a:noFill/>
            <a:ln w="60325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2384425" y="3884613"/>
              <a:ext cx="60325" cy="212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4635500" y="5556250"/>
              <a:ext cx="180975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3"/>
            <p:cNvSpPr/>
            <p:nvPr/>
          </p:nvSpPr>
          <p:spPr bwMode="auto">
            <a:xfrm>
              <a:off x="2444750" y="1604963"/>
              <a:ext cx="4835525" cy="3951287"/>
            </a:xfrm>
            <a:custGeom>
              <a:avLst/>
              <a:gdLst>
                <a:gd name="T0" fmla="*/ 2147483647 w 3046"/>
                <a:gd name="T1" fmla="*/ 2147483647 h 2489"/>
                <a:gd name="T2" fmla="*/ 0 w 3046"/>
                <a:gd name="T3" fmla="*/ 2147483647 h 2489"/>
                <a:gd name="T4" fmla="*/ 0 w 3046"/>
                <a:gd name="T5" fmla="*/ 0 h 2489"/>
                <a:gd name="T6" fmla="*/ 0 60000 65536"/>
                <a:gd name="T7" fmla="*/ 0 60000 65536"/>
                <a:gd name="T8" fmla="*/ 0 60000 65536"/>
                <a:gd name="T9" fmla="*/ 0 w 3046"/>
                <a:gd name="T10" fmla="*/ 0 h 2489"/>
                <a:gd name="T11" fmla="*/ 3046 w 3046"/>
                <a:gd name="T12" fmla="*/ 2489 h 2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6" h="2489">
                  <a:moveTo>
                    <a:pt x="3046" y="2489"/>
                  </a:moveTo>
                  <a:lnTo>
                    <a:pt x="0" y="2489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7"/>
            <p:cNvSpPr>
              <a:spLocks noChangeArrowheads="1"/>
            </p:cNvSpPr>
            <p:nvPr/>
          </p:nvSpPr>
          <p:spPr bwMode="auto">
            <a:xfrm>
              <a:off x="3942169" y="928474"/>
              <a:ext cx="2352675" cy="36512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Income Doubles</a:t>
              </a:r>
              <a:endParaRPr lang="en-US" altLang="en-US" sz="2400" b="1" dirty="0">
                <a:latin typeface="Times" pitchFamily="18" charset="0"/>
              </a:endParaRP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2520950" y="4962525"/>
              <a:ext cx="21272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2673350" y="4932363"/>
              <a:ext cx="150813" cy="182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2763838" y="4962525"/>
              <a:ext cx="24447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2916238" y="4962525"/>
              <a:ext cx="211137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3098800" y="4962525"/>
              <a:ext cx="12065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3159125" y="4932363"/>
              <a:ext cx="21272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3311525" y="4962525"/>
              <a:ext cx="57785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$50)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2063750" y="3868738"/>
              <a:ext cx="33337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4649788" y="5662613"/>
              <a:ext cx="33337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216150" y="5662613"/>
              <a:ext cx="21272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0" y="1981201"/>
            <a:ext cx="4572000" cy="4114800"/>
            <a:chOff x="1987550" y="1604963"/>
            <a:chExt cx="5230813" cy="4300537"/>
          </a:xfrm>
        </p:grpSpPr>
        <p:sp>
          <p:nvSpPr>
            <p:cNvPr id="21" name="Freeform 3"/>
            <p:cNvSpPr/>
            <p:nvPr/>
          </p:nvSpPr>
          <p:spPr bwMode="auto">
            <a:xfrm>
              <a:off x="2368550" y="2425700"/>
              <a:ext cx="4562475" cy="3130550"/>
            </a:xfrm>
            <a:custGeom>
              <a:avLst/>
              <a:gdLst>
                <a:gd name="T0" fmla="*/ 2147483647 w 2874"/>
                <a:gd name="T1" fmla="*/ 2147483647 h 1972"/>
                <a:gd name="T2" fmla="*/ 0 w 2874"/>
                <a:gd name="T3" fmla="*/ 2147483647 h 1972"/>
                <a:gd name="T4" fmla="*/ 0 w 2874"/>
                <a:gd name="T5" fmla="*/ 0 h 1972"/>
                <a:gd name="T6" fmla="*/ 2147483647 w 2874"/>
                <a:gd name="T7" fmla="*/ 2147483647 h 1972"/>
                <a:gd name="T8" fmla="*/ 2147483647 w 2874"/>
                <a:gd name="T9" fmla="*/ 2147483647 h 19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4"/>
                <a:gd name="T16" fmla="*/ 0 h 1972"/>
                <a:gd name="T17" fmla="*/ 2874 w 2874"/>
                <a:gd name="T18" fmla="*/ 1972 h 19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4" h="1972">
                  <a:moveTo>
                    <a:pt x="1437" y="1972"/>
                  </a:moveTo>
                  <a:lnTo>
                    <a:pt x="0" y="976"/>
                  </a:lnTo>
                  <a:lnTo>
                    <a:pt x="0" y="0"/>
                  </a:lnTo>
                  <a:lnTo>
                    <a:pt x="2874" y="1972"/>
                  </a:lnTo>
                  <a:lnTo>
                    <a:pt x="1437" y="1972"/>
                  </a:lnTo>
                  <a:close/>
                </a:path>
              </a:pathLst>
            </a:custGeom>
            <a:solidFill>
              <a:srgbClr val="CCEBC5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"/>
            <p:cNvSpPr>
              <a:spLocks noChangeShapeType="1"/>
            </p:cNvSpPr>
            <p:nvPr/>
          </p:nvSpPr>
          <p:spPr bwMode="auto">
            <a:xfrm>
              <a:off x="2338388" y="2395538"/>
              <a:ext cx="4622800" cy="3160712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"/>
            <p:cNvSpPr>
              <a:spLocks noChangeShapeType="1"/>
            </p:cNvSpPr>
            <p:nvPr/>
          </p:nvSpPr>
          <p:spPr bwMode="auto">
            <a:xfrm>
              <a:off x="2278063" y="3944938"/>
              <a:ext cx="2371725" cy="1581150"/>
            </a:xfrm>
            <a:prstGeom prst="line">
              <a:avLst/>
            </a:prstGeom>
            <a:noFill/>
            <a:ln w="60325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2338388" y="2395538"/>
              <a:ext cx="4622800" cy="3160712"/>
            </a:xfrm>
            <a:prstGeom prst="line">
              <a:avLst/>
            </a:prstGeom>
            <a:noFill/>
            <a:ln w="60325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2328863" y="3978275"/>
              <a:ext cx="2371725" cy="1581150"/>
            </a:xfrm>
            <a:prstGeom prst="line">
              <a:avLst/>
            </a:prstGeom>
            <a:noFill/>
            <a:ln w="60325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 flipH="1">
              <a:off x="3879850" y="3937000"/>
              <a:ext cx="619125" cy="1016000"/>
            </a:xfrm>
            <a:prstGeom prst="line">
              <a:avLst/>
            </a:prstGeom>
            <a:noFill/>
            <a:ln w="60325">
              <a:solidFill>
                <a:srgbClr val="000000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2308225" y="2303463"/>
              <a:ext cx="60325" cy="1825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2308225" y="3884613"/>
              <a:ext cx="60325" cy="2127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4559300" y="5556250"/>
              <a:ext cx="180975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6869113" y="5556250"/>
              <a:ext cx="182562" cy="92075"/>
            </a:xfrm>
            <a:prstGeom prst="rect">
              <a:avLst/>
            </a:prstGeom>
            <a:solidFill>
              <a:srgbClr val="FFFFFF"/>
            </a:solidFill>
            <a:ln w="30163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3"/>
            <p:cNvSpPr/>
            <p:nvPr/>
          </p:nvSpPr>
          <p:spPr bwMode="auto">
            <a:xfrm>
              <a:off x="2368550" y="1604963"/>
              <a:ext cx="4835525" cy="3951287"/>
            </a:xfrm>
            <a:custGeom>
              <a:avLst/>
              <a:gdLst>
                <a:gd name="T0" fmla="*/ 2147483647 w 3046"/>
                <a:gd name="T1" fmla="*/ 2147483647 h 2489"/>
                <a:gd name="T2" fmla="*/ 0 w 3046"/>
                <a:gd name="T3" fmla="*/ 2147483647 h 2489"/>
                <a:gd name="T4" fmla="*/ 0 w 3046"/>
                <a:gd name="T5" fmla="*/ 0 h 2489"/>
                <a:gd name="T6" fmla="*/ 0 60000 65536"/>
                <a:gd name="T7" fmla="*/ 0 60000 65536"/>
                <a:gd name="T8" fmla="*/ 0 60000 65536"/>
                <a:gd name="T9" fmla="*/ 0 w 3046"/>
                <a:gd name="T10" fmla="*/ 0 h 2489"/>
                <a:gd name="T11" fmla="*/ 3046 w 3046"/>
                <a:gd name="T12" fmla="*/ 2489 h 24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46" h="2489">
                  <a:moveTo>
                    <a:pt x="3046" y="2489"/>
                  </a:moveTo>
                  <a:lnTo>
                    <a:pt x="0" y="2489"/>
                  </a:lnTo>
                  <a:lnTo>
                    <a:pt x="0" y="0"/>
                  </a:lnTo>
                </a:path>
              </a:pathLst>
            </a:custGeom>
            <a:noFill/>
            <a:ln w="30163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238625" y="4476750"/>
              <a:ext cx="54610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Gain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762750" y="5662613"/>
              <a:ext cx="455613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100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3325813" y="2774950"/>
              <a:ext cx="21272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3478213" y="2743200"/>
              <a:ext cx="150812" cy="1825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568700" y="2774950"/>
              <a:ext cx="24447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721100" y="2774950"/>
              <a:ext cx="211138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873500" y="2774950"/>
              <a:ext cx="12065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3963988" y="2743200"/>
              <a:ext cx="21272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4086225" y="2774950"/>
              <a:ext cx="728663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$100)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2444750" y="4962525"/>
              <a:ext cx="21272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 dirty="0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 dirty="0">
                <a:latin typeface="Times" pitchFamily="18" charset="0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2597150" y="4932363"/>
              <a:ext cx="150813" cy="1825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2687638" y="4962525"/>
              <a:ext cx="244475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2840038" y="4962525"/>
              <a:ext cx="211137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3022600" y="4962525"/>
              <a:ext cx="12065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3082925" y="4932363"/>
              <a:ext cx="21272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=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3235325" y="4962525"/>
              <a:ext cx="577850" cy="2428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 $50)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1987550" y="2287588"/>
              <a:ext cx="33337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1987550" y="3868738"/>
              <a:ext cx="33337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4573588" y="5662613"/>
              <a:ext cx="33337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50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2139950" y="5662613"/>
              <a:ext cx="212725" cy="24288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</p:grpSp>
      <p:sp>
        <p:nvSpPr>
          <p:cNvPr id="52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72390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Consumer Equilibrium</a:t>
            </a:r>
            <a:endParaRPr lang="en-US" sz="36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38" y="2384425"/>
            <a:ext cx="8001000" cy="3635375"/>
          </a:xfrm>
        </p:spPr>
        <p:txBody>
          <a:bodyPr/>
          <a:lstStyle/>
          <a:p>
            <a:pPr eaLnBrk="1" hangingPunct="1"/>
            <a:r>
              <a:rPr lang="en-US" dirty="0"/>
              <a:t>Consumer Equilibrium is attained when maximum satisfaction is obtained from given choices-</a:t>
            </a: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lvl="1" eaLnBrk="1" hangingPunct="1"/>
            <a:r>
              <a:rPr lang="en-US" b="1" dirty="0"/>
              <a:t>Utility Maximization</a:t>
            </a:r>
            <a:endParaRPr lang="en-US" b="1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2028825" y="273050"/>
            <a:ext cx="44513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b="1">
                <a:latin typeface="Arial" panose="020B0604020202020204" pitchFamily="34" charset="0"/>
              </a:rPr>
              <a:t>Utility Maximization</a:t>
            </a:r>
            <a:endParaRPr lang="en-US" altLang="en-US" sz="3600" b="1">
              <a:latin typeface="Times" pitchFamily="18" charset="0"/>
            </a:endParaRPr>
          </a:p>
        </p:txBody>
      </p:sp>
      <p:sp>
        <p:nvSpPr>
          <p:cNvPr id="41987" name="Freeform 3"/>
          <p:cNvSpPr/>
          <p:nvPr/>
        </p:nvSpPr>
        <p:spPr bwMode="auto">
          <a:xfrm>
            <a:off x="1782763" y="3521075"/>
            <a:ext cx="4403725" cy="2239963"/>
          </a:xfrm>
          <a:custGeom>
            <a:avLst/>
            <a:gdLst>
              <a:gd name="T0" fmla="*/ 0 w 2774"/>
              <a:gd name="T1" fmla="*/ 0 h 1411"/>
              <a:gd name="T2" fmla="*/ 0 w 2774"/>
              <a:gd name="T3" fmla="*/ 2147483647 h 1411"/>
              <a:gd name="T4" fmla="*/ 2147483647 w 2774"/>
              <a:gd name="T5" fmla="*/ 2147483647 h 1411"/>
              <a:gd name="T6" fmla="*/ 0 w 2774"/>
              <a:gd name="T7" fmla="*/ 0 h 1411"/>
              <a:gd name="T8" fmla="*/ 0 60000 65536"/>
              <a:gd name="T9" fmla="*/ 0 60000 65536"/>
              <a:gd name="T10" fmla="*/ 0 60000 65536"/>
              <a:gd name="T11" fmla="*/ 0 60000 65536"/>
              <a:gd name="T12" fmla="*/ 0 w 2774"/>
              <a:gd name="T13" fmla="*/ 0 h 1411"/>
              <a:gd name="T14" fmla="*/ 2774 w 2774"/>
              <a:gd name="T15" fmla="*/ 1411 h 1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" h="1411">
                <a:moveTo>
                  <a:pt x="0" y="0"/>
                </a:moveTo>
                <a:lnTo>
                  <a:pt x="0" y="1411"/>
                </a:lnTo>
                <a:lnTo>
                  <a:pt x="2774" y="1411"/>
                </a:lnTo>
                <a:lnTo>
                  <a:pt x="0" y="0"/>
                </a:lnTo>
                <a:close/>
              </a:path>
            </a:pathLst>
          </a:custGeom>
          <a:solidFill>
            <a:srgbClr val="FDCDC3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88" name="Freeform 4"/>
          <p:cNvSpPr/>
          <p:nvPr/>
        </p:nvSpPr>
        <p:spPr bwMode="auto">
          <a:xfrm>
            <a:off x="2684463" y="3959225"/>
            <a:ext cx="3114675" cy="1595438"/>
          </a:xfrm>
          <a:custGeom>
            <a:avLst/>
            <a:gdLst>
              <a:gd name="T0" fmla="*/ 2147483647 w 1962"/>
              <a:gd name="T1" fmla="*/ 2147483647 h 1005"/>
              <a:gd name="T2" fmla="*/ 2147483647 w 1962"/>
              <a:gd name="T3" fmla="*/ 2147483647 h 1005"/>
              <a:gd name="T4" fmla="*/ 2147483647 w 1962"/>
              <a:gd name="T5" fmla="*/ 2147483647 h 1005"/>
              <a:gd name="T6" fmla="*/ 0 w 1962"/>
              <a:gd name="T7" fmla="*/ 0 h 1005"/>
              <a:gd name="T8" fmla="*/ 0 w 1962"/>
              <a:gd name="T9" fmla="*/ 2147483647 h 1005"/>
              <a:gd name="T10" fmla="*/ 2147483647 w 1962"/>
              <a:gd name="T11" fmla="*/ 2147483647 h 1005"/>
              <a:gd name="T12" fmla="*/ 2147483647 w 1962"/>
              <a:gd name="T13" fmla="*/ 2147483647 h 1005"/>
              <a:gd name="T14" fmla="*/ 2147483647 w 1962"/>
              <a:gd name="T15" fmla="*/ 2147483647 h 1005"/>
              <a:gd name="T16" fmla="*/ 2147483647 w 1962"/>
              <a:gd name="T17" fmla="*/ 2147483647 h 1005"/>
              <a:gd name="T18" fmla="*/ 2147483647 w 1962"/>
              <a:gd name="T19" fmla="*/ 2147483647 h 1005"/>
              <a:gd name="T20" fmla="*/ 2147483647 w 1962"/>
              <a:gd name="T21" fmla="*/ 2147483647 h 1005"/>
              <a:gd name="T22" fmla="*/ 2147483647 w 1962"/>
              <a:gd name="T23" fmla="*/ 2147483647 h 1005"/>
              <a:gd name="T24" fmla="*/ 2147483647 w 1962"/>
              <a:gd name="T25" fmla="*/ 2147483647 h 1005"/>
              <a:gd name="T26" fmla="*/ 2147483647 w 1962"/>
              <a:gd name="T27" fmla="*/ 2147483647 h 1005"/>
              <a:gd name="T28" fmla="*/ 2147483647 w 1962"/>
              <a:gd name="T29" fmla="*/ 2147483647 h 1005"/>
              <a:gd name="T30" fmla="*/ 2147483647 w 1962"/>
              <a:gd name="T31" fmla="*/ 2147483647 h 1005"/>
              <a:gd name="T32" fmla="*/ 2147483647 w 1962"/>
              <a:gd name="T33" fmla="*/ 2147483647 h 1005"/>
              <a:gd name="T34" fmla="*/ 2147483647 w 1962"/>
              <a:gd name="T35" fmla="*/ 2147483647 h 1005"/>
              <a:gd name="T36" fmla="*/ 2147483647 w 1962"/>
              <a:gd name="T37" fmla="*/ 2147483647 h 1005"/>
              <a:gd name="T38" fmla="*/ 2147483647 w 1962"/>
              <a:gd name="T39" fmla="*/ 2147483647 h 10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62"/>
              <a:gd name="T61" fmla="*/ 0 h 1005"/>
              <a:gd name="T62" fmla="*/ 1962 w 1962"/>
              <a:gd name="T63" fmla="*/ 1005 h 10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62" h="1005">
                <a:moveTo>
                  <a:pt x="1962" y="1005"/>
                </a:moveTo>
                <a:lnTo>
                  <a:pt x="1297" y="665"/>
                </a:lnTo>
                <a:lnTo>
                  <a:pt x="649" y="340"/>
                </a:lnTo>
                <a:lnTo>
                  <a:pt x="0" y="0"/>
                </a:lnTo>
                <a:lnTo>
                  <a:pt x="0" y="16"/>
                </a:lnTo>
                <a:lnTo>
                  <a:pt x="32" y="65"/>
                </a:lnTo>
                <a:lnTo>
                  <a:pt x="97" y="146"/>
                </a:lnTo>
                <a:lnTo>
                  <a:pt x="178" y="243"/>
                </a:lnTo>
                <a:lnTo>
                  <a:pt x="292" y="357"/>
                </a:lnTo>
                <a:lnTo>
                  <a:pt x="438" y="486"/>
                </a:lnTo>
                <a:lnTo>
                  <a:pt x="633" y="616"/>
                </a:lnTo>
                <a:lnTo>
                  <a:pt x="860" y="730"/>
                </a:lnTo>
                <a:lnTo>
                  <a:pt x="1054" y="827"/>
                </a:lnTo>
                <a:lnTo>
                  <a:pt x="1249" y="892"/>
                </a:lnTo>
                <a:lnTo>
                  <a:pt x="1427" y="924"/>
                </a:lnTo>
                <a:lnTo>
                  <a:pt x="1606" y="957"/>
                </a:lnTo>
                <a:lnTo>
                  <a:pt x="1752" y="989"/>
                </a:lnTo>
                <a:lnTo>
                  <a:pt x="1865" y="989"/>
                </a:lnTo>
                <a:lnTo>
                  <a:pt x="1930" y="1005"/>
                </a:lnTo>
                <a:lnTo>
                  <a:pt x="1962" y="1005"/>
                </a:lnTo>
                <a:close/>
              </a:path>
            </a:pathLst>
          </a:custGeom>
          <a:solidFill>
            <a:srgbClr val="CCEBC5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731963" y="3470275"/>
            <a:ext cx="4505325" cy="22907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731963" y="3470275"/>
            <a:ext cx="4505325" cy="2290763"/>
          </a:xfrm>
          <a:prstGeom prst="line">
            <a:avLst/>
          </a:prstGeom>
          <a:noFill/>
          <a:ln w="50800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785938" y="3960813"/>
            <a:ext cx="847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 flipV="1">
            <a:off x="2686050" y="3984625"/>
            <a:ext cx="1588" cy="1768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3" name="Freeform 9"/>
          <p:cNvSpPr/>
          <p:nvPr/>
        </p:nvSpPr>
        <p:spPr bwMode="auto">
          <a:xfrm>
            <a:off x="2298700" y="2554288"/>
            <a:ext cx="5214938" cy="3041650"/>
          </a:xfrm>
          <a:custGeom>
            <a:avLst/>
            <a:gdLst>
              <a:gd name="T0" fmla="*/ 0 w 3292"/>
              <a:gd name="T1" fmla="*/ 0 h 1930"/>
              <a:gd name="T2" fmla="*/ 2147483647 w 3292"/>
              <a:gd name="T3" fmla="*/ 2147483647 h 1930"/>
              <a:gd name="T4" fmla="*/ 2147483647 w 3292"/>
              <a:gd name="T5" fmla="*/ 2147483647 h 1930"/>
              <a:gd name="T6" fmla="*/ 2147483647 w 3292"/>
              <a:gd name="T7" fmla="*/ 2147483647 h 1930"/>
              <a:gd name="T8" fmla="*/ 2147483647 w 3292"/>
              <a:gd name="T9" fmla="*/ 2147483647 h 1930"/>
              <a:gd name="T10" fmla="*/ 2147483647 w 3292"/>
              <a:gd name="T11" fmla="*/ 2147483647 h 1930"/>
              <a:gd name="T12" fmla="*/ 2147483647 w 3292"/>
              <a:gd name="T13" fmla="*/ 2147483647 h 1930"/>
              <a:gd name="T14" fmla="*/ 2147483647 w 3292"/>
              <a:gd name="T15" fmla="*/ 2147483647 h 1930"/>
              <a:gd name="T16" fmla="*/ 2147483647 w 3292"/>
              <a:gd name="T17" fmla="*/ 2147483647 h 1930"/>
              <a:gd name="T18" fmla="*/ 2147483647 w 3292"/>
              <a:gd name="T19" fmla="*/ 2147483647 h 1930"/>
              <a:gd name="T20" fmla="*/ 2147483647 w 3292"/>
              <a:gd name="T21" fmla="*/ 2147483647 h 1930"/>
              <a:gd name="T22" fmla="*/ 2147483647 w 3292"/>
              <a:gd name="T23" fmla="*/ 2147483647 h 1930"/>
              <a:gd name="T24" fmla="*/ 2147483647 w 3292"/>
              <a:gd name="T25" fmla="*/ 2147483647 h 1930"/>
              <a:gd name="T26" fmla="*/ 2147483647 w 3292"/>
              <a:gd name="T27" fmla="*/ 2147483647 h 1930"/>
              <a:gd name="T28" fmla="*/ 2147483647 w 3292"/>
              <a:gd name="T29" fmla="*/ 2147483647 h 1930"/>
              <a:gd name="T30" fmla="*/ 2147483647 w 3292"/>
              <a:gd name="T31" fmla="*/ 2147483647 h 1930"/>
              <a:gd name="T32" fmla="*/ 2147483647 w 3292"/>
              <a:gd name="T33" fmla="*/ 2147483647 h 1930"/>
              <a:gd name="T34" fmla="*/ 2147483647 w 3292"/>
              <a:gd name="T35" fmla="*/ 2147483647 h 1930"/>
              <a:gd name="T36" fmla="*/ 2147483647 w 3292"/>
              <a:gd name="T37" fmla="*/ 2147483647 h 1930"/>
              <a:gd name="T38" fmla="*/ 2147483647 w 3292"/>
              <a:gd name="T39" fmla="*/ 2147483647 h 1930"/>
              <a:gd name="T40" fmla="*/ 2147483647 w 3292"/>
              <a:gd name="T41" fmla="*/ 2147483647 h 19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92"/>
              <a:gd name="T64" fmla="*/ 0 h 1930"/>
              <a:gd name="T65" fmla="*/ 3292 w 3292"/>
              <a:gd name="T66" fmla="*/ 1930 h 193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92" h="1930">
                <a:moveTo>
                  <a:pt x="0" y="0"/>
                </a:moveTo>
                <a:lnTo>
                  <a:pt x="16" y="227"/>
                </a:lnTo>
                <a:lnTo>
                  <a:pt x="48" y="454"/>
                </a:lnTo>
                <a:lnTo>
                  <a:pt x="129" y="681"/>
                </a:lnTo>
                <a:lnTo>
                  <a:pt x="243" y="892"/>
                </a:lnTo>
                <a:lnTo>
                  <a:pt x="389" y="1103"/>
                </a:lnTo>
                <a:lnTo>
                  <a:pt x="600" y="1297"/>
                </a:lnTo>
                <a:lnTo>
                  <a:pt x="827" y="1476"/>
                </a:lnTo>
                <a:lnTo>
                  <a:pt x="1103" y="1622"/>
                </a:lnTo>
                <a:lnTo>
                  <a:pt x="1346" y="1735"/>
                </a:lnTo>
                <a:lnTo>
                  <a:pt x="1605" y="1816"/>
                </a:lnTo>
                <a:lnTo>
                  <a:pt x="1897" y="1865"/>
                </a:lnTo>
                <a:lnTo>
                  <a:pt x="2222" y="1897"/>
                </a:lnTo>
                <a:lnTo>
                  <a:pt x="2270" y="1897"/>
                </a:lnTo>
                <a:lnTo>
                  <a:pt x="2368" y="1897"/>
                </a:lnTo>
                <a:lnTo>
                  <a:pt x="2497" y="1897"/>
                </a:lnTo>
                <a:lnTo>
                  <a:pt x="2676" y="1913"/>
                </a:lnTo>
                <a:lnTo>
                  <a:pt x="2838" y="1913"/>
                </a:lnTo>
                <a:lnTo>
                  <a:pt x="3016" y="1930"/>
                </a:lnTo>
                <a:lnTo>
                  <a:pt x="3162" y="1930"/>
                </a:lnTo>
                <a:lnTo>
                  <a:pt x="3292" y="1930"/>
                </a:lnTo>
              </a:path>
            </a:pathLst>
          </a:custGeom>
          <a:noFill/>
          <a:ln w="25400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Rectangle 12"/>
          <p:cNvSpPr>
            <a:spLocks noChangeArrowheads="1"/>
          </p:cNvSpPr>
          <p:nvPr/>
        </p:nvSpPr>
        <p:spPr bwMode="auto">
          <a:xfrm>
            <a:off x="1731963" y="3443288"/>
            <a:ext cx="50800" cy="1301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Rectangle 13"/>
          <p:cNvSpPr>
            <a:spLocks noChangeArrowheads="1"/>
          </p:cNvSpPr>
          <p:nvPr/>
        </p:nvSpPr>
        <p:spPr bwMode="auto">
          <a:xfrm>
            <a:off x="6057900" y="5761038"/>
            <a:ext cx="307975" cy="50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1996" name="Freeform 14"/>
          <p:cNvSpPr/>
          <p:nvPr/>
        </p:nvSpPr>
        <p:spPr bwMode="auto">
          <a:xfrm>
            <a:off x="1782763" y="1590675"/>
            <a:ext cx="6205537" cy="4170363"/>
          </a:xfrm>
          <a:custGeom>
            <a:avLst/>
            <a:gdLst>
              <a:gd name="T0" fmla="*/ 2147483647 w 3909"/>
              <a:gd name="T1" fmla="*/ 2147483647 h 2627"/>
              <a:gd name="T2" fmla="*/ 0 w 3909"/>
              <a:gd name="T3" fmla="*/ 2147483647 h 2627"/>
              <a:gd name="T4" fmla="*/ 0 w 3909"/>
              <a:gd name="T5" fmla="*/ 0 h 2627"/>
              <a:gd name="T6" fmla="*/ 0 60000 65536"/>
              <a:gd name="T7" fmla="*/ 0 60000 65536"/>
              <a:gd name="T8" fmla="*/ 0 60000 65536"/>
              <a:gd name="T9" fmla="*/ 0 w 3909"/>
              <a:gd name="T10" fmla="*/ 0 h 2627"/>
              <a:gd name="T11" fmla="*/ 3909 w 3909"/>
              <a:gd name="T12" fmla="*/ 2627 h 26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9" h="2627">
                <a:moveTo>
                  <a:pt x="3909" y="2627"/>
                </a:moveTo>
                <a:lnTo>
                  <a:pt x="0" y="2627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7" name="Oval 15"/>
          <p:cNvSpPr>
            <a:spLocks noChangeArrowheads="1"/>
          </p:cNvSpPr>
          <p:nvPr/>
        </p:nvSpPr>
        <p:spPr bwMode="auto">
          <a:xfrm>
            <a:off x="2295525" y="3109913"/>
            <a:ext cx="128588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Oval 17"/>
          <p:cNvSpPr>
            <a:spLocks noChangeArrowheads="1"/>
          </p:cNvSpPr>
          <p:nvPr/>
        </p:nvSpPr>
        <p:spPr bwMode="auto">
          <a:xfrm>
            <a:off x="3954463" y="5027613"/>
            <a:ext cx="128587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18"/>
          <p:cNvSpPr>
            <a:spLocks noChangeArrowheads="1"/>
          </p:cNvSpPr>
          <p:nvPr/>
        </p:nvSpPr>
        <p:spPr bwMode="auto">
          <a:xfrm>
            <a:off x="5722938" y="5478463"/>
            <a:ext cx="128587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21"/>
          <p:cNvSpPr>
            <a:spLocks noChangeShapeType="1"/>
          </p:cNvSpPr>
          <p:nvPr/>
        </p:nvSpPr>
        <p:spPr bwMode="auto">
          <a:xfrm flipH="1">
            <a:off x="1885950" y="1925638"/>
            <a:ext cx="360363" cy="1620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Rectangle 26"/>
          <p:cNvSpPr>
            <a:spLocks noChangeArrowheads="1"/>
          </p:cNvSpPr>
          <p:nvPr/>
        </p:nvSpPr>
        <p:spPr bwMode="auto">
          <a:xfrm>
            <a:off x="1966913" y="1722438"/>
            <a:ext cx="1084262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Budget line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2" name="Rectangle 27"/>
          <p:cNvSpPr>
            <a:spLocks noChangeArrowheads="1"/>
          </p:cNvSpPr>
          <p:nvPr/>
        </p:nvSpPr>
        <p:spPr bwMode="auto">
          <a:xfrm>
            <a:off x="1460500" y="4741863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3" name="Rectangle 28"/>
          <p:cNvSpPr>
            <a:spLocks noChangeArrowheads="1"/>
          </p:cNvSpPr>
          <p:nvPr/>
        </p:nvSpPr>
        <p:spPr bwMode="auto">
          <a:xfrm>
            <a:off x="1460500" y="3867150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4" name="Rectangle 29"/>
          <p:cNvSpPr>
            <a:spLocks noChangeArrowheads="1"/>
          </p:cNvSpPr>
          <p:nvPr/>
        </p:nvSpPr>
        <p:spPr bwMode="auto">
          <a:xfrm>
            <a:off x="1460500" y="3429000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5" name="Rectangle 30"/>
          <p:cNvSpPr>
            <a:spLocks noChangeArrowheads="1"/>
          </p:cNvSpPr>
          <p:nvPr/>
        </p:nvSpPr>
        <p:spPr bwMode="auto">
          <a:xfrm>
            <a:off x="6094413" y="5849938"/>
            <a:ext cx="284162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6" name="Rectangle 31"/>
          <p:cNvSpPr>
            <a:spLocks noChangeArrowheads="1"/>
          </p:cNvSpPr>
          <p:nvPr/>
        </p:nvSpPr>
        <p:spPr bwMode="auto">
          <a:xfrm>
            <a:off x="4370388" y="5849938"/>
            <a:ext cx="284162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7" name="Rectangle 32"/>
          <p:cNvSpPr>
            <a:spLocks noChangeArrowheads="1"/>
          </p:cNvSpPr>
          <p:nvPr/>
        </p:nvSpPr>
        <p:spPr bwMode="auto">
          <a:xfrm>
            <a:off x="2568575" y="5849938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1589088" y="5849938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09" name="Rectangle 36"/>
          <p:cNvSpPr>
            <a:spLocks noChangeArrowheads="1"/>
          </p:cNvSpPr>
          <p:nvPr/>
        </p:nvSpPr>
        <p:spPr bwMode="auto">
          <a:xfrm>
            <a:off x="7640638" y="5489575"/>
            <a:ext cx="153987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0" name="Rectangle 37"/>
          <p:cNvSpPr>
            <a:spLocks noChangeArrowheads="1"/>
          </p:cNvSpPr>
          <p:nvPr/>
        </p:nvSpPr>
        <p:spPr bwMode="auto">
          <a:xfrm>
            <a:off x="7716838" y="5464175"/>
            <a:ext cx="128587" cy="153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1" name="Rectangle 42"/>
          <p:cNvSpPr>
            <a:spLocks noChangeArrowheads="1"/>
          </p:cNvSpPr>
          <p:nvPr/>
        </p:nvSpPr>
        <p:spPr bwMode="auto">
          <a:xfrm>
            <a:off x="3803650" y="5180013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2" name="Rectangle 44"/>
          <p:cNvSpPr>
            <a:spLocks noChangeArrowheads="1"/>
          </p:cNvSpPr>
          <p:nvPr/>
        </p:nvSpPr>
        <p:spPr bwMode="auto">
          <a:xfrm>
            <a:off x="2747963" y="3713163"/>
            <a:ext cx="1555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3" name="Rectangle 46"/>
          <p:cNvSpPr>
            <a:spLocks noChangeArrowheads="1"/>
          </p:cNvSpPr>
          <p:nvPr/>
        </p:nvSpPr>
        <p:spPr bwMode="auto">
          <a:xfrm>
            <a:off x="5837238" y="5283200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4" name="Rectangle 47"/>
          <p:cNvSpPr>
            <a:spLocks noChangeArrowheads="1"/>
          </p:cNvSpPr>
          <p:nvPr/>
        </p:nvSpPr>
        <p:spPr bwMode="auto">
          <a:xfrm>
            <a:off x="2490788" y="3017838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5" name="Rectangle 48"/>
          <p:cNvSpPr>
            <a:spLocks noChangeArrowheads="1"/>
          </p:cNvSpPr>
          <p:nvPr/>
        </p:nvSpPr>
        <p:spPr bwMode="auto">
          <a:xfrm>
            <a:off x="2027238" y="5334000"/>
            <a:ext cx="2063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6" name="Rectangle 49"/>
          <p:cNvSpPr>
            <a:spLocks noChangeArrowheads="1"/>
          </p:cNvSpPr>
          <p:nvPr/>
        </p:nvSpPr>
        <p:spPr bwMode="auto">
          <a:xfrm>
            <a:off x="3597275" y="4562475"/>
            <a:ext cx="2063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2017" name="Oval 51"/>
          <p:cNvSpPr>
            <a:spLocks noChangeArrowheads="1"/>
          </p:cNvSpPr>
          <p:nvPr/>
        </p:nvSpPr>
        <p:spPr bwMode="auto">
          <a:xfrm>
            <a:off x="2619375" y="3898900"/>
            <a:ext cx="128588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800225" y="273050"/>
            <a:ext cx="4451350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b="1">
                <a:latin typeface="Arial" panose="020B0604020202020204" pitchFamily="34" charset="0"/>
              </a:rPr>
              <a:t>Utility Maximization</a:t>
            </a:r>
            <a:endParaRPr lang="en-US" altLang="en-US" sz="3600" b="1">
              <a:latin typeface="Times" pitchFamily="18" charset="0"/>
            </a:endParaRPr>
          </a:p>
        </p:txBody>
      </p:sp>
      <p:sp>
        <p:nvSpPr>
          <p:cNvPr id="43011" name="Freeform 3"/>
          <p:cNvSpPr/>
          <p:nvPr/>
        </p:nvSpPr>
        <p:spPr bwMode="auto">
          <a:xfrm>
            <a:off x="1554163" y="3521075"/>
            <a:ext cx="4403725" cy="2239963"/>
          </a:xfrm>
          <a:custGeom>
            <a:avLst/>
            <a:gdLst>
              <a:gd name="T0" fmla="*/ 0 w 2774"/>
              <a:gd name="T1" fmla="*/ 0 h 1411"/>
              <a:gd name="T2" fmla="*/ 0 w 2774"/>
              <a:gd name="T3" fmla="*/ 2147483647 h 1411"/>
              <a:gd name="T4" fmla="*/ 2147483647 w 2774"/>
              <a:gd name="T5" fmla="*/ 2147483647 h 1411"/>
              <a:gd name="T6" fmla="*/ 0 w 2774"/>
              <a:gd name="T7" fmla="*/ 0 h 1411"/>
              <a:gd name="T8" fmla="*/ 0 60000 65536"/>
              <a:gd name="T9" fmla="*/ 0 60000 65536"/>
              <a:gd name="T10" fmla="*/ 0 60000 65536"/>
              <a:gd name="T11" fmla="*/ 0 60000 65536"/>
              <a:gd name="T12" fmla="*/ 0 w 2774"/>
              <a:gd name="T13" fmla="*/ 0 h 1411"/>
              <a:gd name="T14" fmla="*/ 2774 w 2774"/>
              <a:gd name="T15" fmla="*/ 1411 h 1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74" h="1411">
                <a:moveTo>
                  <a:pt x="0" y="0"/>
                </a:moveTo>
                <a:lnTo>
                  <a:pt x="0" y="1411"/>
                </a:lnTo>
                <a:lnTo>
                  <a:pt x="2774" y="1411"/>
                </a:lnTo>
                <a:lnTo>
                  <a:pt x="0" y="0"/>
                </a:lnTo>
                <a:close/>
              </a:path>
            </a:pathLst>
          </a:custGeom>
          <a:solidFill>
            <a:srgbClr val="FDCDC3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2" name="Freeform 4"/>
          <p:cNvSpPr/>
          <p:nvPr/>
        </p:nvSpPr>
        <p:spPr bwMode="auto">
          <a:xfrm>
            <a:off x="2455863" y="3959225"/>
            <a:ext cx="3114675" cy="1595438"/>
          </a:xfrm>
          <a:custGeom>
            <a:avLst/>
            <a:gdLst>
              <a:gd name="T0" fmla="*/ 2147483647 w 1962"/>
              <a:gd name="T1" fmla="*/ 2147483647 h 1005"/>
              <a:gd name="T2" fmla="*/ 2147483647 w 1962"/>
              <a:gd name="T3" fmla="*/ 2147483647 h 1005"/>
              <a:gd name="T4" fmla="*/ 2147483647 w 1962"/>
              <a:gd name="T5" fmla="*/ 2147483647 h 1005"/>
              <a:gd name="T6" fmla="*/ 0 w 1962"/>
              <a:gd name="T7" fmla="*/ 0 h 1005"/>
              <a:gd name="T8" fmla="*/ 0 w 1962"/>
              <a:gd name="T9" fmla="*/ 2147483647 h 1005"/>
              <a:gd name="T10" fmla="*/ 2147483647 w 1962"/>
              <a:gd name="T11" fmla="*/ 2147483647 h 1005"/>
              <a:gd name="T12" fmla="*/ 2147483647 w 1962"/>
              <a:gd name="T13" fmla="*/ 2147483647 h 1005"/>
              <a:gd name="T14" fmla="*/ 2147483647 w 1962"/>
              <a:gd name="T15" fmla="*/ 2147483647 h 1005"/>
              <a:gd name="T16" fmla="*/ 2147483647 w 1962"/>
              <a:gd name="T17" fmla="*/ 2147483647 h 1005"/>
              <a:gd name="T18" fmla="*/ 2147483647 w 1962"/>
              <a:gd name="T19" fmla="*/ 2147483647 h 1005"/>
              <a:gd name="T20" fmla="*/ 2147483647 w 1962"/>
              <a:gd name="T21" fmla="*/ 2147483647 h 1005"/>
              <a:gd name="T22" fmla="*/ 2147483647 w 1962"/>
              <a:gd name="T23" fmla="*/ 2147483647 h 1005"/>
              <a:gd name="T24" fmla="*/ 2147483647 w 1962"/>
              <a:gd name="T25" fmla="*/ 2147483647 h 1005"/>
              <a:gd name="T26" fmla="*/ 2147483647 w 1962"/>
              <a:gd name="T27" fmla="*/ 2147483647 h 1005"/>
              <a:gd name="T28" fmla="*/ 2147483647 w 1962"/>
              <a:gd name="T29" fmla="*/ 2147483647 h 1005"/>
              <a:gd name="T30" fmla="*/ 2147483647 w 1962"/>
              <a:gd name="T31" fmla="*/ 2147483647 h 1005"/>
              <a:gd name="T32" fmla="*/ 2147483647 w 1962"/>
              <a:gd name="T33" fmla="*/ 2147483647 h 1005"/>
              <a:gd name="T34" fmla="*/ 2147483647 w 1962"/>
              <a:gd name="T35" fmla="*/ 2147483647 h 1005"/>
              <a:gd name="T36" fmla="*/ 2147483647 w 1962"/>
              <a:gd name="T37" fmla="*/ 2147483647 h 1005"/>
              <a:gd name="T38" fmla="*/ 2147483647 w 1962"/>
              <a:gd name="T39" fmla="*/ 2147483647 h 100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62"/>
              <a:gd name="T61" fmla="*/ 0 h 1005"/>
              <a:gd name="T62" fmla="*/ 1962 w 1962"/>
              <a:gd name="T63" fmla="*/ 1005 h 100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62" h="1005">
                <a:moveTo>
                  <a:pt x="1962" y="1005"/>
                </a:moveTo>
                <a:lnTo>
                  <a:pt x="1297" y="665"/>
                </a:lnTo>
                <a:lnTo>
                  <a:pt x="649" y="340"/>
                </a:lnTo>
                <a:lnTo>
                  <a:pt x="0" y="0"/>
                </a:lnTo>
                <a:lnTo>
                  <a:pt x="0" y="16"/>
                </a:lnTo>
                <a:lnTo>
                  <a:pt x="32" y="65"/>
                </a:lnTo>
                <a:lnTo>
                  <a:pt x="97" y="146"/>
                </a:lnTo>
                <a:lnTo>
                  <a:pt x="178" y="243"/>
                </a:lnTo>
                <a:lnTo>
                  <a:pt x="292" y="357"/>
                </a:lnTo>
                <a:lnTo>
                  <a:pt x="438" y="486"/>
                </a:lnTo>
                <a:lnTo>
                  <a:pt x="633" y="616"/>
                </a:lnTo>
                <a:lnTo>
                  <a:pt x="860" y="730"/>
                </a:lnTo>
                <a:lnTo>
                  <a:pt x="1054" y="827"/>
                </a:lnTo>
                <a:lnTo>
                  <a:pt x="1249" y="892"/>
                </a:lnTo>
                <a:lnTo>
                  <a:pt x="1427" y="924"/>
                </a:lnTo>
                <a:lnTo>
                  <a:pt x="1606" y="957"/>
                </a:lnTo>
                <a:lnTo>
                  <a:pt x="1752" y="989"/>
                </a:lnTo>
                <a:lnTo>
                  <a:pt x="1865" y="989"/>
                </a:lnTo>
                <a:lnTo>
                  <a:pt x="1930" y="1005"/>
                </a:lnTo>
                <a:lnTo>
                  <a:pt x="1962" y="1005"/>
                </a:lnTo>
                <a:close/>
              </a:path>
            </a:pathLst>
          </a:custGeom>
          <a:solidFill>
            <a:srgbClr val="CCEBC5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503363" y="3470275"/>
            <a:ext cx="4505325" cy="2290763"/>
          </a:xfrm>
          <a:prstGeom prst="line">
            <a:avLst/>
          </a:prstGeom>
          <a:noFill/>
          <a:ln w="50800">
            <a:solidFill>
              <a:srgbClr val="FF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503363" y="3470275"/>
            <a:ext cx="4505325" cy="2290763"/>
          </a:xfrm>
          <a:prstGeom prst="line">
            <a:avLst/>
          </a:prstGeom>
          <a:noFill/>
          <a:ln w="50800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1557338" y="3960813"/>
            <a:ext cx="847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 flipH="1" flipV="1">
            <a:off x="2457450" y="3984625"/>
            <a:ext cx="1588" cy="1768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7" name="Freeform 9"/>
          <p:cNvSpPr/>
          <p:nvPr/>
        </p:nvSpPr>
        <p:spPr bwMode="auto">
          <a:xfrm>
            <a:off x="2070100" y="2554288"/>
            <a:ext cx="5214938" cy="3041650"/>
          </a:xfrm>
          <a:custGeom>
            <a:avLst/>
            <a:gdLst>
              <a:gd name="T0" fmla="*/ 0 w 3292"/>
              <a:gd name="T1" fmla="*/ 0 h 1930"/>
              <a:gd name="T2" fmla="*/ 2147483647 w 3292"/>
              <a:gd name="T3" fmla="*/ 2147483647 h 1930"/>
              <a:gd name="T4" fmla="*/ 2147483647 w 3292"/>
              <a:gd name="T5" fmla="*/ 2147483647 h 1930"/>
              <a:gd name="T6" fmla="*/ 2147483647 w 3292"/>
              <a:gd name="T7" fmla="*/ 2147483647 h 1930"/>
              <a:gd name="T8" fmla="*/ 2147483647 w 3292"/>
              <a:gd name="T9" fmla="*/ 2147483647 h 1930"/>
              <a:gd name="T10" fmla="*/ 2147483647 w 3292"/>
              <a:gd name="T11" fmla="*/ 2147483647 h 1930"/>
              <a:gd name="T12" fmla="*/ 2147483647 w 3292"/>
              <a:gd name="T13" fmla="*/ 2147483647 h 1930"/>
              <a:gd name="T14" fmla="*/ 2147483647 w 3292"/>
              <a:gd name="T15" fmla="*/ 2147483647 h 1930"/>
              <a:gd name="T16" fmla="*/ 2147483647 w 3292"/>
              <a:gd name="T17" fmla="*/ 2147483647 h 1930"/>
              <a:gd name="T18" fmla="*/ 2147483647 w 3292"/>
              <a:gd name="T19" fmla="*/ 2147483647 h 1930"/>
              <a:gd name="T20" fmla="*/ 2147483647 w 3292"/>
              <a:gd name="T21" fmla="*/ 2147483647 h 1930"/>
              <a:gd name="T22" fmla="*/ 2147483647 w 3292"/>
              <a:gd name="T23" fmla="*/ 2147483647 h 1930"/>
              <a:gd name="T24" fmla="*/ 2147483647 w 3292"/>
              <a:gd name="T25" fmla="*/ 2147483647 h 1930"/>
              <a:gd name="T26" fmla="*/ 2147483647 w 3292"/>
              <a:gd name="T27" fmla="*/ 2147483647 h 1930"/>
              <a:gd name="T28" fmla="*/ 2147483647 w 3292"/>
              <a:gd name="T29" fmla="*/ 2147483647 h 1930"/>
              <a:gd name="T30" fmla="*/ 2147483647 w 3292"/>
              <a:gd name="T31" fmla="*/ 2147483647 h 1930"/>
              <a:gd name="T32" fmla="*/ 2147483647 w 3292"/>
              <a:gd name="T33" fmla="*/ 2147483647 h 1930"/>
              <a:gd name="T34" fmla="*/ 2147483647 w 3292"/>
              <a:gd name="T35" fmla="*/ 2147483647 h 1930"/>
              <a:gd name="T36" fmla="*/ 2147483647 w 3292"/>
              <a:gd name="T37" fmla="*/ 2147483647 h 1930"/>
              <a:gd name="T38" fmla="*/ 2147483647 w 3292"/>
              <a:gd name="T39" fmla="*/ 2147483647 h 1930"/>
              <a:gd name="T40" fmla="*/ 2147483647 w 3292"/>
              <a:gd name="T41" fmla="*/ 2147483647 h 193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3292"/>
              <a:gd name="T64" fmla="*/ 0 h 1930"/>
              <a:gd name="T65" fmla="*/ 3292 w 3292"/>
              <a:gd name="T66" fmla="*/ 1930 h 193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3292" h="1930">
                <a:moveTo>
                  <a:pt x="0" y="0"/>
                </a:moveTo>
                <a:lnTo>
                  <a:pt x="16" y="227"/>
                </a:lnTo>
                <a:lnTo>
                  <a:pt x="48" y="454"/>
                </a:lnTo>
                <a:lnTo>
                  <a:pt x="129" y="681"/>
                </a:lnTo>
                <a:lnTo>
                  <a:pt x="243" y="892"/>
                </a:lnTo>
                <a:lnTo>
                  <a:pt x="389" y="1103"/>
                </a:lnTo>
                <a:lnTo>
                  <a:pt x="600" y="1297"/>
                </a:lnTo>
                <a:lnTo>
                  <a:pt x="827" y="1476"/>
                </a:lnTo>
                <a:lnTo>
                  <a:pt x="1103" y="1622"/>
                </a:lnTo>
                <a:lnTo>
                  <a:pt x="1346" y="1735"/>
                </a:lnTo>
                <a:lnTo>
                  <a:pt x="1605" y="1816"/>
                </a:lnTo>
                <a:lnTo>
                  <a:pt x="1897" y="1865"/>
                </a:lnTo>
                <a:lnTo>
                  <a:pt x="2222" y="1897"/>
                </a:lnTo>
                <a:lnTo>
                  <a:pt x="2270" y="1897"/>
                </a:lnTo>
                <a:lnTo>
                  <a:pt x="2368" y="1897"/>
                </a:lnTo>
                <a:lnTo>
                  <a:pt x="2497" y="1897"/>
                </a:lnTo>
                <a:lnTo>
                  <a:pt x="2676" y="1913"/>
                </a:lnTo>
                <a:lnTo>
                  <a:pt x="2838" y="1913"/>
                </a:lnTo>
                <a:lnTo>
                  <a:pt x="3016" y="1930"/>
                </a:lnTo>
                <a:lnTo>
                  <a:pt x="3162" y="1930"/>
                </a:lnTo>
                <a:lnTo>
                  <a:pt x="3292" y="1930"/>
                </a:lnTo>
              </a:path>
            </a:pathLst>
          </a:custGeom>
          <a:noFill/>
          <a:ln w="25400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8" name="Freeform 10"/>
          <p:cNvSpPr/>
          <p:nvPr/>
        </p:nvSpPr>
        <p:spPr bwMode="auto">
          <a:xfrm>
            <a:off x="2430463" y="2286000"/>
            <a:ext cx="4865687" cy="3036888"/>
          </a:xfrm>
          <a:custGeom>
            <a:avLst/>
            <a:gdLst>
              <a:gd name="T0" fmla="*/ 0 w 3065"/>
              <a:gd name="T1" fmla="*/ 0 h 1913"/>
              <a:gd name="T2" fmla="*/ 2147483647 w 3065"/>
              <a:gd name="T3" fmla="*/ 2147483647 h 1913"/>
              <a:gd name="T4" fmla="*/ 2147483647 w 3065"/>
              <a:gd name="T5" fmla="*/ 2147483647 h 1913"/>
              <a:gd name="T6" fmla="*/ 2147483647 w 3065"/>
              <a:gd name="T7" fmla="*/ 2147483647 h 1913"/>
              <a:gd name="T8" fmla="*/ 2147483647 w 3065"/>
              <a:gd name="T9" fmla="*/ 2147483647 h 1913"/>
              <a:gd name="T10" fmla="*/ 2147483647 w 3065"/>
              <a:gd name="T11" fmla="*/ 2147483647 h 1913"/>
              <a:gd name="T12" fmla="*/ 2147483647 w 3065"/>
              <a:gd name="T13" fmla="*/ 2147483647 h 1913"/>
              <a:gd name="T14" fmla="*/ 2147483647 w 3065"/>
              <a:gd name="T15" fmla="*/ 2147483647 h 1913"/>
              <a:gd name="T16" fmla="*/ 2147483647 w 3065"/>
              <a:gd name="T17" fmla="*/ 2147483647 h 1913"/>
              <a:gd name="T18" fmla="*/ 2147483647 w 3065"/>
              <a:gd name="T19" fmla="*/ 2147483647 h 1913"/>
              <a:gd name="T20" fmla="*/ 2147483647 w 3065"/>
              <a:gd name="T21" fmla="*/ 2147483647 h 1913"/>
              <a:gd name="T22" fmla="*/ 2147483647 w 3065"/>
              <a:gd name="T23" fmla="*/ 2147483647 h 1913"/>
              <a:gd name="T24" fmla="*/ 2147483647 w 3065"/>
              <a:gd name="T25" fmla="*/ 2147483647 h 1913"/>
              <a:gd name="T26" fmla="*/ 2147483647 w 3065"/>
              <a:gd name="T27" fmla="*/ 2147483647 h 191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065"/>
              <a:gd name="T43" fmla="*/ 0 h 1913"/>
              <a:gd name="T44" fmla="*/ 3065 w 3065"/>
              <a:gd name="T45" fmla="*/ 1913 h 1913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065" h="1913">
                <a:moveTo>
                  <a:pt x="0" y="0"/>
                </a:moveTo>
                <a:lnTo>
                  <a:pt x="16" y="210"/>
                </a:lnTo>
                <a:lnTo>
                  <a:pt x="81" y="438"/>
                </a:lnTo>
                <a:lnTo>
                  <a:pt x="162" y="665"/>
                </a:lnTo>
                <a:lnTo>
                  <a:pt x="292" y="875"/>
                </a:lnTo>
                <a:lnTo>
                  <a:pt x="454" y="1102"/>
                </a:lnTo>
                <a:lnTo>
                  <a:pt x="665" y="1297"/>
                </a:lnTo>
                <a:lnTo>
                  <a:pt x="908" y="1475"/>
                </a:lnTo>
                <a:lnTo>
                  <a:pt x="1184" y="1621"/>
                </a:lnTo>
                <a:lnTo>
                  <a:pt x="1508" y="1751"/>
                </a:lnTo>
                <a:lnTo>
                  <a:pt x="1849" y="1832"/>
                </a:lnTo>
                <a:lnTo>
                  <a:pt x="2254" y="1881"/>
                </a:lnTo>
                <a:lnTo>
                  <a:pt x="2660" y="1897"/>
                </a:lnTo>
                <a:lnTo>
                  <a:pt x="3065" y="1913"/>
                </a:lnTo>
              </a:path>
            </a:pathLst>
          </a:custGeom>
          <a:noFill/>
          <a:ln w="25400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19" name="Freeform 11"/>
          <p:cNvSpPr/>
          <p:nvPr/>
        </p:nvSpPr>
        <p:spPr bwMode="auto">
          <a:xfrm>
            <a:off x="2944813" y="1976438"/>
            <a:ext cx="4351337" cy="3063875"/>
          </a:xfrm>
          <a:custGeom>
            <a:avLst/>
            <a:gdLst>
              <a:gd name="T0" fmla="*/ 0 w 2741"/>
              <a:gd name="T1" fmla="*/ 0 h 1930"/>
              <a:gd name="T2" fmla="*/ 0 w 2741"/>
              <a:gd name="T3" fmla="*/ 2147483647 h 1930"/>
              <a:gd name="T4" fmla="*/ 2147483647 w 2741"/>
              <a:gd name="T5" fmla="*/ 2147483647 h 1930"/>
              <a:gd name="T6" fmla="*/ 2147483647 w 2741"/>
              <a:gd name="T7" fmla="*/ 2147483647 h 1930"/>
              <a:gd name="T8" fmla="*/ 2147483647 w 2741"/>
              <a:gd name="T9" fmla="*/ 2147483647 h 1930"/>
              <a:gd name="T10" fmla="*/ 2147483647 w 2741"/>
              <a:gd name="T11" fmla="*/ 2147483647 h 1930"/>
              <a:gd name="T12" fmla="*/ 2147483647 w 2741"/>
              <a:gd name="T13" fmla="*/ 2147483647 h 1930"/>
              <a:gd name="T14" fmla="*/ 2147483647 w 2741"/>
              <a:gd name="T15" fmla="*/ 2147483647 h 1930"/>
              <a:gd name="T16" fmla="*/ 2147483647 w 2741"/>
              <a:gd name="T17" fmla="*/ 2147483647 h 1930"/>
              <a:gd name="T18" fmla="*/ 2147483647 w 2741"/>
              <a:gd name="T19" fmla="*/ 2147483647 h 1930"/>
              <a:gd name="T20" fmla="*/ 2147483647 w 2741"/>
              <a:gd name="T21" fmla="*/ 2147483647 h 1930"/>
              <a:gd name="T22" fmla="*/ 2147483647 w 2741"/>
              <a:gd name="T23" fmla="*/ 2147483647 h 1930"/>
              <a:gd name="T24" fmla="*/ 2147483647 w 2741"/>
              <a:gd name="T25" fmla="*/ 2147483647 h 193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41"/>
              <a:gd name="T40" fmla="*/ 0 h 1930"/>
              <a:gd name="T41" fmla="*/ 2741 w 2741"/>
              <a:gd name="T42" fmla="*/ 1930 h 193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41" h="1930">
                <a:moveTo>
                  <a:pt x="0" y="0"/>
                </a:moveTo>
                <a:lnTo>
                  <a:pt x="0" y="227"/>
                </a:lnTo>
                <a:lnTo>
                  <a:pt x="49" y="454"/>
                </a:lnTo>
                <a:lnTo>
                  <a:pt x="146" y="681"/>
                </a:lnTo>
                <a:lnTo>
                  <a:pt x="260" y="892"/>
                </a:lnTo>
                <a:lnTo>
                  <a:pt x="422" y="1103"/>
                </a:lnTo>
                <a:lnTo>
                  <a:pt x="616" y="1314"/>
                </a:lnTo>
                <a:lnTo>
                  <a:pt x="860" y="1476"/>
                </a:lnTo>
                <a:lnTo>
                  <a:pt x="1135" y="1638"/>
                </a:lnTo>
                <a:lnTo>
                  <a:pt x="1460" y="1752"/>
                </a:lnTo>
                <a:lnTo>
                  <a:pt x="1833" y="1849"/>
                </a:lnTo>
                <a:lnTo>
                  <a:pt x="2238" y="1897"/>
                </a:lnTo>
                <a:lnTo>
                  <a:pt x="2741" y="1930"/>
                </a:lnTo>
              </a:path>
            </a:pathLst>
          </a:custGeom>
          <a:noFill/>
          <a:ln w="25400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1503363" y="3443288"/>
            <a:ext cx="50800" cy="130175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5829300" y="5761038"/>
            <a:ext cx="307975" cy="50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3022" name="Freeform 14"/>
          <p:cNvSpPr/>
          <p:nvPr/>
        </p:nvSpPr>
        <p:spPr bwMode="auto">
          <a:xfrm>
            <a:off x="1554163" y="1590675"/>
            <a:ext cx="6205537" cy="4170363"/>
          </a:xfrm>
          <a:custGeom>
            <a:avLst/>
            <a:gdLst>
              <a:gd name="T0" fmla="*/ 2147483647 w 3909"/>
              <a:gd name="T1" fmla="*/ 2147483647 h 2627"/>
              <a:gd name="T2" fmla="*/ 0 w 3909"/>
              <a:gd name="T3" fmla="*/ 2147483647 h 2627"/>
              <a:gd name="T4" fmla="*/ 0 w 3909"/>
              <a:gd name="T5" fmla="*/ 0 h 2627"/>
              <a:gd name="T6" fmla="*/ 0 60000 65536"/>
              <a:gd name="T7" fmla="*/ 0 60000 65536"/>
              <a:gd name="T8" fmla="*/ 0 60000 65536"/>
              <a:gd name="T9" fmla="*/ 0 w 3909"/>
              <a:gd name="T10" fmla="*/ 0 h 2627"/>
              <a:gd name="T11" fmla="*/ 3909 w 3909"/>
              <a:gd name="T12" fmla="*/ 2627 h 26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9" h="2627">
                <a:moveTo>
                  <a:pt x="3909" y="2627"/>
                </a:moveTo>
                <a:lnTo>
                  <a:pt x="0" y="2627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2066925" y="3109913"/>
            <a:ext cx="128588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3768725" y="3881438"/>
            <a:ext cx="128588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3725863" y="5027613"/>
            <a:ext cx="128587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5494338" y="5478463"/>
            <a:ext cx="128587" cy="12858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1565275" y="4859338"/>
            <a:ext cx="264160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4232275" y="4859338"/>
            <a:ext cx="1588" cy="901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 flipH="1">
            <a:off x="1657350" y="1925638"/>
            <a:ext cx="360363" cy="1620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30" name="Rectangle 26"/>
          <p:cNvSpPr>
            <a:spLocks noChangeArrowheads="1"/>
          </p:cNvSpPr>
          <p:nvPr/>
        </p:nvSpPr>
        <p:spPr bwMode="auto">
          <a:xfrm>
            <a:off x="1695450" y="1636713"/>
            <a:ext cx="1084263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Budget line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1" name="Rectangle 27"/>
          <p:cNvSpPr>
            <a:spLocks noChangeArrowheads="1"/>
          </p:cNvSpPr>
          <p:nvPr/>
        </p:nvSpPr>
        <p:spPr bwMode="auto">
          <a:xfrm>
            <a:off x="1231900" y="4741863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2" name="Rectangle 28"/>
          <p:cNvSpPr>
            <a:spLocks noChangeArrowheads="1"/>
          </p:cNvSpPr>
          <p:nvPr/>
        </p:nvSpPr>
        <p:spPr bwMode="auto">
          <a:xfrm>
            <a:off x="1231900" y="3867150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3" name="Rectangle 29"/>
          <p:cNvSpPr>
            <a:spLocks noChangeArrowheads="1"/>
          </p:cNvSpPr>
          <p:nvPr/>
        </p:nvSpPr>
        <p:spPr bwMode="auto">
          <a:xfrm>
            <a:off x="1231900" y="3429000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4" name="Rectangle 30"/>
          <p:cNvSpPr>
            <a:spLocks noChangeArrowheads="1"/>
          </p:cNvSpPr>
          <p:nvPr/>
        </p:nvSpPr>
        <p:spPr bwMode="auto">
          <a:xfrm>
            <a:off x="5865813" y="5849938"/>
            <a:ext cx="284162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50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5" name="Rectangle 31"/>
          <p:cNvSpPr>
            <a:spLocks noChangeArrowheads="1"/>
          </p:cNvSpPr>
          <p:nvPr/>
        </p:nvSpPr>
        <p:spPr bwMode="auto">
          <a:xfrm>
            <a:off x="4141788" y="5849938"/>
            <a:ext cx="284162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6" name="Rectangle 32"/>
          <p:cNvSpPr>
            <a:spLocks noChangeArrowheads="1"/>
          </p:cNvSpPr>
          <p:nvPr/>
        </p:nvSpPr>
        <p:spPr bwMode="auto">
          <a:xfrm>
            <a:off x="2339975" y="5849938"/>
            <a:ext cx="284163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7" name="Rectangle 33"/>
          <p:cNvSpPr>
            <a:spLocks noChangeArrowheads="1"/>
          </p:cNvSpPr>
          <p:nvPr/>
        </p:nvSpPr>
        <p:spPr bwMode="auto">
          <a:xfrm>
            <a:off x="1360488" y="5849938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8" name="Rectangle 36"/>
          <p:cNvSpPr>
            <a:spLocks noChangeArrowheads="1"/>
          </p:cNvSpPr>
          <p:nvPr/>
        </p:nvSpPr>
        <p:spPr bwMode="auto">
          <a:xfrm>
            <a:off x="7412038" y="5489575"/>
            <a:ext cx="153987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39" name="Rectangle 37"/>
          <p:cNvSpPr>
            <a:spLocks noChangeArrowheads="1"/>
          </p:cNvSpPr>
          <p:nvPr/>
        </p:nvSpPr>
        <p:spPr bwMode="auto">
          <a:xfrm>
            <a:off x="7488238" y="5464175"/>
            <a:ext cx="128587" cy="153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0" name="Rectangle 38"/>
          <p:cNvSpPr>
            <a:spLocks noChangeArrowheads="1"/>
          </p:cNvSpPr>
          <p:nvPr/>
        </p:nvSpPr>
        <p:spPr bwMode="auto">
          <a:xfrm>
            <a:off x="7412038" y="5232400"/>
            <a:ext cx="153987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1" name="Rectangle 39"/>
          <p:cNvSpPr>
            <a:spLocks noChangeArrowheads="1"/>
          </p:cNvSpPr>
          <p:nvPr/>
        </p:nvSpPr>
        <p:spPr bwMode="auto">
          <a:xfrm>
            <a:off x="7488238" y="5207000"/>
            <a:ext cx="128587" cy="153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2" name="Rectangle 40"/>
          <p:cNvSpPr>
            <a:spLocks noChangeArrowheads="1"/>
          </p:cNvSpPr>
          <p:nvPr/>
        </p:nvSpPr>
        <p:spPr bwMode="auto">
          <a:xfrm>
            <a:off x="7412038" y="4922838"/>
            <a:ext cx="153987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3" name="Rectangle 41"/>
          <p:cNvSpPr>
            <a:spLocks noChangeArrowheads="1"/>
          </p:cNvSpPr>
          <p:nvPr/>
        </p:nvSpPr>
        <p:spPr bwMode="auto">
          <a:xfrm>
            <a:off x="7488238" y="4897438"/>
            <a:ext cx="128587" cy="15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3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4" name="Rectangle 42"/>
          <p:cNvSpPr>
            <a:spLocks noChangeArrowheads="1"/>
          </p:cNvSpPr>
          <p:nvPr/>
        </p:nvSpPr>
        <p:spPr bwMode="auto">
          <a:xfrm>
            <a:off x="3575050" y="5180013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5" name="Rectangle 43"/>
          <p:cNvSpPr>
            <a:spLocks noChangeArrowheads="1"/>
          </p:cNvSpPr>
          <p:nvPr/>
        </p:nvSpPr>
        <p:spPr bwMode="auto">
          <a:xfrm>
            <a:off x="3910013" y="3713163"/>
            <a:ext cx="103187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6" name="Rectangle 44"/>
          <p:cNvSpPr>
            <a:spLocks noChangeArrowheads="1"/>
          </p:cNvSpPr>
          <p:nvPr/>
        </p:nvSpPr>
        <p:spPr bwMode="auto">
          <a:xfrm>
            <a:off x="2519363" y="3713163"/>
            <a:ext cx="1555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7" name="Rectangle 45"/>
          <p:cNvSpPr>
            <a:spLocks noChangeArrowheads="1"/>
          </p:cNvSpPr>
          <p:nvPr/>
        </p:nvSpPr>
        <p:spPr bwMode="auto">
          <a:xfrm>
            <a:off x="4295775" y="4613275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8" name="Rectangle 46"/>
          <p:cNvSpPr>
            <a:spLocks noChangeArrowheads="1"/>
          </p:cNvSpPr>
          <p:nvPr/>
        </p:nvSpPr>
        <p:spPr bwMode="auto">
          <a:xfrm>
            <a:off x="5608638" y="5283200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49" name="Rectangle 47"/>
          <p:cNvSpPr>
            <a:spLocks noChangeArrowheads="1"/>
          </p:cNvSpPr>
          <p:nvPr/>
        </p:nvSpPr>
        <p:spPr bwMode="auto">
          <a:xfrm>
            <a:off x="2262188" y="3017838"/>
            <a:ext cx="1809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50" name="Rectangle 48"/>
          <p:cNvSpPr>
            <a:spLocks noChangeArrowheads="1"/>
          </p:cNvSpPr>
          <p:nvPr/>
        </p:nvSpPr>
        <p:spPr bwMode="auto">
          <a:xfrm>
            <a:off x="1798638" y="5334000"/>
            <a:ext cx="2063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51" name="Rectangle 49"/>
          <p:cNvSpPr>
            <a:spLocks noChangeArrowheads="1"/>
          </p:cNvSpPr>
          <p:nvPr/>
        </p:nvSpPr>
        <p:spPr bwMode="auto">
          <a:xfrm>
            <a:off x="3368675" y="4562475"/>
            <a:ext cx="206375" cy="20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3052" name="Oval 50"/>
          <p:cNvSpPr>
            <a:spLocks noChangeArrowheads="1"/>
          </p:cNvSpPr>
          <p:nvPr/>
        </p:nvSpPr>
        <p:spPr bwMode="auto">
          <a:xfrm>
            <a:off x="4164013" y="4799013"/>
            <a:ext cx="128587" cy="128587"/>
          </a:xfrm>
          <a:prstGeom prst="ellipse">
            <a:avLst/>
          </a:prstGeom>
          <a:solidFill>
            <a:srgbClr val="982E93"/>
          </a:solidFill>
          <a:ln w="25400">
            <a:solidFill>
              <a:srgbClr val="982E9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053" name="Oval 51"/>
          <p:cNvSpPr>
            <a:spLocks noChangeArrowheads="1"/>
          </p:cNvSpPr>
          <p:nvPr/>
        </p:nvSpPr>
        <p:spPr bwMode="auto">
          <a:xfrm>
            <a:off x="2390775" y="3898900"/>
            <a:ext cx="128588" cy="12858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6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61"/>
          <p:cNvSpPr txBox="1">
            <a:spLocks noChangeArrowheads="1"/>
          </p:cNvSpPr>
          <p:nvPr/>
        </p:nvSpPr>
        <p:spPr bwMode="auto">
          <a:xfrm>
            <a:off x="3506788" y="457200"/>
            <a:ext cx="4800600" cy="946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2800" b="1">
                <a:latin typeface="Arial" panose="020B0604020202020204" pitchFamily="34" charset="0"/>
              </a:rPr>
              <a:t>	Deriving an </a:t>
            </a:r>
            <a:endParaRPr lang="en-US" altLang="en-US" sz="2800" b="1">
              <a:latin typeface="Arial" panose="020B0604020202020204" pitchFamily="34" charset="0"/>
            </a:endParaRPr>
          </a:p>
          <a:p>
            <a:r>
              <a:rPr lang="en-US" altLang="en-US" sz="2800" b="1">
                <a:latin typeface="Arial" panose="020B0604020202020204" pitchFamily="34" charset="0"/>
              </a:rPr>
              <a:t>Individual’s Demand Curve</a:t>
            </a:r>
            <a:endParaRPr lang="en-US" altLang="en-US" sz="2800" b="1">
              <a:latin typeface="Times" pitchFamily="18" charset="0"/>
            </a:endParaRPr>
          </a:p>
        </p:txBody>
      </p:sp>
      <p:grpSp>
        <p:nvGrpSpPr>
          <p:cNvPr id="2" name="Group 135"/>
          <p:cNvGrpSpPr/>
          <p:nvPr/>
        </p:nvGrpSpPr>
        <p:grpSpPr bwMode="auto">
          <a:xfrm>
            <a:off x="463550" y="655638"/>
            <a:ext cx="7691438" cy="5824537"/>
            <a:chOff x="819" y="413"/>
            <a:chExt cx="4845" cy="3669"/>
          </a:xfrm>
        </p:grpSpPr>
        <p:sp>
          <p:nvSpPr>
            <p:cNvPr id="44036" name="Freeform 4"/>
            <p:cNvSpPr/>
            <p:nvPr/>
          </p:nvSpPr>
          <p:spPr bwMode="auto">
            <a:xfrm>
              <a:off x="2880" y="1529"/>
              <a:ext cx="1367" cy="1407"/>
            </a:xfrm>
            <a:custGeom>
              <a:avLst/>
              <a:gdLst>
                <a:gd name="T0" fmla="*/ 0 w 945"/>
                <a:gd name="T1" fmla="*/ 0 h 763"/>
                <a:gd name="T2" fmla="*/ 511 w 945"/>
                <a:gd name="T3" fmla="*/ 26099 h 763"/>
                <a:gd name="T4" fmla="*/ 1331 w 945"/>
                <a:gd name="T5" fmla="*/ 50021 h 763"/>
                <a:gd name="T6" fmla="*/ 2131 w 945"/>
                <a:gd name="T7" fmla="*/ 73691 h 763"/>
                <a:gd name="T8" fmla="*/ 3472 w 945"/>
                <a:gd name="T9" fmla="*/ 95185 h 763"/>
                <a:gd name="T10" fmla="*/ 4798 w 945"/>
                <a:gd name="T11" fmla="*/ 116589 h 763"/>
                <a:gd name="T12" fmla="*/ 6941 w 945"/>
                <a:gd name="T13" fmla="*/ 133414 h 763"/>
                <a:gd name="T14" fmla="*/ 9333 w 945"/>
                <a:gd name="T15" fmla="*/ 149880 h 763"/>
                <a:gd name="T16" fmla="*/ 12553 w 945"/>
                <a:gd name="T17" fmla="*/ 161757 h 763"/>
                <a:gd name="T18" fmla="*/ 16316 w 945"/>
                <a:gd name="T19" fmla="*/ 173808 h 763"/>
                <a:gd name="T20" fmla="*/ 20865 w 945"/>
                <a:gd name="T21" fmla="*/ 181083 h 763"/>
                <a:gd name="T22" fmla="*/ 26200 w 945"/>
                <a:gd name="T23" fmla="*/ 188154 h 7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45"/>
                <a:gd name="T37" fmla="*/ 0 h 763"/>
                <a:gd name="T38" fmla="*/ 945 w 945"/>
                <a:gd name="T39" fmla="*/ 763 h 7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45" h="763">
                  <a:moveTo>
                    <a:pt x="0" y="0"/>
                  </a:moveTo>
                  <a:lnTo>
                    <a:pt x="19" y="106"/>
                  </a:lnTo>
                  <a:lnTo>
                    <a:pt x="48" y="203"/>
                  </a:lnTo>
                  <a:lnTo>
                    <a:pt x="77" y="299"/>
                  </a:lnTo>
                  <a:lnTo>
                    <a:pt x="125" y="386"/>
                  </a:lnTo>
                  <a:lnTo>
                    <a:pt x="173" y="473"/>
                  </a:lnTo>
                  <a:lnTo>
                    <a:pt x="250" y="541"/>
                  </a:lnTo>
                  <a:lnTo>
                    <a:pt x="337" y="608"/>
                  </a:lnTo>
                  <a:lnTo>
                    <a:pt x="453" y="656"/>
                  </a:lnTo>
                  <a:lnTo>
                    <a:pt x="588" y="705"/>
                  </a:lnTo>
                  <a:lnTo>
                    <a:pt x="752" y="734"/>
                  </a:lnTo>
                  <a:lnTo>
                    <a:pt x="945" y="763"/>
                  </a:lnTo>
                </a:path>
              </a:pathLst>
            </a:custGeom>
            <a:noFill/>
            <a:ln w="15875">
              <a:solidFill>
                <a:srgbClr val="F60282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Line 8"/>
            <p:cNvSpPr>
              <a:spLocks noChangeShapeType="1"/>
            </p:cNvSpPr>
            <p:nvPr/>
          </p:nvSpPr>
          <p:spPr bwMode="auto">
            <a:xfrm>
              <a:off x="1567" y="943"/>
              <a:ext cx="3015" cy="2899"/>
            </a:xfrm>
            <a:prstGeom prst="line">
              <a:avLst/>
            </a:prstGeom>
            <a:noFill/>
            <a:ln w="3016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Rectangle 10"/>
            <p:cNvSpPr>
              <a:spLocks noChangeArrowheads="1"/>
            </p:cNvSpPr>
            <p:nvPr/>
          </p:nvSpPr>
          <p:spPr bwMode="auto">
            <a:xfrm>
              <a:off x="4554" y="3842"/>
              <a:ext cx="70" cy="36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Rectangle 14"/>
            <p:cNvSpPr>
              <a:spLocks noChangeArrowheads="1"/>
            </p:cNvSpPr>
            <p:nvPr/>
          </p:nvSpPr>
          <p:spPr bwMode="auto">
            <a:xfrm>
              <a:off x="1553" y="924"/>
              <a:ext cx="27" cy="10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16"/>
            <p:cNvSpPr>
              <a:spLocks noChangeShapeType="1"/>
            </p:cNvSpPr>
            <p:nvPr/>
          </p:nvSpPr>
          <p:spPr bwMode="auto">
            <a:xfrm>
              <a:off x="1586" y="2564"/>
              <a:ext cx="167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Freeform 20"/>
            <p:cNvSpPr/>
            <p:nvPr/>
          </p:nvSpPr>
          <p:spPr bwMode="auto">
            <a:xfrm>
              <a:off x="1580" y="499"/>
              <a:ext cx="3477" cy="3343"/>
            </a:xfrm>
            <a:custGeom>
              <a:avLst/>
              <a:gdLst>
                <a:gd name="T0" fmla="*/ 0 w 2402"/>
                <a:gd name="T1" fmla="*/ 0 h 1814"/>
                <a:gd name="T2" fmla="*/ 0 w 2402"/>
                <a:gd name="T3" fmla="*/ 444781 h 1814"/>
                <a:gd name="T4" fmla="*/ 67017 w 2402"/>
                <a:gd name="T5" fmla="*/ 444781 h 1814"/>
                <a:gd name="T6" fmla="*/ 0 60000 65536"/>
                <a:gd name="T7" fmla="*/ 0 60000 65536"/>
                <a:gd name="T8" fmla="*/ 0 60000 65536"/>
                <a:gd name="T9" fmla="*/ 0 w 2402"/>
                <a:gd name="T10" fmla="*/ 0 h 1814"/>
                <a:gd name="T11" fmla="*/ 2402 w 2402"/>
                <a:gd name="T12" fmla="*/ 1814 h 1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" h="1814">
                  <a:moveTo>
                    <a:pt x="0" y="0"/>
                  </a:moveTo>
                  <a:lnTo>
                    <a:pt x="0" y="1814"/>
                  </a:lnTo>
                  <a:lnTo>
                    <a:pt x="2402" y="181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Rectangle 22"/>
            <p:cNvSpPr>
              <a:spLocks noChangeArrowheads="1"/>
            </p:cNvSpPr>
            <p:nvPr/>
          </p:nvSpPr>
          <p:spPr bwMode="auto">
            <a:xfrm>
              <a:off x="1378" y="2497"/>
              <a:ext cx="180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43" name="Rectangle 23"/>
            <p:cNvSpPr>
              <a:spLocks noChangeArrowheads="1"/>
            </p:cNvSpPr>
            <p:nvPr/>
          </p:nvSpPr>
          <p:spPr bwMode="auto">
            <a:xfrm>
              <a:off x="1322" y="816"/>
              <a:ext cx="251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12.0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44" name="Rectangle 25"/>
            <p:cNvSpPr>
              <a:spLocks noChangeArrowheads="1"/>
            </p:cNvSpPr>
            <p:nvPr/>
          </p:nvSpPr>
          <p:spPr bwMode="auto">
            <a:xfrm>
              <a:off x="1476" y="3902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45" name="Rectangle 38"/>
            <p:cNvSpPr>
              <a:spLocks noChangeArrowheads="1"/>
            </p:cNvSpPr>
            <p:nvPr/>
          </p:nvSpPr>
          <p:spPr bwMode="auto">
            <a:xfrm>
              <a:off x="4478" y="3564"/>
              <a:ext cx="79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46" name="Rectangle 39"/>
            <p:cNvSpPr>
              <a:spLocks noChangeArrowheads="1"/>
            </p:cNvSpPr>
            <p:nvPr/>
          </p:nvSpPr>
          <p:spPr bwMode="auto">
            <a:xfrm>
              <a:off x="4547" y="3567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3200" b="1">
                <a:latin typeface="Times" pitchFamily="18" charset="0"/>
              </a:endParaRPr>
            </a:p>
          </p:txBody>
        </p:sp>
        <p:sp>
          <p:nvSpPr>
            <p:cNvPr id="44047" name="Rectangle 40"/>
            <p:cNvSpPr>
              <a:spLocks noChangeArrowheads="1"/>
            </p:cNvSpPr>
            <p:nvPr/>
          </p:nvSpPr>
          <p:spPr bwMode="auto">
            <a:xfrm>
              <a:off x="4589" y="3564"/>
              <a:ext cx="80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21521" name="Rectangle 41"/>
            <p:cNvSpPr>
              <a:spLocks noChangeArrowheads="1"/>
            </p:cNvSpPr>
            <p:nvPr/>
          </p:nvSpPr>
          <p:spPr bwMode="auto">
            <a:xfrm>
              <a:off x="4673" y="3564"/>
              <a:ext cx="51" cy="1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en-US" sz="1050" b="1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800" b="1">
                <a:latin typeface="Times" pitchFamily="18" charset="0"/>
              </a:endParaRPr>
            </a:p>
          </p:txBody>
        </p:sp>
        <p:sp>
          <p:nvSpPr>
            <p:cNvPr id="44049" name="Rectangle 42"/>
            <p:cNvSpPr>
              <a:spLocks noChangeArrowheads="1"/>
            </p:cNvSpPr>
            <p:nvPr/>
          </p:nvSpPr>
          <p:spPr bwMode="auto">
            <a:xfrm>
              <a:off x="4728" y="3654"/>
              <a:ext cx="37" cy="7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4050" name="Rectangle 43"/>
            <p:cNvSpPr>
              <a:spLocks noChangeArrowheads="1"/>
            </p:cNvSpPr>
            <p:nvPr/>
          </p:nvSpPr>
          <p:spPr bwMode="auto">
            <a:xfrm>
              <a:off x="4770" y="3564"/>
              <a:ext cx="335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 = $4)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51" name="Rectangle 44"/>
            <p:cNvSpPr>
              <a:spLocks noChangeArrowheads="1"/>
            </p:cNvSpPr>
            <p:nvPr/>
          </p:nvSpPr>
          <p:spPr bwMode="auto">
            <a:xfrm>
              <a:off x="3220" y="2336"/>
              <a:ext cx="72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52" name="Rectangle 45"/>
            <p:cNvSpPr>
              <a:spLocks noChangeArrowheads="1"/>
            </p:cNvSpPr>
            <p:nvPr/>
          </p:nvSpPr>
          <p:spPr bwMode="auto">
            <a:xfrm>
              <a:off x="3291" y="2410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53" name="Rectangle 54"/>
            <p:cNvSpPr>
              <a:spLocks noChangeArrowheads="1"/>
            </p:cNvSpPr>
            <p:nvPr/>
          </p:nvSpPr>
          <p:spPr bwMode="auto">
            <a:xfrm>
              <a:off x="4268" y="2871"/>
              <a:ext cx="36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54" name="Rectangle 55"/>
            <p:cNvSpPr>
              <a:spLocks noChangeArrowheads="1"/>
            </p:cNvSpPr>
            <p:nvPr/>
          </p:nvSpPr>
          <p:spPr bwMode="auto">
            <a:xfrm>
              <a:off x="4322" y="2871"/>
              <a:ext cx="54" cy="1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4400" b="1">
                <a:latin typeface="Times" pitchFamily="18" charset="0"/>
              </a:endParaRPr>
            </a:p>
          </p:txBody>
        </p:sp>
        <p:sp>
          <p:nvSpPr>
            <p:cNvPr id="44055" name="Rectangle 56"/>
            <p:cNvSpPr>
              <a:spLocks noChangeArrowheads="1"/>
            </p:cNvSpPr>
            <p:nvPr/>
          </p:nvSpPr>
          <p:spPr bwMode="auto">
            <a:xfrm>
              <a:off x="5098" y="3928"/>
              <a:ext cx="85" cy="1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1600">
                <a:latin typeface="Times" pitchFamily="18" charset="0"/>
              </a:endParaRPr>
            </a:p>
          </p:txBody>
        </p:sp>
        <p:sp>
          <p:nvSpPr>
            <p:cNvPr id="44056" name="Rectangle 57"/>
            <p:cNvSpPr>
              <a:spLocks noChangeArrowheads="1"/>
            </p:cNvSpPr>
            <p:nvPr/>
          </p:nvSpPr>
          <p:spPr bwMode="auto">
            <a:xfrm>
              <a:off x="3528" y="2336"/>
              <a:ext cx="2136" cy="2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400">
                  <a:solidFill>
                    <a:srgbClr val="000000"/>
                  </a:solidFill>
                  <a:latin typeface="Arial" panose="020B0604020202020204" pitchFamily="34" charset="0"/>
                </a:rPr>
                <a:t>Price-consumption curve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4057" name="Rectangle 58"/>
            <p:cNvSpPr>
              <a:spLocks noChangeArrowheads="1"/>
            </p:cNvSpPr>
            <p:nvPr/>
          </p:nvSpPr>
          <p:spPr bwMode="auto">
            <a:xfrm>
              <a:off x="819" y="469"/>
              <a:ext cx="1" cy="2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4058" name="Rectangle 59"/>
            <p:cNvSpPr>
              <a:spLocks noChangeArrowheads="1"/>
            </p:cNvSpPr>
            <p:nvPr/>
          </p:nvSpPr>
          <p:spPr bwMode="auto">
            <a:xfrm>
              <a:off x="1406" y="413"/>
              <a:ext cx="164" cy="27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2800">
                  <a:latin typeface="Times" pitchFamily="18" charset="0"/>
                </a:rPr>
                <a:t>A</a:t>
              </a:r>
              <a:endParaRPr lang="en-US" altLang="en-US" sz="2800">
                <a:latin typeface="Times" pitchFamily="18" charset="0"/>
              </a:endParaRPr>
            </a:p>
          </p:txBody>
        </p:sp>
        <p:sp>
          <p:nvSpPr>
            <p:cNvPr id="44059" name="Oval 60"/>
            <p:cNvSpPr>
              <a:spLocks noChangeArrowheads="1"/>
            </p:cNvSpPr>
            <p:nvPr/>
          </p:nvSpPr>
          <p:spPr bwMode="auto">
            <a:xfrm>
              <a:off x="3213" y="2528"/>
              <a:ext cx="69" cy="89"/>
            </a:xfrm>
            <a:prstGeom prst="ellipse">
              <a:avLst/>
            </a:prstGeom>
            <a:solidFill>
              <a:srgbClr val="982E93"/>
            </a:solidFill>
            <a:ln w="15875">
              <a:solidFill>
                <a:srgbClr val="982E9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Line 67"/>
            <p:cNvSpPr>
              <a:spLocks noChangeShapeType="1"/>
            </p:cNvSpPr>
            <p:nvPr/>
          </p:nvSpPr>
          <p:spPr bwMode="auto">
            <a:xfrm>
              <a:off x="3263" y="2572"/>
              <a:ext cx="0" cy="1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1" name="Rectangle 134"/>
            <p:cNvSpPr>
              <a:spLocks noChangeArrowheads="1"/>
            </p:cNvSpPr>
            <p:nvPr/>
          </p:nvSpPr>
          <p:spPr bwMode="auto">
            <a:xfrm>
              <a:off x="3147" y="3900"/>
              <a:ext cx="640" cy="15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58.9</a:t>
              </a:r>
              <a:endParaRPr lang="en-US" altLang="en-US" sz="4400" b="1">
                <a:latin typeface="Times" pitchFamily="18" charset="0"/>
              </a:endParaRPr>
            </a:p>
          </p:txBody>
        </p:sp>
      </p:grpSp>
      <p:sp>
        <p:nvSpPr>
          <p:cNvPr id="30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7391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</a:rPr>
              <a:t>Deriving an Individual’s Demand Curve</a:t>
            </a:r>
            <a:endParaRPr lang="en-US" altLang="en-US" sz="3200" dirty="0">
              <a:latin typeface="Times" pitchFamily="18" charset="0"/>
            </a:endParaRP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-609600" y="304800"/>
            <a:ext cx="2794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Helvetica" pitchFamily="34" charset="0"/>
              </a:rPr>
              <a:t>        </a:t>
            </a:r>
            <a:endParaRPr lang="en-US" altLang="en-US" sz="2400">
              <a:latin typeface="Helvetica" pitchFamily="34" charset="0"/>
            </a:endParaRPr>
          </a:p>
        </p:txBody>
      </p:sp>
      <p:sp>
        <p:nvSpPr>
          <p:cNvPr id="45060" name="Freeform 5"/>
          <p:cNvSpPr/>
          <p:nvPr/>
        </p:nvSpPr>
        <p:spPr bwMode="auto">
          <a:xfrm>
            <a:off x="3125788" y="2427288"/>
            <a:ext cx="2170112" cy="2233612"/>
          </a:xfrm>
          <a:custGeom>
            <a:avLst/>
            <a:gdLst>
              <a:gd name="T0" fmla="*/ 0 w 945"/>
              <a:gd name="T1" fmla="*/ 0 h 763"/>
              <a:gd name="T2" fmla="*/ 2147483647 w 945"/>
              <a:gd name="T3" fmla="*/ 2147483647 h 763"/>
              <a:gd name="T4" fmla="*/ 2147483647 w 945"/>
              <a:gd name="T5" fmla="*/ 2147483647 h 763"/>
              <a:gd name="T6" fmla="*/ 2147483647 w 945"/>
              <a:gd name="T7" fmla="*/ 2147483647 h 763"/>
              <a:gd name="T8" fmla="*/ 2147483647 w 945"/>
              <a:gd name="T9" fmla="*/ 2147483647 h 763"/>
              <a:gd name="T10" fmla="*/ 2147483647 w 945"/>
              <a:gd name="T11" fmla="*/ 2147483647 h 763"/>
              <a:gd name="T12" fmla="*/ 2147483647 w 945"/>
              <a:gd name="T13" fmla="*/ 2147483647 h 763"/>
              <a:gd name="T14" fmla="*/ 2147483647 w 945"/>
              <a:gd name="T15" fmla="*/ 2147483647 h 763"/>
              <a:gd name="T16" fmla="*/ 2147483647 w 945"/>
              <a:gd name="T17" fmla="*/ 2147483647 h 763"/>
              <a:gd name="T18" fmla="*/ 2147483647 w 945"/>
              <a:gd name="T19" fmla="*/ 2147483647 h 763"/>
              <a:gd name="T20" fmla="*/ 2147483647 w 945"/>
              <a:gd name="T21" fmla="*/ 2147483647 h 763"/>
              <a:gd name="T22" fmla="*/ 2147483647 w 945"/>
              <a:gd name="T23" fmla="*/ 2147483647 h 7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45"/>
              <a:gd name="T37" fmla="*/ 0 h 763"/>
              <a:gd name="T38" fmla="*/ 945 w 945"/>
              <a:gd name="T39" fmla="*/ 763 h 7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45" h="763">
                <a:moveTo>
                  <a:pt x="0" y="0"/>
                </a:moveTo>
                <a:lnTo>
                  <a:pt x="19" y="106"/>
                </a:lnTo>
                <a:lnTo>
                  <a:pt x="48" y="203"/>
                </a:lnTo>
                <a:lnTo>
                  <a:pt x="77" y="299"/>
                </a:lnTo>
                <a:lnTo>
                  <a:pt x="125" y="386"/>
                </a:lnTo>
                <a:lnTo>
                  <a:pt x="173" y="473"/>
                </a:lnTo>
                <a:lnTo>
                  <a:pt x="250" y="541"/>
                </a:lnTo>
                <a:lnTo>
                  <a:pt x="337" y="608"/>
                </a:lnTo>
                <a:lnTo>
                  <a:pt x="453" y="656"/>
                </a:lnTo>
                <a:lnTo>
                  <a:pt x="588" y="705"/>
                </a:lnTo>
                <a:lnTo>
                  <a:pt x="752" y="734"/>
                </a:lnTo>
                <a:lnTo>
                  <a:pt x="945" y="763"/>
                </a:lnTo>
              </a:path>
            </a:pathLst>
          </a:custGeom>
          <a:noFill/>
          <a:ln w="15875">
            <a:solidFill>
              <a:srgbClr val="F6028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1" name="Freeform 6"/>
          <p:cNvSpPr/>
          <p:nvPr/>
        </p:nvSpPr>
        <p:spPr bwMode="auto">
          <a:xfrm>
            <a:off x="2809875" y="3467100"/>
            <a:ext cx="1597025" cy="1614488"/>
          </a:xfrm>
          <a:custGeom>
            <a:avLst/>
            <a:gdLst>
              <a:gd name="T0" fmla="*/ 0 w 830"/>
              <a:gd name="T1" fmla="*/ 0 h 882"/>
              <a:gd name="T2" fmla="*/ 0 w 830"/>
              <a:gd name="T3" fmla="*/ 2147483647 h 882"/>
              <a:gd name="T4" fmla="*/ 2147483647 w 830"/>
              <a:gd name="T5" fmla="*/ 2147483647 h 882"/>
              <a:gd name="T6" fmla="*/ 2147483647 w 830"/>
              <a:gd name="T7" fmla="*/ 2147483647 h 882"/>
              <a:gd name="T8" fmla="*/ 2147483647 w 830"/>
              <a:gd name="T9" fmla="*/ 2147483647 h 882"/>
              <a:gd name="T10" fmla="*/ 2147483647 w 830"/>
              <a:gd name="T11" fmla="*/ 2147483647 h 882"/>
              <a:gd name="T12" fmla="*/ 2147483647 w 830"/>
              <a:gd name="T13" fmla="*/ 2147483647 h 882"/>
              <a:gd name="T14" fmla="*/ 2147483647 w 830"/>
              <a:gd name="T15" fmla="*/ 2147483647 h 882"/>
              <a:gd name="T16" fmla="*/ 2147483647 w 830"/>
              <a:gd name="T17" fmla="*/ 2147483647 h 882"/>
              <a:gd name="T18" fmla="*/ 2147483647 w 830"/>
              <a:gd name="T19" fmla="*/ 2147483647 h 882"/>
              <a:gd name="T20" fmla="*/ 2147483647 w 830"/>
              <a:gd name="T21" fmla="*/ 2147483647 h 882"/>
              <a:gd name="T22" fmla="*/ 2147483647 w 830"/>
              <a:gd name="T23" fmla="*/ 2147483647 h 882"/>
              <a:gd name="T24" fmla="*/ 2147483647 w 830"/>
              <a:gd name="T25" fmla="*/ 2147483647 h 88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30"/>
              <a:gd name="T40" fmla="*/ 0 h 882"/>
              <a:gd name="T41" fmla="*/ 830 w 830"/>
              <a:gd name="T42" fmla="*/ 882 h 88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30" h="882">
                <a:moveTo>
                  <a:pt x="0" y="0"/>
                </a:moveTo>
                <a:lnTo>
                  <a:pt x="0" y="180"/>
                </a:lnTo>
                <a:lnTo>
                  <a:pt x="24" y="300"/>
                </a:lnTo>
                <a:lnTo>
                  <a:pt x="96" y="444"/>
                </a:lnTo>
                <a:lnTo>
                  <a:pt x="140" y="543"/>
                </a:lnTo>
                <a:lnTo>
                  <a:pt x="216" y="636"/>
                </a:lnTo>
                <a:lnTo>
                  <a:pt x="348" y="732"/>
                </a:lnTo>
                <a:lnTo>
                  <a:pt x="468" y="780"/>
                </a:lnTo>
                <a:lnTo>
                  <a:pt x="542" y="821"/>
                </a:lnTo>
                <a:lnTo>
                  <a:pt x="646" y="852"/>
                </a:lnTo>
                <a:lnTo>
                  <a:pt x="738" y="868"/>
                </a:lnTo>
                <a:lnTo>
                  <a:pt x="795" y="868"/>
                </a:lnTo>
                <a:lnTo>
                  <a:pt x="830" y="882"/>
                </a:lnTo>
              </a:path>
            </a:pathLst>
          </a:custGeom>
          <a:noFill/>
          <a:ln w="158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2" name="Line 8"/>
          <p:cNvSpPr>
            <a:spLocks noChangeShapeType="1"/>
          </p:cNvSpPr>
          <p:nvPr/>
        </p:nvSpPr>
        <p:spPr bwMode="auto">
          <a:xfrm>
            <a:off x="1041400" y="1522413"/>
            <a:ext cx="3148013" cy="4576762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3" name="Line 9"/>
          <p:cNvSpPr>
            <a:spLocks noChangeShapeType="1"/>
          </p:cNvSpPr>
          <p:nvPr/>
        </p:nvSpPr>
        <p:spPr bwMode="auto">
          <a:xfrm>
            <a:off x="1041400" y="1497013"/>
            <a:ext cx="4786313" cy="4602162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5783263" y="6099175"/>
            <a:ext cx="111125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5065" name="Rectangle 12"/>
          <p:cNvSpPr>
            <a:spLocks noChangeArrowheads="1"/>
          </p:cNvSpPr>
          <p:nvPr/>
        </p:nvSpPr>
        <p:spPr bwMode="auto">
          <a:xfrm>
            <a:off x="4143375" y="6099175"/>
            <a:ext cx="133350" cy="57150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5066" name="Rectangle 15"/>
          <p:cNvSpPr>
            <a:spLocks noChangeArrowheads="1"/>
          </p:cNvSpPr>
          <p:nvPr/>
        </p:nvSpPr>
        <p:spPr bwMode="auto">
          <a:xfrm>
            <a:off x="1019175" y="1466850"/>
            <a:ext cx="42863" cy="1698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5067" name="Line 17"/>
          <p:cNvSpPr>
            <a:spLocks noChangeShapeType="1"/>
          </p:cNvSpPr>
          <p:nvPr/>
        </p:nvSpPr>
        <p:spPr bwMode="auto">
          <a:xfrm>
            <a:off x="1071563" y="4070350"/>
            <a:ext cx="265112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8" name="Line 18"/>
          <p:cNvSpPr>
            <a:spLocks noChangeShapeType="1"/>
          </p:cNvSpPr>
          <p:nvPr/>
        </p:nvSpPr>
        <p:spPr bwMode="auto">
          <a:xfrm flipV="1">
            <a:off x="1069975" y="4494213"/>
            <a:ext cx="2032000" cy="635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69" name="Oval 20"/>
          <p:cNvSpPr>
            <a:spLocks noChangeArrowheads="1"/>
          </p:cNvSpPr>
          <p:nvPr/>
        </p:nvSpPr>
        <p:spPr bwMode="auto">
          <a:xfrm>
            <a:off x="3036888" y="4406900"/>
            <a:ext cx="109537" cy="138113"/>
          </a:xfrm>
          <a:prstGeom prst="ellipse">
            <a:avLst/>
          </a:prstGeom>
          <a:solidFill>
            <a:srgbClr val="FF8C00"/>
          </a:solidFill>
          <a:ln w="15875">
            <a:solidFill>
              <a:srgbClr val="FF8C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70" name="Freeform 21"/>
          <p:cNvSpPr/>
          <p:nvPr/>
        </p:nvSpPr>
        <p:spPr bwMode="auto">
          <a:xfrm>
            <a:off x="1062038" y="792163"/>
            <a:ext cx="5519737" cy="5307012"/>
          </a:xfrm>
          <a:custGeom>
            <a:avLst/>
            <a:gdLst>
              <a:gd name="T0" fmla="*/ 0 w 2402"/>
              <a:gd name="T1" fmla="*/ 0 h 1814"/>
              <a:gd name="T2" fmla="*/ 0 w 2402"/>
              <a:gd name="T3" fmla="*/ 2147483647 h 1814"/>
              <a:gd name="T4" fmla="*/ 2147483647 w 2402"/>
              <a:gd name="T5" fmla="*/ 2147483647 h 1814"/>
              <a:gd name="T6" fmla="*/ 0 60000 65536"/>
              <a:gd name="T7" fmla="*/ 0 60000 65536"/>
              <a:gd name="T8" fmla="*/ 0 60000 65536"/>
              <a:gd name="T9" fmla="*/ 0 w 2402"/>
              <a:gd name="T10" fmla="*/ 0 h 1814"/>
              <a:gd name="T11" fmla="*/ 2402 w 2402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2" h="1814">
                <a:moveTo>
                  <a:pt x="0" y="0"/>
                </a:moveTo>
                <a:lnTo>
                  <a:pt x="0" y="1814"/>
                </a:lnTo>
                <a:lnTo>
                  <a:pt x="2402" y="1814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071" name="Rectangle 22"/>
          <p:cNvSpPr>
            <a:spLocks noChangeArrowheads="1"/>
          </p:cNvSpPr>
          <p:nvPr/>
        </p:nvSpPr>
        <p:spPr bwMode="auto">
          <a:xfrm>
            <a:off x="741363" y="4359275"/>
            <a:ext cx="174625" cy="150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4.3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2" name="Rectangle 23"/>
          <p:cNvSpPr>
            <a:spLocks noChangeArrowheads="1"/>
          </p:cNvSpPr>
          <p:nvPr/>
        </p:nvSpPr>
        <p:spPr bwMode="auto">
          <a:xfrm>
            <a:off x="741363" y="3963988"/>
            <a:ext cx="174625" cy="153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5.2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3" name="Rectangle 24"/>
          <p:cNvSpPr>
            <a:spLocks noChangeArrowheads="1"/>
          </p:cNvSpPr>
          <p:nvPr/>
        </p:nvSpPr>
        <p:spPr bwMode="auto">
          <a:xfrm>
            <a:off x="652463" y="1449388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12.0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4" name="Rectangle 26"/>
          <p:cNvSpPr>
            <a:spLocks noChangeArrowheads="1"/>
          </p:cNvSpPr>
          <p:nvPr/>
        </p:nvSpPr>
        <p:spPr bwMode="auto">
          <a:xfrm>
            <a:off x="896938" y="6194425"/>
            <a:ext cx="71437" cy="150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5" name="Rectangle 33"/>
          <p:cNvSpPr>
            <a:spLocks noChangeArrowheads="1"/>
          </p:cNvSpPr>
          <p:nvPr/>
        </p:nvSpPr>
        <p:spPr bwMode="auto">
          <a:xfrm>
            <a:off x="4108450" y="5657850"/>
            <a:ext cx="714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6" name="Rectangle 34"/>
          <p:cNvSpPr>
            <a:spLocks noChangeArrowheads="1"/>
          </p:cNvSpPr>
          <p:nvPr/>
        </p:nvSpPr>
        <p:spPr bwMode="auto">
          <a:xfrm>
            <a:off x="4198938" y="5662613"/>
            <a:ext cx="55562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7" name="Rectangle 35"/>
          <p:cNvSpPr>
            <a:spLocks noChangeArrowheads="1"/>
          </p:cNvSpPr>
          <p:nvPr/>
        </p:nvSpPr>
        <p:spPr bwMode="auto">
          <a:xfrm>
            <a:off x="4286250" y="5657850"/>
            <a:ext cx="7778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8" name="Rectangle 36"/>
          <p:cNvSpPr>
            <a:spLocks noChangeArrowheads="1"/>
          </p:cNvSpPr>
          <p:nvPr/>
        </p:nvSpPr>
        <p:spPr bwMode="auto">
          <a:xfrm>
            <a:off x="4397375" y="5657850"/>
            <a:ext cx="714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79" name="Rectangle 37"/>
          <p:cNvSpPr>
            <a:spLocks noChangeArrowheads="1"/>
          </p:cNvSpPr>
          <p:nvPr/>
        </p:nvSpPr>
        <p:spPr bwMode="auto">
          <a:xfrm>
            <a:off x="4486275" y="5800725"/>
            <a:ext cx="58738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0" name="Rectangle 38"/>
          <p:cNvSpPr>
            <a:spLocks noChangeArrowheads="1"/>
          </p:cNvSpPr>
          <p:nvPr/>
        </p:nvSpPr>
        <p:spPr bwMode="auto">
          <a:xfrm>
            <a:off x="4575175" y="5657850"/>
            <a:ext cx="3270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= $6)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1" name="Rectangle 39"/>
          <p:cNvSpPr>
            <a:spLocks noChangeArrowheads="1"/>
          </p:cNvSpPr>
          <p:nvPr/>
        </p:nvSpPr>
        <p:spPr bwMode="auto">
          <a:xfrm>
            <a:off x="5662613" y="5657850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2" name="Rectangle 40"/>
          <p:cNvSpPr>
            <a:spLocks noChangeArrowheads="1"/>
          </p:cNvSpPr>
          <p:nvPr/>
        </p:nvSpPr>
        <p:spPr bwMode="auto">
          <a:xfrm>
            <a:off x="5772150" y="5662613"/>
            <a:ext cx="58738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3" name="Rectangle 41"/>
          <p:cNvSpPr>
            <a:spLocks noChangeArrowheads="1"/>
          </p:cNvSpPr>
          <p:nvPr/>
        </p:nvSpPr>
        <p:spPr bwMode="auto">
          <a:xfrm>
            <a:off x="5838825" y="5657850"/>
            <a:ext cx="793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4" name="Rectangle 42"/>
          <p:cNvSpPr>
            <a:spLocks noChangeArrowheads="1"/>
          </p:cNvSpPr>
          <p:nvPr/>
        </p:nvSpPr>
        <p:spPr bwMode="auto">
          <a:xfrm>
            <a:off x="5972175" y="5657850"/>
            <a:ext cx="714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5" name="Rectangle 43"/>
          <p:cNvSpPr>
            <a:spLocks noChangeArrowheads="1"/>
          </p:cNvSpPr>
          <p:nvPr/>
        </p:nvSpPr>
        <p:spPr bwMode="auto">
          <a:xfrm>
            <a:off x="6059488" y="5800725"/>
            <a:ext cx="58737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6" name="Rectangle 44"/>
          <p:cNvSpPr>
            <a:spLocks noChangeArrowheads="1"/>
          </p:cNvSpPr>
          <p:nvPr/>
        </p:nvSpPr>
        <p:spPr bwMode="auto">
          <a:xfrm>
            <a:off x="6126163" y="5657850"/>
            <a:ext cx="3270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= $4)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7" name="Rectangle 45"/>
          <p:cNvSpPr>
            <a:spLocks noChangeArrowheads="1"/>
          </p:cNvSpPr>
          <p:nvPr/>
        </p:nvSpPr>
        <p:spPr bwMode="auto">
          <a:xfrm>
            <a:off x="3665538" y="3708400"/>
            <a:ext cx="7143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8" name="Rectangle 46"/>
          <p:cNvSpPr>
            <a:spLocks noChangeArrowheads="1"/>
          </p:cNvSpPr>
          <p:nvPr/>
        </p:nvSpPr>
        <p:spPr bwMode="auto">
          <a:xfrm>
            <a:off x="3778250" y="3825875"/>
            <a:ext cx="58738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89" name="Rectangle 47"/>
          <p:cNvSpPr>
            <a:spLocks noChangeArrowheads="1"/>
          </p:cNvSpPr>
          <p:nvPr/>
        </p:nvSpPr>
        <p:spPr bwMode="auto">
          <a:xfrm>
            <a:off x="3067050" y="4103688"/>
            <a:ext cx="714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0" name="Rectangle 48"/>
          <p:cNvSpPr>
            <a:spLocks noChangeArrowheads="1"/>
          </p:cNvSpPr>
          <p:nvPr/>
        </p:nvSpPr>
        <p:spPr bwMode="auto">
          <a:xfrm>
            <a:off x="3179763" y="4221163"/>
            <a:ext cx="58737" cy="12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1" name="Rectangle 53"/>
          <p:cNvSpPr>
            <a:spLocks noChangeArrowheads="1"/>
          </p:cNvSpPr>
          <p:nvPr/>
        </p:nvSpPr>
        <p:spPr bwMode="auto">
          <a:xfrm>
            <a:off x="4486275" y="4983163"/>
            <a:ext cx="36513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2" name="Rectangle 54"/>
          <p:cNvSpPr>
            <a:spLocks noChangeArrowheads="1"/>
          </p:cNvSpPr>
          <p:nvPr/>
        </p:nvSpPr>
        <p:spPr bwMode="auto">
          <a:xfrm>
            <a:off x="4551363" y="4983163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3" name="Rectangle 55"/>
          <p:cNvSpPr>
            <a:spLocks noChangeArrowheads="1"/>
          </p:cNvSpPr>
          <p:nvPr/>
        </p:nvSpPr>
        <p:spPr bwMode="auto">
          <a:xfrm>
            <a:off x="5329238" y="4557713"/>
            <a:ext cx="36512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4" name="Rectangle 56"/>
          <p:cNvSpPr>
            <a:spLocks noChangeArrowheads="1"/>
          </p:cNvSpPr>
          <p:nvPr/>
        </p:nvSpPr>
        <p:spPr bwMode="auto">
          <a:xfrm>
            <a:off x="5414963" y="4557713"/>
            <a:ext cx="58737" cy="123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095" name="Rectangle 57"/>
          <p:cNvSpPr>
            <a:spLocks noChangeArrowheads="1"/>
          </p:cNvSpPr>
          <p:nvPr/>
        </p:nvSpPr>
        <p:spPr bwMode="auto">
          <a:xfrm>
            <a:off x="6646863" y="6235700"/>
            <a:ext cx="134937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1600">
              <a:latin typeface="Times" pitchFamily="18" charset="0"/>
            </a:endParaRPr>
          </a:p>
        </p:txBody>
      </p:sp>
      <p:sp>
        <p:nvSpPr>
          <p:cNvPr id="45096" name="Rectangle 58"/>
          <p:cNvSpPr>
            <a:spLocks noChangeArrowheads="1"/>
          </p:cNvSpPr>
          <p:nvPr/>
        </p:nvSpPr>
        <p:spPr bwMode="auto">
          <a:xfrm>
            <a:off x="4154488" y="3708400"/>
            <a:ext cx="1952625" cy="214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Price-consumption curve</a:t>
            </a:r>
            <a:endParaRPr lang="en-US" altLang="en-US" sz="1400">
              <a:latin typeface="Times" pitchFamily="18" charset="0"/>
            </a:endParaRPr>
          </a:p>
        </p:txBody>
      </p:sp>
      <p:sp>
        <p:nvSpPr>
          <p:cNvPr id="45097" name="Rectangle 59"/>
          <p:cNvSpPr>
            <a:spLocks noChangeArrowheads="1"/>
          </p:cNvSpPr>
          <p:nvPr/>
        </p:nvSpPr>
        <p:spPr bwMode="auto">
          <a:xfrm>
            <a:off x="-146050" y="744538"/>
            <a:ext cx="1587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endParaRPr lang="en-US" altLang="en-US" sz="2400">
              <a:latin typeface="Times" pitchFamily="18" charset="0"/>
            </a:endParaRPr>
          </a:p>
        </p:txBody>
      </p:sp>
      <p:sp>
        <p:nvSpPr>
          <p:cNvPr id="45098" name="Rectangle 60"/>
          <p:cNvSpPr>
            <a:spLocks noChangeArrowheads="1"/>
          </p:cNvSpPr>
          <p:nvPr/>
        </p:nvSpPr>
        <p:spPr bwMode="auto">
          <a:xfrm>
            <a:off x="785813" y="655638"/>
            <a:ext cx="14605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600">
                <a:latin typeface="Times" pitchFamily="18" charset="0"/>
              </a:rPr>
              <a:t>A</a:t>
            </a:r>
            <a:endParaRPr lang="en-US" altLang="en-US" sz="1600">
              <a:latin typeface="Times" pitchFamily="18" charset="0"/>
            </a:endParaRPr>
          </a:p>
        </p:txBody>
      </p:sp>
      <p:sp>
        <p:nvSpPr>
          <p:cNvPr id="45099" name="Oval 61"/>
          <p:cNvSpPr>
            <a:spLocks noChangeArrowheads="1"/>
          </p:cNvSpPr>
          <p:nvPr/>
        </p:nvSpPr>
        <p:spPr bwMode="auto">
          <a:xfrm>
            <a:off x="3654425" y="4013200"/>
            <a:ext cx="109538" cy="141288"/>
          </a:xfrm>
          <a:prstGeom prst="ellipse">
            <a:avLst/>
          </a:prstGeom>
          <a:solidFill>
            <a:srgbClr val="982E93"/>
          </a:solidFill>
          <a:ln w="15875">
            <a:solidFill>
              <a:srgbClr val="982E9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5100" name="Rectangle 63"/>
          <p:cNvSpPr>
            <a:spLocks noChangeArrowheads="1"/>
          </p:cNvSpPr>
          <p:nvPr/>
        </p:nvSpPr>
        <p:spPr bwMode="auto">
          <a:xfrm>
            <a:off x="2901950" y="6191250"/>
            <a:ext cx="1016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44.5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101" name="Rectangle 64"/>
          <p:cNvSpPr>
            <a:spLocks noChangeArrowheads="1"/>
          </p:cNvSpPr>
          <p:nvPr/>
        </p:nvSpPr>
        <p:spPr bwMode="auto">
          <a:xfrm>
            <a:off x="3549650" y="6191250"/>
            <a:ext cx="10160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58.9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5102" name="Line 66"/>
          <p:cNvSpPr>
            <a:spLocks noChangeShapeType="1"/>
          </p:cNvSpPr>
          <p:nvPr/>
        </p:nvSpPr>
        <p:spPr bwMode="auto">
          <a:xfrm>
            <a:off x="3087688" y="4521200"/>
            <a:ext cx="0" cy="15811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3" name="Line 67"/>
          <p:cNvSpPr>
            <a:spLocks noChangeShapeType="1"/>
          </p:cNvSpPr>
          <p:nvPr/>
        </p:nvSpPr>
        <p:spPr bwMode="auto">
          <a:xfrm>
            <a:off x="3733800" y="40830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04" name="Text Box 68"/>
          <p:cNvSpPr txBox="1">
            <a:spLocks noChangeArrowheads="1"/>
          </p:cNvSpPr>
          <p:nvPr/>
        </p:nvSpPr>
        <p:spPr bwMode="auto">
          <a:xfrm>
            <a:off x="4108450" y="1936750"/>
            <a:ext cx="442595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As Price of B increases from $4 to $6, consumer shifts to lower IC</a:t>
            </a:r>
            <a:endParaRPr lang="en-US" dirty="0">
              <a:latin typeface="+mn-lt"/>
            </a:endParaRPr>
          </a:p>
        </p:txBody>
      </p:sp>
      <p:sp>
        <p:nvSpPr>
          <p:cNvPr id="49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-381000" y="304800"/>
            <a:ext cx="7391400" cy="6175375"/>
            <a:chOff x="527" y="192"/>
            <a:chExt cx="3841" cy="3374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527" y="192"/>
              <a:ext cx="145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Helvetica" pitchFamily="34" charset="0"/>
                </a:rPr>
                <a:t>        </a:t>
              </a:r>
              <a:endParaRPr lang="en-US" altLang="en-US" sz="2400">
                <a:latin typeface="Helvetica" pitchFamily="34" charset="0"/>
              </a:endParaRPr>
            </a:p>
          </p:txBody>
        </p:sp>
        <p:sp>
          <p:nvSpPr>
            <p:cNvPr id="46085" name="Freeform 5"/>
            <p:cNvSpPr/>
            <p:nvPr/>
          </p:nvSpPr>
          <p:spPr bwMode="auto">
            <a:xfrm>
              <a:off x="2468" y="1352"/>
              <a:ext cx="1128" cy="1220"/>
            </a:xfrm>
            <a:custGeom>
              <a:avLst/>
              <a:gdLst>
                <a:gd name="T0" fmla="*/ 0 w 945"/>
                <a:gd name="T1" fmla="*/ 0 h 763"/>
                <a:gd name="T2" fmla="*/ 91 w 945"/>
                <a:gd name="T3" fmla="*/ 7222 h 763"/>
                <a:gd name="T4" fmla="*/ 235 w 945"/>
                <a:gd name="T5" fmla="*/ 13890 h 763"/>
                <a:gd name="T6" fmla="*/ 377 w 945"/>
                <a:gd name="T7" fmla="*/ 20420 h 763"/>
                <a:gd name="T8" fmla="*/ 612 w 945"/>
                <a:gd name="T9" fmla="*/ 26367 h 763"/>
                <a:gd name="T10" fmla="*/ 852 w 945"/>
                <a:gd name="T11" fmla="*/ 32304 h 763"/>
                <a:gd name="T12" fmla="*/ 1228 w 945"/>
                <a:gd name="T13" fmla="*/ 36944 h 763"/>
                <a:gd name="T14" fmla="*/ 1657 w 945"/>
                <a:gd name="T15" fmla="*/ 41525 h 763"/>
                <a:gd name="T16" fmla="*/ 2230 w 945"/>
                <a:gd name="T17" fmla="*/ 44807 h 763"/>
                <a:gd name="T18" fmla="*/ 2892 w 945"/>
                <a:gd name="T19" fmla="*/ 48146 h 763"/>
                <a:gd name="T20" fmla="*/ 3703 w 945"/>
                <a:gd name="T21" fmla="*/ 50146 h 763"/>
                <a:gd name="T22" fmla="*/ 4646 w 945"/>
                <a:gd name="T23" fmla="*/ 52143 h 76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45"/>
                <a:gd name="T37" fmla="*/ 0 h 763"/>
                <a:gd name="T38" fmla="*/ 945 w 945"/>
                <a:gd name="T39" fmla="*/ 763 h 763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45" h="763">
                  <a:moveTo>
                    <a:pt x="0" y="0"/>
                  </a:moveTo>
                  <a:lnTo>
                    <a:pt x="19" y="106"/>
                  </a:lnTo>
                  <a:lnTo>
                    <a:pt x="48" y="203"/>
                  </a:lnTo>
                  <a:lnTo>
                    <a:pt x="77" y="299"/>
                  </a:lnTo>
                  <a:lnTo>
                    <a:pt x="125" y="386"/>
                  </a:lnTo>
                  <a:lnTo>
                    <a:pt x="173" y="473"/>
                  </a:lnTo>
                  <a:lnTo>
                    <a:pt x="250" y="541"/>
                  </a:lnTo>
                  <a:lnTo>
                    <a:pt x="337" y="608"/>
                  </a:lnTo>
                  <a:lnTo>
                    <a:pt x="453" y="656"/>
                  </a:lnTo>
                  <a:lnTo>
                    <a:pt x="588" y="705"/>
                  </a:lnTo>
                  <a:lnTo>
                    <a:pt x="752" y="734"/>
                  </a:lnTo>
                  <a:lnTo>
                    <a:pt x="945" y="763"/>
                  </a:lnTo>
                </a:path>
              </a:pathLst>
            </a:custGeom>
            <a:noFill/>
            <a:ln w="15875">
              <a:solidFill>
                <a:srgbClr val="F60282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Freeform 6"/>
            <p:cNvSpPr/>
            <p:nvPr/>
          </p:nvSpPr>
          <p:spPr bwMode="auto">
            <a:xfrm>
              <a:off x="2304" y="1920"/>
              <a:ext cx="830" cy="882"/>
            </a:xfrm>
            <a:custGeom>
              <a:avLst/>
              <a:gdLst>
                <a:gd name="T0" fmla="*/ 0 w 830"/>
                <a:gd name="T1" fmla="*/ 0 h 882"/>
                <a:gd name="T2" fmla="*/ 0 w 830"/>
                <a:gd name="T3" fmla="*/ 180 h 882"/>
                <a:gd name="T4" fmla="*/ 24 w 830"/>
                <a:gd name="T5" fmla="*/ 300 h 882"/>
                <a:gd name="T6" fmla="*/ 96 w 830"/>
                <a:gd name="T7" fmla="*/ 444 h 882"/>
                <a:gd name="T8" fmla="*/ 140 w 830"/>
                <a:gd name="T9" fmla="*/ 543 h 882"/>
                <a:gd name="T10" fmla="*/ 216 w 830"/>
                <a:gd name="T11" fmla="*/ 636 h 882"/>
                <a:gd name="T12" fmla="*/ 348 w 830"/>
                <a:gd name="T13" fmla="*/ 732 h 882"/>
                <a:gd name="T14" fmla="*/ 468 w 830"/>
                <a:gd name="T15" fmla="*/ 780 h 882"/>
                <a:gd name="T16" fmla="*/ 542 w 830"/>
                <a:gd name="T17" fmla="*/ 821 h 882"/>
                <a:gd name="T18" fmla="*/ 646 w 830"/>
                <a:gd name="T19" fmla="*/ 852 h 882"/>
                <a:gd name="T20" fmla="*/ 738 w 830"/>
                <a:gd name="T21" fmla="*/ 868 h 882"/>
                <a:gd name="T22" fmla="*/ 795 w 830"/>
                <a:gd name="T23" fmla="*/ 868 h 882"/>
                <a:gd name="T24" fmla="*/ 830 w 830"/>
                <a:gd name="T25" fmla="*/ 882 h 88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30"/>
                <a:gd name="T40" fmla="*/ 0 h 882"/>
                <a:gd name="T41" fmla="*/ 830 w 830"/>
                <a:gd name="T42" fmla="*/ 882 h 88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30" h="882">
                  <a:moveTo>
                    <a:pt x="0" y="0"/>
                  </a:moveTo>
                  <a:lnTo>
                    <a:pt x="0" y="180"/>
                  </a:lnTo>
                  <a:lnTo>
                    <a:pt x="24" y="300"/>
                  </a:lnTo>
                  <a:lnTo>
                    <a:pt x="96" y="444"/>
                  </a:lnTo>
                  <a:lnTo>
                    <a:pt x="140" y="543"/>
                  </a:lnTo>
                  <a:lnTo>
                    <a:pt x="216" y="636"/>
                  </a:lnTo>
                  <a:lnTo>
                    <a:pt x="348" y="732"/>
                  </a:lnTo>
                  <a:lnTo>
                    <a:pt x="468" y="780"/>
                  </a:lnTo>
                  <a:lnTo>
                    <a:pt x="542" y="821"/>
                  </a:lnTo>
                  <a:lnTo>
                    <a:pt x="646" y="852"/>
                  </a:lnTo>
                  <a:lnTo>
                    <a:pt x="738" y="868"/>
                  </a:lnTo>
                  <a:lnTo>
                    <a:pt x="795" y="868"/>
                  </a:lnTo>
                  <a:lnTo>
                    <a:pt x="830" y="882"/>
                  </a:lnTo>
                </a:path>
              </a:pathLst>
            </a:custGeom>
            <a:noFill/>
            <a:ln w="15875">
              <a:solidFill>
                <a:srgbClr val="F0027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Freeform 7"/>
            <p:cNvSpPr/>
            <p:nvPr/>
          </p:nvSpPr>
          <p:spPr bwMode="auto">
            <a:xfrm>
              <a:off x="1983" y="2124"/>
              <a:ext cx="669" cy="1003"/>
            </a:xfrm>
            <a:custGeom>
              <a:avLst/>
              <a:gdLst>
                <a:gd name="T0" fmla="*/ 2776 w 560"/>
                <a:gd name="T1" fmla="*/ 43004 h 627"/>
                <a:gd name="T2" fmla="*/ 2107 w 560"/>
                <a:gd name="T3" fmla="*/ 41046 h 627"/>
                <a:gd name="T4" fmla="*/ 1583 w 560"/>
                <a:gd name="T5" fmla="*/ 39702 h 627"/>
                <a:gd name="T6" fmla="*/ 1149 w 560"/>
                <a:gd name="T7" fmla="*/ 37730 h 627"/>
                <a:gd name="T8" fmla="*/ 815 w 560"/>
                <a:gd name="T9" fmla="*/ 35734 h 627"/>
                <a:gd name="T10" fmla="*/ 534 w 560"/>
                <a:gd name="T11" fmla="*/ 32379 h 627"/>
                <a:gd name="T12" fmla="*/ 338 w 560"/>
                <a:gd name="T13" fmla="*/ 29089 h 627"/>
                <a:gd name="T14" fmla="*/ 196 w 560"/>
                <a:gd name="T15" fmla="*/ 25761 h 627"/>
                <a:gd name="T16" fmla="*/ 103 w 560"/>
                <a:gd name="T17" fmla="*/ 21153 h 627"/>
                <a:gd name="T18" fmla="*/ 50 w 560"/>
                <a:gd name="T19" fmla="*/ 16541 h 627"/>
                <a:gd name="T20" fmla="*/ 50 w 560"/>
                <a:gd name="T21" fmla="*/ 11879 h 627"/>
                <a:gd name="T22" fmla="*/ 0 w 560"/>
                <a:gd name="T23" fmla="*/ 7285 h 627"/>
                <a:gd name="T24" fmla="*/ 0 w 560"/>
                <a:gd name="T25" fmla="*/ 3299 h 627"/>
                <a:gd name="T26" fmla="*/ 0 w 560"/>
                <a:gd name="T27" fmla="*/ 589 h 627"/>
                <a:gd name="T28" fmla="*/ 0 w 560"/>
                <a:gd name="T29" fmla="*/ 0 h 6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60"/>
                <a:gd name="T46" fmla="*/ 0 h 627"/>
                <a:gd name="T47" fmla="*/ 560 w 560"/>
                <a:gd name="T48" fmla="*/ 627 h 62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60" h="627">
                  <a:moveTo>
                    <a:pt x="560" y="627"/>
                  </a:moveTo>
                  <a:lnTo>
                    <a:pt x="425" y="598"/>
                  </a:lnTo>
                  <a:lnTo>
                    <a:pt x="319" y="579"/>
                  </a:lnTo>
                  <a:lnTo>
                    <a:pt x="232" y="550"/>
                  </a:lnTo>
                  <a:lnTo>
                    <a:pt x="164" y="521"/>
                  </a:lnTo>
                  <a:lnTo>
                    <a:pt x="107" y="472"/>
                  </a:lnTo>
                  <a:lnTo>
                    <a:pt x="68" y="424"/>
                  </a:lnTo>
                  <a:lnTo>
                    <a:pt x="39" y="376"/>
                  </a:lnTo>
                  <a:lnTo>
                    <a:pt x="20" y="308"/>
                  </a:lnTo>
                  <a:lnTo>
                    <a:pt x="10" y="241"/>
                  </a:lnTo>
                  <a:lnTo>
                    <a:pt x="10" y="173"/>
                  </a:lnTo>
                  <a:lnTo>
                    <a:pt x="0" y="106"/>
                  </a:lnTo>
                  <a:lnTo>
                    <a:pt x="0" y="48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F0027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>
              <a:off x="1385" y="857"/>
              <a:ext cx="1636" cy="2501"/>
            </a:xfrm>
            <a:prstGeom prst="line">
              <a:avLst/>
            </a:prstGeom>
            <a:noFill/>
            <a:ln w="3016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>
              <a:off x="1385" y="843"/>
              <a:ext cx="2487" cy="2515"/>
            </a:xfrm>
            <a:prstGeom prst="line">
              <a:avLst/>
            </a:prstGeom>
            <a:noFill/>
            <a:ln w="30163">
              <a:solidFill>
                <a:srgbClr val="00A0C6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 flipV="1">
              <a:off x="1385" y="857"/>
              <a:ext cx="841" cy="2501"/>
            </a:xfrm>
            <a:prstGeom prst="line">
              <a:avLst/>
            </a:prstGeom>
            <a:noFill/>
            <a:ln w="30163">
              <a:solidFill>
                <a:srgbClr val="01AEC5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849" y="3358"/>
              <a:ext cx="58" cy="3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2997" y="3358"/>
              <a:ext cx="69" cy="3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2203" y="3358"/>
              <a:ext cx="57" cy="31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V="1">
              <a:off x="1869" y="2108"/>
              <a:ext cx="1117" cy="77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1373" y="827"/>
              <a:ext cx="23" cy="9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FFFFFF"/>
              </a:solidFill>
              <a:miter lim="800000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2007" y="2725"/>
              <a:ext cx="58" cy="77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17"/>
            <p:cNvSpPr>
              <a:spLocks noChangeShapeType="1"/>
            </p:cNvSpPr>
            <p:nvPr/>
          </p:nvSpPr>
          <p:spPr bwMode="auto">
            <a:xfrm>
              <a:off x="1401" y="2249"/>
              <a:ext cx="13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V="1">
              <a:off x="1400" y="2481"/>
              <a:ext cx="1056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Freeform 19"/>
            <p:cNvSpPr/>
            <p:nvPr/>
          </p:nvSpPr>
          <p:spPr bwMode="auto">
            <a:xfrm>
              <a:off x="1396" y="2772"/>
              <a:ext cx="667" cy="80"/>
            </a:xfrm>
            <a:custGeom>
              <a:avLst/>
              <a:gdLst>
                <a:gd name="T0" fmla="*/ 0 w 531"/>
                <a:gd name="T1" fmla="*/ 0 h 203"/>
                <a:gd name="T2" fmla="*/ 4139 w 531"/>
                <a:gd name="T3" fmla="*/ 0 h 203"/>
                <a:gd name="T4" fmla="*/ 4139 w 531"/>
                <a:gd name="T5" fmla="*/ 0 h 203"/>
                <a:gd name="T6" fmla="*/ 0 60000 65536"/>
                <a:gd name="T7" fmla="*/ 0 60000 65536"/>
                <a:gd name="T8" fmla="*/ 0 60000 65536"/>
                <a:gd name="T9" fmla="*/ 0 w 531"/>
                <a:gd name="T10" fmla="*/ 0 h 203"/>
                <a:gd name="T11" fmla="*/ 531 w 531"/>
                <a:gd name="T12" fmla="*/ 203 h 2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31" h="203">
                  <a:moveTo>
                    <a:pt x="0" y="0"/>
                  </a:moveTo>
                  <a:lnTo>
                    <a:pt x="531" y="0"/>
                  </a:lnTo>
                  <a:lnTo>
                    <a:pt x="531" y="203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ysDot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2422" y="2433"/>
              <a:ext cx="57" cy="76"/>
            </a:xfrm>
            <a:prstGeom prst="ellipse">
              <a:avLst/>
            </a:prstGeom>
            <a:solidFill>
              <a:srgbClr val="FF8C00"/>
            </a:solidFill>
            <a:ln w="15875">
              <a:solidFill>
                <a:srgbClr val="FF8C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1" name="Freeform 21"/>
            <p:cNvSpPr/>
            <p:nvPr/>
          </p:nvSpPr>
          <p:spPr bwMode="auto">
            <a:xfrm>
              <a:off x="1396" y="458"/>
              <a:ext cx="2868" cy="2900"/>
            </a:xfrm>
            <a:custGeom>
              <a:avLst/>
              <a:gdLst>
                <a:gd name="T0" fmla="*/ 0 w 2402"/>
                <a:gd name="T1" fmla="*/ 0 h 1814"/>
                <a:gd name="T2" fmla="*/ 0 w 2402"/>
                <a:gd name="T3" fmla="*/ 123725 h 1814"/>
                <a:gd name="T4" fmla="*/ 11846 w 2402"/>
                <a:gd name="T5" fmla="*/ 123725 h 1814"/>
                <a:gd name="T6" fmla="*/ 0 60000 65536"/>
                <a:gd name="T7" fmla="*/ 0 60000 65536"/>
                <a:gd name="T8" fmla="*/ 0 60000 65536"/>
                <a:gd name="T9" fmla="*/ 0 w 2402"/>
                <a:gd name="T10" fmla="*/ 0 h 1814"/>
                <a:gd name="T11" fmla="*/ 2402 w 2402"/>
                <a:gd name="T12" fmla="*/ 1814 h 18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2" h="1814">
                  <a:moveTo>
                    <a:pt x="0" y="0"/>
                  </a:moveTo>
                  <a:lnTo>
                    <a:pt x="0" y="1814"/>
                  </a:lnTo>
                  <a:lnTo>
                    <a:pt x="2402" y="1814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1229" y="2407"/>
              <a:ext cx="91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4.3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1229" y="2191"/>
              <a:ext cx="91" cy="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5.2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1183" y="817"/>
              <a:ext cx="127" cy="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12.0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1229" y="2701"/>
              <a:ext cx="91" cy="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2.8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1310" y="3410"/>
              <a:ext cx="37" cy="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1598" y="3101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8" name="Rectangle 28"/>
            <p:cNvSpPr>
              <a:spLocks noChangeArrowheads="1"/>
            </p:cNvSpPr>
            <p:nvPr/>
          </p:nvSpPr>
          <p:spPr bwMode="auto">
            <a:xfrm>
              <a:off x="1655" y="3087"/>
              <a:ext cx="30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09" name="Rectangle 29"/>
            <p:cNvSpPr>
              <a:spLocks noChangeArrowheads="1"/>
            </p:cNvSpPr>
            <p:nvPr/>
          </p:nvSpPr>
          <p:spPr bwMode="auto">
            <a:xfrm>
              <a:off x="1690" y="3101"/>
              <a:ext cx="41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1747" y="3095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1" name="Rectangle 31"/>
            <p:cNvSpPr>
              <a:spLocks noChangeArrowheads="1"/>
            </p:cNvSpPr>
            <p:nvPr/>
          </p:nvSpPr>
          <p:spPr bwMode="auto">
            <a:xfrm>
              <a:off x="1794" y="3179"/>
              <a:ext cx="31" cy="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1839" y="3088"/>
              <a:ext cx="206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= $12)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2979" y="3117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3026" y="3119"/>
              <a:ext cx="29" cy="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3071" y="3117"/>
              <a:ext cx="41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3129" y="3117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3175" y="3195"/>
              <a:ext cx="31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8" name="Rectangle 38"/>
            <p:cNvSpPr>
              <a:spLocks noChangeArrowheads="1"/>
            </p:cNvSpPr>
            <p:nvPr/>
          </p:nvSpPr>
          <p:spPr bwMode="auto">
            <a:xfrm>
              <a:off x="3221" y="3117"/>
              <a:ext cx="170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= $6)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19" name="Rectangle 39"/>
            <p:cNvSpPr>
              <a:spLocks noChangeArrowheads="1"/>
            </p:cNvSpPr>
            <p:nvPr/>
          </p:nvSpPr>
          <p:spPr bwMode="auto">
            <a:xfrm>
              <a:off x="3786" y="3117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0" name="Rectangle 40"/>
            <p:cNvSpPr>
              <a:spLocks noChangeArrowheads="1"/>
            </p:cNvSpPr>
            <p:nvPr/>
          </p:nvSpPr>
          <p:spPr bwMode="auto">
            <a:xfrm>
              <a:off x="3843" y="3119"/>
              <a:ext cx="31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1" name="Rectangle 41"/>
            <p:cNvSpPr>
              <a:spLocks noChangeArrowheads="1"/>
            </p:cNvSpPr>
            <p:nvPr/>
          </p:nvSpPr>
          <p:spPr bwMode="auto">
            <a:xfrm>
              <a:off x="3878" y="3117"/>
              <a:ext cx="41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(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3947" y="3117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3993" y="3195"/>
              <a:ext cx="30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 i="1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4" name="Rectangle 44"/>
            <p:cNvSpPr>
              <a:spLocks noChangeArrowheads="1"/>
            </p:cNvSpPr>
            <p:nvPr/>
          </p:nvSpPr>
          <p:spPr bwMode="auto">
            <a:xfrm>
              <a:off x="4027" y="3117"/>
              <a:ext cx="170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 = $4)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5" name="Rectangle 45"/>
            <p:cNvSpPr>
              <a:spLocks noChangeArrowheads="1"/>
            </p:cNvSpPr>
            <p:nvPr/>
          </p:nvSpPr>
          <p:spPr bwMode="auto">
            <a:xfrm>
              <a:off x="2749" y="2052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6" name="Rectangle 46"/>
            <p:cNvSpPr>
              <a:spLocks noChangeArrowheads="1"/>
            </p:cNvSpPr>
            <p:nvPr/>
          </p:nvSpPr>
          <p:spPr bwMode="auto">
            <a:xfrm>
              <a:off x="2807" y="2116"/>
              <a:ext cx="31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7" name="Rectangle 47"/>
            <p:cNvSpPr>
              <a:spLocks noChangeArrowheads="1"/>
            </p:cNvSpPr>
            <p:nvPr/>
          </p:nvSpPr>
          <p:spPr bwMode="auto">
            <a:xfrm>
              <a:off x="2438" y="2268"/>
              <a:ext cx="37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8" name="Rectangle 48"/>
            <p:cNvSpPr>
              <a:spLocks noChangeArrowheads="1"/>
            </p:cNvSpPr>
            <p:nvPr/>
          </p:nvSpPr>
          <p:spPr bwMode="auto">
            <a:xfrm>
              <a:off x="2496" y="2332"/>
              <a:ext cx="31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29" name="Rectangle 49"/>
            <p:cNvSpPr>
              <a:spLocks noChangeArrowheads="1"/>
            </p:cNvSpPr>
            <p:nvPr/>
          </p:nvSpPr>
          <p:spPr bwMode="auto">
            <a:xfrm>
              <a:off x="2035" y="2546"/>
              <a:ext cx="36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0" name="Rectangle 50"/>
            <p:cNvSpPr>
              <a:spLocks noChangeArrowheads="1"/>
            </p:cNvSpPr>
            <p:nvPr/>
          </p:nvSpPr>
          <p:spPr bwMode="auto">
            <a:xfrm>
              <a:off x="2081" y="2624"/>
              <a:ext cx="30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1" name="Rectangle 51"/>
            <p:cNvSpPr>
              <a:spLocks noChangeArrowheads="1"/>
            </p:cNvSpPr>
            <p:nvPr/>
          </p:nvSpPr>
          <p:spPr bwMode="auto">
            <a:xfrm>
              <a:off x="2669" y="3071"/>
              <a:ext cx="18" cy="8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2" name="Rectangle 52"/>
            <p:cNvSpPr>
              <a:spLocks noChangeArrowheads="1"/>
            </p:cNvSpPr>
            <p:nvPr/>
          </p:nvSpPr>
          <p:spPr bwMode="auto">
            <a:xfrm>
              <a:off x="2714" y="3072"/>
              <a:ext cx="30" cy="6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3" name="Rectangle 53"/>
            <p:cNvSpPr>
              <a:spLocks noChangeArrowheads="1"/>
            </p:cNvSpPr>
            <p:nvPr/>
          </p:nvSpPr>
          <p:spPr bwMode="auto">
            <a:xfrm>
              <a:off x="3175" y="2748"/>
              <a:ext cx="19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4" name="Rectangle 54"/>
            <p:cNvSpPr>
              <a:spLocks noChangeArrowheads="1"/>
            </p:cNvSpPr>
            <p:nvPr/>
          </p:nvSpPr>
          <p:spPr bwMode="auto">
            <a:xfrm>
              <a:off x="3209" y="2748"/>
              <a:ext cx="30" cy="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5" name="Rectangle 55"/>
            <p:cNvSpPr>
              <a:spLocks noChangeArrowheads="1"/>
            </p:cNvSpPr>
            <p:nvPr/>
          </p:nvSpPr>
          <p:spPr bwMode="auto">
            <a:xfrm>
              <a:off x="3613" y="2516"/>
              <a:ext cx="19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0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6" name="Rectangle 56"/>
            <p:cNvSpPr>
              <a:spLocks noChangeArrowheads="1"/>
            </p:cNvSpPr>
            <p:nvPr/>
          </p:nvSpPr>
          <p:spPr bwMode="auto">
            <a:xfrm>
              <a:off x="3658" y="2516"/>
              <a:ext cx="30" cy="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37" name="Rectangle 57"/>
            <p:cNvSpPr>
              <a:spLocks noChangeArrowheads="1"/>
            </p:cNvSpPr>
            <p:nvPr/>
          </p:nvSpPr>
          <p:spPr bwMode="auto">
            <a:xfrm>
              <a:off x="4298" y="3432"/>
              <a:ext cx="70" cy="1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sz="1600">
                <a:latin typeface="Times" pitchFamily="18" charset="0"/>
              </a:endParaRPr>
            </a:p>
          </p:txBody>
        </p:sp>
        <p:sp>
          <p:nvSpPr>
            <p:cNvPr id="46138" name="Rectangle 58"/>
            <p:cNvSpPr>
              <a:spLocks noChangeArrowheads="1"/>
            </p:cNvSpPr>
            <p:nvPr/>
          </p:nvSpPr>
          <p:spPr bwMode="auto">
            <a:xfrm>
              <a:off x="3003" y="2052"/>
              <a:ext cx="1014" cy="1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Price-consumption curve</a:t>
              </a:r>
              <a:endParaRPr lang="en-US" altLang="en-US" sz="1400">
                <a:latin typeface="Times" pitchFamily="18" charset="0"/>
              </a:endParaRPr>
            </a:p>
          </p:txBody>
        </p:sp>
        <p:sp>
          <p:nvSpPr>
            <p:cNvPr id="46139" name="Rectangle 59"/>
            <p:cNvSpPr>
              <a:spLocks noChangeArrowheads="1"/>
            </p:cNvSpPr>
            <p:nvPr/>
          </p:nvSpPr>
          <p:spPr bwMode="auto">
            <a:xfrm>
              <a:off x="768" y="432"/>
              <a:ext cx="1" cy="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40" name="Rectangle 60"/>
            <p:cNvSpPr>
              <a:spLocks noChangeArrowheads="1"/>
            </p:cNvSpPr>
            <p:nvPr/>
          </p:nvSpPr>
          <p:spPr bwMode="auto">
            <a:xfrm>
              <a:off x="1252" y="384"/>
              <a:ext cx="76" cy="13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600">
                  <a:latin typeface="Times" pitchFamily="18" charset="0"/>
                </a:rPr>
                <a:t>A</a:t>
              </a:r>
              <a:endParaRPr lang="en-US" altLang="en-US" sz="1600">
                <a:latin typeface="Times" pitchFamily="18" charset="0"/>
              </a:endParaRPr>
            </a:p>
          </p:txBody>
        </p:sp>
        <p:sp>
          <p:nvSpPr>
            <p:cNvPr id="46141" name="Oval 61"/>
            <p:cNvSpPr>
              <a:spLocks noChangeArrowheads="1"/>
            </p:cNvSpPr>
            <p:nvPr/>
          </p:nvSpPr>
          <p:spPr bwMode="auto">
            <a:xfrm>
              <a:off x="2743" y="2218"/>
              <a:ext cx="57" cy="77"/>
            </a:xfrm>
            <a:prstGeom prst="ellipse">
              <a:avLst/>
            </a:prstGeom>
            <a:solidFill>
              <a:srgbClr val="982E93"/>
            </a:solidFill>
            <a:ln w="15875">
              <a:solidFill>
                <a:srgbClr val="982E93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42" name="Rectangle 62"/>
            <p:cNvSpPr>
              <a:spLocks noChangeArrowheads="1"/>
            </p:cNvSpPr>
            <p:nvPr/>
          </p:nvSpPr>
          <p:spPr bwMode="auto">
            <a:xfrm>
              <a:off x="1968" y="3408"/>
              <a:ext cx="240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26.7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43" name="Rectangle 63"/>
            <p:cNvSpPr>
              <a:spLocks noChangeArrowheads="1"/>
            </p:cNvSpPr>
            <p:nvPr/>
          </p:nvSpPr>
          <p:spPr bwMode="auto">
            <a:xfrm>
              <a:off x="2352" y="3408"/>
              <a:ext cx="528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44.5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44" name="Rectangle 64"/>
            <p:cNvSpPr>
              <a:spLocks noChangeArrowheads="1"/>
            </p:cNvSpPr>
            <p:nvPr/>
          </p:nvSpPr>
          <p:spPr bwMode="auto">
            <a:xfrm>
              <a:off x="2688" y="3408"/>
              <a:ext cx="528" cy="8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58.9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46145" name="Line 65"/>
            <p:cNvSpPr>
              <a:spLocks noChangeShapeType="1"/>
            </p:cNvSpPr>
            <p:nvPr/>
          </p:nvSpPr>
          <p:spPr bwMode="auto">
            <a:xfrm>
              <a:off x="2016" y="27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6" name="Line 66"/>
            <p:cNvSpPr>
              <a:spLocks noChangeShapeType="1"/>
            </p:cNvSpPr>
            <p:nvPr/>
          </p:nvSpPr>
          <p:spPr bwMode="auto">
            <a:xfrm>
              <a:off x="2448" y="249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7" name="Line 67"/>
            <p:cNvSpPr>
              <a:spLocks noChangeShapeType="1"/>
            </p:cNvSpPr>
            <p:nvPr/>
          </p:nvSpPr>
          <p:spPr bwMode="auto">
            <a:xfrm>
              <a:off x="2784" y="225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1295400" y="457200"/>
            <a:ext cx="7391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en-US" sz="3200" dirty="0">
                <a:latin typeface="Arial" panose="020B0604020202020204" pitchFamily="34" charset="0"/>
              </a:rPr>
              <a:t>Deriving an Individual’s Demand Curve</a:t>
            </a:r>
            <a:endParaRPr lang="en-US" altLang="en-US" sz="3200" dirty="0">
              <a:latin typeface="Times" pitchFamily="18" charset="0"/>
            </a:endParaRPr>
          </a:p>
        </p:txBody>
      </p:sp>
      <p:sp>
        <p:nvSpPr>
          <p:cNvPr id="69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1000" y="304800"/>
            <a:ext cx="4699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Helvetica" pitchFamily="34" charset="0"/>
              </a:rPr>
              <a:t>        </a:t>
            </a:r>
            <a:endParaRPr lang="en-US" altLang="en-US" sz="2400">
              <a:latin typeface="Helvetica" pitchFamily="34" charset="0"/>
            </a:endParaRPr>
          </a:p>
        </p:txBody>
      </p:sp>
      <p:sp>
        <p:nvSpPr>
          <p:cNvPr id="47107" name="Freeform 3"/>
          <p:cNvSpPr/>
          <p:nvPr/>
        </p:nvSpPr>
        <p:spPr bwMode="auto">
          <a:xfrm>
            <a:off x="3816350" y="1592263"/>
            <a:ext cx="1500188" cy="1211262"/>
          </a:xfrm>
          <a:custGeom>
            <a:avLst/>
            <a:gdLst>
              <a:gd name="T0" fmla="*/ 0 w 945"/>
              <a:gd name="T1" fmla="*/ 0 h 763"/>
              <a:gd name="T2" fmla="*/ 2147483647 w 945"/>
              <a:gd name="T3" fmla="*/ 2147483647 h 763"/>
              <a:gd name="T4" fmla="*/ 2147483647 w 945"/>
              <a:gd name="T5" fmla="*/ 2147483647 h 763"/>
              <a:gd name="T6" fmla="*/ 2147483647 w 945"/>
              <a:gd name="T7" fmla="*/ 2147483647 h 763"/>
              <a:gd name="T8" fmla="*/ 2147483647 w 945"/>
              <a:gd name="T9" fmla="*/ 2147483647 h 763"/>
              <a:gd name="T10" fmla="*/ 2147483647 w 945"/>
              <a:gd name="T11" fmla="*/ 2147483647 h 763"/>
              <a:gd name="T12" fmla="*/ 2147483647 w 945"/>
              <a:gd name="T13" fmla="*/ 2147483647 h 763"/>
              <a:gd name="T14" fmla="*/ 2147483647 w 945"/>
              <a:gd name="T15" fmla="*/ 2147483647 h 763"/>
              <a:gd name="T16" fmla="*/ 2147483647 w 945"/>
              <a:gd name="T17" fmla="*/ 2147483647 h 763"/>
              <a:gd name="T18" fmla="*/ 2147483647 w 945"/>
              <a:gd name="T19" fmla="*/ 2147483647 h 763"/>
              <a:gd name="T20" fmla="*/ 2147483647 w 945"/>
              <a:gd name="T21" fmla="*/ 2147483647 h 763"/>
              <a:gd name="T22" fmla="*/ 2147483647 w 945"/>
              <a:gd name="T23" fmla="*/ 2147483647 h 7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45"/>
              <a:gd name="T37" fmla="*/ 0 h 763"/>
              <a:gd name="T38" fmla="*/ 945 w 945"/>
              <a:gd name="T39" fmla="*/ 763 h 7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45" h="763">
                <a:moveTo>
                  <a:pt x="0" y="0"/>
                </a:moveTo>
                <a:lnTo>
                  <a:pt x="19" y="106"/>
                </a:lnTo>
                <a:lnTo>
                  <a:pt x="48" y="203"/>
                </a:lnTo>
                <a:lnTo>
                  <a:pt x="77" y="299"/>
                </a:lnTo>
                <a:lnTo>
                  <a:pt x="125" y="386"/>
                </a:lnTo>
                <a:lnTo>
                  <a:pt x="173" y="473"/>
                </a:lnTo>
                <a:lnTo>
                  <a:pt x="250" y="541"/>
                </a:lnTo>
                <a:lnTo>
                  <a:pt x="337" y="608"/>
                </a:lnTo>
                <a:lnTo>
                  <a:pt x="453" y="656"/>
                </a:lnTo>
                <a:lnTo>
                  <a:pt x="588" y="705"/>
                </a:lnTo>
                <a:lnTo>
                  <a:pt x="752" y="734"/>
                </a:lnTo>
                <a:lnTo>
                  <a:pt x="945" y="763"/>
                </a:lnTo>
              </a:path>
            </a:pathLst>
          </a:custGeom>
          <a:noFill/>
          <a:ln w="15875">
            <a:solidFill>
              <a:srgbClr val="F6028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08" name="Freeform 4"/>
          <p:cNvSpPr/>
          <p:nvPr/>
        </p:nvSpPr>
        <p:spPr bwMode="auto">
          <a:xfrm>
            <a:off x="3586163" y="2159000"/>
            <a:ext cx="1147762" cy="873125"/>
          </a:xfrm>
          <a:custGeom>
            <a:avLst/>
            <a:gdLst>
              <a:gd name="T0" fmla="*/ 0 w 723"/>
              <a:gd name="T1" fmla="*/ 0 h 550"/>
              <a:gd name="T2" fmla="*/ 2147483647 w 723"/>
              <a:gd name="T3" fmla="*/ 2147483647 h 550"/>
              <a:gd name="T4" fmla="*/ 2147483647 w 723"/>
              <a:gd name="T5" fmla="*/ 2147483647 h 550"/>
              <a:gd name="T6" fmla="*/ 2147483647 w 723"/>
              <a:gd name="T7" fmla="*/ 2147483647 h 550"/>
              <a:gd name="T8" fmla="*/ 2147483647 w 723"/>
              <a:gd name="T9" fmla="*/ 2147483647 h 550"/>
              <a:gd name="T10" fmla="*/ 2147483647 w 723"/>
              <a:gd name="T11" fmla="*/ 2147483647 h 550"/>
              <a:gd name="T12" fmla="*/ 2147483647 w 723"/>
              <a:gd name="T13" fmla="*/ 2147483647 h 550"/>
              <a:gd name="T14" fmla="*/ 2147483647 w 723"/>
              <a:gd name="T15" fmla="*/ 2147483647 h 550"/>
              <a:gd name="T16" fmla="*/ 2147483647 w 723"/>
              <a:gd name="T17" fmla="*/ 2147483647 h 550"/>
              <a:gd name="T18" fmla="*/ 2147483647 w 723"/>
              <a:gd name="T19" fmla="*/ 2147483647 h 550"/>
              <a:gd name="T20" fmla="*/ 2147483647 w 723"/>
              <a:gd name="T21" fmla="*/ 2147483647 h 550"/>
              <a:gd name="T22" fmla="*/ 2147483647 w 723"/>
              <a:gd name="T23" fmla="*/ 2147483647 h 550"/>
              <a:gd name="T24" fmla="*/ 2147483647 w 723"/>
              <a:gd name="T25" fmla="*/ 2147483647 h 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23"/>
              <a:gd name="T40" fmla="*/ 0 h 550"/>
              <a:gd name="T41" fmla="*/ 723 w 723"/>
              <a:gd name="T42" fmla="*/ 550 h 5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23" h="550">
                <a:moveTo>
                  <a:pt x="0" y="0"/>
                </a:moveTo>
                <a:lnTo>
                  <a:pt x="19" y="126"/>
                </a:lnTo>
                <a:lnTo>
                  <a:pt x="58" y="222"/>
                </a:lnTo>
                <a:lnTo>
                  <a:pt x="106" y="290"/>
                </a:lnTo>
                <a:lnTo>
                  <a:pt x="145" y="338"/>
                </a:lnTo>
                <a:lnTo>
                  <a:pt x="212" y="406"/>
                </a:lnTo>
                <a:lnTo>
                  <a:pt x="289" y="454"/>
                </a:lnTo>
                <a:lnTo>
                  <a:pt x="386" y="492"/>
                </a:lnTo>
                <a:lnTo>
                  <a:pt x="482" y="512"/>
                </a:lnTo>
                <a:lnTo>
                  <a:pt x="569" y="531"/>
                </a:lnTo>
                <a:lnTo>
                  <a:pt x="646" y="541"/>
                </a:lnTo>
                <a:lnTo>
                  <a:pt x="694" y="541"/>
                </a:lnTo>
                <a:lnTo>
                  <a:pt x="723" y="550"/>
                </a:lnTo>
              </a:path>
            </a:pathLst>
          </a:custGeom>
          <a:noFill/>
          <a:ln w="158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09" name="Freeform 5"/>
          <p:cNvSpPr/>
          <p:nvPr/>
        </p:nvSpPr>
        <p:spPr bwMode="auto">
          <a:xfrm>
            <a:off x="3171825" y="2359025"/>
            <a:ext cx="889000" cy="995363"/>
          </a:xfrm>
          <a:custGeom>
            <a:avLst/>
            <a:gdLst>
              <a:gd name="T0" fmla="*/ 2147483647 w 560"/>
              <a:gd name="T1" fmla="*/ 2147483647 h 627"/>
              <a:gd name="T2" fmla="*/ 2147483647 w 560"/>
              <a:gd name="T3" fmla="*/ 2147483647 h 627"/>
              <a:gd name="T4" fmla="*/ 2147483647 w 560"/>
              <a:gd name="T5" fmla="*/ 2147483647 h 627"/>
              <a:gd name="T6" fmla="*/ 2147483647 w 560"/>
              <a:gd name="T7" fmla="*/ 2147483647 h 627"/>
              <a:gd name="T8" fmla="*/ 2147483647 w 560"/>
              <a:gd name="T9" fmla="*/ 2147483647 h 627"/>
              <a:gd name="T10" fmla="*/ 2147483647 w 560"/>
              <a:gd name="T11" fmla="*/ 2147483647 h 627"/>
              <a:gd name="T12" fmla="*/ 2147483647 w 560"/>
              <a:gd name="T13" fmla="*/ 2147483647 h 627"/>
              <a:gd name="T14" fmla="*/ 2147483647 w 560"/>
              <a:gd name="T15" fmla="*/ 2147483647 h 627"/>
              <a:gd name="T16" fmla="*/ 2147483647 w 560"/>
              <a:gd name="T17" fmla="*/ 2147483647 h 627"/>
              <a:gd name="T18" fmla="*/ 2147483647 w 560"/>
              <a:gd name="T19" fmla="*/ 2147483647 h 627"/>
              <a:gd name="T20" fmla="*/ 2147483647 w 560"/>
              <a:gd name="T21" fmla="*/ 2147483647 h 627"/>
              <a:gd name="T22" fmla="*/ 0 w 560"/>
              <a:gd name="T23" fmla="*/ 2147483647 h 627"/>
              <a:gd name="T24" fmla="*/ 0 w 560"/>
              <a:gd name="T25" fmla="*/ 2147483647 h 627"/>
              <a:gd name="T26" fmla="*/ 0 w 560"/>
              <a:gd name="T27" fmla="*/ 2147483647 h 627"/>
              <a:gd name="T28" fmla="*/ 0 w 560"/>
              <a:gd name="T29" fmla="*/ 0 h 6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0"/>
              <a:gd name="T46" fmla="*/ 0 h 627"/>
              <a:gd name="T47" fmla="*/ 560 w 560"/>
              <a:gd name="T48" fmla="*/ 627 h 6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0" h="627">
                <a:moveTo>
                  <a:pt x="560" y="627"/>
                </a:moveTo>
                <a:lnTo>
                  <a:pt x="425" y="598"/>
                </a:lnTo>
                <a:lnTo>
                  <a:pt x="319" y="579"/>
                </a:lnTo>
                <a:lnTo>
                  <a:pt x="232" y="550"/>
                </a:lnTo>
                <a:lnTo>
                  <a:pt x="164" y="521"/>
                </a:lnTo>
                <a:lnTo>
                  <a:pt x="107" y="472"/>
                </a:lnTo>
                <a:lnTo>
                  <a:pt x="68" y="424"/>
                </a:lnTo>
                <a:lnTo>
                  <a:pt x="39" y="376"/>
                </a:lnTo>
                <a:lnTo>
                  <a:pt x="20" y="308"/>
                </a:lnTo>
                <a:lnTo>
                  <a:pt x="10" y="241"/>
                </a:lnTo>
                <a:lnTo>
                  <a:pt x="10" y="173"/>
                </a:lnTo>
                <a:lnTo>
                  <a:pt x="0" y="106"/>
                </a:lnTo>
                <a:lnTo>
                  <a:pt x="0" y="48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2376488" y="1101725"/>
            <a:ext cx="2174875" cy="2482850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2376488" y="1087438"/>
            <a:ext cx="3306762" cy="2497137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H="1" flipV="1">
            <a:off x="2376488" y="1101725"/>
            <a:ext cx="1117600" cy="2482850"/>
          </a:xfrm>
          <a:prstGeom prst="line">
            <a:avLst/>
          </a:prstGeom>
          <a:noFill/>
          <a:ln w="30163">
            <a:solidFill>
              <a:srgbClr val="01AEC5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5653088" y="3584575"/>
            <a:ext cx="76200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4519613" y="3584575"/>
            <a:ext cx="92075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3463925" y="3584575"/>
            <a:ext cx="76200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7116" name="Line 12"/>
          <p:cNvSpPr>
            <a:spLocks noChangeShapeType="1"/>
          </p:cNvSpPr>
          <p:nvPr/>
        </p:nvSpPr>
        <p:spPr bwMode="auto">
          <a:xfrm flipV="1">
            <a:off x="3019425" y="2343150"/>
            <a:ext cx="1485900" cy="765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7" name="Freeform 13"/>
          <p:cNvSpPr/>
          <p:nvPr/>
        </p:nvSpPr>
        <p:spPr bwMode="auto">
          <a:xfrm>
            <a:off x="2390775" y="4073525"/>
            <a:ext cx="3813175" cy="2405063"/>
          </a:xfrm>
          <a:custGeom>
            <a:avLst/>
            <a:gdLst>
              <a:gd name="T0" fmla="*/ 2147483647 w 2402"/>
              <a:gd name="T1" fmla="*/ 2147483647 h 1515"/>
              <a:gd name="T2" fmla="*/ 0 w 2402"/>
              <a:gd name="T3" fmla="*/ 2147483647 h 1515"/>
              <a:gd name="T4" fmla="*/ 0 w 2402"/>
              <a:gd name="T5" fmla="*/ 0 h 1515"/>
              <a:gd name="T6" fmla="*/ 0 60000 65536"/>
              <a:gd name="T7" fmla="*/ 0 60000 65536"/>
              <a:gd name="T8" fmla="*/ 0 60000 65536"/>
              <a:gd name="T9" fmla="*/ 0 w 2402"/>
              <a:gd name="T10" fmla="*/ 0 h 1515"/>
              <a:gd name="T11" fmla="*/ 2402 w 2402"/>
              <a:gd name="T12" fmla="*/ 1515 h 15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2" h="1515">
                <a:moveTo>
                  <a:pt x="2402" y="1515"/>
                </a:moveTo>
                <a:lnTo>
                  <a:pt x="0" y="151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18" name="Rectangle 14"/>
          <p:cNvSpPr>
            <a:spLocks noChangeArrowheads="1"/>
          </p:cNvSpPr>
          <p:nvPr/>
        </p:nvSpPr>
        <p:spPr bwMode="auto">
          <a:xfrm>
            <a:off x="2360613" y="1071563"/>
            <a:ext cx="30162" cy="92075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3203575" y="4732338"/>
            <a:ext cx="76200" cy="762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3203575" y="2955925"/>
            <a:ext cx="76200" cy="762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>
            <a:off x="2397125" y="2482850"/>
            <a:ext cx="18319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4225925" y="2497138"/>
            <a:ext cx="3175" cy="3983037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 flipV="1">
            <a:off x="2395538" y="2713038"/>
            <a:ext cx="1404937" cy="3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4" name="Freeform 20"/>
          <p:cNvSpPr/>
          <p:nvPr/>
        </p:nvSpPr>
        <p:spPr bwMode="auto">
          <a:xfrm>
            <a:off x="2390775" y="3001963"/>
            <a:ext cx="842963" cy="322262"/>
          </a:xfrm>
          <a:custGeom>
            <a:avLst/>
            <a:gdLst>
              <a:gd name="T0" fmla="*/ 0 w 531"/>
              <a:gd name="T1" fmla="*/ 0 h 203"/>
              <a:gd name="T2" fmla="*/ 2147483647 w 531"/>
              <a:gd name="T3" fmla="*/ 0 h 203"/>
              <a:gd name="T4" fmla="*/ 2147483647 w 531"/>
              <a:gd name="T5" fmla="*/ 2147483647 h 203"/>
              <a:gd name="T6" fmla="*/ 0 60000 65536"/>
              <a:gd name="T7" fmla="*/ 0 60000 65536"/>
              <a:gd name="T8" fmla="*/ 0 60000 65536"/>
              <a:gd name="T9" fmla="*/ 0 w 531"/>
              <a:gd name="T10" fmla="*/ 0 h 203"/>
              <a:gd name="T11" fmla="*/ 531 w 531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1" h="203">
                <a:moveTo>
                  <a:pt x="0" y="0"/>
                </a:moveTo>
                <a:lnTo>
                  <a:pt x="531" y="0"/>
                </a:lnTo>
                <a:lnTo>
                  <a:pt x="531" y="203"/>
                </a:lnTo>
              </a:path>
            </a:pathLst>
          </a:cu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>
            <a:off x="3233738" y="3460750"/>
            <a:ext cx="1587" cy="3017838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3803650" y="2741613"/>
            <a:ext cx="0" cy="3717925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3754438" y="2665413"/>
            <a:ext cx="76200" cy="76200"/>
          </a:xfrm>
          <a:prstGeom prst="ellipse">
            <a:avLst/>
          </a:prstGeom>
          <a:solidFill>
            <a:srgbClr val="FF8C00"/>
          </a:solidFill>
          <a:ln w="15875">
            <a:solidFill>
              <a:srgbClr val="FF8C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Freeform 24"/>
          <p:cNvSpPr/>
          <p:nvPr/>
        </p:nvSpPr>
        <p:spPr bwMode="auto">
          <a:xfrm>
            <a:off x="2390775" y="704850"/>
            <a:ext cx="3813175" cy="2879725"/>
          </a:xfrm>
          <a:custGeom>
            <a:avLst/>
            <a:gdLst>
              <a:gd name="T0" fmla="*/ 0 w 2402"/>
              <a:gd name="T1" fmla="*/ 0 h 1814"/>
              <a:gd name="T2" fmla="*/ 0 w 2402"/>
              <a:gd name="T3" fmla="*/ 2147483647 h 1814"/>
              <a:gd name="T4" fmla="*/ 2147483647 w 2402"/>
              <a:gd name="T5" fmla="*/ 2147483647 h 1814"/>
              <a:gd name="T6" fmla="*/ 0 60000 65536"/>
              <a:gd name="T7" fmla="*/ 0 60000 65536"/>
              <a:gd name="T8" fmla="*/ 0 60000 65536"/>
              <a:gd name="T9" fmla="*/ 0 w 2402"/>
              <a:gd name="T10" fmla="*/ 0 h 1814"/>
              <a:gd name="T11" fmla="*/ 2402 w 2402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2" h="1814">
                <a:moveTo>
                  <a:pt x="0" y="0"/>
                </a:moveTo>
                <a:lnTo>
                  <a:pt x="0" y="1814"/>
                </a:lnTo>
                <a:lnTo>
                  <a:pt x="2402" y="1814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2168525" y="2640013"/>
            <a:ext cx="1746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4.3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2168525" y="2425700"/>
            <a:ext cx="1746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5.2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2108200" y="1062038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12.0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2" name="Rectangle 28"/>
          <p:cNvSpPr>
            <a:spLocks noChangeArrowheads="1"/>
          </p:cNvSpPr>
          <p:nvPr/>
        </p:nvSpPr>
        <p:spPr bwMode="auto">
          <a:xfrm>
            <a:off x="2168525" y="2932113"/>
            <a:ext cx="1746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2.8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2108200" y="4722813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12.0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4" name="Rectangle 30"/>
          <p:cNvSpPr>
            <a:spLocks noChangeArrowheads="1"/>
          </p:cNvSpPr>
          <p:nvPr/>
        </p:nvSpPr>
        <p:spPr bwMode="auto">
          <a:xfrm>
            <a:off x="2168525" y="5595938"/>
            <a:ext cx="1746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6.0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2168525" y="5888038"/>
            <a:ext cx="1746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4.0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3354388" y="36353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26.7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7" name="Rectangle 33"/>
          <p:cNvSpPr>
            <a:spLocks noChangeArrowheads="1"/>
          </p:cNvSpPr>
          <p:nvPr/>
        </p:nvSpPr>
        <p:spPr bwMode="auto">
          <a:xfrm>
            <a:off x="2276475" y="3635375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3735388" y="36353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44.5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4116388" y="36353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58.9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2659063" y="3328988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735263" y="331470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2781300" y="3328988"/>
            <a:ext cx="7778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3" name="Rectangle 39"/>
          <p:cNvSpPr>
            <a:spLocks noChangeArrowheads="1"/>
          </p:cNvSpPr>
          <p:nvPr/>
        </p:nvSpPr>
        <p:spPr bwMode="auto">
          <a:xfrm>
            <a:off x="2857500" y="3322638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2919413" y="3406775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5" name="Rectangle 41"/>
          <p:cNvSpPr>
            <a:spLocks noChangeArrowheads="1"/>
          </p:cNvSpPr>
          <p:nvPr/>
        </p:nvSpPr>
        <p:spPr bwMode="auto">
          <a:xfrm>
            <a:off x="2979738" y="3316288"/>
            <a:ext cx="3968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= $12)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6" name="Rectangle 42"/>
          <p:cNvSpPr>
            <a:spLocks noChangeArrowheads="1"/>
          </p:cNvSpPr>
          <p:nvPr/>
        </p:nvSpPr>
        <p:spPr bwMode="auto">
          <a:xfrm>
            <a:off x="1601788" y="4065588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677988" y="4143375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1724025" y="4065588"/>
            <a:ext cx="595313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, $ per unit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4495800" y="3344863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0" name="Rectangle 46"/>
          <p:cNvSpPr>
            <a:spLocks noChangeArrowheads="1"/>
          </p:cNvSpPr>
          <p:nvPr/>
        </p:nvSpPr>
        <p:spPr bwMode="auto">
          <a:xfrm>
            <a:off x="4557713" y="33464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4618038" y="3344863"/>
            <a:ext cx="7778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2" name="Rectangle 48"/>
          <p:cNvSpPr>
            <a:spLocks noChangeArrowheads="1"/>
          </p:cNvSpPr>
          <p:nvPr/>
        </p:nvSpPr>
        <p:spPr bwMode="auto">
          <a:xfrm>
            <a:off x="4695825" y="3344863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3" name="Rectangle 49"/>
          <p:cNvSpPr>
            <a:spLocks noChangeArrowheads="1"/>
          </p:cNvSpPr>
          <p:nvPr/>
        </p:nvSpPr>
        <p:spPr bwMode="auto">
          <a:xfrm>
            <a:off x="4756150" y="34226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4" name="Rectangle 50"/>
          <p:cNvSpPr>
            <a:spLocks noChangeArrowheads="1"/>
          </p:cNvSpPr>
          <p:nvPr/>
        </p:nvSpPr>
        <p:spPr bwMode="auto">
          <a:xfrm>
            <a:off x="4818063" y="3344863"/>
            <a:ext cx="3270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= $6)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5" name="Rectangle 51"/>
          <p:cNvSpPr>
            <a:spLocks noChangeArrowheads="1"/>
          </p:cNvSpPr>
          <p:nvPr/>
        </p:nvSpPr>
        <p:spPr bwMode="auto">
          <a:xfrm>
            <a:off x="5568950" y="3344863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5645150" y="33464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7" name="Rectangle 53"/>
          <p:cNvSpPr>
            <a:spLocks noChangeArrowheads="1"/>
          </p:cNvSpPr>
          <p:nvPr/>
        </p:nvSpPr>
        <p:spPr bwMode="auto">
          <a:xfrm>
            <a:off x="5691188" y="3344863"/>
            <a:ext cx="7778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8" name="Rectangle 54"/>
          <p:cNvSpPr>
            <a:spLocks noChangeArrowheads="1"/>
          </p:cNvSpPr>
          <p:nvPr/>
        </p:nvSpPr>
        <p:spPr bwMode="auto">
          <a:xfrm>
            <a:off x="5783263" y="3344863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59" name="Rectangle 55"/>
          <p:cNvSpPr>
            <a:spLocks noChangeArrowheads="1"/>
          </p:cNvSpPr>
          <p:nvPr/>
        </p:nvSpPr>
        <p:spPr bwMode="auto">
          <a:xfrm>
            <a:off x="5843588" y="34226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0" name="Rectangle 56"/>
          <p:cNvSpPr>
            <a:spLocks noChangeArrowheads="1"/>
          </p:cNvSpPr>
          <p:nvPr/>
        </p:nvSpPr>
        <p:spPr bwMode="auto">
          <a:xfrm>
            <a:off x="5889625" y="3344863"/>
            <a:ext cx="3270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 = $4)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1" name="Rectangle 57"/>
          <p:cNvSpPr>
            <a:spLocks noChangeArrowheads="1"/>
          </p:cNvSpPr>
          <p:nvPr/>
        </p:nvSpPr>
        <p:spPr bwMode="auto">
          <a:xfrm>
            <a:off x="3117850" y="65309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26.7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2" name="Rectangle 58"/>
          <p:cNvSpPr>
            <a:spLocks noChangeArrowheads="1"/>
          </p:cNvSpPr>
          <p:nvPr/>
        </p:nvSpPr>
        <p:spPr bwMode="auto">
          <a:xfrm>
            <a:off x="2276475" y="6530975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3" name="Rectangle 59"/>
          <p:cNvSpPr>
            <a:spLocks noChangeArrowheads="1"/>
          </p:cNvSpPr>
          <p:nvPr/>
        </p:nvSpPr>
        <p:spPr bwMode="auto">
          <a:xfrm>
            <a:off x="3684588" y="65309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44.5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4" name="Rectangle 60"/>
          <p:cNvSpPr>
            <a:spLocks noChangeArrowheads="1"/>
          </p:cNvSpPr>
          <p:nvPr/>
        </p:nvSpPr>
        <p:spPr bwMode="auto">
          <a:xfrm>
            <a:off x="4113213" y="6530975"/>
            <a:ext cx="24447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58.9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5" name="Rectangle 61"/>
          <p:cNvSpPr>
            <a:spLocks noChangeArrowheads="1"/>
          </p:cNvSpPr>
          <p:nvPr/>
        </p:nvSpPr>
        <p:spPr bwMode="auto">
          <a:xfrm>
            <a:off x="4189413" y="2287588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6" name="Rectangle 62"/>
          <p:cNvSpPr>
            <a:spLocks noChangeArrowheads="1"/>
          </p:cNvSpPr>
          <p:nvPr/>
        </p:nvSpPr>
        <p:spPr bwMode="auto">
          <a:xfrm>
            <a:off x="4267200" y="2351088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7" name="Rectangle 63"/>
          <p:cNvSpPr>
            <a:spLocks noChangeArrowheads="1"/>
          </p:cNvSpPr>
          <p:nvPr/>
        </p:nvSpPr>
        <p:spPr bwMode="auto">
          <a:xfrm>
            <a:off x="3776663" y="2501900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8" name="Rectangle 64"/>
          <p:cNvSpPr>
            <a:spLocks noChangeArrowheads="1"/>
          </p:cNvSpPr>
          <p:nvPr/>
        </p:nvSpPr>
        <p:spPr bwMode="auto">
          <a:xfrm>
            <a:off x="3852863" y="256540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69" name="Rectangle 65"/>
          <p:cNvSpPr>
            <a:spLocks noChangeArrowheads="1"/>
          </p:cNvSpPr>
          <p:nvPr/>
        </p:nvSpPr>
        <p:spPr bwMode="auto">
          <a:xfrm>
            <a:off x="3240088" y="2778125"/>
            <a:ext cx="6985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3302000" y="2855913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1" name="Rectangle 67"/>
          <p:cNvSpPr>
            <a:spLocks noChangeArrowheads="1"/>
          </p:cNvSpPr>
          <p:nvPr/>
        </p:nvSpPr>
        <p:spPr bwMode="auto">
          <a:xfrm>
            <a:off x="4281488" y="5795963"/>
            <a:ext cx="8413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4373563" y="58737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3" name="Rectangle 69"/>
          <p:cNvSpPr>
            <a:spLocks noChangeArrowheads="1"/>
          </p:cNvSpPr>
          <p:nvPr/>
        </p:nvSpPr>
        <p:spPr bwMode="auto">
          <a:xfrm>
            <a:off x="3852863" y="5535613"/>
            <a:ext cx="84137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4" name="Rectangle 70"/>
          <p:cNvSpPr>
            <a:spLocks noChangeArrowheads="1"/>
          </p:cNvSpPr>
          <p:nvPr/>
        </p:nvSpPr>
        <p:spPr bwMode="auto">
          <a:xfrm>
            <a:off x="3944938" y="5597525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5" name="Rectangle 71"/>
          <p:cNvSpPr>
            <a:spLocks noChangeArrowheads="1"/>
          </p:cNvSpPr>
          <p:nvPr/>
        </p:nvSpPr>
        <p:spPr bwMode="auto">
          <a:xfrm>
            <a:off x="3317875" y="4722813"/>
            <a:ext cx="841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6" name="Rectangle 72"/>
          <p:cNvSpPr>
            <a:spLocks noChangeArrowheads="1"/>
          </p:cNvSpPr>
          <p:nvPr/>
        </p:nvSpPr>
        <p:spPr bwMode="auto">
          <a:xfrm>
            <a:off x="3408363" y="4786313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7" name="Rectangle 73"/>
          <p:cNvSpPr>
            <a:spLocks noChangeArrowheads="1"/>
          </p:cNvSpPr>
          <p:nvPr/>
        </p:nvSpPr>
        <p:spPr bwMode="auto">
          <a:xfrm>
            <a:off x="4083050" y="3298825"/>
            <a:ext cx="349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8" name="Rectangle 74"/>
          <p:cNvSpPr>
            <a:spLocks noChangeArrowheads="1"/>
          </p:cNvSpPr>
          <p:nvPr/>
        </p:nvSpPr>
        <p:spPr bwMode="auto">
          <a:xfrm>
            <a:off x="4143375" y="3300413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79" name="Rectangle 75"/>
          <p:cNvSpPr>
            <a:spLocks noChangeArrowheads="1"/>
          </p:cNvSpPr>
          <p:nvPr/>
        </p:nvSpPr>
        <p:spPr bwMode="auto">
          <a:xfrm>
            <a:off x="4756150" y="2978150"/>
            <a:ext cx="349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0" name="Rectangle 76"/>
          <p:cNvSpPr>
            <a:spLocks noChangeArrowheads="1"/>
          </p:cNvSpPr>
          <p:nvPr/>
        </p:nvSpPr>
        <p:spPr bwMode="auto">
          <a:xfrm>
            <a:off x="4802188" y="2978150"/>
            <a:ext cx="57150" cy="12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1" name="Rectangle 77"/>
          <p:cNvSpPr>
            <a:spLocks noChangeArrowheads="1"/>
          </p:cNvSpPr>
          <p:nvPr/>
        </p:nvSpPr>
        <p:spPr bwMode="auto">
          <a:xfrm>
            <a:off x="5338763" y="2747963"/>
            <a:ext cx="349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2" name="Rectangle 78"/>
          <p:cNvSpPr>
            <a:spLocks noChangeArrowheads="1"/>
          </p:cNvSpPr>
          <p:nvPr/>
        </p:nvSpPr>
        <p:spPr bwMode="auto">
          <a:xfrm>
            <a:off x="5399088" y="2747963"/>
            <a:ext cx="57150" cy="1222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3" name="Rectangle 84"/>
          <p:cNvSpPr>
            <a:spLocks noChangeArrowheads="1"/>
          </p:cNvSpPr>
          <p:nvPr/>
        </p:nvSpPr>
        <p:spPr bwMode="auto">
          <a:xfrm>
            <a:off x="4527550" y="2287588"/>
            <a:ext cx="1392238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Price-consumption curve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4" name="Rectangle 87"/>
          <p:cNvSpPr>
            <a:spLocks noChangeArrowheads="1"/>
          </p:cNvSpPr>
          <p:nvPr/>
        </p:nvSpPr>
        <p:spPr bwMode="auto">
          <a:xfrm>
            <a:off x="1541463" y="404813"/>
            <a:ext cx="263842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(a) Indifference Curves and Budget Constraints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5" name="Rectangle 88"/>
          <p:cNvSpPr>
            <a:spLocks noChangeArrowheads="1"/>
          </p:cNvSpPr>
          <p:nvPr/>
        </p:nvSpPr>
        <p:spPr bwMode="auto">
          <a:xfrm>
            <a:off x="1525588" y="3881438"/>
            <a:ext cx="1041400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t>(b) Demand Curve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7186" name="Oval 89"/>
          <p:cNvSpPr>
            <a:spLocks noChangeArrowheads="1"/>
          </p:cNvSpPr>
          <p:nvPr/>
        </p:nvSpPr>
        <p:spPr bwMode="auto">
          <a:xfrm>
            <a:off x="4183063" y="5895975"/>
            <a:ext cx="76200" cy="76200"/>
          </a:xfrm>
          <a:prstGeom prst="ellipse">
            <a:avLst/>
          </a:prstGeom>
          <a:solidFill>
            <a:srgbClr val="982E93"/>
          </a:solidFill>
          <a:ln w="15875">
            <a:solidFill>
              <a:srgbClr val="982E9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87" name="Oval 90"/>
          <p:cNvSpPr>
            <a:spLocks noChangeArrowheads="1"/>
          </p:cNvSpPr>
          <p:nvPr/>
        </p:nvSpPr>
        <p:spPr bwMode="auto">
          <a:xfrm>
            <a:off x="4181475" y="2452688"/>
            <a:ext cx="76200" cy="76200"/>
          </a:xfrm>
          <a:prstGeom prst="ellipse">
            <a:avLst/>
          </a:prstGeom>
          <a:solidFill>
            <a:srgbClr val="982E93"/>
          </a:solidFill>
          <a:ln w="15875">
            <a:solidFill>
              <a:srgbClr val="982E93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88" name="Oval 91"/>
          <p:cNvSpPr>
            <a:spLocks noChangeArrowheads="1"/>
          </p:cNvSpPr>
          <p:nvPr/>
        </p:nvSpPr>
        <p:spPr bwMode="auto">
          <a:xfrm>
            <a:off x="3760788" y="5630863"/>
            <a:ext cx="76200" cy="76200"/>
          </a:xfrm>
          <a:prstGeom prst="ellipse">
            <a:avLst/>
          </a:prstGeom>
          <a:solidFill>
            <a:srgbClr val="FF8C01"/>
          </a:solidFill>
          <a:ln w="15875">
            <a:solidFill>
              <a:srgbClr val="FF8C0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189" name="Text Box 92"/>
          <p:cNvSpPr txBox="1">
            <a:spLocks noChangeArrowheads="1"/>
          </p:cNvSpPr>
          <p:nvPr/>
        </p:nvSpPr>
        <p:spPr bwMode="auto">
          <a:xfrm>
            <a:off x="4573588" y="434975"/>
            <a:ext cx="41148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	Deriving an </a:t>
            </a:r>
            <a:endParaRPr lang="en-US" altLang="en-US" sz="2400" b="1">
              <a:latin typeface="Arial" panose="020B0604020202020204" pitchFamily="34" charset="0"/>
            </a:endParaRPr>
          </a:p>
          <a:p>
            <a:r>
              <a:rPr lang="en-US" altLang="en-US" sz="2400" b="1">
                <a:latin typeface="Arial" panose="020B0604020202020204" pitchFamily="34" charset="0"/>
              </a:rPr>
              <a:t>Individual’s Demand Curve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47190" name="Rectangle 93"/>
          <p:cNvSpPr>
            <a:spLocks noChangeArrowheads="1"/>
          </p:cNvSpPr>
          <p:nvPr/>
        </p:nvSpPr>
        <p:spPr bwMode="auto">
          <a:xfrm flipH="1">
            <a:off x="6249988" y="3641725"/>
            <a:ext cx="211137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1600">
              <a:latin typeface="Times" pitchFamily="18" charset="0"/>
            </a:endParaRPr>
          </a:p>
        </p:txBody>
      </p:sp>
      <p:sp>
        <p:nvSpPr>
          <p:cNvPr id="47191" name="Rectangle 94"/>
          <p:cNvSpPr>
            <a:spLocks noChangeArrowheads="1"/>
          </p:cNvSpPr>
          <p:nvPr/>
        </p:nvSpPr>
        <p:spPr bwMode="auto">
          <a:xfrm flipH="1">
            <a:off x="2211388" y="609600"/>
            <a:ext cx="228600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>
                <a:latin typeface="Times" pitchFamily="18" charset="0"/>
              </a:rPr>
              <a:t>A</a:t>
            </a:r>
            <a:endParaRPr lang="en-US" altLang="en-US" sz="1600">
              <a:latin typeface="Times" pitchFamily="18" charset="0"/>
            </a:endParaRPr>
          </a:p>
        </p:txBody>
      </p:sp>
      <p:sp>
        <p:nvSpPr>
          <p:cNvPr id="47192" name="Rectangle 95"/>
          <p:cNvSpPr>
            <a:spLocks noChangeArrowheads="1"/>
          </p:cNvSpPr>
          <p:nvPr/>
        </p:nvSpPr>
        <p:spPr bwMode="auto">
          <a:xfrm flipH="1">
            <a:off x="6249988" y="6400800"/>
            <a:ext cx="211137" cy="244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1600">
              <a:latin typeface="Times" pitchFamily="18" charset="0"/>
            </a:endParaRPr>
          </a:p>
        </p:txBody>
      </p:sp>
      <p:sp>
        <p:nvSpPr>
          <p:cNvPr id="89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3"/>
          <p:cNvSpPr/>
          <p:nvPr/>
        </p:nvSpPr>
        <p:spPr bwMode="auto">
          <a:xfrm>
            <a:off x="3663950" y="1592263"/>
            <a:ext cx="1500188" cy="1211262"/>
          </a:xfrm>
          <a:custGeom>
            <a:avLst/>
            <a:gdLst>
              <a:gd name="T0" fmla="*/ 0 w 945"/>
              <a:gd name="T1" fmla="*/ 0 h 763"/>
              <a:gd name="T2" fmla="*/ 2147483647 w 945"/>
              <a:gd name="T3" fmla="*/ 2147483647 h 763"/>
              <a:gd name="T4" fmla="*/ 2147483647 w 945"/>
              <a:gd name="T5" fmla="*/ 2147483647 h 763"/>
              <a:gd name="T6" fmla="*/ 2147483647 w 945"/>
              <a:gd name="T7" fmla="*/ 2147483647 h 763"/>
              <a:gd name="T8" fmla="*/ 2147483647 w 945"/>
              <a:gd name="T9" fmla="*/ 2147483647 h 763"/>
              <a:gd name="T10" fmla="*/ 2147483647 w 945"/>
              <a:gd name="T11" fmla="*/ 2147483647 h 763"/>
              <a:gd name="T12" fmla="*/ 2147483647 w 945"/>
              <a:gd name="T13" fmla="*/ 2147483647 h 763"/>
              <a:gd name="T14" fmla="*/ 2147483647 w 945"/>
              <a:gd name="T15" fmla="*/ 2147483647 h 763"/>
              <a:gd name="T16" fmla="*/ 2147483647 w 945"/>
              <a:gd name="T17" fmla="*/ 2147483647 h 763"/>
              <a:gd name="T18" fmla="*/ 2147483647 w 945"/>
              <a:gd name="T19" fmla="*/ 2147483647 h 763"/>
              <a:gd name="T20" fmla="*/ 2147483647 w 945"/>
              <a:gd name="T21" fmla="*/ 2147483647 h 763"/>
              <a:gd name="T22" fmla="*/ 2147483647 w 945"/>
              <a:gd name="T23" fmla="*/ 2147483647 h 7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45"/>
              <a:gd name="T37" fmla="*/ 0 h 763"/>
              <a:gd name="T38" fmla="*/ 945 w 945"/>
              <a:gd name="T39" fmla="*/ 763 h 76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45" h="763">
                <a:moveTo>
                  <a:pt x="0" y="0"/>
                </a:moveTo>
                <a:lnTo>
                  <a:pt x="19" y="106"/>
                </a:lnTo>
                <a:lnTo>
                  <a:pt x="48" y="203"/>
                </a:lnTo>
                <a:lnTo>
                  <a:pt x="77" y="299"/>
                </a:lnTo>
                <a:lnTo>
                  <a:pt x="125" y="386"/>
                </a:lnTo>
                <a:lnTo>
                  <a:pt x="173" y="473"/>
                </a:lnTo>
                <a:lnTo>
                  <a:pt x="250" y="541"/>
                </a:lnTo>
                <a:lnTo>
                  <a:pt x="337" y="608"/>
                </a:lnTo>
                <a:lnTo>
                  <a:pt x="453" y="656"/>
                </a:lnTo>
                <a:lnTo>
                  <a:pt x="588" y="705"/>
                </a:lnTo>
                <a:lnTo>
                  <a:pt x="752" y="734"/>
                </a:lnTo>
                <a:lnTo>
                  <a:pt x="945" y="763"/>
                </a:lnTo>
              </a:path>
            </a:pathLst>
          </a:custGeom>
          <a:noFill/>
          <a:ln w="15875">
            <a:solidFill>
              <a:srgbClr val="F60282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1" name="Freeform 4"/>
          <p:cNvSpPr/>
          <p:nvPr/>
        </p:nvSpPr>
        <p:spPr bwMode="auto">
          <a:xfrm>
            <a:off x="3433763" y="2159000"/>
            <a:ext cx="1147762" cy="873125"/>
          </a:xfrm>
          <a:custGeom>
            <a:avLst/>
            <a:gdLst>
              <a:gd name="T0" fmla="*/ 0 w 723"/>
              <a:gd name="T1" fmla="*/ 0 h 550"/>
              <a:gd name="T2" fmla="*/ 2147483647 w 723"/>
              <a:gd name="T3" fmla="*/ 2147483647 h 550"/>
              <a:gd name="T4" fmla="*/ 2147483647 w 723"/>
              <a:gd name="T5" fmla="*/ 2147483647 h 550"/>
              <a:gd name="T6" fmla="*/ 2147483647 w 723"/>
              <a:gd name="T7" fmla="*/ 2147483647 h 550"/>
              <a:gd name="T8" fmla="*/ 2147483647 w 723"/>
              <a:gd name="T9" fmla="*/ 2147483647 h 550"/>
              <a:gd name="T10" fmla="*/ 2147483647 w 723"/>
              <a:gd name="T11" fmla="*/ 2147483647 h 550"/>
              <a:gd name="T12" fmla="*/ 2147483647 w 723"/>
              <a:gd name="T13" fmla="*/ 2147483647 h 550"/>
              <a:gd name="T14" fmla="*/ 2147483647 w 723"/>
              <a:gd name="T15" fmla="*/ 2147483647 h 550"/>
              <a:gd name="T16" fmla="*/ 2147483647 w 723"/>
              <a:gd name="T17" fmla="*/ 2147483647 h 550"/>
              <a:gd name="T18" fmla="*/ 2147483647 w 723"/>
              <a:gd name="T19" fmla="*/ 2147483647 h 550"/>
              <a:gd name="T20" fmla="*/ 2147483647 w 723"/>
              <a:gd name="T21" fmla="*/ 2147483647 h 550"/>
              <a:gd name="T22" fmla="*/ 2147483647 w 723"/>
              <a:gd name="T23" fmla="*/ 2147483647 h 550"/>
              <a:gd name="T24" fmla="*/ 2147483647 w 723"/>
              <a:gd name="T25" fmla="*/ 2147483647 h 55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23"/>
              <a:gd name="T40" fmla="*/ 0 h 550"/>
              <a:gd name="T41" fmla="*/ 723 w 723"/>
              <a:gd name="T42" fmla="*/ 550 h 55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23" h="550">
                <a:moveTo>
                  <a:pt x="0" y="0"/>
                </a:moveTo>
                <a:lnTo>
                  <a:pt x="19" y="126"/>
                </a:lnTo>
                <a:lnTo>
                  <a:pt x="58" y="222"/>
                </a:lnTo>
                <a:lnTo>
                  <a:pt x="106" y="290"/>
                </a:lnTo>
                <a:lnTo>
                  <a:pt x="145" y="338"/>
                </a:lnTo>
                <a:lnTo>
                  <a:pt x="212" y="406"/>
                </a:lnTo>
                <a:lnTo>
                  <a:pt x="289" y="454"/>
                </a:lnTo>
                <a:lnTo>
                  <a:pt x="386" y="492"/>
                </a:lnTo>
                <a:lnTo>
                  <a:pt x="482" y="512"/>
                </a:lnTo>
                <a:lnTo>
                  <a:pt x="569" y="531"/>
                </a:lnTo>
                <a:lnTo>
                  <a:pt x="646" y="541"/>
                </a:lnTo>
                <a:lnTo>
                  <a:pt x="694" y="541"/>
                </a:lnTo>
                <a:lnTo>
                  <a:pt x="723" y="550"/>
                </a:lnTo>
              </a:path>
            </a:pathLst>
          </a:custGeom>
          <a:noFill/>
          <a:ln w="15875">
            <a:solidFill>
              <a:srgbClr val="F0027F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2" name="Freeform 5"/>
          <p:cNvSpPr/>
          <p:nvPr/>
        </p:nvSpPr>
        <p:spPr bwMode="auto">
          <a:xfrm>
            <a:off x="3019425" y="2359025"/>
            <a:ext cx="889000" cy="995363"/>
          </a:xfrm>
          <a:custGeom>
            <a:avLst/>
            <a:gdLst>
              <a:gd name="T0" fmla="*/ 2147483647 w 560"/>
              <a:gd name="T1" fmla="*/ 2147483647 h 627"/>
              <a:gd name="T2" fmla="*/ 2147483647 w 560"/>
              <a:gd name="T3" fmla="*/ 2147483647 h 627"/>
              <a:gd name="T4" fmla="*/ 2147483647 w 560"/>
              <a:gd name="T5" fmla="*/ 2147483647 h 627"/>
              <a:gd name="T6" fmla="*/ 2147483647 w 560"/>
              <a:gd name="T7" fmla="*/ 2147483647 h 627"/>
              <a:gd name="T8" fmla="*/ 2147483647 w 560"/>
              <a:gd name="T9" fmla="*/ 2147483647 h 627"/>
              <a:gd name="T10" fmla="*/ 2147483647 w 560"/>
              <a:gd name="T11" fmla="*/ 2147483647 h 627"/>
              <a:gd name="T12" fmla="*/ 2147483647 w 560"/>
              <a:gd name="T13" fmla="*/ 2147483647 h 627"/>
              <a:gd name="T14" fmla="*/ 2147483647 w 560"/>
              <a:gd name="T15" fmla="*/ 2147483647 h 627"/>
              <a:gd name="T16" fmla="*/ 2147483647 w 560"/>
              <a:gd name="T17" fmla="*/ 2147483647 h 627"/>
              <a:gd name="T18" fmla="*/ 2147483647 w 560"/>
              <a:gd name="T19" fmla="*/ 2147483647 h 627"/>
              <a:gd name="T20" fmla="*/ 2147483647 w 560"/>
              <a:gd name="T21" fmla="*/ 2147483647 h 627"/>
              <a:gd name="T22" fmla="*/ 0 w 560"/>
              <a:gd name="T23" fmla="*/ 2147483647 h 627"/>
              <a:gd name="T24" fmla="*/ 0 w 560"/>
              <a:gd name="T25" fmla="*/ 2147483647 h 627"/>
              <a:gd name="T26" fmla="*/ 0 w 560"/>
              <a:gd name="T27" fmla="*/ 2147483647 h 627"/>
              <a:gd name="T28" fmla="*/ 0 w 560"/>
              <a:gd name="T29" fmla="*/ 0 h 62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0"/>
              <a:gd name="T46" fmla="*/ 0 h 627"/>
              <a:gd name="T47" fmla="*/ 560 w 560"/>
              <a:gd name="T48" fmla="*/ 627 h 62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0" h="627">
                <a:moveTo>
                  <a:pt x="560" y="627"/>
                </a:moveTo>
                <a:lnTo>
                  <a:pt x="425" y="598"/>
                </a:lnTo>
                <a:lnTo>
                  <a:pt x="319" y="579"/>
                </a:lnTo>
                <a:lnTo>
                  <a:pt x="232" y="550"/>
                </a:lnTo>
                <a:lnTo>
                  <a:pt x="164" y="521"/>
                </a:lnTo>
                <a:lnTo>
                  <a:pt x="107" y="472"/>
                </a:lnTo>
                <a:lnTo>
                  <a:pt x="68" y="424"/>
                </a:lnTo>
                <a:lnTo>
                  <a:pt x="39" y="376"/>
                </a:lnTo>
                <a:lnTo>
                  <a:pt x="20" y="308"/>
                </a:lnTo>
                <a:lnTo>
                  <a:pt x="10" y="241"/>
                </a:lnTo>
                <a:lnTo>
                  <a:pt x="10" y="173"/>
                </a:lnTo>
                <a:lnTo>
                  <a:pt x="0" y="106"/>
                </a:lnTo>
                <a:lnTo>
                  <a:pt x="0" y="48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0027F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3" name="Line 6"/>
          <p:cNvSpPr>
            <a:spLocks noChangeShapeType="1"/>
          </p:cNvSpPr>
          <p:nvPr/>
        </p:nvSpPr>
        <p:spPr bwMode="auto">
          <a:xfrm>
            <a:off x="2224088" y="1101725"/>
            <a:ext cx="2174875" cy="2482850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34" name="Line 7"/>
          <p:cNvSpPr>
            <a:spLocks noChangeShapeType="1"/>
          </p:cNvSpPr>
          <p:nvPr/>
        </p:nvSpPr>
        <p:spPr bwMode="auto">
          <a:xfrm>
            <a:off x="2224088" y="1087438"/>
            <a:ext cx="3306762" cy="2497137"/>
          </a:xfrm>
          <a:prstGeom prst="line">
            <a:avLst/>
          </a:pr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35" name="Line 8"/>
          <p:cNvSpPr>
            <a:spLocks noChangeShapeType="1"/>
          </p:cNvSpPr>
          <p:nvPr/>
        </p:nvSpPr>
        <p:spPr bwMode="auto">
          <a:xfrm flipH="1" flipV="1">
            <a:off x="2224088" y="1101725"/>
            <a:ext cx="1117600" cy="2482850"/>
          </a:xfrm>
          <a:prstGeom prst="line">
            <a:avLst/>
          </a:prstGeom>
          <a:noFill/>
          <a:ln w="30163">
            <a:solidFill>
              <a:srgbClr val="01AEC5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5500688" y="3584575"/>
            <a:ext cx="76200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4367213" y="3584575"/>
            <a:ext cx="92075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3311525" y="3584575"/>
            <a:ext cx="76200" cy="30163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39" name="Line 12"/>
          <p:cNvSpPr>
            <a:spLocks noChangeShapeType="1"/>
          </p:cNvSpPr>
          <p:nvPr/>
        </p:nvSpPr>
        <p:spPr bwMode="auto">
          <a:xfrm flipV="1">
            <a:off x="2867025" y="2343150"/>
            <a:ext cx="1485900" cy="7651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40" name="Freeform 13"/>
          <p:cNvSpPr/>
          <p:nvPr/>
        </p:nvSpPr>
        <p:spPr bwMode="auto">
          <a:xfrm>
            <a:off x="2913063" y="4119563"/>
            <a:ext cx="2617787" cy="2144712"/>
          </a:xfrm>
          <a:custGeom>
            <a:avLst/>
            <a:gdLst>
              <a:gd name="T0" fmla="*/ 0 w 1649"/>
              <a:gd name="T1" fmla="*/ 0 h 1351"/>
              <a:gd name="T2" fmla="*/ 2147483647 w 1649"/>
              <a:gd name="T3" fmla="*/ 2147483647 h 1351"/>
              <a:gd name="T4" fmla="*/ 2147483647 w 1649"/>
              <a:gd name="T5" fmla="*/ 2147483647 h 1351"/>
              <a:gd name="T6" fmla="*/ 2147483647 w 1649"/>
              <a:gd name="T7" fmla="*/ 2147483647 h 1351"/>
              <a:gd name="T8" fmla="*/ 2147483647 w 1649"/>
              <a:gd name="T9" fmla="*/ 2147483647 h 1351"/>
              <a:gd name="T10" fmla="*/ 2147483647 w 1649"/>
              <a:gd name="T11" fmla="*/ 2147483647 h 1351"/>
              <a:gd name="T12" fmla="*/ 2147483647 w 1649"/>
              <a:gd name="T13" fmla="*/ 2147483647 h 1351"/>
              <a:gd name="T14" fmla="*/ 2147483647 w 1649"/>
              <a:gd name="T15" fmla="*/ 2147483647 h 1351"/>
              <a:gd name="T16" fmla="*/ 2147483647 w 1649"/>
              <a:gd name="T17" fmla="*/ 2147483647 h 1351"/>
              <a:gd name="T18" fmla="*/ 2147483647 w 1649"/>
              <a:gd name="T19" fmla="*/ 2147483647 h 1351"/>
              <a:gd name="T20" fmla="*/ 2147483647 w 1649"/>
              <a:gd name="T21" fmla="*/ 2147483647 h 1351"/>
              <a:gd name="T22" fmla="*/ 2147483647 w 1649"/>
              <a:gd name="T23" fmla="*/ 2147483647 h 1351"/>
              <a:gd name="T24" fmla="*/ 2147483647 w 1649"/>
              <a:gd name="T25" fmla="*/ 2147483647 h 1351"/>
              <a:gd name="T26" fmla="*/ 2147483647 w 1649"/>
              <a:gd name="T27" fmla="*/ 2147483647 h 1351"/>
              <a:gd name="T28" fmla="*/ 2147483647 w 1649"/>
              <a:gd name="T29" fmla="*/ 2147483647 h 135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649"/>
              <a:gd name="T46" fmla="*/ 0 h 1351"/>
              <a:gd name="T47" fmla="*/ 1649 w 1649"/>
              <a:gd name="T48" fmla="*/ 1351 h 135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649" h="1351">
                <a:moveTo>
                  <a:pt x="0" y="0"/>
                </a:moveTo>
                <a:lnTo>
                  <a:pt x="48" y="232"/>
                </a:lnTo>
                <a:lnTo>
                  <a:pt x="106" y="434"/>
                </a:lnTo>
                <a:lnTo>
                  <a:pt x="183" y="599"/>
                </a:lnTo>
                <a:lnTo>
                  <a:pt x="260" y="743"/>
                </a:lnTo>
                <a:lnTo>
                  <a:pt x="357" y="869"/>
                </a:lnTo>
                <a:lnTo>
                  <a:pt x="453" y="975"/>
                </a:lnTo>
                <a:lnTo>
                  <a:pt x="569" y="1052"/>
                </a:lnTo>
                <a:lnTo>
                  <a:pt x="694" y="1129"/>
                </a:lnTo>
                <a:lnTo>
                  <a:pt x="829" y="1177"/>
                </a:lnTo>
                <a:lnTo>
                  <a:pt x="974" y="1226"/>
                </a:lnTo>
                <a:lnTo>
                  <a:pt x="1128" y="1264"/>
                </a:lnTo>
                <a:lnTo>
                  <a:pt x="1292" y="1293"/>
                </a:lnTo>
                <a:lnTo>
                  <a:pt x="1466" y="1322"/>
                </a:lnTo>
                <a:lnTo>
                  <a:pt x="1649" y="1351"/>
                </a:lnTo>
              </a:path>
            </a:pathLst>
          </a:custGeom>
          <a:noFill/>
          <a:ln w="30163">
            <a:solidFill>
              <a:srgbClr val="00A0C6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1" name="Freeform 14"/>
          <p:cNvSpPr/>
          <p:nvPr/>
        </p:nvSpPr>
        <p:spPr bwMode="auto">
          <a:xfrm>
            <a:off x="2238375" y="4073525"/>
            <a:ext cx="3813175" cy="2405063"/>
          </a:xfrm>
          <a:custGeom>
            <a:avLst/>
            <a:gdLst>
              <a:gd name="T0" fmla="*/ 2147483647 w 2402"/>
              <a:gd name="T1" fmla="*/ 2147483647 h 1515"/>
              <a:gd name="T2" fmla="*/ 0 w 2402"/>
              <a:gd name="T3" fmla="*/ 2147483647 h 1515"/>
              <a:gd name="T4" fmla="*/ 0 w 2402"/>
              <a:gd name="T5" fmla="*/ 0 h 1515"/>
              <a:gd name="T6" fmla="*/ 0 60000 65536"/>
              <a:gd name="T7" fmla="*/ 0 60000 65536"/>
              <a:gd name="T8" fmla="*/ 0 60000 65536"/>
              <a:gd name="T9" fmla="*/ 0 w 2402"/>
              <a:gd name="T10" fmla="*/ 0 h 1515"/>
              <a:gd name="T11" fmla="*/ 2402 w 2402"/>
              <a:gd name="T12" fmla="*/ 1515 h 15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2" h="1515">
                <a:moveTo>
                  <a:pt x="2402" y="1515"/>
                </a:moveTo>
                <a:lnTo>
                  <a:pt x="0" y="151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2208213" y="1071563"/>
            <a:ext cx="30162" cy="92075"/>
          </a:xfrm>
          <a:prstGeom prst="rect">
            <a:avLst/>
          </a:prstGeom>
          <a:solidFill>
            <a:srgbClr val="FFFFFF"/>
          </a:solidFill>
          <a:ln w="15875">
            <a:solidFill>
              <a:srgbClr val="FFFFFF"/>
            </a:solidFill>
            <a:miter lim="800000"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3" name="Oval 16"/>
          <p:cNvSpPr>
            <a:spLocks noChangeArrowheads="1"/>
          </p:cNvSpPr>
          <p:nvPr/>
        </p:nvSpPr>
        <p:spPr bwMode="auto">
          <a:xfrm>
            <a:off x="3051175" y="4732338"/>
            <a:ext cx="76200" cy="762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3051175" y="2955925"/>
            <a:ext cx="76200" cy="76200"/>
          </a:xfrm>
          <a:prstGeom prst="ellipse">
            <a:avLst/>
          </a:prstGeom>
          <a:solidFill>
            <a:srgbClr val="000000"/>
          </a:solidFill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5" name="Line 18"/>
          <p:cNvSpPr>
            <a:spLocks noChangeShapeType="1"/>
          </p:cNvSpPr>
          <p:nvPr/>
        </p:nvSpPr>
        <p:spPr bwMode="auto">
          <a:xfrm>
            <a:off x="2244725" y="2482850"/>
            <a:ext cx="1831975" cy="0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46" name="Line 19"/>
          <p:cNvSpPr>
            <a:spLocks noChangeShapeType="1"/>
          </p:cNvSpPr>
          <p:nvPr/>
        </p:nvSpPr>
        <p:spPr bwMode="auto">
          <a:xfrm flipH="1">
            <a:off x="4073525" y="2497138"/>
            <a:ext cx="3175" cy="3983037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47" name="Line 20"/>
          <p:cNvSpPr>
            <a:spLocks noChangeShapeType="1"/>
          </p:cNvSpPr>
          <p:nvPr/>
        </p:nvSpPr>
        <p:spPr bwMode="auto">
          <a:xfrm flipV="1">
            <a:off x="2243138" y="2713038"/>
            <a:ext cx="1404937" cy="3175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48" name="Freeform 21"/>
          <p:cNvSpPr/>
          <p:nvPr/>
        </p:nvSpPr>
        <p:spPr bwMode="auto">
          <a:xfrm>
            <a:off x="2238375" y="3001963"/>
            <a:ext cx="842963" cy="322262"/>
          </a:xfrm>
          <a:custGeom>
            <a:avLst/>
            <a:gdLst>
              <a:gd name="T0" fmla="*/ 0 w 531"/>
              <a:gd name="T1" fmla="*/ 0 h 203"/>
              <a:gd name="T2" fmla="*/ 2147483647 w 531"/>
              <a:gd name="T3" fmla="*/ 0 h 203"/>
              <a:gd name="T4" fmla="*/ 2147483647 w 531"/>
              <a:gd name="T5" fmla="*/ 2147483647 h 203"/>
              <a:gd name="T6" fmla="*/ 0 60000 65536"/>
              <a:gd name="T7" fmla="*/ 0 60000 65536"/>
              <a:gd name="T8" fmla="*/ 0 60000 65536"/>
              <a:gd name="T9" fmla="*/ 0 w 531"/>
              <a:gd name="T10" fmla="*/ 0 h 203"/>
              <a:gd name="T11" fmla="*/ 531 w 531"/>
              <a:gd name="T12" fmla="*/ 203 h 2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1" h="203">
                <a:moveTo>
                  <a:pt x="0" y="0"/>
                </a:moveTo>
                <a:lnTo>
                  <a:pt x="531" y="0"/>
                </a:lnTo>
                <a:lnTo>
                  <a:pt x="531" y="203"/>
                </a:lnTo>
              </a:path>
            </a:pathLst>
          </a:cu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49" name="Line 22"/>
          <p:cNvSpPr>
            <a:spLocks noChangeShapeType="1"/>
          </p:cNvSpPr>
          <p:nvPr/>
        </p:nvSpPr>
        <p:spPr bwMode="auto">
          <a:xfrm>
            <a:off x="3081338" y="3460750"/>
            <a:ext cx="1587" cy="3017838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50" name="Line 23"/>
          <p:cNvSpPr>
            <a:spLocks noChangeShapeType="1"/>
          </p:cNvSpPr>
          <p:nvPr/>
        </p:nvSpPr>
        <p:spPr bwMode="auto">
          <a:xfrm>
            <a:off x="2244725" y="4778375"/>
            <a:ext cx="836613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Line 24"/>
          <p:cNvSpPr>
            <a:spLocks noChangeShapeType="1"/>
          </p:cNvSpPr>
          <p:nvPr/>
        </p:nvSpPr>
        <p:spPr bwMode="auto">
          <a:xfrm>
            <a:off x="2247900" y="5667375"/>
            <a:ext cx="1400175" cy="1588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2235200" y="5942013"/>
            <a:ext cx="1841500" cy="15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53" name="Line 26"/>
          <p:cNvSpPr>
            <a:spLocks noChangeShapeType="1"/>
          </p:cNvSpPr>
          <p:nvPr/>
        </p:nvSpPr>
        <p:spPr bwMode="auto">
          <a:xfrm>
            <a:off x="3651250" y="2741613"/>
            <a:ext cx="0" cy="3717925"/>
          </a:xfrm>
          <a:prstGeom prst="line">
            <a:avLst/>
          </a:prstGeom>
          <a:noFill/>
          <a:ln w="15875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154" name="Oval 27"/>
          <p:cNvSpPr>
            <a:spLocks noChangeArrowheads="1"/>
          </p:cNvSpPr>
          <p:nvPr/>
        </p:nvSpPr>
        <p:spPr bwMode="auto">
          <a:xfrm>
            <a:off x="3602038" y="2665413"/>
            <a:ext cx="76200" cy="76200"/>
          </a:xfrm>
          <a:prstGeom prst="ellipse">
            <a:avLst/>
          </a:prstGeom>
          <a:solidFill>
            <a:srgbClr val="FF8C00"/>
          </a:solidFill>
          <a:ln w="15875">
            <a:solidFill>
              <a:srgbClr val="FF8C00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55" name="Freeform 28"/>
          <p:cNvSpPr/>
          <p:nvPr/>
        </p:nvSpPr>
        <p:spPr bwMode="auto">
          <a:xfrm>
            <a:off x="2238375" y="704850"/>
            <a:ext cx="3813175" cy="2879725"/>
          </a:xfrm>
          <a:custGeom>
            <a:avLst/>
            <a:gdLst>
              <a:gd name="T0" fmla="*/ 0 w 2402"/>
              <a:gd name="T1" fmla="*/ 0 h 1814"/>
              <a:gd name="T2" fmla="*/ 0 w 2402"/>
              <a:gd name="T3" fmla="*/ 2147483647 h 1814"/>
              <a:gd name="T4" fmla="*/ 2147483647 w 2402"/>
              <a:gd name="T5" fmla="*/ 2147483647 h 1814"/>
              <a:gd name="T6" fmla="*/ 0 60000 65536"/>
              <a:gd name="T7" fmla="*/ 0 60000 65536"/>
              <a:gd name="T8" fmla="*/ 0 60000 65536"/>
              <a:gd name="T9" fmla="*/ 0 w 2402"/>
              <a:gd name="T10" fmla="*/ 0 h 1814"/>
              <a:gd name="T11" fmla="*/ 2402 w 2402"/>
              <a:gd name="T12" fmla="*/ 1814 h 18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2" h="1814">
                <a:moveTo>
                  <a:pt x="0" y="0"/>
                </a:moveTo>
                <a:lnTo>
                  <a:pt x="0" y="1814"/>
                </a:lnTo>
                <a:lnTo>
                  <a:pt x="2402" y="1814"/>
                </a:lnTo>
              </a:path>
            </a:pathLst>
          </a:custGeom>
          <a:noFill/>
          <a:ln w="15875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2016125" y="2640013"/>
            <a:ext cx="212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4.3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57" name="Rectangle 30"/>
          <p:cNvSpPr>
            <a:spLocks noChangeArrowheads="1"/>
          </p:cNvSpPr>
          <p:nvPr/>
        </p:nvSpPr>
        <p:spPr bwMode="auto">
          <a:xfrm>
            <a:off x="2016125" y="2425700"/>
            <a:ext cx="212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5.2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58" name="Rectangle 31"/>
          <p:cNvSpPr>
            <a:spLocks noChangeArrowheads="1"/>
          </p:cNvSpPr>
          <p:nvPr/>
        </p:nvSpPr>
        <p:spPr bwMode="auto">
          <a:xfrm>
            <a:off x="1955800" y="1062038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12.0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2016125" y="2932113"/>
            <a:ext cx="212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2.8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0" name="Rectangle 33"/>
          <p:cNvSpPr>
            <a:spLocks noChangeArrowheads="1"/>
          </p:cNvSpPr>
          <p:nvPr/>
        </p:nvSpPr>
        <p:spPr bwMode="auto">
          <a:xfrm>
            <a:off x="1955800" y="4722813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12.0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1" name="Rectangle 34"/>
          <p:cNvSpPr>
            <a:spLocks noChangeArrowheads="1"/>
          </p:cNvSpPr>
          <p:nvPr/>
        </p:nvSpPr>
        <p:spPr bwMode="auto">
          <a:xfrm>
            <a:off x="2016125" y="5595938"/>
            <a:ext cx="212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6.0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2" name="Rectangle 35"/>
          <p:cNvSpPr>
            <a:spLocks noChangeArrowheads="1"/>
          </p:cNvSpPr>
          <p:nvPr/>
        </p:nvSpPr>
        <p:spPr bwMode="auto">
          <a:xfrm>
            <a:off x="2016125" y="5888038"/>
            <a:ext cx="212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4.0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3" name="Rectangle 36"/>
          <p:cNvSpPr>
            <a:spLocks noChangeArrowheads="1"/>
          </p:cNvSpPr>
          <p:nvPr/>
        </p:nvSpPr>
        <p:spPr bwMode="auto">
          <a:xfrm>
            <a:off x="3201988" y="36353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26.7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4" name="Rectangle 37"/>
          <p:cNvSpPr>
            <a:spLocks noChangeArrowheads="1"/>
          </p:cNvSpPr>
          <p:nvPr/>
        </p:nvSpPr>
        <p:spPr bwMode="auto">
          <a:xfrm>
            <a:off x="2124075" y="3635375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5" name="Rectangle 38"/>
          <p:cNvSpPr>
            <a:spLocks noChangeArrowheads="1"/>
          </p:cNvSpPr>
          <p:nvPr/>
        </p:nvSpPr>
        <p:spPr bwMode="auto">
          <a:xfrm>
            <a:off x="3582988" y="36353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44.5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6" name="Rectangle 39"/>
          <p:cNvSpPr>
            <a:spLocks noChangeArrowheads="1"/>
          </p:cNvSpPr>
          <p:nvPr/>
        </p:nvSpPr>
        <p:spPr bwMode="auto">
          <a:xfrm>
            <a:off x="3963988" y="36353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58.9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7" name="Rectangle 40"/>
          <p:cNvSpPr>
            <a:spLocks noChangeArrowheads="1"/>
          </p:cNvSpPr>
          <p:nvPr/>
        </p:nvSpPr>
        <p:spPr bwMode="auto">
          <a:xfrm>
            <a:off x="2506663" y="3328988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41" name="Rectangle 41"/>
          <p:cNvSpPr>
            <a:spLocks noChangeArrowheads="1"/>
          </p:cNvSpPr>
          <p:nvPr/>
        </p:nvSpPr>
        <p:spPr bwMode="auto">
          <a:xfrm>
            <a:off x="2582863" y="331470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69" name="Rectangle 42"/>
          <p:cNvSpPr>
            <a:spLocks noChangeArrowheads="1"/>
          </p:cNvSpPr>
          <p:nvPr/>
        </p:nvSpPr>
        <p:spPr bwMode="auto">
          <a:xfrm>
            <a:off x="2628900" y="3328988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0" name="Rectangle 43"/>
          <p:cNvSpPr>
            <a:spLocks noChangeArrowheads="1"/>
          </p:cNvSpPr>
          <p:nvPr/>
        </p:nvSpPr>
        <p:spPr bwMode="auto">
          <a:xfrm>
            <a:off x="2705100" y="3322638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44" name="Rectangle 44"/>
          <p:cNvSpPr>
            <a:spLocks noChangeArrowheads="1"/>
          </p:cNvSpPr>
          <p:nvPr/>
        </p:nvSpPr>
        <p:spPr bwMode="auto">
          <a:xfrm>
            <a:off x="2767013" y="3406775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2" name="Rectangle 45"/>
          <p:cNvSpPr>
            <a:spLocks noChangeArrowheads="1"/>
          </p:cNvSpPr>
          <p:nvPr/>
        </p:nvSpPr>
        <p:spPr bwMode="auto">
          <a:xfrm>
            <a:off x="2827338" y="3316288"/>
            <a:ext cx="48260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= $12)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3" name="Rectangle 46"/>
          <p:cNvSpPr>
            <a:spLocks noChangeArrowheads="1"/>
          </p:cNvSpPr>
          <p:nvPr/>
        </p:nvSpPr>
        <p:spPr bwMode="auto">
          <a:xfrm>
            <a:off x="1666875" y="4065588"/>
            <a:ext cx="100013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4000">
              <a:latin typeface="Times" pitchFamily="18" charset="0"/>
            </a:endParaRP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1525588" y="4143375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5" name="Rectangle 48"/>
          <p:cNvSpPr>
            <a:spLocks noChangeArrowheads="1"/>
          </p:cNvSpPr>
          <p:nvPr/>
        </p:nvSpPr>
        <p:spPr bwMode="auto">
          <a:xfrm>
            <a:off x="1066800" y="4235450"/>
            <a:ext cx="954088" cy="214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, $ per unit</a:t>
            </a:r>
            <a:endParaRPr lang="en-US" altLang="en-US" sz="4000">
              <a:latin typeface="Times" pitchFamily="18" charset="0"/>
            </a:endParaRPr>
          </a:p>
        </p:txBody>
      </p:sp>
      <p:sp>
        <p:nvSpPr>
          <p:cNvPr id="48176" name="Rectangle 49"/>
          <p:cNvSpPr>
            <a:spLocks noChangeArrowheads="1"/>
          </p:cNvSpPr>
          <p:nvPr/>
        </p:nvSpPr>
        <p:spPr bwMode="auto">
          <a:xfrm>
            <a:off x="4343400" y="3344863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50" name="Rectangle 50"/>
          <p:cNvSpPr>
            <a:spLocks noChangeArrowheads="1"/>
          </p:cNvSpPr>
          <p:nvPr/>
        </p:nvSpPr>
        <p:spPr bwMode="auto">
          <a:xfrm>
            <a:off x="4405313" y="334645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8" name="Rectangle 51"/>
          <p:cNvSpPr>
            <a:spLocks noChangeArrowheads="1"/>
          </p:cNvSpPr>
          <p:nvPr/>
        </p:nvSpPr>
        <p:spPr bwMode="auto">
          <a:xfrm>
            <a:off x="4465638" y="3344863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79" name="Rectangle 52"/>
          <p:cNvSpPr>
            <a:spLocks noChangeArrowheads="1"/>
          </p:cNvSpPr>
          <p:nvPr/>
        </p:nvSpPr>
        <p:spPr bwMode="auto">
          <a:xfrm>
            <a:off x="4543425" y="3344863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53" name="Rectangle 53"/>
          <p:cNvSpPr>
            <a:spLocks noChangeArrowheads="1"/>
          </p:cNvSpPr>
          <p:nvPr/>
        </p:nvSpPr>
        <p:spPr bwMode="auto">
          <a:xfrm>
            <a:off x="4603750" y="3422650"/>
            <a:ext cx="74613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1" name="Rectangle 54"/>
          <p:cNvSpPr>
            <a:spLocks noChangeArrowheads="1"/>
          </p:cNvSpPr>
          <p:nvPr/>
        </p:nvSpPr>
        <p:spPr bwMode="auto">
          <a:xfrm>
            <a:off x="4665663" y="3344863"/>
            <a:ext cx="39687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= $6)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2" name="Rectangle 55"/>
          <p:cNvSpPr>
            <a:spLocks noChangeArrowheads="1"/>
          </p:cNvSpPr>
          <p:nvPr/>
        </p:nvSpPr>
        <p:spPr bwMode="auto">
          <a:xfrm>
            <a:off x="5416550" y="3344863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56" name="Rectangle 56"/>
          <p:cNvSpPr>
            <a:spLocks noChangeArrowheads="1"/>
          </p:cNvSpPr>
          <p:nvPr/>
        </p:nvSpPr>
        <p:spPr bwMode="auto">
          <a:xfrm>
            <a:off x="5492750" y="3346450"/>
            <a:ext cx="74613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4" name="Rectangle 57"/>
          <p:cNvSpPr>
            <a:spLocks noChangeArrowheads="1"/>
          </p:cNvSpPr>
          <p:nvPr/>
        </p:nvSpPr>
        <p:spPr bwMode="auto">
          <a:xfrm>
            <a:off x="5538788" y="3344863"/>
            <a:ext cx="952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(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5" name="Rectangle 58"/>
          <p:cNvSpPr>
            <a:spLocks noChangeArrowheads="1"/>
          </p:cNvSpPr>
          <p:nvPr/>
        </p:nvSpPr>
        <p:spPr bwMode="auto">
          <a:xfrm>
            <a:off x="5630863" y="3344863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59" name="Rectangle 59"/>
          <p:cNvSpPr>
            <a:spLocks noChangeArrowheads="1"/>
          </p:cNvSpPr>
          <p:nvPr/>
        </p:nvSpPr>
        <p:spPr bwMode="auto">
          <a:xfrm>
            <a:off x="5691188" y="342265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7" name="Rectangle 60"/>
          <p:cNvSpPr>
            <a:spLocks noChangeArrowheads="1"/>
          </p:cNvSpPr>
          <p:nvPr/>
        </p:nvSpPr>
        <p:spPr bwMode="auto">
          <a:xfrm>
            <a:off x="5737225" y="3344863"/>
            <a:ext cx="39687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 = $4)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8" name="Rectangle 61"/>
          <p:cNvSpPr>
            <a:spLocks noChangeArrowheads="1"/>
          </p:cNvSpPr>
          <p:nvPr/>
        </p:nvSpPr>
        <p:spPr bwMode="auto">
          <a:xfrm>
            <a:off x="2965450" y="65309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26.7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89" name="Rectangle 62"/>
          <p:cNvSpPr>
            <a:spLocks noChangeArrowheads="1"/>
          </p:cNvSpPr>
          <p:nvPr/>
        </p:nvSpPr>
        <p:spPr bwMode="auto">
          <a:xfrm>
            <a:off x="2124075" y="6530975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0" name="Rectangle 63"/>
          <p:cNvSpPr>
            <a:spLocks noChangeArrowheads="1"/>
          </p:cNvSpPr>
          <p:nvPr/>
        </p:nvSpPr>
        <p:spPr bwMode="auto">
          <a:xfrm>
            <a:off x="3532188" y="65309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44.5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1" name="Rectangle 64"/>
          <p:cNvSpPr>
            <a:spLocks noChangeArrowheads="1"/>
          </p:cNvSpPr>
          <p:nvPr/>
        </p:nvSpPr>
        <p:spPr bwMode="auto">
          <a:xfrm>
            <a:off x="3960813" y="6530975"/>
            <a:ext cx="298450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58.9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2" name="Rectangle 65"/>
          <p:cNvSpPr>
            <a:spLocks noChangeArrowheads="1"/>
          </p:cNvSpPr>
          <p:nvPr/>
        </p:nvSpPr>
        <p:spPr bwMode="auto">
          <a:xfrm>
            <a:off x="4037013" y="2287588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66" name="Rectangle 66"/>
          <p:cNvSpPr>
            <a:spLocks noChangeArrowheads="1"/>
          </p:cNvSpPr>
          <p:nvPr/>
        </p:nvSpPr>
        <p:spPr bwMode="auto">
          <a:xfrm>
            <a:off x="4114800" y="2351088"/>
            <a:ext cx="74613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4" name="Rectangle 67"/>
          <p:cNvSpPr>
            <a:spLocks noChangeArrowheads="1"/>
          </p:cNvSpPr>
          <p:nvPr/>
        </p:nvSpPr>
        <p:spPr bwMode="auto">
          <a:xfrm>
            <a:off x="3624263" y="2501900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68" name="Rectangle 68"/>
          <p:cNvSpPr>
            <a:spLocks noChangeArrowheads="1"/>
          </p:cNvSpPr>
          <p:nvPr/>
        </p:nvSpPr>
        <p:spPr bwMode="auto">
          <a:xfrm>
            <a:off x="3700463" y="256540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6" name="Rectangle 69"/>
          <p:cNvSpPr>
            <a:spLocks noChangeArrowheads="1"/>
          </p:cNvSpPr>
          <p:nvPr/>
        </p:nvSpPr>
        <p:spPr bwMode="auto">
          <a:xfrm>
            <a:off x="3087688" y="2778125"/>
            <a:ext cx="85725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70" name="Rectangle 70"/>
          <p:cNvSpPr>
            <a:spLocks noChangeArrowheads="1"/>
          </p:cNvSpPr>
          <p:nvPr/>
        </p:nvSpPr>
        <p:spPr bwMode="auto">
          <a:xfrm>
            <a:off x="3149600" y="2855913"/>
            <a:ext cx="74613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198" name="Rectangle 71"/>
          <p:cNvSpPr>
            <a:spLocks noChangeArrowheads="1"/>
          </p:cNvSpPr>
          <p:nvPr/>
        </p:nvSpPr>
        <p:spPr bwMode="auto">
          <a:xfrm>
            <a:off x="4129088" y="5795963"/>
            <a:ext cx="103187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72" name="Rectangle 72"/>
          <p:cNvSpPr>
            <a:spLocks noChangeArrowheads="1"/>
          </p:cNvSpPr>
          <p:nvPr/>
        </p:nvSpPr>
        <p:spPr bwMode="auto">
          <a:xfrm>
            <a:off x="4221163" y="587375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00" name="Rectangle 73"/>
          <p:cNvSpPr>
            <a:spLocks noChangeArrowheads="1"/>
          </p:cNvSpPr>
          <p:nvPr/>
        </p:nvSpPr>
        <p:spPr bwMode="auto">
          <a:xfrm>
            <a:off x="3700463" y="5535613"/>
            <a:ext cx="103187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74" name="Rectangle 74"/>
          <p:cNvSpPr>
            <a:spLocks noChangeArrowheads="1"/>
          </p:cNvSpPr>
          <p:nvPr/>
        </p:nvSpPr>
        <p:spPr bwMode="auto">
          <a:xfrm>
            <a:off x="3792538" y="5597525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02" name="Rectangle 75"/>
          <p:cNvSpPr>
            <a:spLocks noChangeArrowheads="1"/>
          </p:cNvSpPr>
          <p:nvPr/>
        </p:nvSpPr>
        <p:spPr bwMode="auto">
          <a:xfrm>
            <a:off x="3165475" y="4722813"/>
            <a:ext cx="103188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76" name="Rectangle 76"/>
          <p:cNvSpPr>
            <a:spLocks noChangeArrowheads="1"/>
          </p:cNvSpPr>
          <p:nvPr/>
        </p:nvSpPr>
        <p:spPr bwMode="auto">
          <a:xfrm>
            <a:off x="3255963" y="4786313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04" name="Rectangle 77"/>
          <p:cNvSpPr>
            <a:spLocks noChangeArrowheads="1"/>
          </p:cNvSpPr>
          <p:nvPr/>
        </p:nvSpPr>
        <p:spPr bwMode="auto">
          <a:xfrm>
            <a:off x="3930650" y="3298825"/>
            <a:ext cx="42863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78" name="Rectangle 78"/>
          <p:cNvSpPr>
            <a:spLocks noChangeArrowheads="1"/>
          </p:cNvSpPr>
          <p:nvPr/>
        </p:nvSpPr>
        <p:spPr bwMode="auto">
          <a:xfrm>
            <a:off x="3990975" y="3300413"/>
            <a:ext cx="74613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06" name="Rectangle 79"/>
          <p:cNvSpPr>
            <a:spLocks noChangeArrowheads="1"/>
          </p:cNvSpPr>
          <p:nvPr/>
        </p:nvSpPr>
        <p:spPr bwMode="auto">
          <a:xfrm>
            <a:off x="4603750" y="2978150"/>
            <a:ext cx="42863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80" name="Rectangle 80"/>
          <p:cNvSpPr>
            <a:spLocks noChangeArrowheads="1"/>
          </p:cNvSpPr>
          <p:nvPr/>
        </p:nvSpPr>
        <p:spPr bwMode="auto">
          <a:xfrm>
            <a:off x="4649788" y="2978150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08" name="Rectangle 81"/>
          <p:cNvSpPr>
            <a:spLocks noChangeArrowheads="1"/>
          </p:cNvSpPr>
          <p:nvPr/>
        </p:nvSpPr>
        <p:spPr bwMode="auto">
          <a:xfrm>
            <a:off x="5186363" y="2747963"/>
            <a:ext cx="42862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5246688" y="2747963"/>
            <a:ext cx="74612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en-US" sz="105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10" name="Rectangle 85"/>
          <p:cNvSpPr>
            <a:spLocks noChangeArrowheads="1"/>
          </p:cNvSpPr>
          <p:nvPr/>
        </p:nvSpPr>
        <p:spPr bwMode="auto">
          <a:xfrm>
            <a:off x="4772025" y="5791200"/>
            <a:ext cx="166688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48211" name="Rectangle 86"/>
          <p:cNvSpPr>
            <a:spLocks noChangeArrowheads="1"/>
          </p:cNvSpPr>
          <p:nvPr/>
        </p:nvSpPr>
        <p:spPr bwMode="auto">
          <a:xfrm>
            <a:off x="4900613" y="5867400"/>
            <a:ext cx="128587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48212" name="Rectangle 87"/>
          <p:cNvSpPr>
            <a:spLocks noChangeArrowheads="1"/>
          </p:cNvSpPr>
          <p:nvPr/>
        </p:nvSpPr>
        <p:spPr bwMode="auto">
          <a:xfrm>
            <a:off x="4910138" y="5791200"/>
            <a:ext cx="1550987" cy="276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, Demand for B</a:t>
            </a:r>
            <a:endParaRPr lang="en-US" altLang="en-US">
              <a:latin typeface="Times" pitchFamily="18" charset="0"/>
            </a:endParaRPr>
          </a:p>
        </p:txBody>
      </p:sp>
      <p:sp>
        <p:nvSpPr>
          <p:cNvPr id="48213" name="Rectangle 88"/>
          <p:cNvSpPr>
            <a:spLocks noChangeArrowheads="1"/>
          </p:cNvSpPr>
          <p:nvPr/>
        </p:nvSpPr>
        <p:spPr bwMode="auto">
          <a:xfrm>
            <a:off x="4375150" y="2287588"/>
            <a:ext cx="1687513" cy="184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Price-consumption curve</a:t>
            </a:r>
            <a:endParaRPr lang="en-US" altLang="en-US" sz="3600">
              <a:latin typeface="Times" pitchFamily="18" charset="0"/>
            </a:endParaRPr>
          </a:p>
        </p:txBody>
      </p:sp>
      <p:sp>
        <p:nvSpPr>
          <p:cNvPr id="48214" name="Rectangle 91"/>
          <p:cNvSpPr>
            <a:spLocks noChangeArrowheads="1"/>
          </p:cNvSpPr>
          <p:nvPr/>
        </p:nvSpPr>
        <p:spPr bwMode="auto">
          <a:xfrm>
            <a:off x="1389063" y="404813"/>
            <a:ext cx="3736975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(a) Indifference Curves and Budget Constraints</a:t>
            </a:r>
            <a:endParaRPr lang="en-US" altLang="en-US" sz="4000">
              <a:latin typeface="Times" pitchFamily="18" charset="0"/>
            </a:endParaRPr>
          </a:p>
        </p:txBody>
      </p:sp>
      <p:sp>
        <p:nvSpPr>
          <p:cNvPr id="48215" name="Rectangle 92"/>
          <p:cNvSpPr>
            <a:spLocks noChangeArrowheads="1"/>
          </p:cNvSpPr>
          <p:nvPr/>
        </p:nvSpPr>
        <p:spPr bwMode="auto">
          <a:xfrm>
            <a:off x="381000" y="3881438"/>
            <a:ext cx="1471613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(b) Demand Curve</a:t>
            </a:r>
            <a:endParaRPr lang="en-US" altLang="en-US" sz="4000">
              <a:latin typeface="Times" pitchFamily="18" charset="0"/>
            </a:endParaRPr>
          </a:p>
        </p:txBody>
      </p:sp>
      <p:sp>
        <p:nvSpPr>
          <p:cNvPr id="48216" name="Oval 93"/>
          <p:cNvSpPr>
            <a:spLocks noChangeArrowheads="1"/>
          </p:cNvSpPr>
          <p:nvPr/>
        </p:nvSpPr>
        <p:spPr bwMode="auto">
          <a:xfrm>
            <a:off x="4030663" y="5895975"/>
            <a:ext cx="76200" cy="76200"/>
          </a:xfrm>
          <a:prstGeom prst="ellipse">
            <a:avLst/>
          </a:prstGeom>
          <a:solidFill>
            <a:srgbClr val="982E93"/>
          </a:solidFill>
          <a:ln w="15875">
            <a:solidFill>
              <a:srgbClr val="982E93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217" name="Oval 94"/>
          <p:cNvSpPr>
            <a:spLocks noChangeArrowheads="1"/>
          </p:cNvSpPr>
          <p:nvPr/>
        </p:nvSpPr>
        <p:spPr bwMode="auto">
          <a:xfrm>
            <a:off x="4029075" y="2452688"/>
            <a:ext cx="76200" cy="76200"/>
          </a:xfrm>
          <a:prstGeom prst="ellipse">
            <a:avLst/>
          </a:prstGeom>
          <a:solidFill>
            <a:srgbClr val="982E93"/>
          </a:solidFill>
          <a:ln w="15875">
            <a:solidFill>
              <a:srgbClr val="982E93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218" name="Oval 95"/>
          <p:cNvSpPr>
            <a:spLocks noChangeArrowheads="1"/>
          </p:cNvSpPr>
          <p:nvPr/>
        </p:nvSpPr>
        <p:spPr bwMode="auto">
          <a:xfrm>
            <a:off x="3608388" y="5630863"/>
            <a:ext cx="76200" cy="76200"/>
          </a:xfrm>
          <a:prstGeom prst="ellipse">
            <a:avLst/>
          </a:prstGeom>
          <a:solidFill>
            <a:srgbClr val="FF8C01"/>
          </a:solidFill>
          <a:ln w="15875">
            <a:solidFill>
              <a:srgbClr val="FF8C01"/>
            </a:solidFill>
            <a:round/>
          </a:ln>
        </p:spPr>
        <p:txBody>
          <a:bodyPr/>
          <a:lstStyle/>
          <a:p>
            <a:endParaRPr lang="en-US" sz="2800"/>
          </a:p>
        </p:txBody>
      </p:sp>
      <p:sp>
        <p:nvSpPr>
          <p:cNvPr id="48219" name="Text Box 96"/>
          <p:cNvSpPr txBox="1">
            <a:spLocks noChangeArrowheads="1"/>
          </p:cNvSpPr>
          <p:nvPr/>
        </p:nvSpPr>
        <p:spPr bwMode="auto">
          <a:xfrm>
            <a:off x="3886200" y="609600"/>
            <a:ext cx="41148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en-US" sz="2400" b="1">
                <a:latin typeface="Arial" panose="020B0604020202020204" pitchFamily="34" charset="0"/>
              </a:rPr>
              <a:t>	Deriving an </a:t>
            </a:r>
            <a:endParaRPr lang="en-US" altLang="en-US" sz="2400" b="1">
              <a:latin typeface="Arial" panose="020B0604020202020204" pitchFamily="34" charset="0"/>
            </a:endParaRPr>
          </a:p>
          <a:p>
            <a:r>
              <a:rPr lang="en-US" altLang="en-US" sz="2400" b="1">
                <a:latin typeface="Arial" panose="020B0604020202020204" pitchFamily="34" charset="0"/>
              </a:rPr>
              <a:t>Individual’s Demand Curve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48220" name="Rectangle 97"/>
          <p:cNvSpPr>
            <a:spLocks noChangeArrowheads="1"/>
          </p:cNvSpPr>
          <p:nvPr/>
        </p:nvSpPr>
        <p:spPr bwMode="auto">
          <a:xfrm flipH="1">
            <a:off x="6097588" y="3641725"/>
            <a:ext cx="2111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8221" name="Rectangle 98"/>
          <p:cNvSpPr>
            <a:spLocks noChangeArrowheads="1"/>
          </p:cNvSpPr>
          <p:nvPr/>
        </p:nvSpPr>
        <p:spPr bwMode="auto">
          <a:xfrm flipH="1">
            <a:off x="2058988" y="609600"/>
            <a:ext cx="22860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2400">
                <a:latin typeface="Times" pitchFamily="18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48222" name="Rectangle 99"/>
          <p:cNvSpPr>
            <a:spLocks noChangeArrowheads="1"/>
          </p:cNvSpPr>
          <p:nvPr/>
        </p:nvSpPr>
        <p:spPr bwMode="auto">
          <a:xfrm flipH="1">
            <a:off x="6097588" y="6400800"/>
            <a:ext cx="211137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95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Reference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1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H.C. Petersen, W.C. Lewis, </a:t>
            </a:r>
            <a:r>
              <a:rPr kumimoji="0" lang="en-IN" altLang="en-US" sz="1600" b="0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Managerial Economics</a:t>
            </a: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4th ed., Pearson Education 2001.</a:t>
            </a:r>
            <a:endParaRPr kumimoji="0" lang="en-I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Salvatore, Managerial Economics in a Global Economy, 8</a:t>
            </a:r>
            <a:r>
              <a:rPr kumimoji="0" lang="en-IN" altLang="en-US" sz="1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ed., Thomson Asia, 2015.</a:t>
            </a:r>
            <a:endParaRPr kumimoji="0" lang="en-I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 Damodaran, Managerial Economics, 2</a:t>
            </a:r>
            <a:r>
              <a:rPr kumimoji="0" lang="en-IN" altLang="en-US" sz="1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</a:t>
            </a: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ed.,  Oxford University Press, 2010.</a:t>
            </a:r>
            <a:endParaRPr kumimoji="0" lang="en-I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P.A. Samuelson, W.D. Nordhaus, Economics, 19</a:t>
            </a:r>
            <a:r>
              <a:rPr kumimoji="0" lang="en-IN" altLang="en-US" sz="1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ed., Tata Mc-Graw Hill, 2010.</a:t>
            </a:r>
            <a:endParaRPr kumimoji="0" lang="en-I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S.K. Misra &amp; V. K. Puri, Indian Economy, 37</a:t>
            </a:r>
            <a:r>
              <a:rPr kumimoji="0" lang="en-IN" altLang="en-US" sz="1600" b="0" i="0" u="none" strike="noStrike" kern="1200" cap="none" spc="0" normalizeH="0" baseline="30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ed., Himalaya Publishing House, 2019.</a:t>
            </a:r>
            <a:endParaRPr kumimoji="0" lang="en-IN" altLang="en-US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reeform 4"/>
          <p:cNvSpPr/>
          <p:nvPr/>
        </p:nvSpPr>
        <p:spPr bwMode="auto">
          <a:xfrm>
            <a:off x="2346325" y="1460500"/>
            <a:ext cx="3411538" cy="3606800"/>
          </a:xfrm>
          <a:custGeom>
            <a:avLst/>
            <a:gdLst>
              <a:gd name="T0" fmla="*/ 2147483647 w 1707"/>
              <a:gd name="T1" fmla="*/ 2147483647 h 2610"/>
              <a:gd name="T2" fmla="*/ 0 w 1707"/>
              <a:gd name="T3" fmla="*/ 2147483647 h 2610"/>
              <a:gd name="T4" fmla="*/ 0 w 1707"/>
              <a:gd name="T5" fmla="*/ 0 h 2610"/>
              <a:gd name="T6" fmla="*/ 0 60000 65536"/>
              <a:gd name="T7" fmla="*/ 0 60000 65536"/>
              <a:gd name="T8" fmla="*/ 0 60000 65536"/>
              <a:gd name="T9" fmla="*/ 0 w 1707"/>
              <a:gd name="T10" fmla="*/ 0 h 2610"/>
              <a:gd name="T11" fmla="*/ 1707 w 1707"/>
              <a:gd name="T12" fmla="*/ 2610 h 2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7" h="2610">
                <a:moveTo>
                  <a:pt x="1707" y="2610"/>
                </a:moveTo>
                <a:lnTo>
                  <a:pt x="0" y="261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55" name="Oval 5"/>
          <p:cNvSpPr>
            <a:spLocks noChangeArrowheads="1"/>
          </p:cNvSpPr>
          <p:nvPr/>
        </p:nvSpPr>
        <p:spPr bwMode="auto">
          <a:xfrm>
            <a:off x="2916238" y="3817938"/>
            <a:ext cx="165100" cy="115887"/>
          </a:xfrm>
          <a:prstGeom prst="ellipse">
            <a:avLst/>
          </a:prstGeom>
          <a:solidFill>
            <a:schemeClr val="accent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56" name="Oval 6"/>
          <p:cNvSpPr>
            <a:spLocks noChangeArrowheads="1"/>
          </p:cNvSpPr>
          <p:nvPr/>
        </p:nvSpPr>
        <p:spPr bwMode="auto">
          <a:xfrm>
            <a:off x="4922838" y="3748088"/>
            <a:ext cx="165100" cy="115887"/>
          </a:xfrm>
          <a:prstGeom prst="ellipse">
            <a:avLst/>
          </a:prstGeom>
          <a:solidFill>
            <a:srgbClr val="000000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Oval 7"/>
          <p:cNvSpPr>
            <a:spLocks noChangeArrowheads="1"/>
          </p:cNvSpPr>
          <p:nvPr/>
        </p:nvSpPr>
        <p:spPr bwMode="auto">
          <a:xfrm>
            <a:off x="5156200" y="3648075"/>
            <a:ext cx="166688" cy="115888"/>
          </a:xfrm>
          <a:prstGeom prst="ellipse">
            <a:avLst/>
          </a:prstGeom>
          <a:solidFill>
            <a:srgbClr val="F6028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58" name="Oval 8"/>
          <p:cNvSpPr>
            <a:spLocks noChangeArrowheads="1"/>
          </p:cNvSpPr>
          <p:nvPr/>
        </p:nvSpPr>
        <p:spPr bwMode="auto">
          <a:xfrm>
            <a:off x="5008563" y="2682875"/>
            <a:ext cx="168275" cy="115888"/>
          </a:xfrm>
          <a:prstGeom prst="ellipse">
            <a:avLst/>
          </a:prstGeom>
          <a:solidFill>
            <a:srgbClr val="01AEC5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59" name="Freeform 9"/>
          <p:cNvSpPr/>
          <p:nvPr/>
        </p:nvSpPr>
        <p:spPr bwMode="auto">
          <a:xfrm>
            <a:off x="2479675" y="5019675"/>
            <a:ext cx="201613" cy="92075"/>
          </a:xfrm>
          <a:custGeom>
            <a:avLst/>
            <a:gdLst>
              <a:gd name="T0" fmla="*/ 2147483647 w 101"/>
              <a:gd name="T1" fmla="*/ 2147483647 h 67"/>
              <a:gd name="T2" fmla="*/ 2147483647 w 101"/>
              <a:gd name="T3" fmla="*/ 0 h 67"/>
              <a:gd name="T4" fmla="*/ 2147483647 w 101"/>
              <a:gd name="T5" fmla="*/ 0 h 67"/>
              <a:gd name="T6" fmla="*/ 0 w 101"/>
              <a:gd name="T7" fmla="*/ 2147483647 h 67"/>
              <a:gd name="T8" fmla="*/ 2147483647 w 101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67"/>
              <a:gd name="T17" fmla="*/ 101 w 10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67">
                <a:moveTo>
                  <a:pt x="50" y="67"/>
                </a:moveTo>
                <a:lnTo>
                  <a:pt x="101" y="0"/>
                </a:lnTo>
                <a:lnTo>
                  <a:pt x="34" y="0"/>
                </a:lnTo>
                <a:lnTo>
                  <a:pt x="0" y="67"/>
                </a:lnTo>
                <a:lnTo>
                  <a:pt x="50" y="6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>
            <a:off x="2479675" y="5019675"/>
            <a:ext cx="100013" cy="920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 flipV="1">
            <a:off x="2579688" y="5019675"/>
            <a:ext cx="101600" cy="9207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62" name="Rectangle 13"/>
          <p:cNvSpPr>
            <a:spLocks noChangeArrowheads="1"/>
          </p:cNvSpPr>
          <p:nvPr/>
        </p:nvSpPr>
        <p:spPr bwMode="auto">
          <a:xfrm>
            <a:off x="1828800" y="14478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563" name="Rectangle 16"/>
          <p:cNvSpPr>
            <a:spLocks noChangeArrowheads="1"/>
          </p:cNvSpPr>
          <p:nvPr/>
        </p:nvSpPr>
        <p:spPr bwMode="auto">
          <a:xfrm>
            <a:off x="4938713" y="5146675"/>
            <a:ext cx="3032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64" name="Rectangle 17"/>
          <p:cNvSpPr>
            <a:spLocks noChangeArrowheads="1"/>
          </p:cNvSpPr>
          <p:nvPr/>
        </p:nvSpPr>
        <p:spPr bwMode="auto">
          <a:xfrm>
            <a:off x="4235450" y="5146675"/>
            <a:ext cx="303213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65" name="Rectangle 18"/>
          <p:cNvSpPr>
            <a:spLocks noChangeArrowheads="1"/>
          </p:cNvSpPr>
          <p:nvPr/>
        </p:nvSpPr>
        <p:spPr bwMode="auto">
          <a:xfrm>
            <a:off x="2828925" y="5146675"/>
            <a:ext cx="3048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66" name="Rectangle 20"/>
          <p:cNvSpPr>
            <a:spLocks noChangeArrowheads="1"/>
          </p:cNvSpPr>
          <p:nvPr/>
        </p:nvSpPr>
        <p:spPr bwMode="auto">
          <a:xfrm>
            <a:off x="5715000" y="51816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23567" name="Rectangle 21"/>
          <p:cNvSpPr>
            <a:spLocks noChangeArrowheads="1"/>
          </p:cNvSpPr>
          <p:nvPr/>
        </p:nvSpPr>
        <p:spPr bwMode="auto">
          <a:xfrm>
            <a:off x="1928813" y="1979613"/>
            <a:ext cx="3032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68" name="Rectangle 22"/>
          <p:cNvSpPr>
            <a:spLocks noChangeArrowheads="1"/>
          </p:cNvSpPr>
          <p:nvPr/>
        </p:nvSpPr>
        <p:spPr bwMode="auto">
          <a:xfrm>
            <a:off x="1928813" y="2581275"/>
            <a:ext cx="3032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69" name="Rectangle 23"/>
          <p:cNvSpPr>
            <a:spLocks noChangeArrowheads="1"/>
          </p:cNvSpPr>
          <p:nvPr/>
        </p:nvSpPr>
        <p:spPr bwMode="auto">
          <a:xfrm>
            <a:off x="1928813" y="3181350"/>
            <a:ext cx="3032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0" name="Rectangle 24"/>
          <p:cNvSpPr>
            <a:spLocks noChangeArrowheads="1"/>
          </p:cNvSpPr>
          <p:nvPr/>
        </p:nvSpPr>
        <p:spPr bwMode="auto">
          <a:xfrm>
            <a:off x="1928813" y="3783013"/>
            <a:ext cx="3032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1" name="Rectangle 25"/>
          <p:cNvSpPr>
            <a:spLocks noChangeArrowheads="1"/>
          </p:cNvSpPr>
          <p:nvPr/>
        </p:nvSpPr>
        <p:spPr bwMode="auto">
          <a:xfrm>
            <a:off x="2093913" y="5146675"/>
            <a:ext cx="1524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2" name="Rectangle 26"/>
          <p:cNvSpPr>
            <a:spLocks noChangeArrowheads="1"/>
          </p:cNvSpPr>
          <p:nvPr/>
        </p:nvSpPr>
        <p:spPr bwMode="auto">
          <a:xfrm>
            <a:off x="3097213" y="3667125"/>
            <a:ext cx="1524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3" name="Rectangle 27"/>
          <p:cNvSpPr>
            <a:spLocks noChangeArrowheads="1"/>
          </p:cNvSpPr>
          <p:nvPr/>
        </p:nvSpPr>
        <p:spPr bwMode="auto">
          <a:xfrm>
            <a:off x="5143500" y="3436938"/>
            <a:ext cx="1524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4" name="Rectangle 28"/>
          <p:cNvSpPr>
            <a:spLocks noChangeArrowheads="1"/>
          </p:cNvSpPr>
          <p:nvPr/>
        </p:nvSpPr>
        <p:spPr bwMode="auto">
          <a:xfrm>
            <a:off x="4837113" y="3851275"/>
            <a:ext cx="150812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5" name="Rectangle 30"/>
          <p:cNvSpPr>
            <a:spLocks noChangeArrowheads="1"/>
          </p:cNvSpPr>
          <p:nvPr/>
        </p:nvSpPr>
        <p:spPr bwMode="auto">
          <a:xfrm>
            <a:off x="4129088" y="3065463"/>
            <a:ext cx="1524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6" name="Rectangle 31"/>
          <p:cNvSpPr>
            <a:spLocks noChangeArrowheads="1"/>
          </p:cNvSpPr>
          <p:nvPr/>
        </p:nvSpPr>
        <p:spPr bwMode="auto">
          <a:xfrm>
            <a:off x="2925763" y="1863725"/>
            <a:ext cx="134937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7" name="Rectangle 32"/>
          <p:cNvSpPr>
            <a:spLocks noChangeArrowheads="1"/>
          </p:cNvSpPr>
          <p:nvPr/>
        </p:nvSpPr>
        <p:spPr bwMode="auto">
          <a:xfrm>
            <a:off x="5203825" y="2511425"/>
            <a:ext cx="76200" cy="22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78" name="Oval 33"/>
          <p:cNvSpPr>
            <a:spLocks noChangeArrowheads="1"/>
          </p:cNvSpPr>
          <p:nvPr/>
        </p:nvSpPr>
        <p:spPr bwMode="auto">
          <a:xfrm>
            <a:off x="2746375" y="1992313"/>
            <a:ext cx="165100" cy="114300"/>
          </a:xfrm>
          <a:prstGeom prst="ellipse">
            <a:avLst/>
          </a:prstGeom>
          <a:solidFill>
            <a:srgbClr val="F6028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Oval 34"/>
          <p:cNvSpPr>
            <a:spLocks noChangeArrowheads="1"/>
          </p:cNvSpPr>
          <p:nvPr/>
        </p:nvSpPr>
        <p:spPr bwMode="auto">
          <a:xfrm>
            <a:off x="3992563" y="3251200"/>
            <a:ext cx="166687" cy="114300"/>
          </a:xfrm>
          <a:prstGeom prst="ellipse">
            <a:avLst/>
          </a:prstGeom>
          <a:solidFill>
            <a:srgbClr val="F60282"/>
          </a:solidFill>
          <a:ln w="26988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484187"/>
            <a:ext cx="7772400" cy="735013"/>
          </a:xfrm>
        </p:spPr>
        <p:txBody>
          <a:bodyPr>
            <a:normAutofit/>
          </a:bodyPr>
          <a:lstStyle/>
          <a:p>
            <a:r>
              <a:rPr lang="en-IN" sz="3200" dirty="0"/>
              <a:t>Practice Questions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62270"/>
            <a:ext cx="8610600" cy="559573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indifference curve shows combinations of two goods that: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provide the consumer with similar levels of satisfaction.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consumer could buy with their given income.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 provide the consumer with the same level of satisfaction.</a:t>
            </a:r>
            <a:endParaRPr lang="en-IN" sz="18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available to the consumer in a given time period.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statements is NOT TRUE of indifference curves?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convex to the origin.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could intersect.</a:t>
            </a:r>
            <a:endParaRPr lang="en-IN" sz="18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exhibit higher levels of utility as you move from the origin.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downward sloping.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consumer with a given income will maximise their utility when: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marginal utilities derived from each commodity consumed are proportional to their prices.</a:t>
            </a:r>
            <a:endParaRPr lang="en-IN" sz="18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marginal utility derived from each commodity is equal.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marginal utility derived from each product consumed is zero.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utility derived from each commodity consumed is equal.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l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887413"/>
          </a:xfrm>
        </p:spPr>
        <p:txBody>
          <a:bodyPr>
            <a:normAutofit/>
          </a:bodyPr>
          <a:lstStyle/>
          <a:p>
            <a:r>
              <a:rPr lang="en-IN" sz="3200" dirty="0"/>
              <a:t>Practice Questions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6800"/>
            <a:ext cx="8991600" cy="5791200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of the following defines marginal utility?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change in total utility divided by the price of a product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 amount of satisfaction from consuming a product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satisfaction received from consuming as much of the product that is available for consumption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additional satisfaction received from consuming one more unit of a produc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rational consumer is in equilibrium, then: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marginal utility obtained from one product is equal to the marginal utility obtained from any other product. </a:t>
            </a:r>
            <a:endParaRPr lang="en-IN" sz="18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reallocation of income would increase the consumer's total utility.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marginal utility per last dollar spent is the same for all goods consumed.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total utility becomes zero.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situation is consistent with the law of diminishing marginal utility?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pizza Henry eats, the more he enjoys another slice.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pizza Henry eats, the less he enjoys another slice. </a:t>
            </a:r>
            <a:endParaRPr lang="en-IN" sz="1800" dirty="0">
              <a:solidFill>
                <a:schemeClr val="tx1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Henry's marginal utility from eating pizza becomes positive after eating three slices.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lphaUcPeriod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Henry's marginal utility from eating pizza reaches a maximum when total utility is zero.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9144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533400"/>
            <a:ext cx="34290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/>
              <a:t>Assumptions</a:t>
            </a:r>
            <a:endParaRPr lang="en-US" sz="300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467600" cy="4572000"/>
          </a:xfrm>
        </p:spPr>
        <p:txBody>
          <a:bodyPr>
            <a:normAutofit fontScale="85000" lnSpcReduction="10000"/>
          </a:bodyPr>
          <a:lstStyle/>
          <a:p>
            <a:pPr algn="just" eaLnBrk="1" hangingPunct="1"/>
            <a:r>
              <a:rPr lang="en-US"/>
              <a:t>Individuals can rank their preferences</a:t>
            </a:r>
            <a:endParaRPr lang="en-US"/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Non-satiation - people prefer more to less</a:t>
            </a:r>
            <a:endParaRPr lang="en-US"/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Transitivity - rankings are consistent</a:t>
            </a:r>
            <a:endParaRPr lang="en-US"/>
          </a:p>
          <a:p>
            <a:pPr algn="just" eaLnBrk="1" hangingPunct="1"/>
            <a:endParaRPr lang="en-US"/>
          </a:p>
          <a:p>
            <a:pPr algn="just" eaLnBrk="1" hangingPunct="1"/>
            <a:r>
              <a:rPr lang="en-US"/>
              <a:t>Individuals are willing to give up successfully smaller amounts of one good in order to get additional units of other goods</a:t>
            </a:r>
            <a:endParaRPr lang="en-US"/>
          </a:p>
          <a:p>
            <a:pPr algn="just" eaLnBrk="1" hangingPunct="1"/>
            <a:endParaRPr lang="en-US"/>
          </a:p>
        </p:txBody>
      </p:sp>
      <p:sp>
        <p:nvSpPr>
          <p:cNvPr id="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0" y="341313"/>
            <a:ext cx="828675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en-US" sz="2800" b="1" dirty="0">
                <a:latin typeface="Arial" panose="020B0604020202020204" pitchFamily="34" charset="0"/>
              </a:rPr>
              <a:t>Bundles of Pizzas and Burgers a consumer might consume</a:t>
            </a:r>
            <a:endParaRPr lang="en-US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5603" name="Freeform 3"/>
          <p:cNvSpPr/>
          <p:nvPr/>
        </p:nvSpPr>
        <p:spPr bwMode="auto">
          <a:xfrm>
            <a:off x="4648200" y="1752600"/>
            <a:ext cx="2476500" cy="2476500"/>
          </a:xfrm>
          <a:custGeom>
            <a:avLst/>
            <a:gdLst>
              <a:gd name="T0" fmla="*/ 0 w 1560"/>
              <a:gd name="T1" fmla="*/ 0 h 1560"/>
              <a:gd name="T2" fmla="*/ 2147483647 w 1560"/>
              <a:gd name="T3" fmla="*/ 2147483647 h 1560"/>
              <a:gd name="T4" fmla="*/ 2147483647 w 1560"/>
              <a:gd name="T5" fmla="*/ 2147483647 h 1560"/>
              <a:gd name="T6" fmla="*/ 2147483647 w 1560"/>
              <a:gd name="T7" fmla="*/ 2147483647 h 1560"/>
              <a:gd name="T8" fmla="*/ 2147483647 w 1560"/>
              <a:gd name="T9" fmla="*/ 2147483647 h 1560"/>
              <a:gd name="T10" fmla="*/ 2147483647 w 1560"/>
              <a:gd name="T11" fmla="*/ 2147483647 h 1560"/>
              <a:gd name="T12" fmla="*/ 2147483647 w 1560"/>
              <a:gd name="T13" fmla="*/ 2147483647 h 1560"/>
              <a:gd name="T14" fmla="*/ 2147483647 w 1560"/>
              <a:gd name="T15" fmla="*/ 2147483647 h 1560"/>
              <a:gd name="T16" fmla="*/ 2147483647 w 1560"/>
              <a:gd name="T17" fmla="*/ 2147483647 h 15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60"/>
              <a:gd name="T28" fmla="*/ 0 h 1560"/>
              <a:gd name="T29" fmla="*/ 1560 w 1560"/>
              <a:gd name="T30" fmla="*/ 1560 h 15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60" h="1560">
                <a:moveTo>
                  <a:pt x="0" y="0"/>
                </a:moveTo>
                <a:lnTo>
                  <a:pt x="108" y="324"/>
                </a:lnTo>
                <a:lnTo>
                  <a:pt x="252" y="660"/>
                </a:lnTo>
                <a:lnTo>
                  <a:pt x="432" y="912"/>
                </a:lnTo>
                <a:lnTo>
                  <a:pt x="672" y="1188"/>
                </a:lnTo>
                <a:lnTo>
                  <a:pt x="900" y="1356"/>
                </a:lnTo>
                <a:lnTo>
                  <a:pt x="1176" y="1452"/>
                </a:lnTo>
                <a:lnTo>
                  <a:pt x="1296" y="1500"/>
                </a:lnTo>
                <a:lnTo>
                  <a:pt x="1560" y="1560"/>
                </a:lnTo>
              </a:path>
            </a:pathLst>
          </a:custGeom>
          <a:noFill/>
          <a:ln w="285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4" name="Freeform 4"/>
          <p:cNvSpPr/>
          <p:nvPr/>
        </p:nvSpPr>
        <p:spPr bwMode="auto">
          <a:xfrm>
            <a:off x="4406900" y="1544638"/>
            <a:ext cx="2709863" cy="4143375"/>
          </a:xfrm>
          <a:custGeom>
            <a:avLst/>
            <a:gdLst>
              <a:gd name="T0" fmla="*/ 2147483647 w 1707"/>
              <a:gd name="T1" fmla="*/ 2147483647 h 2610"/>
              <a:gd name="T2" fmla="*/ 0 w 1707"/>
              <a:gd name="T3" fmla="*/ 2147483647 h 2610"/>
              <a:gd name="T4" fmla="*/ 0 w 1707"/>
              <a:gd name="T5" fmla="*/ 0 h 2610"/>
              <a:gd name="T6" fmla="*/ 0 60000 65536"/>
              <a:gd name="T7" fmla="*/ 0 60000 65536"/>
              <a:gd name="T8" fmla="*/ 0 60000 65536"/>
              <a:gd name="T9" fmla="*/ 0 w 1707"/>
              <a:gd name="T10" fmla="*/ 0 h 2610"/>
              <a:gd name="T11" fmla="*/ 1707 w 1707"/>
              <a:gd name="T12" fmla="*/ 2610 h 26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7" h="2610">
                <a:moveTo>
                  <a:pt x="1707" y="2610"/>
                </a:moveTo>
                <a:lnTo>
                  <a:pt x="0" y="261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859338" y="4252913"/>
            <a:ext cx="131762" cy="133350"/>
          </a:xfrm>
          <a:prstGeom prst="ellipse">
            <a:avLst/>
          </a:prstGeom>
          <a:solidFill>
            <a:schemeClr val="accent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6453188" y="4173538"/>
            <a:ext cx="131762" cy="133350"/>
          </a:xfrm>
          <a:prstGeom prst="ellipse">
            <a:avLst/>
          </a:prstGeom>
          <a:solidFill>
            <a:srgbClr val="000000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Oval 7"/>
          <p:cNvSpPr>
            <a:spLocks noChangeArrowheads="1"/>
          </p:cNvSpPr>
          <p:nvPr/>
        </p:nvSpPr>
        <p:spPr bwMode="auto">
          <a:xfrm>
            <a:off x="6638925" y="4057650"/>
            <a:ext cx="131763" cy="133350"/>
          </a:xfrm>
          <a:prstGeom prst="ellipse">
            <a:avLst/>
          </a:prstGeom>
          <a:solidFill>
            <a:srgbClr val="F6028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6521450" y="2949575"/>
            <a:ext cx="133350" cy="133350"/>
          </a:xfrm>
          <a:prstGeom prst="ellipse">
            <a:avLst/>
          </a:prstGeom>
          <a:solidFill>
            <a:srgbClr val="01AEC5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Freeform 9"/>
          <p:cNvSpPr/>
          <p:nvPr/>
        </p:nvSpPr>
        <p:spPr bwMode="auto">
          <a:xfrm>
            <a:off x="4513263" y="5634038"/>
            <a:ext cx="160337" cy="106362"/>
          </a:xfrm>
          <a:custGeom>
            <a:avLst/>
            <a:gdLst>
              <a:gd name="T0" fmla="*/ 2147483647 w 101"/>
              <a:gd name="T1" fmla="*/ 2147483647 h 67"/>
              <a:gd name="T2" fmla="*/ 2147483647 w 101"/>
              <a:gd name="T3" fmla="*/ 0 h 67"/>
              <a:gd name="T4" fmla="*/ 2147483647 w 101"/>
              <a:gd name="T5" fmla="*/ 0 h 67"/>
              <a:gd name="T6" fmla="*/ 0 w 101"/>
              <a:gd name="T7" fmla="*/ 2147483647 h 67"/>
              <a:gd name="T8" fmla="*/ 2147483647 w 101"/>
              <a:gd name="T9" fmla="*/ 2147483647 h 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1"/>
              <a:gd name="T16" fmla="*/ 0 h 67"/>
              <a:gd name="T17" fmla="*/ 101 w 101"/>
              <a:gd name="T18" fmla="*/ 67 h 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1" h="67">
                <a:moveTo>
                  <a:pt x="50" y="67"/>
                </a:moveTo>
                <a:lnTo>
                  <a:pt x="101" y="0"/>
                </a:lnTo>
                <a:lnTo>
                  <a:pt x="34" y="0"/>
                </a:lnTo>
                <a:lnTo>
                  <a:pt x="0" y="67"/>
                </a:lnTo>
                <a:lnTo>
                  <a:pt x="50" y="6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4513263" y="5634038"/>
            <a:ext cx="79375" cy="1063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 flipV="1">
            <a:off x="4592638" y="5634038"/>
            <a:ext cx="80962" cy="106362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12" name="Rectangle 15"/>
          <p:cNvSpPr>
            <a:spLocks noChangeArrowheads="1"/>
          </p:cNvSpPr>
          <p:nvPr/>
        </p:nvSpPr>
        <p:spPr bwMode="auto">
          <a:xfrm>
            <a:off x="228600" y="1600200"/>
            <a:ext cx="2760663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Indifference Curve</a:t>
            </a:r>
            <a:endParaRPr lang="en-US" altLang="en-US" sz="2400" b="1" dirty="0">
              <a:latin typeface="Times" pitchFamily="18" charset="0"/>
            </a:endParaRPr>
          </a:p>
        </p:txBody>
      </p:sp>
      <p:sp>
        <p:nvSpPr>
          <p:cNvPr id="25613" name="Rectangle 16"/>
          <p:cNvSpPr>
            <a:spLocks noChangeArrowheads="1"/>
          </p:cNvSpPr>
          <p:nvPr/>
        </p:nvSpPr>
        <p:spPr bwMode="auto">
          <a:xfrm>
            <a:off x="6465888" y="5780088"/>
            <a:ext cx="24130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30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4" name="Rectangle 17"/>
          <p:cNvSpPr>
            <a:spLocks noChangeArrowheads="1"/>
          </p:cNvSpPr>
          <p:nvPr/>
        </p:nvSpPr>
        <p:spPr bwMode="auto">
          <a:xfrm>
            <a:off x="5907088" y="5780088"/>
            <a:ext cx="24130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5" name="Rectangle 18"/>
          <p:cNvSpPr>
            <a:spLocks noChangeArrowheads="1"/>
          </p:cNvSpPr>
          <p:nvPr/>
        </p:nvSpPr>
        <p:spPr bwMode="auto">
          <a:xfrm>
            <a:off x="4791075" y="5780088"/>
            <a:ext cx="24130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6" name="Rectangle 21"/>
          <p:cNvSpPr>
            <a:spLocks noChangeArrowheads="1"/>
          </p:cNvSpPr>
          <p:nvPr/>
        </p:nvSpPr>
        <p:spPr bwMode="auto">
          <a:xfrm>
            <a:off x="4075113" y="2141538"/>
            <a:ext cx="24130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7" name="Rectangle 22"/>
          <p:cNvSpPr>
            <a:spLocks noChangeArrowheads="1"/>
          </p:cNvSpPr>
          <p:nvPr/>
        </p:nvSpPr>
        <p:spPr bwMode="auto">
          <a:xfrm>
            <a:off x="4075113" y="2832100"/>
            <a:ext cx="241300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20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8" name="Rectangle 23"/>
          <p:cNvSpPr>
            <a:spLocks noChangeArrowheads="1"/>
          </p:cNvSpPr>
          <p:nvPr/>
        </p:nvSpPr>
        <p:spPr bwMode="auto">
          <a:xfrm>
            <a:off x="4075113" y="3522663"/>
            <a:ext cx="24130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19" name="Rectangle 24"/>
          <p:cNvSpPr>
            <a:spLocks noChangeArrowheads="1"/>
          </p:cNvSpPr>
          <p:nvPr/>
        </p:nvSpPr>
        <p:spPr bwMode="auto">
          <a:xfrm>
            <a:off x="4075113" y="4213225"/>
            <a:ext cx="241300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0" name="Rectangle 25"/>
          <p:cNvSpPr>
            <a:spLocks noChangeArrowheads="1"/>
          </p:cNvSpPr>
          <p:nvPr/>
        </p:nvSpPr>
        <p:spPr bwMode="auto">
          <a:xfrm>
            <a:off x="4206875" y="5780088"/>
            <a:ext cx="12065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1" name="Rectangle 26"/>
          <p:cNvSpPr>
            <a:spLocks noChangeArrowheads="1"/>
          </p:cNvSpPr>
          <p:nvPr/>
        </p:nvSpPr>
        <p:spPr bwMode="auto">
          <a:xfrm>
            <a:off x="5003800" y="4079875"/>
            <a:ext cx="120650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2" name="Rectangle 27"/>
          <p:cNvSpPr>
            <a:spLocks noChangeArrowheads="1"/>
          </p:cNvSpPr>
          <p:nvPr/>
        </p:nvSpPr>
        <p:spPr bwMode="auto">
          <a:xfrm>
            <a:off x="6629400" y="3816350"/>
            <a:ext cx="120650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3" name="Rectangle 28"/>
          <p:cNvSpPr>
            <a:spLocks noChangeArrowheads="1"/>
          </p:cNvSpPr>
          <p:nvPr/>
        </p:nvSpPr>
        <p:spPr bwMode="auto">
          <a:xfrm>
            <a:off x="6384925" y="4292600"/>
            <a:ext cx="120650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4" name="Rectangle 29"/>
          <p:cNvSpPr>
            <a:spLocks noChangeArrowheads="1"/>
          </p:cNvSpPr>
          <p:nvPr/>
        </p:nvSpPr>
        <p:spPr bwMode="auto">
          <a:xfrm>
            <a:off x="7050088" y="4133850"/>
            <a:ext cx="60325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5" name="Rectangle 30"/>
          <p:cNvSpPr>
            <a:spLocks noChangeArrowheads="1"/>
          </p:cNvSpPr>
          <p:nvPr/>
        </p:nvSpPr>
        <p:spPr bwMode="auto">
          <a:xfrm>
            <a:off x="5822950" y="3389313"/>
            <a:ext cx="12065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6" name="Rectangle 31"/>
          <p:cNvSpPr>
            <a:spLocks noChangeArrowheads="1"/>
          </p:cNvSpPr>
          <p:nvPr/>
        </p:nvSpPr>
        <p:spPr bwMode="auto">
          <a:xfrm>
            <a:off x="4867275" y="2008188"/>
            <a:ext cx="107950" cy="258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7" name="Rectangle 32"/>
          <p:cNvSpPr>
            <a:spLocks noChangeArrowheads="1"/>
          </p:cNvSpPr>
          <p:nvPr/>
        </p:nvSpPr>
        <p:spPr bwMode="auto">
          <a:xfrm>
            <a:off x="6677025" y="2752725"/>
            <a:ext cx="60325" cy="258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i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5628" name="Oval 33"/>
          <p:cNvSpPr>
            <a:spLocks noChangeArrowheads="1"/>
          </p:cNvSpPr>
          <p:nvPr/>
        </p:nvSpPr>
        <p:spPr bwMode="auto">
          <a:xfrm>
            <a:off x="4724400" y="2155825"/>
            <a:ext cx="131763" cy="131763"/>
          </a:xfrm>
          <a:prstGeom prst="ellipse">
            <a:avLst/>
          </a:prstGeom>
          <a:solidFill>
            <a:srgbClr val="F60282"/>
          </a:solidFill>
          <a:ln w="26988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29" name="Oval 34"/>
          <p:cNvSpPr>
            <a:spLocks noChangeArrowheads="1"/>
          </p:cNvSpPr>
          <p:nvPr/>
        </p:nvSpPr>
        <p:spPr bwMode="auto">
          <a:xfrm>
            <a:off x="5715000" y="3602038"/>
            <a:ext cx="131763" cy="131762"/>
          </a:xfrm>
          <a:prstGeom prst="ellipse">
            <a:avLst/>
          </a:prstGeom>
          <a:solidFill>
            <a:srgbClr val="F60282"/>
          </a:solidFill>
          <a:ln w="26988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Rectangle 35"/>
          <p:cNvSpPr>
            <a:spLocks noChangeArrowheads="1"/>
          </p:cNvSpPr>
          <p:nvPr/>
        </p:nvSpPr>
        <p:spPr bwMode="auto">
          <a:xfrm>
            <a:off x="228600" y="2155825"/>
            <a:ext cx="3581400" cy="401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Individuals can rank their preferences</a:t>
            </a: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Non-satiation - people prefer more to less</a:t>
            </a: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Transitivity - rankings are consistent</a:t>
            </a: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Individuals are willing to give up successfully smaller amounts of one good in order to get additional units of other goods</a:t>
            </a:r>
            <a:endParaRPr lang="en-US" sz="1800" dirty="0">
              <a:latin typeface="+mn-lt"/>
            </a:endParaRPr>
          </a:p>
          <a:p>
            <a:pPr marL="469900" indent="-469900" algn="just" eaLnBrk="1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5631" name="Rectangle 13"/>
          <p:cNvSpPr>
            <a:spLocks noChangeArrowheads="1"/>
          </p:cNvSpPr>
          <p:nvPr/>
        </p:nvSpPr>
        <p:spPr bwMode="auto">
          <a:xfrm>
            <a:off x="4038600" y="15240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632" name="Rectangle 20"/>
          <p:cNvSpPr>
            <a:spLocks noChangeArrowheads="1"/>
          </p:cNvSpPr>
          <p:nvPr/>
        </p:nvSpPr>
        <p:spPr bwMode="auto">
          <a:xfrm>
            <a:off x="7162800" y="57150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33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 bwMode="auto">
          <a:xfrm>
            <a:off x="4027488" y="1743075"/>
            <a:ext cx="3516312" cy="4092575"/>
            <a:chOff x="3792538" y="1462088"/>
            <a:chExt cx="2841625" cy="4543425"/>
          </a:xfrm>
        </p:grpSpPr>
        <p:sp>
          <p:nvSpPr>
            <p:cNvPr id="26632" name="Freeform 3"/>
            <p:cNvSpPr/>
            <p:nvPr/>
          </p:nvSpPr>
          <p:spPr bwMode="auto">
            <a:xfrm>
              <a:off x="4368800" y="1908175"/>
              <a:ext cx="2198688" cy="2359025"/>
            </a:xfrm>
            <a:custGeom>
              <a:avLst/>
              <a:gdLst>
                <a:gd name="T0" fmla="*/ 0 w 1385"/>
                <a:gd name="T1" fmla="*/ 0 h 1486"/>
                <a:gd name="T2" fmla="*/ 2147483647 w 1385"/>
                <a:gd name="T3" fmla="*/ 2147483647 h 1486"/>
                <a:gd name="T4" fmla="*/ 2147483647 w 1385"/>
                <a:gd name="T5" fmla="*/ 2147483647 h 1486"/>
                <a:gd name="T6" fmla="*/ 2147483647 w 1385"/>
                <a:gd name="T7" fmla="*/ 2147483647 h 1486"/>
                <a:gd name="T8" fmla="*/ 2147483647 w 1385"/>
                <a:gd name="T9" fmla="*/ 2147483647 h 1486"/>
                <a:gd name="T10" fmla="*/ 2147483647 w 1385"/>
                <a:gd name="T11" fmla="*/ 2147483647 h 1486"/>
                <a:gd name="T12" fmla="*/ 2147483647 w 1385"/>
                <a:gd name="T13" fmla="*/ 2147483647 h 1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85"/>
                <a:gd name="T22" fmla="*/ 0 h 1486"/>
                <a:gd name="T23" fmla="*/ 1385 w 1385"/>
                <a:gd name="T24" fmla="*/ 1486 h 1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85" h="1486">
                  <a:moveTo>
                    <a:pt x="0" y="0"/>
                  </a:moveTo>
                  <a:lnTo>
                    <a:pt x="169" y="287"/>
                  </a:lnTo>
                  <a:lnTo>
                    <a:pt x="338" y="574"/>
                  </a:lnTo>
                  <a:lnTo>
                    <a:pt x="557" y="844"/>
                  </a:lnTo>
                  <a:lnTo>
                    <a:pt x="794" y="1097"/>
                  </a:lnTo>
                  <a:lnTo>
                    <a:pt x="1064" y="1317"/>
                  </a:lnTo>
                  <a:lnTo>
                    <a:pt x="1385" y="1486"/>
                  </a:lnTo>
                </a:path>
              </a:pathLst>
            </a:custGeom>
            <a:noFill/>
            <a:ln w="26988">
              <a:solidFill>
                <a:srgbClr val="F0027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Freeform 4"/>
            <p:cNvSpPr/>
            <p:nvPr/>
          </p:nvSpPr>
          <p:spPr bwMode="auto">
            <a:xfrm>
              <a:off x="5307013" y="1730375"/>
              <a:ext cx="1260475" cy="1420813"/>
            </a:xfrm>
            <a:custGeom>
              <a:avLst/>
              <a:gdLst>
                <a:gd name="T0" fmla="*/ 0 w 794"/>
                <a:gd name="T1" fmla="*/ 0 h 895"/>
                <a:gd name="T2" fmla="*/ 2147483647 w 794"/>
                <a:gd name="T3" fmla="*/ 2147483647 h 895"/>
                <a:gd name="T4" fmla="*/ 2147483647 w 794"/>
                <a:gd name="T5" fmla="*/ 2147483647 h 895"/>
                <a:gd name="T6" fmla="*/ 2147483647 w 794"/>
                <a:gd name="T7" fmla="*/ 2147483647 h 895"/>
                <a:gd name="T8" fmla="*/ 2147483647 w 794"/>
                <a:gd name="T9" fmla="*/ 2147483647 h 8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4"/>
                <a:gd name="T16" fmla="*/ 0 h 895"/>
                <a:gd name="T17" fmla="*/ 794 w 794"/>
                <a:gd name="T18" fmla="*/ 895 h 8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4" h="895">
                  <a:moveTo>
                    <a:pt x="0" y="0"/>
                  </a:moveTo>
                  <a:lnTo>
                    <a:pt x="186" y="270"/>
                  </a:lnTo>
                  <a:lnTo>
                    <a:pt x="372" y="523"/>
                  </a:lnTo>
                  <a:lnTo>
                    <a:pt x="591" y="726"/>
                  </a:lnTo>
                  <a:lnTo>
                    <a:pt x="794" y="895"/>
                  </a:lnTo>
                </a:path>
              </a:pathLst>
            </a:custGeom>
            <a:noFill/>
            <a:ln w="26988">
              <a:solidFill>
                <a:srgbClr val="F0027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5"/>
            <p:cNvSpPr/>
            <p:nvPr/>
          </p:nvSpPr>
          <p:spPr bwMode="auto">
            <a:xfrm>
              <a:off x="4262438" y="3875088"/>
              <a:ext cx="1795462" cy="1339850"/>
            </a:xfrm>
            <a:custGeom>
              <a:avLst/>
              <a:gdLst>
                <a:gd name="T0" fmla="*/ 0 w 1131"/>
                <a:gd name="T1" fmla="*/ 0 h 844"/>
                <a:gd name="T2" fmla="*/ 2147483647 w 1131"/>
                <a:gd name="T3" fmla="*/ 2147483647 h 844"/>
                <a:gd name="T4" fmla="*/ 2147483647 w 1131"/>
                <a:gd name="T5" fmla="*/ 2147483647 h 844"/>
                <a:gd name="T6" fmla="*/ 2147483647 w 1131"/>
                <a:gd name="T7" fmla="*/ 2147483647 h 844"/>
                <a:gd name="T8" fmla="*/ 2147483647 w 1131"/>
                <a:gd name="T9" fmla="*/ 2147483647 h 844"/>
                <a:gd name="T10" fmla="*/ 2147483647 w 1131"/>
                <a:gd name="T11" fmla="*/ 2147483647 h 8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1"/>
                <a:gd name="T19" fmla="*/ 0 h 844"/>
                <a:gd name="T20" fmla="*/ 1131 w 1131"/>
                <a:gd name="T21" fmla="*/ 844 h 8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1" h="844">
                  <a:moveTo>
                    <a:pt x="0" y="0"/>
                  </a:moveTo>
                  <a:lnTo>
                    <a:pt x="169" y="202"/>
                  </a:lnTo>
                  <a:lnTo>
                    <a:pt x="371" y="405"/>
                  </a:lnTo>
                  <a:lnTo>
                    <a:pt x="591" y="574"/>
                  </a:lnTo>
                  <a:lnTo>
                    <a:pt x="861" y="726"/>
                  </a:lnTo>
                  <a:lnTo>
                    <a:pt x="1131" y="844"/>
                  </a:lnTo>
                </a:path>
              </a:pathLst>
            </a:custGeom>
            <a:noFill/>
            <a:ln w="26988">
              <a:solidFill>
                <a:srgbClr val="F0027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Freeform 6"/>
            <p:cNvSpPr/>
            <p:nvPr/>
          </p:nvSpPr>
          <p:spPr bwMode="auto">
            <a:xfrm>
              <a:off x="4127500" y="1462088"/>
              <a:ext cx="2439988" cy="4235450"/>
            </a:xfrm>
            <a:custGeom>
              <a:avLst/>
              <a:gdLst>
                <a:gd name="T0" fmla="*/ 2147483647 w 1537"/>
                <a:gd name="T1" fmla="*/ 2147483647 h 2668"/>
                <a:gd name="T2" fmla="*/ 0 w 1537"/>
                <a:gd name="T3" fmla="*/ 2147483647 h 2668"/>
                <a:gd name="T4" fmla="*/ 0 w 1537"/>
                <a:gd name="T5" fmla="*/ 0 h 2668"/>
                <a:gd name="T6" fmla="*/ 0 60000 65536"/>
                <a:gd name="T7" fmla="*/ 0 60000 65536"/>
                <a:gd name="T8" fmla="*/ 0 60000 65536"/>
                <a:gd name="T9" fmla="*/ 0 w 1537"/>
                <a:gd name="T10" fmla="*/ 0 h 2668"/>
                <a:gd name="T11" fmla="*/ 1537 w 1537"/>
                <a:gd name="T12" fmla="*/ 2668 h 26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7" h="2668">
                  <a:moveTo>
                    <a:pt x="1537" y="2668"/>
                  </a:moveTo>
                  <a:lnTo>
                    <a:pt x="0" y="2668"/>
                  </a:lnTo>
                  <a:lnTo>
                    <a:pt x="0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Oval 7"/>
            <p:cNvSpPr>
              <a:spLocks noChangeArrowheads="1"/>
            </p:cNvSpPr>
            <p:nvPr/>
          </p:nvSpPr>
          <p:spPr bwMode="auto">
            <a:xfrm>
              <a:off x="4564063" y="4232275"/>
              <a:ext cx="134937" cy="133350"/>
            </a:xfrm>
            <a:prstGeom prst="ellipse">
              <a:avLst/>
            </a:prstGeom>
            <a:solidFill>
              <a:schemeClr val="accent2"/>
            </a:solidFill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Oval 8"/>
            <p:cNvSpPr>
              <a:spLocks noChangeArrowheads="1"/>
            </p:cNvSpPr>
            <p:nvPr/>
          </p:nvSpPr>
          <p:spPr bwMode="auto">
            <a:xfrm>
              <a:off x="6203950" y="2838450"/>
              <a:ext cx="134938" cy="134938"/>
            </a:xfrm>
            <a:prstGeom prst="ellipse">
              <a:avLst/>
            </a:prstGeom>
            <a:solidFill>
              <a:srgbClr val="01AEC5"/>
            </a:solidFill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Freeform 10"/>
            <p:cNvSpPr/>
            <p:nvPr/>
          </p:nvSpPr>
          <p:spPr bwMode="auto">
            <a:xfrm>
              <a:off x="4208463" y="5643563"/>
              <a:ext cx="160337" cy="107950"/>
            </a:xfrm>
            <a:custGeom>
              <a:avLst/>
              <a:gdLst>
                <a:gd name="T0" fmla="*/ 2147483647 w 101"/>
                <a:gd name="T1" fmla="*/ 2147483647 h 68"/>
                <a:gd name="T2" fmla="*/ 2147483647 w 101"/>
                <a:gd name="T3" fmla="*/ 0 h 68"/>
                <a:gd name="T4" fmla="*/ 2147483647 w 101"/>
                <a:gd name="T5" fmla="*/ 0 h 68"/>
                <a:gd name="T6" fmla="*/ 0 w 101"/>
                <a:gd name="T7" fmla="*/ 2147483647 h 68"/>
                <a:gd name="T8" fmla="*/ 2147483647 w 101"/>
                <a:gd name="T9" fmla="*/ 2147483647 h 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68"/>
                <a:gd name="T17" fmla="*/ 101 w 101"/>
                <a:gd name="T18" fmla="*/ 68 h 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68">
                  <a:moveTo>
                    <a:pt x="67" y="68"/>
                  </a:moveTo>
                  <a:lnTo>
                    <a:pt x="101" y="0"/>
                  </a:lnTo>
                  <a:lnTo>
                    <a:pt x="51" y="0"/>
                  </a:lnTo>
                  <a:lnTo>
                    <a:pt x="0" y="68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 flipH="1">
              <a:off x="4208463" y="5643563"/>
              <a:ext cx="80962" cy="10795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Line 12"/>
            <p:cNvSpPr>
              <a:spLocks noChangeShapeType="1"/>
            </p:cNvSpPr>
            <p:nvPr/>
          </p:nvSpPr>
          <p:spPr bwMode="auto">
            <a:xfrm flipV="1">
              <a:off x="4314825" y="5643563"/>
              <a:ext cx="53975" cy="107950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6178550" y="5791200"/>
              <a:ext cx="295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30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5641975" y="5791200"/>
              <a:ext cx="295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4516438" y="5791200"/>
              <a:ext cx="295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4" name="Rectangle 22"/>
            <p:cNvSpPr>
              <a:spLocks noChangeArrowheads="1"/>
            </p:cNvSpPr>
            <p:nvPr/>
          </p:nvSpPr>
          <p:spPr bwMode="auto">
            <a:xfrm>
              <a:off x="3792538" y="2117725"/>
              <a:ext cx="29527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25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5" name="Rectangle 23"/>
            <p:cNvSpPr>
              <a:spLocks noChangeArrowheads="1"/>
            </p:cNvSpPr>
            <p:nvPr/>
          </p:nvSpPr>
          <p:spPr bwMode="auto">
            <a:xfrm>
              <a:off x="3792538" y="2814638"/>
              <a:ext cx="295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20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6" name="Rectangle 24"/>
            <p:cNvSpPr>
              <a:spLocks noChangeArrowheads="1"/>
            </p:cNvSpPr>
            <p:nvPr/>
          </p:nvSpPr>
          <p:spPr bwMode="auto">
            <a:xfrm>
              <a:off x="3792538" y="3352800"/>
              <a:ext cx="241300" cy="2587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15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7" name="Rectangle 25"/>
            <p:cNvSpPr>
              <a:spLocks noChangeArrowheads="1"/>
            </p:cNvSpPr>
            <p:nvPr/>
          </p:nvSpPr>
          <p:spPr bwMode="auto">
            <a:xfrm>
              <a:off x="3792538" y="4208463"/>
              <a:ext cx="29527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8" name="Rectangle 26"/>
            <p:cNvSpPr>
              <a:spLocks noChangeArrowheads="1"/>
            </p:cNvSpPr>
            <p:nvPr/>
          </p:nvSpPr>
          <p:spPr bwMode="auto">
            <a:xfrm>
              <a:off x="3898900" y="5791200"/>
              <a:ext cx="188913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49" name="Rectangle 27"/>
            <p:cNvSpPr>
              <a:spLocks noChangeArrowheads="1"/>
            </p:cNvSpPr>
            <p:nvPr/>
          </p:nvSpPr>
          <p:spPr bwMode="auto">
            <a:xfrm>
              <a:off x="4676775" y="4022725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0" name="Rectangle 28"/>
            <p:cNvSpPr>
              <a:spLocks noChangeArrowheads="1"/>
            </p:cNvSpPr>
            <p:nvPr/>
          </p:nvSpPr>
          <p:spPr bwMode="auto">
            <a:xfrm>
              <a:off x="6124575" y="5146675"/>
              <a:ext cx="16192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1" name="Rectangle 29"/>
            <p:cNvSpPr>
              <a:spLocks noChangeArrowheads="1"/>
            </p:cNvSpPr>
            <p:nvPr/>
          </p:nvSpPr>
          <p:spPr bwMode="auto">
            <a:xfrm>
              <a:off x="6205538" y="5121275"/>
              <a:ext cx="134937" cy="160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2" name="Rectangle 30"/>
            <p:cNvSpPr>
              <a:spLocks noChangeArrowheads="1"/>
            </p:cNvSpPr>
            <p:nvPr/>
          </p:nvSpPr>
          <p:spPr bwMode="auto">
            <a:xfrm>
              <a:off x="6392863" y="4181475"/>
              <a:ext cx="161925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3" name="Rectangle 31"/>
            <p:cNvSpPr>
              <a:spLocks noChangeArrowheads="1"/>
            </p:cNvSpPr>
            <p:nvPr/>
          </p:nvSpPr>
          <p:spPr bwMode="auto">
            <a:xfrm>
              <a:off x="6499225" y="4156075"/>
              <a:ext cx="134938" cy="160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4" name="Rectangle 32"/>
            <p:cNvSpPr>
              <a:spLocks noChangeArrowheads="1"/>
            </p:cNvSpPr>
            <p:nvPr/>
          </p:nvSpPr>
          <p:spPr bwMode="auto">
            <a:xfrm>
              <a:off x="6392863" y="3217863"/>
              <a:ext cx="16192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I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5" name="Rectangle 33"/>
            <p:cNvSpPr>
              <a:spLocks noChangeArrowheads="1"/>
            </p:cNvSpPr>
            <p:nvPr/>
          </p:nvSpPr>
          <p:spPr bwMode="auto">
            <a:xfrm>
              <a:off x="6499225" y="3190875"/>
              <a:ext cx="134938" cy="1603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3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6" name="Rectangle 34"/>
            <p:cNvSpPr>
              <a:spLocks noChangeArrowheads="1"/>
            </p:cNvSpPr>
            <p:nvPr/>
          </p:nvSpPr>
          <p:spPr bwMode="auto">
            <a:xfrm>
              <a:off x="5791200" y="3276600"/>
              <a:ext cx="120650" cy="25876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7" name="Rectangle 35"/>
            <p:cNvSpPr>
              <a:spLocks noChangeArrowheads="1"/>
            </p:cNvSpPr>
            <p:nvPr/>
          </p:nvSpPr>
          <p:spPr bwMode="auto">
            <a:xfrm>
              <a:off x="4703763" y="1957388"/>
              <a:ext cx="161925" cy="2143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8" name="Rectangle 36"/>
            <p:cNvSpPr>
              <a:spLocks noChangeArrowheads="1"/>
            </p:cNvSpPr>
            <p:nvPr/>
          </p:nvSpPr>
          <p:spPr bwMode="auto">
            <a:xfrm>
              <a:off x="6392863" y="2708275"/>
              <a:ext cx="107950" cy="21431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f</a:t>
              </a:r>
              <a:endParaRPr lang="en-US" altLang="en-US" sz="2400">
                <a:latin typeface="Times" pitchFamily="18" charset="0"/>
              </a:endParaRPr>
            </a:p>
          </p:txBody>
        </p:sp>
        <p:sp>
          <p:nvSpPr>
            <p:cNvPr id="26659" name="Line 40"/>
            <p:cNvSpPr>
              <a:spLocks noChangeShapeType="1"/>
            </p:cNvSpPr>
            <p:nvPr/>
          </p:nvSpPr>
          <p:spPr bwMode="auto">
            <a:xfrm>
              <a:off x="6248400" y="5638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41"/>
            <p:cNvSpPr>
              <a:spLocks noChangeShapeType="1"/>
            </p:cNvSpPr>
            <p:nvPr/>
          </p:nvSpPr>
          <p:spPr bwMode="auto">
            <a:xfrm>
              <a:off x="5715000" y="5638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42"/>
            <p:cNvSpPr>
              <a:spLocks noChangeShapeType="1"/>
            </p:cNvSpPr>
            <p:nvPr/>
          </p:nvSpPr>
          <p:spPr bwMode="auto">
            <a:xfrm>
              <a:off x="4572000" y="56388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Oval 43"/>
            <p:cNvSpPr>
              <a:spLocks noChangeArrowheads="1"/>
            </p:cNvSpPr>
            <p:nvPr/>
          </p:nvSpPr>
          <p:spPr bwMode="auto">
            <a:xfrm>
              <a:off x="5410200" y="3446463"/>
              <a:ext cx="134938" cy="134937"/>
            </a:xfrm>
            <a:prstGeom prst="ellipse">
              <a:avLst/>
            </a:prstGeom>
            <a:solidFill>
              <a:srgbClr val="F60282"/>
            </a:solidFill>
            <a:ln w="26988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663" name="AutoShape 46"/>
            <p:cNvCxnSpPr>
              <a:cxnSpLocks noChangeShapeType="1"/>
              <a:stCxn id="26662" idx="3"/>
            </p:cNvCxnSpPr>
            <p:nvPr/>
          </p:nvCxnSpPr>
          <p:spPr bwMode="auto">
            <a:xfrm flipH="1">
              <a:off x="5422900" y="3575050"/>
              <a:ext cx="6350" cy="2216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26664" name="Line 47"/>
            <p:cNvSpPr>
              <a:spLocks noChangeShapeType="1"/>
            </p:cNvSpPr>
            <p:nvPr/>
          </p:nvSpPr>
          <p:spPr bwMode="auto">
            <a:xfrm>
              <a:off x="4127500" y="3535363"/>
              <a:ext cx="13017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Line 48"/>
            <p:cNvSpPr>
              <a:spLocks noChangeShapeType="1"/>
            </p:cNvSpPr>
            <p:nvPr/>
          </p:nvSpPr>
          <p:spPr bwMode="auto">
            <a:xfrm>
              <a:off x="4127500" y="2922588"/>
              <a:ext cx="2078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6" name="Line 49"/>
            <p:cNvSpPr>
              <a:spLocks noChangeShapeType="1"/>
            </p:cNvSpPr>
            <p:nvPr/>
          </p:nvSpPr>
          <p:spPr bwMode="auto">
            <a:xfrm>
              <a:off x="6248400" y="2922588"/>
              <a:ext cx="0" cy="277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8" name="Text Box 50"/>
          <p:cNvSpPr txBox="1">
            <a:spLocks noChangeArrowheads="1"/>
          </p:cNvSpPr>
          <p:nvPr/>
        </p:nvSpPr>
        <p:spPr bwMode="auto">
          <a:xfrm>
            <a:off x="420688" y="2570163"/>
            <a:ext cx="3084512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i="1" dirty="0">
                <a:latin typeface="+mn-lt"/>
              </a:rPr>
              <a:t>Indifference curve on the right means greater satisfaction</a:t>
            </a:r>
            <a:endParaRPr lang="en-US" sz="2800" i="1" dirty="0">
              <a:latin typeface="+mn-lt"/>
            </a:endParaRPr>
          </a:p>
        </p:txBody>
      </p:sp>
      <p:sp>
        <p:nvSpPr>
          <p:cNvPr id="26629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7162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 Indifference Curve: Preference Map</a:t>
            </a:r>
            <a:endParaRPr lang="en-US" altLang="en-US" sz="3200" dirty="0">
              <a:latin typeface="Times" pitchFamily="18" charset="0"/>
            </a:endParaRPr>
          </a:p>
        </p:txBody>
      </p:sp>
      <p:sp>
        <p:nvSpPr>
          <p:cNvPr id="26630" name="Rectangle 13"/>
          <p:cNvSpPr>
            <a:spLocks noChangeArrowheads="1"/>
          </p:cNvSpPr>
          <p:nvPr/>
        </p:nvSpPr>
        <p:spPr bwMode="auto">
          <a:xfrm>
            <a:off x="4038600" y="1719263"/>
            <a:ext cx="146050" cy="261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631" name="Rectangle 20"/>
          <p:cNvSpPr>
            <a:spLocks noChangeArrowheads="1"/>
          </p:cNvSpPr>
          <p:nvPr/>
        </p:nvSpPr>
        <p:spPr bwMode="auto">
          <a:xfrm>
            <a:off x="7391400" y="55626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42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65113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</a:rPr>
              <a:t>Impossible Indifference Curves</a:t>
            </a:r>
            <a:endParaRPr lang="en-US" altLang="en-US" sz="3600" dirty="0">
              <a:latin typeface="Times" pitchFamily="18" charset="0"/>
            </a:endParaRPr>
          </a:p>
        </p:txBody>
      </p:sp>
      <p:sp>
        <p:nvSpPr>
          <p:cNvPr id="27651" name="Freeform 3"/>
          <p:cNvSpPr/>
          <p:nvPr/>
        </p:nvSpPr>
        <p:spPr bwMode="auto">
          <a:xfrm>
            <a:off x="3694113" y="1641475"/>
            <a:ext cx="3311525" cy="4357688"/>
          </a:xfrm>
          <a:custGeom>
            <a:avLst/>
            <a:gdLst>
              <a:gd name="T0" fmla="*/ 2147483647 w 2086"/>
              <a:gd name="T1" fmla="*/ 2147483647 h 2745"/>
              <a:gd name="T2" fmla="*/ 0 w 2086"/>
              <a:gd name="T3" fmla="*/ 2147483647 h 2745"/>
              <a:gd name="T4" fmla="*/ 0 w 2086"/>
              <a:gd name="T5" fmla="*/ 0 h 2745"/>
              <a:gd name="T6" fmla="*/ 0 60000 65536"/>
              <a:gd name="T7" fmla="*/ 0 60000 65536"/>
              <a:gd name="T8" fmla="*/ 0 60000 65536"/>
              <a:gd name="T9" fmla="*/ 0 w 2086"/>
              <a:gd name="T10" fmla="*/ 0 h 2745"/>
              <a:gd name="T11" fmla="*/ 2086 w 2086"/>
              <a:gd name="T12" fmla="*/ 2745 h 27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" h="2745">
                <a:moveTo>
                  <a:pt x="2086" y="2745"/>
                </a:moveTo>
                <a:lnTo>
                  <a:pt x="0" y="2745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2" name="Freeform 4"/>
          <p:cNvSpPr/>
          <p:nvPr/>
        </p:nvSpPr>
        <p:spPr bwMode="auto">
          <a:xfrm>
            <a:off x="4565650" y="2338388"/>
            <a:ext cx="2149475" cy="2933700"/>
          </a:xfrm>
          <a:custGeom>
            <a:avLst/>
            <a:gdLst>
              <a:gd name="T0" fmla="*/ 0 w 1354"/>
              <a:gd name="T1" fmla="*/ 0 h 1848"/>
              <a:gd name="T2" fmla="*/ 2147483647 w 1354"/>
              <a:gd name="T3" fmla="*/ 2147483647 h 1848"/>
              <a:gd name="T4" fmla="*/ 2147483647 w 1354"/>
              <a:gd name="T5" fmla="*/ 2147483647 h 1848"/>
              <a:gd name="T6" fmla="*/ 2147483647 w 1354"/>
              <a:gd name="T7" fmla="*/ 2147483647 h 1848"/>
              <a:gd name="T8" fmla="*/ 2147483647 w 1354"/>
              <a:gd name="T9" fmla="*/ 2147483647 h 1848"/>
              <a:gd name="T10" fmla="*/ 2147483647 w 1354"/>
              <a:gd name="T11" fmla="*/ 2147483647 h 1848"/>
              <a:gd name="T12" fmla="*/ 2147483647 w 1354"/>
              <a:gd name="T13" fmla="*/ 2147483647 h 18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54"/>
              <a:gd name="T22" fmla="*/ 0 h 1848"/>
              <a:gd name="T23" fmla="*/ 1354 w 1354"/>
              <a:gd name="T24" fmla="*/ 1848 h 18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54" h="1848">
                <a:moveTo>
                  <a:pt x="0" y="0"/>
                </a:moveTo>
                <a:lnTo>
                  <a:pt x="110" y="348"/>
                </a:lnTo>
                <a:lnTo>
                  <a:pt x="256" y="677"/>
                </a:lnTo>
                <a:lnTo>
                  <a:pt x="457" y="1025"/>
                </a:lnTo>
                <a:lnTo>
                  <a:pt x="713" y="1336"/>
                </a:lnTo>
                <a:lnTo>
                  <a:pt x="1006" y="1610"/>
                </a:lnTo>
                <a:lnTo>
                  <a:pt x="1354" y="1848"/>
                </a:lnTo>
              </a:path>
            </a:pathLst>
          </a:custGeom>
          <a:noFill/>
          <a:ln w="28575">
            <a:solidFill>
              <a:srgbClr val="00A0C6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105525" y="4837113"/>
            <a:ext cx="115888" cy="1158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Freeform 6"/>
          <p:cNvSpPr/>
          <p:nvPr/>
        </p:nvSpPr>
        <p:spPr bwMode="auto">
          <a:xfrm>
            <a:off x="3954463" y="2571750"/>
            <a:ext cx="2819400" cy="2322513"/>
          </a:xfrm>
          <a:custGeom>
            <a:avLst/>
            <a:gdLst>
              <a:gd name="T0" fmla="*/ 0 w 1776"/>
              <a:gd name="T1" fmla="*/ 0 h 1463"/>
              <a:gd name="T2" fmla="*/ 2147483647 w 1776"/>
              <a:gd name="T3" fmla="*/ 2147483647 h 1463"/>
              <a:gd name="T4" fmla="*/ 2147483647 w 1776"/>
              <a:gd name="T5" fmla="*/ 2147483647 h 1463"/>
              <a:gd name="T6" fmla="*/ 2147483647 w 1776"/>
              <a:gd name="T7" fmla="*/ 2147483647 h 1463"/>
              <a:gd name="T8" fmla="*/ 2147483647 w 1776"/>
              <a:gd name="T9" fmla="*/ 2147483647 h 1463"/>
              <a:gd name="T10" fmla="*/ 2147483647 w 1776"/>
              <a:gd name="T11" fmla="*/ 2147483647 h 1463"/>
              <a:gd name="T12" fmla="*/ 2147483647 w 1776"/>
              <a:gd name="T13" fmla="*/ 2147483647 h 1463"/>
              <a:gd name="T14" fmla="*/ 2147483647 w 1776"/>
              <a:gd name="T15" fmla="*/ 2147483647 h 1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776"/>
              <a:gd name="T25" fmla="*/ 0 h 1463"/>
              <a:gd name="T26" fmla="*/ 1776 w 1776"/>
              <a:gd name="T27" fmla="*/ 1463 h 146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776" h="1463">
                <a:moveTo>
                  <a:pt x="0" y="0"/>
                </a:moveTo>
                <a:lnTo>
                  <a:pt x="220" y="347"/>
                </a:lnTo>
                <a:lnTo>
                  <a:pt x="458" y="640"/>
                </a:lnTo>
                <a:lnTo>
                  <a:pt x="696" y="896"/>
                </a:lnTo>
                <a:lnTo>
                  <a:pt x="970" y="1097"/>
                </a:lnTo>
                <a:lnTo>
                  <a:pt x="1227" y="1262"/>
                </a:lnTo>
                <a:lnTo>
                  <a:pt x="1501" y="1372"/>
                </a:lnTo>
                <a:lnTo>
                  <a:pt x="1776" y="1463"/>
                </a:lnTo>
              </a:path>
            </a:pathLst>
          </a:custGeom>
          <a:noFill/>
          <a:ln w="285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5611813" y="4371975"/>
            <a:ext cx="115887" cy="115888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6249988" y="4691063"/>
            <a:ext cx="115887" cy="115887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5597525" y="1692275"/>
            <a:ext cx="14890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Crossing</a:t>
            </a:r>
            <a:endParaRPr lang="en-US" altLang="en-US" sz="2400" dirty="0">
              <a:latin typeface="Times" pitchFamily="18" charset="0"/>
            </a:endParaRPr>
          </a:p>
        </p:txBody>
      </p:sp>
      <p:sp>
        <p:nvSpPr>
          <p:cNvPr id="27658" name="Rectangle 15"/>
          <p:cNvSpPr>
            <a:spLocks noChangeArrowheads="1"/>
          </p:cNvSpPr>
          <p:nvPr/>
        </p:nvSpPr>
        <p:spPr bwMode="auto">
          <a:xfrm>
            <a:off x="6816725" y="4792663"/>
            <a:ext cx="174625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59" name="Rectangle 16"/>
          <p:cNvSpPr>
            <a:spLocks noChangeArrowheads="1"/>
          </p:cNvSpPr>
          <p:nvPr/>
        </p:nvSpPr>
        <p:spPr bwMode="auto">
          <a:xfrm>
            <a:off x="6932613" y="4764088"/>
            <a:ext cx="146050" cy="174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0" name="Rectangle 17"/>
          <p:cNvSpPr>
            <a:spLocks noChangeArrowheads="1"/>
          </p:cNvSpPr>
          <p:nvPr/>
        </p:nvSpPr>
        <p:spPr bwMode="auto">
          <a:xfrm>
            <a:off x="6786563" y="5199063"/>
            <a:ext cx="174625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1" name="Rectangle 18"/>
          <p:cNvSpPr>
            <a:spLocks noChangeArrowheads="1"/>
          </p:cNvSpPr>
          <p:nvPr/>
        </p:nvSpPr>
        <p:spPr bwMode="auto">
          <a:xfrm>
            <a:off x="6873875" y="5170488"/>
            <a:ext cx="146050" cy="174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2" name="Rectangle 19"/>
          <p:cNvSpPr>
            <a:spLocks noChangeArrowheads="1"/>
          </p:cNvSpPr>
          <p:nvPr/>
        </p:nvSpPr>
        <p:spPr bwMode="auto">
          <a:xfrm>
            <a:off x="5973763" y="4908550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3" name="Rectangle 20"/>
          <p:cNvSpPr>
            <a:spLocks noChangeArrowheads="1"/>
          </p:cNvSpPr>
          <p:nvPr/>
        </p:nvSpPr>
        <p:spPr bwMode="auto">
          <a:xfrm>
            <a:off x="6321425" y="4418013"/>
            <a:ext cx="134938" cy="288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4" name="Rectangle 21"/>
          <p:cNvSpPr>
            <a:spLocks noChangeArrowheads="1"/>
          </p:cNvSpPr>
          <p:nvPr/>
        </p:nvSpPr>
        <p:spPr bwMode="auto">
          <a:xfrm>
            <a:off x="5740400" y="4152900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7665" name="Text Box 22"/>
          <p:cNvSpPr txBox="1">
            <a:spLocks noChangeArrowheads="1"/>
          </p:cNvSpPr>
          <p:nvPr/>
        </p:nvSpPr>
        <p:spPr bwMode="auto">
          <a:xfrm>
            <a:off x="304800" y="3003550"/>
            <a:ext cx="3243067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Violation of Transitivity</a:t>
            </a:r>
            <a:endParaRPr lang="en-US" dirty="0">
              <a:latin typeface="+mn-lt"/>
            </a:endParaRPr>
          </a:p>
        </p:txBody>
      </p:sp>
      <p:sp>
        <p:nvSpPr>
          <p:cNvPr id="27666" name="Rectangle 13"/>
          <p:cNvSpPr>
            <a:spLocks noChangeArrowheads="1"/>
          </p:cNvSpPr>
          <p:nvPr/>
        </p:nvSpPr>
        <p:spPr bwMode="auto">
          <a:xfrm>
            <a:off x="3276600" y="15240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7086600" y="60198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20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19200" y="349250"/>
            <a:ext cx="65113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</a:rPr>
              <a:t>Impossible Indifference Curves</a:t>
            </a:r>
            <a:endParaRPr lang="en-US" altLang="en-US" sz="3600" dirty="0">
              <a:latin typeface="Times" pitchFamily="18" charset="0"/>
            </a:endParaRPr>
          </a:p>
        </p:txBody>
      </p:sp>
      <p:sp>
        <p:nvSpPr>
          <p:cNvPr id="28675" name="Freeform 3"/>
          <p:cNvSpPr/>
          <p:nvPr/>
        </p:nvSpPr>
        <p:spPr bwMode="auto">
          <a:xfrm>
            <a:off x="4367213" y="2403475"/>
            <a:ext cx="2032000" cy="2293938"/>
          </a:xfrm>
          <a:custGeom>
            <a:avLst/>
            <a:gdLst>
              <a:gd name="T0" fmla="*/ 0 w 1280"/>
              <a:gd name="T1" fmla="*/ 2147483647 h 1445"/>
              <a:gd name="T2" fmla="*/ 2147483647 w 1280"/>
              <a:gd name="T3" fmla="*/ 2147483647 h 1445"/>
              <a:gd name="T4" fmla="*/ 2147483647 w 1280"/>
              <a:gd name="T5" fmla="*/ 2147483647 h 1445"/>
              <a:gd name="T6" fmla="*/ 2147483647 w 1280"/>
              <a:gd name="T7" fmla="*/ 2147483647 h 1445"/>
              <a:gd name="T8" fmla="*/ 2147483647 w 1280"/>
              <a:gd name="T9" fmla="*/ 2147483647 h 1445"/>
              <a:gd name="T10" fmla="*/ 2147483647 w 1280"/>
              <a:gd name="T11" fmla="*/ 2147483647 h 1445"/>
              <a:gd name="T12" fmla="*/ 2147483647 w 1280"/>
              <a:gd name="T13" fmla="*/ 2147483647 h 1445"/>
              <a:gd name="T14" fmla="*/ 2147483647 w 1280"/>
              <a:gd name="T15" fmla="*/ 2147483647 h 1445"/>
              <a:gd name="T16" fmla="*/ 2147483647 w 1280"/>
              <a:gd name="T17" fmla="*/ 2147483647 h 1445"/>
              <a:gd name="T18" fmla="*/ 2147483647 w 1280"/>
              <a:gd name="T19" fmla="*/ 2147483647 h 1445"/>
              <a:gd name="T20" fmla="*/ 2147483647 w 1280"/>
              <a:gd name="T21" fmla="*/ 0 h 14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280"/>
              <a:gd name="T34" fmla="*/ 0 h 1445"/>
              <a:gd name="T35" fmla="*/ 1280 w 1280"/>
              <a:gd name="T36" fmla="*/ 1445 h 14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280" h="1445">
                <a:moveTo>
                  <a:pt x="0" y="1445"/>
                </a:moveTo>
                <a:lnTo>
                  <a:pt x="237" y="1427"/>
                </a:lnTo>
                <a:lnTo>
                  <a:pt x="457" y="1354"/>
                </a:lnTo>
                <a:lnTo>
                  <a:pt x="640" y="1244"/>
                </a:lnTo>
                <a:lnTo>
                  <a:pt x="805" y="1116"/>
                </a:lnTo>
                <a:lnTo>
                  <a:pt x="951" y="951"/>
                </a:lnTo>
                <a:lnTo>
                  <a:pt x="1079" y="768"/>
                </a:lnTo>
                <a:lnTo>
                  <a:pt x="1171" y="585"/>
                </a:lnTo>
                <a:lnTo>
                  <a:pt x="1226" y="384"/>
                </a:lnTo>
                <a:lnTo>
                  <a:pt x="1262" y="183"/>
                </a:lnTo>
                <a:lnTo>
                  <a:pt x="1280" y="0"/>
                </a:lnTo>
              </a:path>
            </a:pathLst>
          </a:custGeom>
          <a:noFill/>
          <a:ln w="28575">
            <a:solidFill>
              <a:srgbClr val="F0027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6" name="Freeform 4"/>
          <p:cNvSpPr/>
          <p:nvPr/>
        </p:nvSpPr>
        <p:spPr bwMode="auto">
          <a:xfrm>
            <a:off x="3727450" y="1647825"/>
            <a:ext cx="3311525" cy="4357688"/>
          </a:xfrm>
          <a:custGeom>
            <a:avLst/>
            <a:gdLst>
              <a:gd name="T0" fmla="*/ 2147483647 w 2086"/>
              <a:gd name="T1" fmla="*/ 2147483647 h 2745"/>
              <a:gd name="T2" fmla="*/ 0 w 2086"/>
              <a:gd name="T3" fmla="*/ 2147483647 h 2745"/>
              <a:gd name="T4" fmla="*/ 0 w 2086"/>
              <a:gd name="T5" fmla="*/ 0 h 2745"/>
              <a:gd name="T6" fmla="*/ 0 60000 65536"/>
              <a:gd name="T7" fmla="*/ 0 60000 65536"/>
              <a:gd name="T8" fmla="*/ 0 60000 65536"/>
              <a:gd name="T9" fmla="*/ 0 w 2086"/>
              <a:gd name="T10" fmla="*/ 0 h 2745"/>
              <a:gd name="T11" fmla="*/ 2086 w 2086"/>
              <a:gd name="T12" fmla="*/ 2745 h 27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" h="2745">
                <a:moveTo>
                  <a:pt x="2086" y="2745"/>
                </a:moveTo>
                <a:lnTo>
                  <a:pt x="0" y="2745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307138" y="2663825"/>
            <a:ext cx="122237" cy="1174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4267200" y="1524000"/>
            <a:ext cx="2261838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Upward Sloping</a:t>
            </a:r>
            <a:endParaRPr lang="en-US" altLang="en-US" sz="2400" dirty="0">
              <a:latin typeface="Times" pitchFamily="18" charset="0"/>
            </a:endParaRPr>
          </a:p>
        </p:txBody>
      </p:sp>
      <p:sp>
        <p:nvSpPr>
          <p:cNvPr id="28679" name="Rectangle 12"/>
          <p:cNvSpPr>
            <a:spLocks noChangeArrowheads="1"/>
          </p:cNvSpPr>
          <p:nvPr/>
        </p:nvSpPr>
        <p:spPr bwMode="auto">
          <a:xfrm>
            <a:off x="4205288" y="4567238"/>
            <a:ext cx="115887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8680" name="Rectangle 13"/>
          <p:cNvSpPr>
            <a:spLocks noChangeArrowheads="1"/>
          </p:cNvSpPr>
          <p:nvPr/>
        </p:nvSpPr>
        <p:spPr bwMode="auto">
          <a:xfrm>
            <a:off x="5891213" y="3986213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8681" name="Rectangle 14"/>
          <p:cNvSpPr>
            <a:spLocks noChangeArrowheads="1"/>
          </p:cNvSpPr>
          <p:nvPr/>
        </p:nvSpPr>
        <p:spPr bwMode="auto">
          <a:xfrm>
            <a:off x="6472238" y="2590800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8682" name="Oval 15"/>
          <p:cNvSpPr>
            <a:spLocks noChangeArrowheads="1"/>
          </p:cNvSpPr>
          <p:nvPr/>
        </p:nvSpPr>
        <p:spPr bwMode="auto">
          <a:xfrm>
            <a:off x="5697538" y="3987800"/>
            <a:ext cx="122237" cy="117475"/>
          </a:xfrm>
          <a:prstGeom prst="ellipse">
            <a:avLst/>
          </a:prstGeom>
          <a:solidFill>
            <a:srgbClr val="000000"/>
          </a:solidFill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3352800" y="15240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8684" name="Rectangle 20"/>
          <p:cNvSpPr>
            <a:spLocks noChangeArrowheads="1"/>
          </p:cNvSpPr>
          <p:nvPr/>
        </p:nvSpPr>
        <p:spPr bwMode="auto">
          <a:xfrm>
            <a:off x="7086600" y="60960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13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651139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en-US" sz="3600" dirty="0">
                <a:latin typeface="Arial" panose="020B0604020202020204" pitchFamily="34" charset="0"/>
              </a:rPr>
              <a:t>Impossible Indifference Curves</a:t>
            </a:r>
            <a:endParaRPr lang="en-US" altLang="en-US" sz="3600" dirty="0">
              <a:latin typeface="Times" pitchFamily="18" charset="0"/>
            </a:endParaRPr>
          </a:p>
        </p:txBody>
      </p:sp>
      <p:sp>
        <p:nvSpPr>
          <p:cNvPr id="29699" name="Freeform 3"/>
          <p:cNvSpPr/>
          <p:nvPr/>
        </p:nvSpPr>
        <p:spPr bwMode="auto">
          <a:xfrm>
            <a:off x="3930650" y="2178050"/>
            <a:ext cx="2846388" cy="2643188"/>
          </a:xfrm>
          <a:custGeom>
            <a:avLst/>
            <a:gdLst>
              <a:gd name="T0" fmla="*/ 0 w 1793"/>
              <a:gd name="T1" fmla="*/ 0 h 1665"/>
              <a:gd name="T2" fmla="*/ 2147483647 w 1793"/>
              <a:gd name="T3" fmla="*/ 2147483647 h 1665"/>
              <a:gd name="T4" fmla="*/ 2147483647 w 1793"/>
              <a:gd name="T5" fmla="*/ 2147483647 h 1665"/>
              <a:gd name="T6" fmla="*/ 2147483647 w 1793"/>
              <a:gd name="T7" fmla="*/ 2147483647 h 1665"/>
              <a:gd name="T8" fmla="*/ 2147483647 w 1793"/>
              <a:gd name="T9" fmla="*/ 2147483647 h 1665"/>
              <a:gd name="T10" fmla="*/ 2147483647 w 1793"/>
              <a:gd name="T11" fmla="*/ 2147483647 h 1665"/>
              <a:gd name="T12" fmla="*/ 2147483647 w 1793"/>
              <a:gd name="T13" fmla="*/ 2147483647 h 1665"/>
              <a:gd name="T14" fmla="*/ 2147483647 w 1793"/>
              <a:gd name="T15" fmla="*/ 2147483647 h 1665"/>
              <a:gd name="T16" fmla="*/ 2147483647 w 1793"/>
              <a:gd name="T17" fmla="*/ 2147483647 h 1665"/>
              <a:gd name="T18" fmla="*/ 2147483647 w 1793"/>
              <a:gd name="T19" fmla="*/ 2147483647 h 166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793"/>
              <a:gd name="T31" fmla="*/ 0 h 1665"/>
              <a:gd name="T32" fmla="*/ 1793 w 1793"/>
              <a:gd name="T33" fmla="*/ 1665 h 166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793" h="1665">
                <a:moveTo>
                  <a:pt x="0" y="0"/>
                </a:moveTo>
                <a:lnTo>
                  <a:pt x="91" y="165"/>
                </a:lnTo>
                <a:lnTo>
                  <a:pt x="183" y="348"/>
                </a:lnTo>
                <a:lnTo>
                  <a:pt x="311" y="549"/>
                </a:lnTo>
                <a:lnTo>
                  <a:pt x="476" y="769"/>
                </a:lnTo>
                <a:lnTo>
                  <a:pt x="659" y="970"/>
                </a:lnTo>
                <a:lnTo>
                  <a:pt x="897" y="1171"/>
                </a:lnTo>
                <a:lnTo>
                  <a:pt x="1153" y="1373"/>
                </a:lnTo>
                <a:lnTo>
                  <a:pt x="1446" y="1537"/>
                </a:lnTo>
                <a:lnTo>
                  <a:pt x="1793" y="1665"/>
                </a:lnTo>
              </a:path>
            </a:pathLst>
          </a:custGeom>
          <a:noFill/>
          <a:ln w="290513">
            <a:solidFill>
              <a:srgbClr val="FF11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9700" name="Freeform 4"/>
          <p:cNvSpPr/>
          <p:nvPr/>
        </p:nvSpPr>
        <p:spPr bwMode="auto">
          <a:xfrm>
            <a:off x="3727450" y="1655763"/>
            <a:ext cx="3311525" cy="4357687"/>
          </a:xfrm>
          <a:custGeom>
            <a:avLst/>
            <a:gdLst>
              <a:gd name="T0" fmla="*/ 2147483647 w 2086"/>
              <a:gd name="T1" fmla="*/ 2147483647 h 2745"/>
              <a:gd name="T2" fmla="*/ 0 w 2086"/>
              <a:gd name="T3" fmla="*/ 2147483647 h 2745"/>
              <a:gd name="T4" fmla="*/ 0 w 2086"/>
              <a:gd name="T5" fmla="*/ 0 h 2745"/>
              <a:gd name="T6" fmla="*/ 0 60000 65536"/>
              <a:gd name="T7" fmla="*/ 0 60000 65536"/>
              <a:gd name="T8" fmla="*/ 0 60000 65536"/>
              <a:gd name="T9" fmla="*/ 0 w 2086"/>
              <a:gd name="T10" fmla="*/ 0 h 2745"/>
              <a:gd name="T11" fmla="*/ 2086 w 2086"/>
              <a:gd name="T12" fmla="*/ 2745 h 27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6" h="2745">
                <a:moveTo>
                  <a:pt x="2086" y="2745"/>
                </a:moveTo>
                <a:lnTo>
                  <a:pt x="0" y="2745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5005388" y="3833813"/>
            <a:ext cx="115887" cy="117475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5092700" y="3717925"/>
            <a:ext cx="115888" cy="11588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10"/>
          <p:cNvSpPr>
            <a:spLocks noChangeArrowheads="1"/>
          </p:cNvSpPr>
          <p:nvPr/>
        </p:nvSpPr>
        <p:spPr bwMode="auto">
          <a:xfrm>
            <a:off x="4873625" y="3963988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9704" name="Rectangle 11"/>
          <p:cNvSpPr>
            <a:spLocks noChangeArrowheads="1"/>
          </p:cNvSpPr>
          <p:nvPr/>
        </p:nvSpPr>
        <p:spPr bwMode="auto">
          <a:xfrm>
            <a:off x="5222875" y="3498850"/>
            <a:ext cx="203200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9705" name="Rectangle 12"/>
          <p:cNvSpPr>
            <a:spLocks noChangeArrowheads="1"/>
          </p:cNvSpPr>
          <p:nvPr/>
        </p:nvSpPr>
        <p:spPr bwMode="auto">
          <a:xfrm>
            <a:off x="5181600" y="1905000"/>
            <a:ext cx="81516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Thick</a:t>
            </a:r>
            <a:endParaRPr lang="en-US" altLang="en-US" sz="2400" dirty="0">
              <a:latin typeface="Times" pitchFamily="18" charset="0"/>
            </a:endParaRPr>
          </a:p>
        </p:txBody>
      </p:sp>
      <p:sp>
        <p:nvSpPr>
          <p:cNvPr id="29706" name="Rectangle 15"/>
          <p:cNvSpPr>
            <a:spLocks noChangeArrowheads="1"/>
          </p:cNvSpPr>
          <p:nvPr/>
        </p:nvSpPr>
        <p:spPr bwMode="auto">
          <a:xfrm>
            <a:off x="6994525" y="4894263"/>
            <a:ext cx="115888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900" i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517525" y="2927350"/>
            <a:ext cx="3049588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dirty="0">
                <a:latin typeface="+mn-lt"/>
              </a:rPr>
              <a:t>No two points can have same satisfaction level</a:t>
            </a:r>
            <a:endParaRPr lang="en-US" dirty="0">
              <a:latin typeface="+mn-lt"/>
            </a:endParaRP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3352800" y="16002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endParaRPr lang="en-US" altLang="en-US" sz="1700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9709" name="Rectangle 20"/>
          <p:cNvSpPr>
            <a:spLocks noChangeArrowheads="1"/>
          </p:cNvSpPr>
          <p:nvPr/>
        </p:nvSpPr>
        <p:spPr bwMode="auto">
          <a:xfrm>
            <a:off x="7010400" y="6172200"/>
            <a:ext cx="146050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r>
              <a:rPr lang="en-US" altLang="en-US" sz="1700" b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endParaRPr lang="en-US" altLang="en-US" sz="2400" b="1">
              <a:latin typeface="Times" pitchFamily="18" charset="0"/>
            </a:endParaRPr>
          </a:p>
        </p:txBody>
      </p:sp>
      <p:sp>
        <p:nvSpPr>
          <p:cNvPr id="14" name="Slide Number Placeholder 3"/>
          <p:cNvSpPr txBox="1">
            <a:spLocks noChangeArrowheads="1"/>
          </p:cNvSpPr>
          <p:nvPr/>
        </p:nvSpPr>
        <p:spPr bwMode="auto">
          <a:xfrm>
            <a:off x="8153400" y="6400800"/>
            <a:ext cx="708025" cy="36512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C69523-635C-420E-AF0D-36ECD3D1BD0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6711</Words>
  <Application>WPS Presentation</Application>
  <PresentationFormat>On-screen Show (4:3)</PresentationFormat>
  <Paragraphs>1252</Paragraphs>
  <Slides>31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Times</vt:lpstr>
      <vt:lpstr>Microsoft YaHei</vt:lpstr>
      <vt:lpstr>Arial Unicode MS</vt:lpstr>
      <vt:lpstr>Tahoma</vt:lpstr>
      <vt:lpstr>Symbol</vt:lpstr>
      <vt:lpstr>Helvetica</vt:lpstr>
      <vt:lpstr>Calibri</vt:lpstr>
      <vt:lpstr>Office Theme</vt:lpstr>
      <vt:lpstr>THEORY OF CONSUMER CHOICE</vt:lpstr>
      <vt:lpstr>Topics to be covered:</vt:lpstr>
      <vt:lpstr>PowerPoint 演示文稿</vt:lpstr>
      <vt:lpstr>Assumptions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Marginal Rate of Substitution</vt:lpstr>
      <vt:lpstr>The Basis of Choice: Utility</vt:lpstr>
      <vt:lpstr>The Law of Diminishing Marginal Utility</vt:lpstr>
      <vt:lpstr>PowerPoint 演示文稿</vt:lpstr>
      <vt:lpstr>PowerPoint 演示文稿</vt:lpstr>
      <vt:lpstr>PowerPoint 演示文稿</vt:lpstr>
      <vt:lpstr>PowerPoint 演示文稿</vt:lpstr>
      <vt:lpstr>BUDGET LINE</vt:lpstr>
      <vt:lpstr>PowerPoint 演示文稿</vt:lpstr>
      <vt:lpstr>PowerPoint 演示文稿</vt:lpstr>
      <vt:lpstr>Consumer Equilibrium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 Questions</vt:lpstr>
      <vt:lpstr>Practice Questions</vt:lpstr>
    </vt:vector>
  </TitlesOfParts>
  <Company>jiit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user</cp:lastModifiedBy>
  <cp:revision>123</cp:revision>
  <dcterms:created xsi:type="dcterms:W3CDTF">2002-07-01T04:10:00Z</dcterms:created>
  <dcterms:modified xsi:type="dcterms:W3CDTF">2022-10-24T07:36:58Z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B5F1359ACD7042759947EC6E3CBD4520</vt:lpwstr>
  </property>
  <property fmtid="{D5CDD505-2E9C-101B-9397-08002B2CF9AE}" pid="3" name="KSOProductBuildVer">
    <vt:lpwstr>1033-11.2.0.11373</vt:lpwstr>
  </property>
</Properties>
</file>