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27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3"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564DC5-EA0E-4426-839A-C71300831A50}" type="datetimeFigureOut">
              <a:rPr lang="en-US" smtClean="0"/>
              <a:pPr/>
              <a:t>11-Feb-21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C53F4F-25EA-44B4-B18B-697E027B2DD5}" type="slidenum">
              <a:rPr lang="en-US" smtClean="0"/>
              <a:pPr/>
              <a:t>‹#›</a:t>
            </a:fld>
            <a:endParaRPr lang="en-US"/>
          </a:p>
        </p:txBody>
      </p:sp>
    </p:spTree>
    <p:extLst>
      <p:ext uri="{BB962C8B-B14F-4D97-AF65-F5344CB8AC3E}">
        <p14:creationId xmlns:p14="http://schemas.microsoft.com/office/powerpoint/2010/main" val="43927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09" indent="-285734">
              <a:defRPr>
                <a:solidFill>
                  <a:schemeClr val="tx1"/>
                </a:solidFill>
                <a:latin typeface="Arial" panose="020B0604020202020204" pitchFamily="34" charset="0"/>
                <a:cs typeface="Arial" panose="020B0604020202020204" pitchFamily="34" charset="0"/>
              </a:defRPr>
            </a:lvl2pPr>
            <a:lvl3pPr marL="1142937" indent="-228587">
              <a:defRPr>
                <a:solidFill>
                  <a:schemeClr val="tx1"/>
                </a:solidFill>
                <a:latin typeface="Arial" panose="020B0604020202020204" pitchFamily="34" charset="0"/>
                <a:cs typeface="Arial" panose="020B0604020202020204" pitchFamily="34" charset="0"/>
              </a:defRPr>
            </a:lvl3pPr>
            <a:lvl4pPr marL="1600112" indent="-228587">
              <a:defRPr>
                <a:solidFill>
                  <a:schemeClr val="tx1"/>
                </a:solidFill>
                <a:latin typeface="Arial" panose="020B0604020202020204" pitchFamily="34" charset="0"/>
                <a:cs typeface="Arial" panose="020B0604020202020204" pitchFamily="34" charset="0"/>
              </a:defRPr>
            </a:lvl4pPr>
            <a:lvl5pPr marL="2057287" indent="-228587">
              <a:defRPr>
                <a:solidFill>
                  <a:schemeClr val="tx1"/>
                </a:solidFill>
                <a:latin typeface="Arial" panose="020B0604020202020204" pitchFamily="34" charset="0"/>
                <a:cs typeface="Arial" panose="020B0604020202020204" pitchFamily="34" charset="0"/>
              </a:defRPr>
            </a:lvl5pPr>
            <a:lvl6pPr marL="2514461" indent="-22858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635" indent="-22858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8810" indent="-22858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5985" indent="-228587"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5D436C-83E1-4AA7-B996-0CEB7094B1FD}" type="slidenum">
              <a:rPr lang="en-IN" altLang="en-US" smtClean="0">
                <a:solidFill>
                  <a:prstClr val="black"/>
                </a:solidFill>
              </a:rPr>
              <a:pPr/>
              <a:t>1</a:t>
            </a:fld>
            <a:endParaRPr lang="en-IN" altLang="en-US" smtClean="0">
              <a:solidFill>
                <a:prstClr val="black"/>
              </a:solidFill>
            </a:endParaRPr>
          </a:p>
        </p:txBody>
      </p:sp>
    </p:spTree>
    <p:extLst>
      <p:ext uri="{BB962C8B-B14F-4D97-AF65-F5344CB8AC3E}">
        <p14:creationId xmlns:p14="http://schemas.microsoft.com/office/powerpoint/2010/main" val="65783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DFAFA-5C95-4778-B23F-B0E5A512A27D}" type="slidenum">
              <a:rPr lang="en-US" smtClean="0"/>
              <a:pPr/>
              <a:t>2</a:t>
            </a:fld>
            <a:endParaRPr lang="en-US"/>
          </a:p>
        </p:txBody>
      </p:sp>
    </p:spTree>
    <p:extLst>
      <p:ext uri="{BB962C8B-B14F-4D97-AF65-F5344CB8AC3E}">
        <p14:creationId xmlns:p14="http://schemas.microsoft.com/office/powerpoint/2010/main" val="207020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6"/>
          <p:cNvSpPr>
            <a:spLocks noGrp="1" noChangeArrowheads="1"/>
          </p:cNvSpPr>
          <p:nvPr>
            <p:ph type="sldNum" sz="quarter" idx="10"/>
          </p:nvPr>
        </p:nvSpPr>
        <p:spPr>
          <a:ln/>
        </p:spPr>
        <p:txBody>
          <a:bodyPr/>
          <a:lstStyle>
            <a:lvl1pPr>
              <a:defRPr/>
            </a:lvl1pPr>
          </a:lstStyle>
          <a:p>
            <a:fld id="{A46E775F-8389-437E-BBB4-EC0584C7D5F1}" type="slidenum">
              <a:rPr lang="en-US" altLang="en-US"/>
              <a:pPr/>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6"/>
          <p:cNvSpPr>
            <a:spLocks noGrp="1" noChangeArrowheads="1"/>
          </p:cNvSpPr>
          <p:nvPr>
            <p:ph type="sldNum" sz="quarter" idx="10"/>
          </p:nvPr>
        </p:nvSpPr>
        <p:spPr>
          <a:ln/>
        </p:spPr>
        <p:txBody>
          <a:bodyPr/>
          <a:lstStyle>
            <a:lvl1pPr>
              <a:defRPr/>
            </a:lvl1pPr>
          </a:lstStyle>
          <a:p>
            <a:fld id="{953D93BF-BC14-46FA-A819-9D679BF48DB7}"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57350" y="2644777"/>
            <a:ext cx="5829300" cy="1470025"/>
          </a:xfrm>
        </p:spPr>
        <p:txBody>
          <a:bodyPr>
            <a:normAutofit fontScale="90000"/>
          </a:bodyPr>
          <a:lstStyle/>
          <a:p>
            <a:pPr eaLnBrk="1" hangingPunct="1">
              <a:lnSpc>
                <a:spcPts val="4525"/>
              </a:lnSpc>
            </a:pP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ELECTRICAL </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SCIENCE-1</a:t>
            </a:r>
            <a:r>
              <a:rPr lang="en-US" sz="4000" dirty="0">
                <a:latin typeface="Times New Roman" panose="02020603050405020304" pitchFamily="18" charset="0"/>
                <a:ea typeface="DQLMEJ+FranklinGothic-Book"/>
                <a:cs typeface="Times New Roman" panose="02020603050405020304" pitchFamily="18" charset="0"/>
              </a:rPr>
              <a:t/>
            </a:r>
            <a:br>
              <a:rPr lang="en-US" sz="4000" dirty="0">
                <a:latin typeface="Times New Roman" panose="02020603050405020304" pitchFamily="18" charset="0"/>
                <a:ea typeface="DQLMEJ+FranklinGothic-Book"/>
                <a:cs typeface="Times New Roman" panose="02020603050405020304" pitchFamily="18" charset="0"/>
              </a:rPr>
            </a:b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15B11EC111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UNIT-2</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Lecture-4</a:t>
            </a:r>
            <a:endPar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endParaRPr>
          </a:p>
        </p:txBody>
      </p:sp>
      <p:sp>
        <p:nvSpPr>
          <p:cNvPr id="30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8FBFA7-3D01-4FF6-A58F-C30292061BB7}" type="slidenum">
              <a:rPr lang="ru-RU" altLang="en-US" sz="1200">
                <a:solidFill>
                  <a:srgbClr val="898989"/>
                </a:solidFill>
              </a:rPr>
              <a:pPr>
                <a:spcBef>
                  <a:spcPct val="0"/>
                </a:spcBef>
                <a:buFontTx/>
                <a:buNone/>
              </a:pPr>
              <a:t>1</a:t>
            </a:fld>
            <a:endParaRPr lang="ru-RU" altLang="en-US" sz="1200" dirty="0">
              <a:solidFill>
                <a:srgbClr val="898989"/>
              </a:solidFill>
            </a:endParaRPr>
          </a:p>
        </p:txBody>
      </p:sp>
    </p:spTree>
    <p:extLst>
      <p:ext uri="{BB962C8B-B14F-4D97-AF65-F5344CB8AC3E}">
        <p14:creationId xmlns:p14="http://schemas.microsoft.com/office/powerpoint/2010/main" val="343313093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1600200"/>
            <a:ext cx="7772400" cy="1470025"/>
          </a:xfrm>
        </p:spPr>
        <p:txBody>
          <a:bodyPr/>
          <a:lstStyle/>
          <a:p>
            <a:pPr eaLnBrk="1" hangingPunct="1">
              <a:defRPr/>
            </a:pPr>
            <a:r>
              <a:rPr lang="en-US" sz="6600" b="1" u="sng" dirty="0">
                <a:solidFill>
                  <a:srgbClr val="CC0000"/>
                </a:solidFill>
                <a:effectLst>
                  <a:outerShdw blurRad="38100" dist="38100" dir="2700000" algn="tl">
                    <a:srgbClr val="000000"/>
                  </a:outerShdw>
                </a:effectLst>
                <a:latin typeface="Arial" charset="0"/>
              </a:rPr>
              <a:t>mesh analysis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762000"/>
          </a:xfrm>
        </p:spPr>
        <p:txBody>
          <a:bodyPr/>
          <a:lstStyle/>
          <a:p>
            <a:pPr eaLnBrk="1" hangingPunct="1"/>
            <a:r>
              <a:rPr lang="en-US" altLang="en-US" sz="3200" b="1" smtClean="0">
                <a:solidFill>
                  <a:srgbClr val="CC0000"/>
                </a:solidFill>
                <a:latin typeface="Arial" charset="0"/>
              </a:rPr>
              <a:t>Example </a:t>
            </a:r>
          </a:p>
        </p:txBody>
      </p:sp>
      <p:sp>
        <p:nvSpPr>
          <p:cNvPr id="12291" name="Rectangle 3"/>
          <p:cNvSpPr>
            <a:spLocks noGrp="1" noChangeArrowheads="1"/>
          </p:cNvSpPr>
          <p:nvPr>
            <p:ph type="body" sz="half" idx="1"/>
          </p:nvPr>
        </p:nvSpPr>
        <p:spPr>
          <a:xfrm>
            <a:off x="457200" y="762000"/>
            <a:ext cx="8382000" cy="5334000"/>
          </a:xfrm>
        </p:spPr>
        <p:txBody>
          <a:bodyPr/>
          <a:lstStyle/>
          <a:p>
            <a:pPr eaLnBrk="1" hangingPunct="1"/>
            <a:r>
              <a:rPr lang="en-US" altLang="en-US" sz="2800" b="1" smtClean="0">
                <a:latin typeface="Arial" charset="0"/>
              </a:rPr>
              <a:t>Find the currents </a:t>
            </a:r>
            <a:r>
              <a:rPr lang="en-US" altLang="en-US" sz="2800" b="1" i="1" smtClean="0">
                <a:latin typeface="Arial" charset="0"/>
              </a:rPr>
              <a:t>i</a:t>
            </a:r>
            <a:r>
              <a:rPr lang="en-US" altLang="en-US" sz="2800" b="1" i="1" baseline="-25000" smtClean="0">
                <a:latin typeface="Arial" charset="0"/>
              </a:rPr>
              <a:t>1</a:t>
            </a:r>
            <a:r>
              <a:rPr lang="en-US" altLang="en-US" sz="2800" b="1" i="1" smtClean="0">
                <a:latin typeface="Arial" charset="0"/>
              </a:rPr>
              <a:t> </a:t>
            </a:r>
            <a:r>
              <a:rPr lang="en-US" altLang="en-US" sz="2800" b="1" smtClean="0">
                <a:latin typeface="Arial" charset="0"/>
              </a:rPr>
              <a:t>and </a:t>
            </a:r>
            <a:r>
              <a:rPr lang="en-US" altLang="en-US" sz="2800" b="1" i="1" smtClean="0">
                <a:latin typeface="Arial" charset="0"/>
              </a:rPr>
              <a:t>i</a:t>
            </a:r>
            <a:r>
              <a:rPr lang="en-US" altLang="en-US" sz="2800" b="1" i="1" baseline="-25000" smtClean="0">
                <a:latin typeface="Arial" charset="0"/>
              </a:rPr>
              <a:t>2</a:t>
            </a:r>
            <a:r>
              <a:rPr lang="en-US" altLang="en-US" sz="2800" b="1" smtClean="0">
                <a:latin typeface="Arial" charset="0"/>
              </a:rPr>
              <a:t> in the circuit given below.</a:t>
            </a:r>
          </a:p>
        </p:txBody>
      </p:sp>
      <p:pic>
        <p:nvPicPr>
          <p:cNvPr id="12292" name="Picture 4" descr="(132j)"/>
          <p:cNvPicPr>
            <a:picLocks noGrp="1" noChangeAspect="1" noChangeArrowheads="1"/>
          </p:cNvPicPr>
          <p:nvPr>
            <p:ph sz="half" idx="2"/>
          </p:nvPr>
        </p:nvPicPr>
        <p:blipFill>
          <a:blip r:embed="rId2">
            <a:lum bright="-18000" contrast="60000"/>
          </a:blip>
          <a:srcRect l="21234" t="78770" r="32452" b="1790"/>
          <a:stretch>
            <a:fillRect/>
          </a:stretch>
        </p:blipFill>
        <p:spPr>
          <a:xfrm>
            <a:off x="1143000" y="1905000"/>
            <a:ext cx="7086600" cy="3906838"/>
          </a:xfrm>
          <a:noFill/>
          <a:ln w="38100">
            <a:solidFill>
              <a:srgbClr val="000000"/>
            </a:solid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457200" y="228600"/>
            <a:ext cx="8077200" cy="519113"/>
          </a:xfrm>
          <a:prstGeom prst="rect">
            <a:avLst/>
          </a:prstGeom>
          <a:noFill/>
          <a:ln w="9525">
            <a:noFill/>
            <a:miter lim="800000"/>
            <a:headEnd/>
            <a:tailEnd/>
          </a:ln>
        </p:spPr>
        <p:txBody>
          <a:bodyPr>
            <a:spAutoFit/>
          </a:bodyPr>
          <a:lstStyle/>
          <a:p>
            <a:pPr eaLnBrk="1" hangingPunct="1">
              <a:spcBef>
                <a:spcPct val="50000"/>
              </a:spcBef>
            </a:pPr>
            <a:r>
              <a:rPr lang="en-US" altLang="en-US" sz="2800" b="1">
                <a:solidFill>
                  <a:schemeClr val="accent2"/>
                </a:solidFill>
              </a:rPr>
              <a:t>Solution : </a:t>
            </a:r>
            <a:r>
              <a:rPr lang="en-US" altLang="en-US" sz="2800" b="1"/>
              <a:t>Applying KVL to the two loops,</a:t>
            </a:r>
          </a:p>
        </p:txBody>
      </p:sp>
      <p:pic>
        <p:nvPicPr>
          <p:cNvPr id="13315" name="Picture 5" descr="(133j)"/>
          <p:cNvPicPr>
            <a:picLocks noChangeAspect="1" noChangeArrowheads="1"/>
          </p:cNvPicPr>
          <p:nvPr/>
        </p:nvPicPr>
        <p:blipFill>
          <a:blip r:embed="rId2">
            <a:lum bright="-18000" contrast="54000"/>
          </a:blip>
          <a:srcRect l="16682" t="7358" r="27310" b="83064"/>
          <a:stretch>
            <a:fillRect/>
          </a:stretch>
        </p:blipFill>
        <p:spPr bwMode="auto">
          <a:xfrm>
            <a:off x="381000" y="990600"/>
            <a:ext cx="8229600" cy="1782763"/>
          </a:xfrm>
          <a:prstGeom prst="rect">
            <a:avLst/>
          </a:prstGeom>
          <a:noFill/>
          <a:ln w="38100">
            <a:solidFill>
              <a:srgbClr val="000000"/>
            </a:solidFill>
            <a:miter lim="800000"/>
            <a:headEnd/>
            <a:tailEnd/>
          </a:ln>
        </p:spPr>
      </p:pic>
      <p:sp>
        <p:nvSpPr>
          <p:cNvPr id="13316" name="Text Box 6"/>
          <p:cNvSpPr txBox="1">
            <a:spLocks noChangeArrowheads="1"/>
          </p:cNvSpPr>
          <p:nvPr/>
        </p:nvSpPr>
        <p:spPr bwMode="auto">
          <a:xfrm>
            <a:off x="990600" y="3505200"/>
            <a:ext cx="1066800" cy="519113"/>
          </a:xfrm>
          <a:prstGeom prst="rect">
            <a:avLst/>
          </a:prstGeom>
          <a:noFill/>
          <a:ln w="9525">
            <a:noFill/>
            <a:miter lim="800000"/>
            <a:headEnd/>
            <a:tailEnd/>
          </a:ln>
        </p:spPr>
        <p:txBody>
          <a:bodyPr>
            <a:spAutoFit/>
          </a:bodyPr>
          <a:lstStyle/>
          <a:p>
            <a:pPr eaLnBrk="1" hangingPunct="1">
              <a:spcBef>
                <a:spcPct val="50000"/>
              </a:spcBef>
            </a:pPr>
            <a:r>
              <a:rPr lang="en-US" altLang="en-US" sz="2800"/>
              <a:t>And </a:t>
            </a:r>
          </a:p>
        </p:txBody>
      </p:sp>
      <p:pic>
        <p:nvPicPr>
          <p:cNvPr id="13317" name="Picture 7" descr="(133j)"/>
          <p:cNvPicPr>
            <a:picLocks noChangeAspect="1" noChangeArrowheads="1"/>
          </p:cNvPicPr>
          <p:nvPr/>
        </p:nvPicPr>
        <p:blipFill>
          <a:blip r:embed="rId2">
            <a:lum bright="-36000" contrast="90000"/>
          </a:blip>
          <a:srcRect l="30305" t="16479" r="43961" b="79900"/>
          <a:stretch>
            <a:fillRect/>
          </a:stretch>
        </p:blipFill>
        <p:spPr bwMode="auto">
          <a:xfrm>
            <a:off x="2438400" y="3352800"/>
            <a:ext cx="4114800" cy="733425"/>
          </a:xfrm>
          <a:prstGeom prst="rect">
            <a:avLst/>
          </a:prstGeom>
          <a:noFill/>
          <a:ln w="38100">
            <a:solidFill>
              <a:srgbClr val="000000"/>
            </a:solid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228600"/>
            <a:ext cx="7772400" cy="609600"/>
          </a:xfrm>
        </p:spPr>
        <p:txBody>
          <a:bodyPr/>
          <a:lstStyle/>
          <a:p>
            <a:pPr eaLnBrk="1" hangingPunct="1"/>
            <a:r>
              <a:rPr lang="en-US" altLang="en-US" sz="3200" b="1" smtClean="0">
                <a:solidFill>
                  <a:srgbClr val="CC0000"/>
                </a:solidFill>
                <a:latin typeface="Arial" charset="0"/>
              </a:rPr>
              <a:t>Example</a:t>
            </a:r>
          </a:p>
        </p:txBody>
      </p:sp>
      <p:sp>
        <p:nvSpPr>
          <p:cNvPr id="14339" name="Rectangle 3"/>
          <p:cNvSpPr>
            <a:spLocks noGrp="1" noChangeArrowheads="1"/>
          </p:cNvSpPr>
          <p:nvPr>
            <p:ph type="body" sz="half" idx="1"/>
          </p:nvPr>
        </p:nvSpPr>
        <p:spPr>
          <a:xfrm>
            <a:off x="304800" y="762000"/>
            <a:ext cx="8458200" cy="5334000"/>
          </a:xfrm>
        </p:spPr>
        <p:txBody>
          <a:bodyPr/>
          <a:lstStyle/>
          <a:p>
            <a:pPr eaLnBrk="1" hangingPunct="1"/>
            <a:r>
              <a:rPr lang="en-US" altLang="en-US" sz="2800" b="1" smtClean="0">
                <a:latin typeface="Arial" charset="0"/>
              </a:rPr>
              <a:t>Find a single voltage source equivalent of the following circuit.</a:t>
            </a:r>
          </a:p>
        </p:txBody>
      </p:sp>
      <p:pic>
        <p:nvPicPr>
          <p:cNvPr id="14340" name="Picture 4" descr="(133j)"/>
          <p:cNvPicPr>
            <a:picLocks noGrp="1" noChangeAspect="1" noChangeArrowheads="1"/>
          </p:cNvPicPr>
          <p:nvPr>
            <p:ph sz="half" idx="2"/>
          </p:nvPr>
        </p:nvPicPr>
        <p:blipFill>
          <a:blip r:embed="rId2">
            <a:lum bright="-18000" contrast="90000"/>
          </a:blip>
          <a:srcRect l="25081" t="24919" r="25491" b="56564"/>
          <a:stretch>
            <a:fillRect/>
          </a:stretch>
        </p:blipFill>
        <p:spPr>
          <a:xfrm>
            <a:off x="609600" y="1905000"/>
            <a:ext cx="7772400" cy="3686175"/>
          </a:xfrm>
          <a:noFill/>
          <a:ln w="38100">
            <a:solidFill>
              <a:srgbClr val="000000"/>
            </a:solidFill>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4" descr="(133j)"/>
          <p:cNvPicPr>
            <a:picLocks noChangeAspect="1" noChangeArrowheads="1"/>
          </p:cNvPicPr>
          <p:nvPr/>
        </p:nvPicPr>
        <p:blipFill>
          <a:blip r:embed="rId2">
            <a:lum bright="-30000" contrast="72000"/>
          </a:blip>
          <a:srcRect l="4550" t="48251" r="51929" b="30000"/>
          <a:stretch>
            <a:fillRect/>
          </a:stretch>
        </p:blipFill>
        <p:spPr bwMode="auto">
          <a:xfrm>
            <a:off x="1447800" y="1905000"/>
            <a:ext cx="5867400" cy="3711575"/>
          </a:xfrm>
          <a:prstGeom prst="rect">
            <a:avLst/>
          </a:prstGeom>
          <a:noFill/>
          <a:ln w="38100">
            <a:solidFill>
              <a:srgbClr val="000000"/>
            </a:solidFill>
            <a:miter lim="800000"/>
            <a:headEnd/>
            <a:tailEnd/>
          </a:ln>
        </p:spPr>
      </p:pic>
      <p:sp>
        <p:nvSpPr>
          <p:cNvPr id="15363" name="Text Box 5"/>
          <p:cNvSpPr txBox="1">
            <a:spLocks noChangeArrowheads="1"/>
          </p:cNvSpPr>
          <p:nvPr/>
        </p:nvSpPr>
        <p:spPr bwMode="auto">
          <a:xfrm>
            <a:off x="228600" y="228600"/>
            <a:ext cx="8305800" cy="1373188"/>
          </a:xfrm>
          <a:prstGeom prst="rect">
            <a:avLst/>
          </a:prstGeom>
          <a:noFill/>
          <a:ln w="9525">
            <a:noFill/>
            <a:miter lim="800000"/>
            <a:headEnd/>
            <a:tailEnd/>
          </a:ln>
        </p:spPr>
        <p:txBody>
          <a:bodyPr>
            <a:spAutoFit/>
          </a:bodyPr>
          <a:lstStyle/>
          <a:p>
            <a:pPr eaLnBrk="1" hangingPunct="1">
              <a:spcBef>
                <a:spcPct val="50000"/>
              </a:spcBef>
            </a:pPr>
            <a:r>
              <a:rPr lang="en-US" altLang="en-US" sz="2800" b="1">
                <a:solidFill>
                  <a:srgbClr val="0000FF"/>
                </a:solidFill>
              </a:rPr>
              <a:t>Solution : </a:t>
            </a:r>
            <a:r>
              <a:rPr lang="en-US" altLang="en-US" sz="2800" b="1"/>
              <a:t>We first replace the current source by its equivalent voltage source. We then apply Thevenin’s Theorem.</a:t>
            </a:r>
            <a:endParaRPr lang="en-US" altLang="en-US" sz="2800" b="1">
              <a:solidFill>
                <a:srgbClr val="0000FF"/>
              </a:solidFill>
            </a:endParaRPr>
          </a:p>
        </p:txBody>
      </p:sp>
      <p:sp>
        <p:nvSpPr>
          <p:cNvPr id="15364" name="Rectangle 6"/>
          <p:cNvSpPr>
            <a:spLocks noChangeArrowheads="1"/>
          </p:cNvSpPr>
          <p:nvPr/>
        </p:nvSpPr>
        <p:spPr bwMode="auto">
          <a:xfrm>
            <a:off x="5181600" y="4191000"/>
            <a:ext cx="914400" cy="457200"/>
          </a:xfrm>
          <a:prstGeom prst="rect">
            <a:avLst/>
          </a:prstGeom>
          <a:solidFill>
            <a:schemeClr val="bg1"/>
          </a:solidFill>
          <a:ln w="9525">
            <a:solidFill>
              <a:schemeClr val="tx1"/>
            </a:solidFill>
            <a:miter lim="800000"/>
            <a:headEnd/>
            <a:tailEnd/>
          </a:ln>
        </p:spPr>
        <p:txBody>
          <a:bodyPr wrap="none" anchor="ctr"/>
          <a:lstStyle/>
          <a:p>
            <a:pPr eaLnBrk="1" hangingPunct="1"/>
            <a:endParaRPr lang="en-IN" altLang="en-US"/>
          </a:p>
        </p:txBody>
      </p:sp>
      <p:sp>
        <p:nvSpPr>
          <p:cNvPr id="15365" name="Text Box 7"/>
          <p:cNvSpPr txBox="1">
            <a:spLocks noChangeArrowheads="1"/>
          </p:cNvSpPr>
          <p:nvPr/>
        </p:nvSpPr>
        <p:spPr bwMode="auto">
          <a:xfrm>
            <a:off x="5257800" y="4191000"/>
            <a:ext cx="838200" cy="396875"/>
          </a:xfrm>
          <a:prstGeom prst="rect">
            <a:avLst/>
          </a:prstGeom>
          <a:noFill/>
          <a:ln w="9525">
            <a:noFill/>
            <a:miter lim="800000"/>
            <a:headEnd/>
            <a:tailEnd/>
          </a:ln>
        </p:spPr>
        <p:txBody>
          <a:bodyPr>
            <a:spAutoFit/>
          </a:bodyPr>
          <a:lstStyle/>
          <a:p>
            <a:pPr eaLnBrk="1" hangingPunct="1">
              <a:spcBef>
                <a:spcPct val="50000"/>
              </a:spcBef>
            </a:pPr>
            <a:r>
              <a:rPr lang="en-US" altLang="en-US" sz="2000" b="1"/>
              <a:t>36 V</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228600" y="4495800"/>
            <a:ext cx="8534400" cy="946150"/>
          </a:xfrm>
          <a:prstGeom prst="rect">
            <a:avLst/>
          </a:prstGeom>
          <a:noFill/>
          <a:ln w="9525">
            <a:noFill/>
            <a:miter lim="800000"/>
            <a:headEnd/>
            <a:tailEnd/>
          </a:ln>
        </p:spPr>
        <p:txBody>
          <a:bodyPr>
            <a:spAutoFit/>
          </a:bodyPr>
          <a:lstStyle/>
          <a:p>
            <a:pPr eaLnBrk="1" hangingPunct="1">
              <a:spcBef>
                <a:spcPct val="50000"/>
              </a:spcBef>
            </a:pPr>
            <a:r>
              <a:rPr lang="en-US" altLang="en-US" sz="2800" b="1"/>
              <a:t>To find Thevenin’s equivalent resistance, we reduce the network as shown.</a:t>
            </a:r>
          </a:p>
        </p:txBody>
      </p:sp>
      <p:sp>
        <p:nvSpPr>
          <p:cNvPr id="16387" name="Text Box 6"/>
          <p:cNvSpPr txBox="1">
            <a:spLocks noChangeArrowheads="1"/>
          </p:cNvSpPr>
          <p:nvPr/>
        </p:nvSpPr>
        <p:spPr bwMode="auto">
          <a:xfrm>
            <a:off x="152400" y="304800"/>
            <a:ext cx="8763000" cy="457200"/>
          </a:xfrm>
          <a:prstGeom prst="rect">
            <a:avLst/>
          </a:prstGeom>
          <a:noFill/>
          <a:ln w="9525">
            <a:noFill/>
            <a:miter lim="800000"/>
            <a:headEnd/>
            <a:tailEnd/>
          </a:ln>
        </p:spPr>
        <p:txBody>
          <a:bodyPr>
            <a:spAutoFit/>
          </a:bodyPr>
          <a:lstStyle/>
          <a:p>
            <a:pPr eaLnBrk="1" hangingPunct="1">
              <a:spcBef>
                <a:spcPct val="50000"/>
              </a:spcBef>
            </a:pPr>
            <a:r>
              <a:rPr lang="en-US" altLang="en-US" b="1"/>
              <a:t>Applying KVL, we get</a:t>
            </a:r>
          </a:p>
        </p:txBody>
      </p:sp>
      <p:graphicFrame>
        <p:nvGraphicFramePr>
          <p:cNvPr id="16388" name="Object 7"/>
          <p:cNvGraphicFramePr>
            <a:graphicFrameLocks noChangeAspect="1"/>
          </p:cNvGraphicFramePr>
          <p:nvPr/>
        </p:nvGraphicFramePr>
        <p:xfrm>
          <a:off x="762000" y="762000"/>
          <a:ext cx="7010400" cy="3505200"/>
        </p:xfrm>
        <a:graphic>
          <a:graphicData uri="http://schemas.openxmlformats.org/presentationml/2006/ole">
            <mc:AlternateContent xmlns:mc="http://schemas.openxmlformats.org/markup-compatibility/2006">
              <mc:Choice xmlns:v="urn:schemas-microsoft-com:vml" Requires="v">
                <p:oleObj spid="_x0000_s1028" name="Equation" r:id="rId3" imgW="2336800" imgH="1168400" progId="Equation.3">
                  <p:embed/>
                </p:oleObj>
              </mc:Choice>
              <mc:Fallback>
                <p:oleObj name="Equation" r:id="rId3" imgW="2336800" imgH="1168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762000"/>
                        <a:ext cx="7010400"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410" name="Picture 4" descr="(133j)"/>
          <p:cNvPicPr>
            <a:picLocks noChangeAspect="1" noChangeArrowheads="1"/>
          </p:cNvPicPr>
          <p:nvPr/>
        </p:nvPicPr>
        <p:blipFill>
          <a:blip r:embed="rId2">
            <a:lum bright="-30000" contrast="72000"/>
          </a:blip>
          <a:srcRect l="48071" t="48251" r="25816" b="30000"/>
          <a:stretch>
            <a:fillRect/>
          </a:stretch>
        </p:blipFill>
        <p:spPr bwMode="auto">
          <a:xfrm>
            <a:off x="457200" y="381000"/>
            <a:ext cx="3035300" cy="3200400"/>
          </a:xfrm>
          <a:prstGeom prst="rect">
            <a:avLst/>
          </a:prstGeom>
          <a:noFill/>
          <a:ln w="38100">
            <a:solidFill>
              <a:srgbClr val="000000"/>
            </a:solidFill>
            <a:miter lim="800000"/>
            <a:headEnd/>
            <a:tailEnd/>
          </a:ln>
        </p:spPr>
      </p:pic>
      <p:pic>
        <p:nvPicPr>
          <p:cNvPr id="17411" name="Picture 5" descr="(133j)"/>
          <p:cNvPicPr>
            <a:picLocks noChangeAspect="1" noChangeArrowheads="1"/>
          </p:cNvPicPr>
          <p:nvPr/>
        </p:nvPicPr>
        <p:blipFill>
          <a:blip r:embed="rId2">
            <a:lum bright="-30000" contrast="78000"/>
          </a:blip>
          <a:srcRect l="32339" t="81522" r="30399" b="12936"/>
          <a:stretch>
            <a:fillRect/>
          </a:stretch>
        </p:blipFill>
        <p:spPr bwMode="auto">
          <a:xfrm>
            <a:off x="3810000" y="1066800"/>
            <a:ext cx="4953000" cy="931863"/>
          </a:xfrm>
          <a:prstGeom prst="rect">
            <a:avLst/>
          </a:prstGeom>
          <a:noFill/>
          <a:ln w="38100">
            <a:solidFill>
              <a:srgbClr val="000000"/>
            </a:solidFill>
            <a:miter lim="800000"/>
            <a:headEnd/>
            <a:tailEnd/>
          </a:ln>
        </p:spPr>
      </p:pic>
      <p:sp>
        <p:nvSpPr>
          <p:cNvPr id="17412" name="Text Box 6"/>
          <p:cNvSpPr txBox="1">
            <a:spLocks noChangeArrowheads="1"/>
          </p:cNvSpPr>
          <p:nvPr/>
        </p:nvSpPr>
        <p:spPr bwMode="auto">
          <a:xfrm>
            <a:off x="3886200" y="2438400"/>
            <a:ext cx="4800600" cy="457200"/>
          </a:xfrm>
          <a:prstGeom prst="rect">
            <a:avLst/>
          </a:prstGeom>
          <a:noFill/>
          <a:ln w="9525">
            <a:noFill/>
            <a:miter lim="800000"/>
            <a:headEnd/>
            <a:tailEnd/>
          </a:ln>
        </p:spPr>
        <p:txBody>
          <a:bodyPr>
            <a:spAutoFit/>
          </a:bodyPr>
          <a:lstStyle/>
          <a:p>
            <a:pPr eaLnBrk="1" hangingPunct="1">
              <a:spcBef>
                <a:spcPct val="50000"/>
              </a:spcBef>
            </a:pPr>
            <a:r>
              <a:rPr lang="en-US" altLang="en-US" b="1"/>
              <a:t>Equivalent voltage source is </a:t>
            </a:r>
          </a:p>
        </p:txBody>
      </p:sp>
      <p:pic>
        <p:nvPicPr>
          <p:cNvPr id="17413" name="Picture 7" descr="(133j)"/>
          <p:cNvPicPr>
            <a:picLocks noChangeAspect="1" noChangeArrowheads="1"/>
          </p:cNvPicPr>
          <p:nvPr/>
        </p:nvPicPr>
        <p:blipFill>
          <a:blip r:embed="rId2">
            <a:lum bright="-30000" contrast="72000"/>
          </a:blip>
          <a:srcRect l="74976" t="50127" r="5243" b="30000"/>
          <a:stretch>
            <a:fillRect/>
          </a:stretch>
        </p:blipFill>
        <p:spPr bwMode="auto">
          <a:xfrm>
            <a:off x="5105400" y="3048000"/>
            <a:ext cx="2516188" cy="3200400"/>
          </a:xfrm>
          <a:prstGeom prst="rect">
            <a:avLst/>
          </a:prstGeom>
          <a:noFill/>
          <a:ln w="38100">
            <a:solidFill>
              <a:srgbClr val="000000"/>
            </a:solidFill>
            <a:miter lim="800000"/>
            <a:headEnd/>
            <a:tailEnd/>
          </a:ln>
        </p:spPr>
      </p:pic>
      <p:sp>
        <p:nvSpPr>
          <p:cNvPr id="17414" name="Rectangle 8"/>
          <p:cNvSpPr>
            <a:spLocks noChangeArrowheads="1"/>
          </p:cNvSpPr>
          <p:nvPr/>
        </p:nvSpPr>
        <p:spPr bwMode="auto">
          <a:xfrm>
            <a:off x="5562600" y="4495800"/>
            <a:ext cx="838200" cy="457200"/>
          </a:xfrm>
          <a:prstGeom prst="rect">
            <a:avLst/>
          </a:prstGeom>
          <a:solidFill>
            <a:schemeClr val="bg1"/>
          </a:solidFill>
          <a:ln w="9525">
            <a:solidFill>
              <a:schemeClr val="tx1"/>
            </a:solidFill>
            <a:miter lim="800000"/>
            <a:headEnd/>
            <a:tailEnd/>
          </a:ln>
        </p:spPr>
        <p:txBody>
          <a:bodyPr wrap="none" anchor="ctr"/>
          <a:lstStyle/>
          <a:p>
            <a:pPr eaLnBrk="1" hangingPunct="1"/>
            <a:endParaRPr lang="en-IN" altLang="en-US"/>
          </a:p>
        </p:txBody>
      </p:sp>
      <p:sp>
        <p:nvSpPr>
          <p:cNvPr id="17415" name="Text Box 9"/>
          <p:cNvSpPr txBox="1">
            <a:spLocks noChangeArrowheads="1"/>
          </p:cNvSpPr>
          <p:nvPr/>
        </p:nvSpPr>
        <p:spPr bwMode="auto">
          <a:xfrm>
            <a:off x="5638800" y="4495800"/>
            <a:ext cx="838200" cy="457200"/>
          </a:xfrm>
          <a:prstGeom prst="rect">
            <a:avLst/>
          </a:prstGeom>
          <a:noFill/>
          <a:ln w="9525">
            <a:noFill/>
            <a:miter lim="800000"/>
            <a:headEnd/>
            <a:tailEnd/>
          </a:ln>
        </p:spPr>
        <p:txBody>
          <a:bodyPr>
            <a:spAutoFit/>
          </a:bodyPr>
          <a:lstStyle/>
          <a:p>
            <a:pPr eaLnBrk="1" hangingPunct="1">
              <a:spcBef>
                <a:spcPct val="50000"/>
              </a:spcBef>
            </a:pPr>
            <a:r>
              <a:rPr lang="en-US" altLang="en-US" b="1"/>
              <a:t>42 V</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pt-BR" dirty="0"/>
              <a:t>M e s h C u r r e n t A n a l y s i s w i t h</a:t>
            </a:r>
            <a:br>
              <a:rPr lang="pt-BR" dirty="0"/>
            </a:br>
            <a:r>
              <a:rPr lang="pt-BR" dirty="0"/>
              <a:t>C u r r e n t a n d V o l t a g e S o u r c e s</a:t>
            </a:r>
            <a:r>
              <a:rPr lang="pt-BR" dirty="0"/>
              <a:t> </a:t>
            </a:r>
            <a:br>
              <a:rPr lang="pt-BR" dirty="0"/>
            </a:br>
            <a:endParaRPr lang="en-US" dirty="0"/>
          </a:p>
        </p:txBody>
      </p:sp>
      <p:sp>
        <p:nvSpPr>
          <p:cNvPr id="3" name="TextBox 2"/>
          <p:cNvSpPr txBox="1"/>
          <p:nvPr/>
        </p:nvSpPr>
        <p:spPr>
          <a:xfrm>
            <a:off x="762000" y="2133600"/>
            <a:ext cx="7162800" cy="1477328"/>
          </a:xfrm>
          <a:prstGeom prst="rect">
            <a:avLst/>
          </a:prstGeom>
          <a:noFill/>
        </p:spPr>
        <p:txBody>
          <a:bodyPr wrap="square" rtlCol="0">
            <a:spAutoFit/>
          </a:bodyPr>
          <a:lstStyle/>
          <a:p>
            <a:r>
              <a:rPr lang="en-US" dirty="0" smtClean="0"/>
              <a:t>CS is placed in two situations</a:t>
            </a:r>
          </a:p>
          <a:p>
            <a:pPr marL="285750" indent="-285750">
              <a:buFont typeface="Arial" pitchFamily="34" charset="0"/>
              <a:buChar char="•"/>
            </a:pPr>
            <a:r>
              <a:rPr lang="en-US" dirty="0" smtClean="0"/>
              <a:t>CS is at the side branch of any mesh</a:t>
            </a:r>
          </a:p>
          <a:p>
            <a:pPr marL="285750" indent="-285750">
              <a:buFont typeface="Arial" pitchFamily="34" charset="0"/>
              <a:buChar char="•"/>
            </a:pPr>
            <a:r>
              <a:rPr lang="en-US" dirty="0" smtClean="0"/>
              <a:t>CS is common between two mashes</a:t>
            </a:r>
          </a:p>
          <a:p>
            <a:pPr marL="285750" indent="-285750">
              <a:buFont typeface="Wingdings" pitchFamily="2" charset="2"/>
              <a:buChar char="Ø"/>
            </a:pPr>
            <a:r>
              <a:rPr lang="en-US" dirty="0"/>
              <a:t> </a:t>
            </a:r>
            <a:r>
              <a:rPr lang="en-US" dirty="0" smtClean="0"/>
              <a:t>      Assume a Voltage across CS</a:t>
            </a:r>
          </a:p>
          <a:p>
            <a:pPr marL="285750" indent="-285750">
              <a:buFont typeface="Wingdings" pitchFamily="2" charset="2"/>
              <a:buChar char="Ø"/>
            </a:pPr>
            <a:r>
              <a:rPr lang="en-US" dirty="0" err="1" smtClean="0"/>
              <a:t>Supermesh</a:t>
            </a:r>
            <a:endParaRPr lang="en-US" dirty="0"/>
          </a:p>
        </p:txBody>
      </p:sp>
    </p:spTree>
    <p:extLst>
      <p:ext uri="{BB962C8B-B14F-4D97-AF65-F5344CB8AC3E}">
        <p14:creationId xmlns:p14="http://schemas.microsoft.com/office/powerpoint/2010/main" val="241804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a:t>
            </a:r>
            <a:r>
              <a:rPr lang="en-US" sz="2000" smtClean="0">
                <a:latin typeface="Times New Roman" pitchFamily="18" charset="0"/>
                <a:cs typeface="Times New Roman" pitchFamily="18" charset="0"/>
              </a:rPr>
              <a:t>1] R.C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Dorf</a:t>
            </a:r>
            <a:r>
              <a:rPr lang="en-US" sz="2000" dirty="0" smtClean="0">
                <a:latin typeface="Times New Roman" pitchFamily="18" charset="0"/>
                <a:cs typeface="Times New Roman" pitchFamily="18" charset="0"/>
              </a:rPr>
              <a:t> and James A. Svoboda, “Introduction to Electric Circuits”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9</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ed</a:t>
            </a:r>
            <a:r>
              <a:rPr lang="en-US" sz="2000" dirty="0" smtClean="0">
                <a:latin typeface="Times New Roman" pitchFamily="18" charset="0"/>
                <a:cs typeface="Times New Roman" pitchFamily="18" charset="0"/>
              </a:rPr>
              <a:t>, John Wiley &amp; Sons, 2013.</a:t>
            </a:r>
          </a:p>
          <a:p>
            <a:pPr algn="just"/>
            <a:endParaRPr lang="en-US" sz="2000" dirty="0">
              <a:latin typeface="Times New Roman" pitchFamily="18" charset="0"/>
              <a:cs typeface="Times New Roman" pitchFamily="18" charset="0"/>
            </a:endParaRPr>
          </a:p>
        </p:txBody>
      </p:sp>
      <p:sp>
        <p:nvSpPr>
          <p:cNvPr id="14"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214"/>
            <a:ext cx="7886700" cy="1325563"/>
          </a:xfrm>
        </p:spPr>
        <p:txBody>
          <a:bodyPr>
            <a:normAutofit/>
          </a:bodyPr>
          <a:lstStyle/>
          <a:p>
            <a:pPr algn="ctr"/>
            <a:r>
              <a:rPr lang="en-US" b="1" dirty="0"/>
              <a:t>Topics to be </a:t>
            </a:r>
            <a:r>
              <a:rPr lang="en-US" b="1" dirty="0" smtClean="0"/>
              <a:t>Discussed</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28650" y="1159100"/>
            <a:ext cx="7886700" cy="5562376"/>
          </a:xfrm>
        </p:spPr>
        <p:txBody>
          <a:bodyPr>
            <a:normAutofit/>
          </a:bodyPr>
          <a:lstStyle/>
          <a:p>
            <a:r>
              <a:rPr lang="en-US" dirty="0" smtClean="0">
                <a:latin typeface="Times New Roman" pitchFamily="18" charset="0"/>
                <a:cs typeface="Times New Roman" pitchFamily="18" charset="0"/>
              </a:rPr>
              <a:t>Mesh analysis</a:t>
            </a:r>
          </a:p>
          <a:p>
            <a:r>
              <a:rPr lang="en-US" dirty="0" smtClean="0">
                <a:latin typeface="Times New Roman" pitchFamily="18" charset="0"/>
                <a:cs typeface="Times New Roman" pitchFamily="18" charset="0"/>
              </a:rPr>
              <a:t>Practice Problem</a:t>
            </a:r>
          </a:p>
          <a:p>
            <a:r>
              <a:rPr lang="en-US" dirty="0" smtClean="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679BDA3-1F2F-45F2-80B6-CFADEE268BA9}" type="slidenum">
              <a:rPr lang="en-IN" smtClean="0">
                <a:solidFill>
                  <a:prstClr val="black">
                    <a:tint val="75000"/>
                  </a:prstClr>
                </a:solidFill>
              </a:rPr>
              <a:pPr/>
              <a:t>2</a:t>
            </a:fld>
            <a:endParaRPr lang="en-IN">
              <a:solidFill>
                <a:prstClr val="black">
                  <a:tint val="75000"/>
                </a:prstClr>
              </a:solidFill>
            </a:endParaRPr>
          </a:p>
        </p:txBody>
      </p:sp>
    </p:spTree>
    <p:extLst>
      <p:ext uri="{BB962C8B-B14F-4D97-AF65-F5344CB8AC3E}">
        <p14:creationId xmlns:p14="http://schemas.microsoft.com/office/powerpoint/2010/main" val="13214033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639763"/>
            <a:ext cx="7772400" cy="1066800"/>
          </a:xfrm>
        </p:spPr>
        <p:txBody>
          <a:bodyPr/>
          <a:lstStyle/>
          <a:p>
            <a:pPr eaLnBrk="1" hangingPunct="1"/>
            <a:r>
              <a:rPr lang="en-US" altLang="en-US" b="1" smtClean="0">
                <a:solidFill>
                  <a:srgbClr val="A50021"/>
                </a:solidFill>
                <a:latin typeface="Arial" charset="0"/>
              </a:rPr>
              <a:t>Mesh Analysis Limitations</a:t>
            </a:r>
          </a:p>
        </p:txBody>
      </p:sp>
      <p:sp>
        <p:nvSpPr>
          <p:cNvPr id="32771" name="Rectangle 3"/>
          <p:cNvSpPr>
            <a:spLocks noGrp="1" noChangeArrowheads="1"/>
          </p:cNvSpPr>
          <p:nvPr>
            <p:ph type="body" idx="1"/>
          </p:nvPr>
        </p:nvSpPr>
        <p:spPr>
          <a:xfrm>
            <a:off x="685800" y="2119313"/>
            <a:ext cx="7772400" cy="3976687"/>
          </a:xfrm>
        </p:spPr>
        <p:txBody>
          <a:bodyPr/>
          <a:lstStyle/>
          <a:p>
            <a:pPr eaLnBrk="1" hangingPunct="1"/>
            <a:r>
              <a:rPr lang="en-US" altLang="en-US" b="1" smtClean="0">
                <a:latin typeface="Arial" charset="0"/>
              </a:rPr>
              <a:t>It is applicable only to those planar networks which contain only independent voltage sources.</a:t>
            </a:r>
          </a:p>
          <a:p>
            <a:pPr eaLnBrk="1" hangingPunct="1"/>
            <a:r>
              <a:rPr lang="en-US" altLang="en-US" b="1" smtClean="0">
                <a:latin typeface="Arial" charset="0"/>
              </a:rPr>
              <a:t>If there is a practical current source, it can be converted to an equivalent practical voltage source.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7772400" cy="944563"/>
          </a:xfrm>
        </p:spPr>
        <p:txBody>
          <a:bodyPr/>
          <a:lstStyle/>
          <a:p>
            <a:pPr eaLnBrk="1" hangingPunct="1"/>
            <a:r>
              <a:rPr lang="en-US" altLang="en-US" sz="4000" b="1" smtClean="0">
                <a:solidFill>
                  <a:srgbClr val="A50021"/>
                </a:solidFill>
                <a:latin typeface="Arial" charset="0"/>
              </a:rPr>
              <a:t>Procedure for Mesh Analysis</a:t>
            </a:r>
          </a:p>
        </p:txBody>
      </p:sp>
      <p:sp>
        <p:nvSpPr>
          <p:cNvPr id="33795" name="Rectangle 3"/>
          <p:cNvSpPr>
            <a:spLocks noGrp="1" noChangeArrowheads="1"/>
          </p:cNvSpPr>
          <p:nvPr>
            <p:ph type="body" idx="1"/>
          </p:nvPr>
        </p:nvSpPr>
        <p:spPr>
          <a:xfrm>
            <a:off x="457200" y="1143000"/>
            <a:ext cx="8229600" cy="4983163"/>
          </a:xfrm>
        </p:spPr>
        <p:txBody>
          <a:bodyPr/>
          <a:lstStyle/>
          <a:p>
            <a:pPr marL="609600" indent="-609600" eaLnBrk="1" hangingPunct="1">
              <a:buFontTx/>
              <a:buAutoNum type="arabicPeriod"/>
            </a:pPr>
            <a:r>
              <a:rPr lang="en-US" altLang="en-US" sz="2800" b="1" smtClean="0">
                <a:latin typeface="Arial" charset="0"/>
              </a:rPr>
              <a:t>Make sure that the network is  planar.</a:t>
            </a:r>
          </a:p>
          <a:p>
            <a:pPr marL="609600" indent="-609600" eaLnBrk="1" hangingPunct="1">
              <a:buFontTx/>
              <a:buAutoNum type="arabicPeriod"/>
            </a:pPr>
            <a:r>
              <a:rPr lang="en-US" altLang="en-US" sz="2800" b="1" smtClean="0">
                <a:latin typeface="Arial" charset="0"/>
              </a:rPr>
              <a:t>Make sure that it contains </a:t>
            </a:r>
            <a:r>
              <a:rPr lang="en-US" altLang="en-US" sz="2800" b="1" smtClean="0">
                <a:solidFill>
                  <a:srgbClr val="0033CC"/>
                </a:solidFill>
                <a:latin typeface="Arial" charset="0"/>
              </a:rPr>
              <a:t>only independent voltage sources.</a:t>
            </a:r>
          </a:p>
          <a:p>
            <a:pPr marL="609600" indent="-609600" eaLnBrk="1" hangingPunct="1">
              <a:buFontTx/>
              <a:buAutoNum type="arabicPeriod"/>
            </a:pPr>
            <a:r>
              <a:rPr lang="en-US" altLang="en-US" sz="2800" b="1" smtClean="0">
                <a:latin typeface="Arial" charset="0"/>
              </a:rPr>
              <a:t>Assign clockwise  mesh currents.</a:t>
            </a:r>
          </a:p>
          <a:p>
            <a:pPr marL="609600" indent="-609600" eaLnBrk="1" hangingPunct="1">
              <a:buFontTx/>
              <a:buAutoNum type="arabicPeriod"/>
            </a:pPr>
            <a:r>
              <a:rPr lang="en-US" altLang="en-US" sz="2800" b="1" smtClean="0">
                <a:latin typeface="Arial" charset="0"/>
              </a:rPr>
              <a:t>Write mesh equations in matrix form </a:t>
            </a:r>
            <a:r>
              <a:rPr lang="en-US" altLang="en-US" sz="2800" b="1" smtClean="0">
                <a:solidFill>
                  <a:srgbClr val="A50021"/>
                </a:solidFill>
                <a:latin typeface="Arial" charset="0"/>
              </a:rPr>
              <a:t>by inspection</a:t>
            </a:r>
            <a:r>
              <a:rPr lang="en-US" altLang="en-US" sz="2800" b="1" smtClean="0">
                <a:latin typeface="Arial" charset="0"/>
              </a:rPr>
              <a:t>. An element on the principal diagonal is the </a:t>
            </a:r>
            <a:r>
              <a:rPr lang="en-US" altLang="en-US" sz="2800" b="1" i="1" smtClean="0">
                <a:latin typeface="Arial" charset="0"/>
              </a:rPr>
              <a:t>self-resistance</a:t>
            </a:r>
            <a:r>
              <a:rPr lang="en-US" altLang="en-US" sz="2800" b="1" smtClean="0">
                <a:latin typeface="Arial" charset="0"/>
              </a:rPr>
              <a:t> of the mesh. These elements are all positive.  An element off the major diagonal is negative (or zero)</a:t>
            </a:r>
            <a:endParaRPr lang="en-US" altLang="en-US" sz="2800" b="1" i="1" smtClean="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685800" y="228600"/>
            <a:ext cx="7772400" cy="76200"/>
          </a:xfrm>
        </p:spPr>
        <p:txBody>
          <a:bodyPr>
            <a:normAutofit fontScale="90000"/>
          </a:bodyPr>
          <a:lstStyle/>
          <a:p>
            <a:pPr eaLnBrk="1" hangingPunct="1"/>
            <a:endParaRPr lang="en-US" altLang="en-US" sz="4000" smtClean="0"/>
          </a:p>
        </p:txBody>
      </p:sp>
      <p:sp>
        <p:nvSpPr>
          <p:cNvPr id="34819" name="Rectangle 3"/>
          <p:cNvSpPr>
            <a:spLocks noGrp="1" noChangeArrowheads="1"/>
          </p:cNvSpPr>
          <p:nvPr>
            <p:ph type="subTitle" idx="1"/>
          </p:nvPr>
        </p:nvSpPr>
        <p:spPr>
          <a:xfrm>
            <a:off x="381000" y="457200"/>
            <a:ext cx="8153400" cy="5181600"/>
          </a:xfrm>
        </p:spPr>
        <p:txBody>
          <a:bodyPr/>
          <a:lstStyle/>
          <a:p>
            <a:pPr marL="609600" indent="-609600" algn="l" eaLnBrk="1" hangingPunct="1">
              <a:lnSpc>
                <a:spcPct val="90000"/>
              </a:lnSpc>
            </a:pPr>
            <a:r>
              <a:rPr lang="en-US" altLang="en-US" sz="2800" b="1" smtClean="0">
                <a:latin typeface="Arial" charset="0"/>
              </a:rPr>
              <a:t>5.   Check the symmetry of resistance matrix about the major diagonal.</a:t>
            </a:r>
            <a:endParaRPr lang="en-US" altLang="en-US" sz="2800" b="1" i="1" smtClean="0">
              <a:latin typeface="Arial" charset="0"/>
            </a:endParaRPr>
          </a:p>
          <a:p>
            <a:pPr marL="609600" indent="-609600" algn="l" eaLnBrk="1" hangingPunct="1">
              <a:lnSpc>
                <a:spcPct val="90000"/>
              </a:lnSpc>
              <a:buFontTx/>
              <a:buAutoNum type="arabicPeriod" startAt="6"/>
            </a:pPr>
            <a:r>
              <a:rPr lang="en-US" altLang="en-US" sz="2800" b="1" smtClean="0">
                <a:latin typeface="Arial" charset="0"/>
              </a:rPr>
              <a:t>An element of the voltage source column matrix on the right side represents the algebraic sum of the voltage sources that produce current in the same direction as the assumed mesh current.</a:t>
            </a:r>
          </a:p>
          <a:p>
            <a:pPr marL="609600" indent="-609600" algn="l" eaLnBrk="1" hangingPunct="1">
              <a:lnSpc>
                <a:spcPct val="90000"/>
              </a:lnSpc>
              <a:buFontTx/>
              <a:buAutoNum type="arabicPeriod" startAt="6"/>
            </a:pPr>
            <a:r>
              <a:rPr lang="en-US" altLang="en-US" sz="2800" b="1" smtClean="0">
                <a:latin typeface="Arial" charset="0"/>
              </a:rPr>
              <a:t>Solve the equations to determine the unknown mesh currents, using Cramer’s rule.</a:t>
            </a:r>
          </a:p>
          <a:p>
            <a:pPr marL="609600" indent="-609600" algn="l" eaLnBrk="1" hangingPunct="1">
              <a:lnSpc>
                <a:spcPct val="90000"/>
              </a:lnSpc>
              <a:buFontTx/>
              <a:buAutoNum type="arabicPeriod" startAt="6"/>
            </a:pPr>
            <a:r>
              <a:rPr lang="en-US" altLang="en-US" sz="2800" b="1" smtClean="0">
                <a:latin typeface="Arial" charset="0"/>
              </a:rPr>
              <a:t>Determine the branch currents and voltages.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8600"/>
            <a:ext cx="8229600" cy="533400"/>
          </a:xfrm>
        </p:spPr>
        <p:txBody>
          <a:bodyPr>
            <a:normAutofit fontScale="90000"/>
          </a:bodyPr>
          <a:lstStyle/>
          <a:p>
            <a:pPr eaLnBrk="1" hangingPunct="1"/>
            <a:r>
              <a:rPr lang="en-US" altLang="en-US" sz="4000" b="1" smtClean="0">
                <a:solidFill>
                  <a:srgbClr val="A50021"/>
                </a:solidFill>
                <a:latin typeface="Arial" charset="0"/>
              </a:rPr>
              <a:t>Example</a:t>
            </a:r>
            <a:endParaRPr lang="en-US" altLang="en-US" sz="4000" smtClean="0">
              <a:solidFill>
                <a:srgbClr val="A50021"/>
              </a:solidFill>
              <a:latin typeface="Arial" charset="0"/>
            </a:endParaRPr>
          </a:p>
        </p:txBody>
      </p:sp>
      <p:sp>
        <p:nvSpPr>
          <p:cNvPr id="35843" name="Rectangle 3"/>
          <p:cNvSpPr>
            <a:spLocks noGrp="1" noChangeArrowheads="1"/>
          </p:cNvSpPr>
          <p:nvPr>
            <p:ph type="body" sz="half" idx="1"/>
          </p:nvPr>
        </p:nvSpPr>
        <p:spPr>
          <a:xfrm>
            <a:off x="228600" y="838200"/>
            <a:ext cx="8610600" cy="914400"/>
          </a:xfrm>
        </p:spPr>
        <p:txBody>
          <a:bodyPr>
            <a:normAutofit lnSpcReduction="10000"/>
          </a:bodyPr>
          <a:lstStyle/>
          <a:p>
            <a:pPr marL="533400" indent="-533400" eaLnBrk="1" hangingPunct="1"/>
            <a:r>
              <a:rPr lang="en-US" altLang="en-US" sz="2800" b="1" dirty="0" smtClean="0">
                <a:latin typeface="Arial" charset="0"/>
              </a:rPr>
              <a:t> Determine the currents in various resistances of  the  network shown. </a:t>
            </a:r>
          </a:p>
        </p:txBody>
      </p:sp>
      <p:pic>
        <p:nvPicPr>
          <p:cNvPr id="35844" name="Picture 4" descr="5"/>
          <p:cNvPicPr>
            <a:picLocks noGrp="1" noChangeAspect="1" noChangeArrowheads="1"/>
          </p:cNvPicPr>
          <p:nvPr>
            <p:ph sz="quarter" idx="3"/>
          </p:nvPr>
        </p:nvPicPr>
        <p:blipFill>
          <a:blip r:embed="rId2">
            <a:lum bright="-24000" contrast="60000"/>
          </a:blip>
          <a:srcRect l="2174" t="5220" r="4347" b="1877"/>
          <a:stretch>
            <a:fillRect/>
          </a:stretch>
        </p:blipFill>
        <p:spPr>
          <a:xfrm>
            <a:off x="1752600" y="2212975"/>
            <a:ext cx="5257800" cy="4035425"/>
          </a:xfrm>
          <a:noFill/>
          <a:ln w="57150">
            <a:solidFill>
              <a:srgbClr val="000000"/>
            </a:solid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381000"/>
            <a:ext cx="8458200" cy="519113"/>
          </a:xfrm>
          <a:prstGeom prst="rect">
            <a:avLst/>
          </a:prstGeom>
          <a:noFill/>
          <a:ln w="9525" algn="ctr">
            <a:noFill/>
            <a:miter lim="800000"/>
            <a:headEnd/>
            <a:tailEnd/>
          </a:ln>
        </p:spPr>
        <p:txBody>
          <a:bodyPr>
            <a:spAutoFit/>
          </a:bodyPr>
          <a:lstStyle/>
          <a:p>
            <a:pPr marL="342900" indent="-342900" eaLnBrk="1" hangingPunct="1">
              <a:spcBef>
                <a:spcPct val="50000"/>
              </a:spcBef>
            </a:pPr>
            <a:r>
              <a:rPr lang="en-US" altLang="en-US" sz="2800" b="1"/>
              <a:t>Writing the mesh equations by inspection, </a:t>
            </a:r>
          </a:p>
        </p:txBody>
      </p:sp>
      <p:pic>
        <p:nvPicPr>
          <p:cNvPr id="36867" name="Picture 3" descr="(5"/>
          <p:cNvPicPr>
            <a:picLocks noChangeAspect="1" noChangeArrowheads="1"/>
          </p:cNvPicPr>
          <p:nvPr/>
        </p:nvPicPr>
        <p:blipFill>
          <a:blip r:embed="rId2">
            <a:lum bright="-30000" contrast="66000"/>
          </a:blip>
          <a:srcRect l="26901" t="3981" r="25060" b="84106"/>
          <a:stretch>
            <a:fillRect/>
          </a:stretch>
        </p:blipFill>
        <p:spPr bwMode="auto">
          <a:xfrm>
            <a:off x="381000" y="990600"/>
            <a:ext cx="7239000" cy="1371600"/>
          </a:xfrm>
          <a:prstGeom prst="rect">
            <a:avLst/>
          </a:prstGeom>
          <a:noFill/>
          <a:ln w="38100">
            <a:solidFill>
              <a:srgbClr val="000000"/>
            </a:solidFill>
            <a:miter lim="800000"/>
            <a:headEnd/>
            <a:tailEnd/>
          </a:ln>
        </p:spPr>
      </p:pic>
      <p:pic>
        <p:nvPicPr>
          <p:cNvPr id="36868" name="Picture 4" descr="(5"/>
          <p:cNvPicPr>
            <a:picLocks noChangeAspect="1" noChangeArrowheads="1"/>
          </p:cNvPicPr>
          <p:nvPr/>
        </p:nvPicPr>
        <p:blipFill>
          <a:blip r:embed="rId2">
            <a:lum bright="-30000" contrast="66000"/>
          </a:blip>
          <a:srcRect l="26901" t="16554" r="25060" b="72856"/>
          <a:stretch>
            <a:fillRect/>
          </a:stretch>
        </p:blipFill>
        <p:spPr bwMode="auto">
          <a:xfrm>
            <a:off x="381000" y="2514600"/>
            <a:ext cx="7239000" cy="1219200"/>
          </a:xfrm>
          <a:prstGeom prst="rect">
            <a:avLst/>
          </a:prstGeom>
          <a:noFill/>
          <a:ln w="38100">
            <a:solidFill>
              <a:srgbClr val="000000"/>
            </a:solidFill>
            <a:miter lim="800000"/>
            <a:headEnd/>
            <a:tailEnd/>
          </a:ln>
        </p:spPr>
      </p:pic>
      <p:pic>
        <p:nvPicPr>
          <p:cNvPr id="36869" name="Picture 5" descr="(5"/>
          <p:cNvPicPr>
            <a:picLocks noChangeAspect="1" noChangeArrowheads="1"/>
          </p:cNvPicPr>
          <p:nvPr/>
        </p:nvPicPr>
        <p:blipFill>
          <a:blip r:embed="rId2">
            <a:lum bright="-30000" contrast="66000"/>
          </a:blip>
          <a:srcRect l="26901" t="27144" r="25060" b="61606"/>
          <a:stretch>
            <a:fillRect/>
          </a:stretch>
        </p:blipFill>
        <p:spPr bwMode="auto">
          <a:xfrm>
            <a:off x="381000" y="3962400"/>
            <a:ext cx="7239000" cy="1295400"/>
          </a:xfrm>
          <a:prstGeom prst="rect">
            <a:avLst/>
          </a:prstGeom>
          <a:noFill/>
          <a:ln w="38100">
            <a:solidFill>
              <a:srgbClr val="000000"/>
            </a:solidFill>
            <a:miter lim="800000"/>
            <a:headEnd/>
            <a:tailEnd/>
          </a:ln>
        </p:spPr>
      </p:pic>
      <p:sp>
        <p:nvSpPr>
          <p:cNvPr id="36870" name="Text Box 6"/>
          <p:cNvSpPr txBox="1">
            <a:spLocks noChangeArrowheads="1"/>
          </p:cNvSpPr>
          <p:nvPr/>
        </p:nvSpPr>
        <p:spPr bwMode="auto">
          <a:xfrm>
            <a:off x="457200" y="5638800"/>
            <a:ext cx="7848600" cy="519113"/>
          </a:xfrm>
          <a:prstGeom prst="rect">
            <a:avLst/>
          </a:prstGeom>
          <a:noFill/>
          <a:ln w="9525" algn="ctr">
            <a:noFill/>
            <a:miter lim="800000"/>
            <a:headEnd/>
            <a:tailEnd/>
          </a:ln>
        </p:spPr>
        <p:txBody>
          <a:bodyPr>
            <a:spAutoFit/>
          </a:bodyPr>
          <a:lstStyle/>
          <a:p>
            <a:pPr marL="342900" indent="-342900" eaLnBrk="1" hangingPunct="1">
              <a:spcBef>
                <a:spcPct val="50000"/>
              </a:spcBef>
            </a:pPr>
            <a:r>
              <a:rPr lang="en-US" altLang="en-US" sz="2800" b="1"/>
              <a:t>Solving, we get   </a:t>
            </a:r>
            <a:r>
              <a:rPr lang="en-US" altLang="en-US" sz="2800" b="1" i="1">
                <a:solidFill>
                  <a:srgbClr val="0000CC"/>
                </a:solidFill>
              </a:rPr>
              <a:t>I</a:t>
            </a:r>
            <a:r>
              <a:rPr lang="en-US" altLang="en-US" sz="2800" b="1" i="1" baseline="-25000">
                <a:solidFill>
                  <a:srgbClr val="0000CC"/>
                </a:solidFill>
              </a:rPr>
              <a:t>1</a:t>
            </a:r>
            <a:r>
              <a:rPr lang="en-US" altLang="en-US" sz="2800" b="1" i="1">
                <a:solidFill>
                  <a:srgbClr val="0000CC"/>
                </a:solidFill>
              </a:rPr>
              <a:t> = </a:t>
            </a:r>
            <a:r>
              <a:rPr lang="en-US" altLang="en-US" sz="2800" b="1">
                <a:solidFill>
                  <a:srgbClr val="0000CC"/>
                </a:solidFill>
              </a:rPr>
              <a:t>2.55 A,    </a:t>
            </a:r>
            <a:r>
              <a:rPr lang="en-US" altLang="en-US" sz="2800" b="1" i="1">
                <a:solidFill>
                  <a:srgbClr val="0000CC"/>
                </a:solidFill>
              </a:rPr>
              <a:t>I</a:t>
            </a:r>
            <a:r>
              <a:rPr lang="en-US" altLang="en-US" sz="2800" b="1" i="1" baseline="-25000">
                <a:solidFill>
                  <a:srgbClr val="0000CC"/>
                </a:solidFill>
              </a:rPr>
              <a:t>2</a:t>
            </a:r>
            <a:r>
              <a:rPr lang="en-US" altLang="en-US" sz="2800" b="1" i="1">
                <a:solidFill>
                  <a:srgbClr val="0000CC"/>
                </a:solidFill>
              </a:rPr>
              <a:t> </a:t>
            </a:r>
            <a:r>
              <a:rPr lang="en-US" altLang="en-US" sz="2800" b="1">
                <a:solidFill>
                  <a:srgbClr val="0000CC"/>
                </a:solidFill>
              </a:rPr>
              <a:t>= 3.167 A</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304800"/>
            <a:ext cx="7772400" cy="792163"/>
          </a:xfrm>
        </p:spPr>
        <p:txBody>
          <a:bodyPr/>
          <a:lstStyle/>
          <a:p>
            <a:pPr eaLnBrk="1" hangingPunct="1"/>
            <a:r>
              <a:rPr lang="en-US" altLang="en-US" b="1" smtClean="0">
                <a:solidFill>
                  <a:srgbClr val="FF0000"/>
                </a:solidFill>
                <a:latin typeface="Arial" charset="0"/>
              </a:rPr>
              <a:t>Example</a:t>
            </a:r>
          </a:p>
        </p:txBody>
      </p:sp>
      <p:sp>
        <p:nvSpPr>
          <p:cNvPr id="37891" name="Rectangle 3"/>
          <p:cNvSpPr>
            <a:spLocks noGrp="1" noChangeArrowheads="1"/>
          </p:cNvSpPr>
          <p:nvPr>
            <p:ph type="body" sz="half" idx="1"/>
          </p:nvPr>
        </p:nvSpPr>
        <p:spPr>
          <a:xfrm>
            <a:off x="457200" y="1066800"/>
            <a:ext cx="8305800" cy="1143000"/>
          </a:xfrm>
        </p:spPr>
        <p:txBody>
          <a:bodyPr/>
          <a:lstStyle/>
          <a:p>
            <a:pPr eaLnBrk="1" hangingPunct="1"/>
            <a:r>
              <a:rPr lang="en-US" altLang="en-US" sz="2800" b="1" smtClean="0">
                <a:latin typeface="Arial" charset="0"/>
              </a:rPr>
              <a:t>Find the current drawn from the source in the network, using mesh analysis.</a:t>
            </a:r>
          </a:p>
        </p:txBody>
      </p:sp>
      <p:pic>
        <p:nvPicPr>
          <p:cNvPr id="37892" name="Picture 4" descr="5"/>
          <p:cNvPicPr>
            <a:picLocks noGrp="1" noChangeAspect="1" noChangeArrowheads="1"/>
          </p:cNvPicPr>
          <p:nvPr>
            <p:ph sz="half" idx="2"/>
          </p:nvPr>
        </p:nvPicPr>
        <p:blipFill>
          <a:blip r:embed="rId2">
            <a:lum bright="-18000" contrast="42000"/>
          </a:blip>
          <a:srcRect l="3662" t="3349" r="2937" b="19989"/>
          <a:stretch>
            <a:fillRect/>
          </a:stretch>
        </p:blipFill>
        <p:spPr>
          <a:xfrm>
            <a:off x="381000" y="2438400"/>
            <a:ext cx="8382000" cy="2547938"/>
          </a:xfrm>
          <a:noFill/>
          <a:ln w="38100">
            <a:solidFill>
              <a:srgbClr val="000000"/>
            </a:solid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Ex"/>
          <p:cNvPicPr>
            <a:picLocks noChangeAspect="1" noChangeArrowheads="1"/>
          </p:cNvPicPr>
          <p:nvPr/>
        </p:nvPicPr>
        <p:blipFill>
          <a:blip r:embed="rId2">
            <a:lum bright="-30000" contrast="66000"/>
          </a:blip>
          <a:srcRect l="7500" r="8333"/>
          <a:stretch>
            <a:fillRect/>
          </a:stretch>
        </p:blipFill>
        <p:spPr bwMode="auto">
          <a:xfrm>
            <a:off x="304800" y="1828800"/>
            <a:ext cx="8458200" cy="3854450"/>
          </a:xfrm>
          <a:prstGeom prst="rect">
            <a:avLst/>
          </a:prstGeom>
          <a:noFill/>
          <a:ln w="38100">
            <a:solidFill>
              <a:srgbClr val="000000"/>
            </a:solid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398</Words>
  <Application>Microsoft Office PowerPoint</Application>
  <PresentationFormat>On-screen Show (4:3)</PresentationFormat>
  <Paragraphs>48</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Equation</vt:lpstr>
      <vt:lpstr>ELECTRICAL SCIENCE-1 (15B11EC111) UNIT-2 Lecture-4</vt:lpstr>
      <vt:lpstr>Topics to be Discussed</vt:lpstr>
      <vt:lpstr>Mesh Analysis Limitations</vt:lpstr>
      <vt:lpstr>Procedure for Mesh Analysis</vt:lpstr>
      <vt:lpstr>PowerPoint Presentation</vt:lpstr>
      <vt:lpstr>Example</vt:lpstr>
      <vt:lpstr>PowerPoint Presentation</vt:lpstr>
      <vt:lpstr>Example</vt:lpstr>
      <vt:lpstr>PowerPoint Presentation</vt:lpstr>
      <vt:lpstr>mesh analysis</vt:lpstr>
      <vt:lpstr>Example </vt:lpstr>
      <vt:lpstr>PowerPoint Presentation</vt:lpstr>
      <vt:lpstr>Example</vt:lpstr>
      <vt:lpstr>PowerPoint Presentation</vt:lpstr>
      <vt:lpstr>PowerPoint Presentation</vt:lpstr>
      <vt:lpstr>PowerPoint Presentation</vt:lpstr>
      <vt:lpstr>M e s h C u r r e n t A n a l y s i s w i t h C u r r e n t a n d V o l t a g e S o u r c e s  </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Mesh Analysis Limitations</dc:title>
  <dc:creator>gaurav bhatiwada</dc:creator>
  <cp:lastModifiedBy>dell</cp:lastModifiedBy>
  <cp:revision>5</cp:revision>
  <dcterms:created xsi:type="dcterms:W3CDTF">2006-08-16T00:00:00Z</dcterms:created>
  <dcterms:modified xsi:type="dcterms:W3CDTF">2021-02-11T10:57:33Z</dcterms:modified>
</cp:coreProperties>
</file>