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8" r:id="rId2"/>
    <p:sldId id="269" r:id="rId3"/>
    <p:sldId id="270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3175-6AA5-4362-A55D-AD2975B86EFB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D2909-782C-4BF8-BB3A-02714609237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09" indent="-285734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37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12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287" indent="-228587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461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63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8810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5985" indent="-22858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B5D436C-83E1-4AA7-B996-0CEB7094B1FD}" type="slidenum">
              <a:rPr lang="en-IN" altLang="en-US" smtClean="0">
                <a:solidFill>
                  <a:prstClr val="black"/>
                </a:solidFill>
              </a:rPr>
              <a:pPr/>
              <a:t>1</a:t>
            </a:fld>
            <a:endParaRPr lang="en-IN" altLang="en-US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7833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ADFAFA-5C95-4778-B23F-B0E5A512A27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0209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48A116A-3671-4051-89EA-2064047A3FD5}" type="datetime2">
              <a:rPr lang="en-IN"/>
              <a:pPr>
                <a:defRPr/>
              </a:pPr>
              <a:t>Friday, 05 February 2021</a:t>
            </a:fld>
            <a:endParaRPr lang="en-US"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Cicuit Analysis-2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FADD6-FC2B-4AE1-9AD4-39FEF82C20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2F3A78-9469-4A12-931E-F553C9CE5E1B}" type="datetime2">
              <a:rPr lang="en-IN"/>
              <a:pPr>
                <a:defRPr/>
              </a:pPr>
              <a:t>Friday, 05 February 2021</a:t>
            </a:fld>
            <a:endParaRPr lang="en-US"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Cicuit Analysis-2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A73895-8FA7-4999-B050-578D8FEFB6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as.asu.edu/~holbert/ece201/nodalanalysis.html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57350" y="2644777"/>
            <a:ext cx="5829300" cy="1470025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ts val="4525"/>
              </a:lnSpc>
            </a:pP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ELECTRICAL 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SCIENCE-1</a:t>
            </a:r>
            <a: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  <a:t/>
            </a:r>
            <a:br>
              <a:rPr lang="en-US" sz="4000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</a:rPr>
            </a:b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15B11EC111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UNIT-2</a:t>
            </a:r>
            <a: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/>
            </a:r>
            <a:br>
              <a:rPr lang="en-US" altLang="en-US" sz="4000" b="1" dirty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en-US" sz="4000" b="1" dirty="0" smtClean="0">
                <a:latin typeface="Times New Roman" panose="02020603050405020304" pitchFamily="18" charset="0"/>
                <a:ea typeface="DQLMEJ+FranklinGothic-Book"/>
                <a:cs typeface="Times New Roman" panose="02020603050405020304" pitchFamily="18" charset="0"/>
                <a:sym typeface="Wingdings" panose="05000000000000000000" pitchFamily="2" charset="2"/>
              </a:rPr>
              <a:t>Lecture-6</a:t>
            </a:r>
            <a:endParaRPr lang="en-US" altLang="en-US" sz="4000" b="1" dirty="0">
              <a:latin typeface="Times New Roman" panose="02020603050405020304" pitchFamily="18" charset="0"/>
              <a:ea typeface="DQLMEJ+FranklinGothic-Book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075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8FBFA7-3D01-4FF6-A58F-C30292061BB7}" type="slidenum">
              <a:rPr lang="ru-RU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ru-RU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331309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DBD3ACE-FE43-4D88-8866-7FD0C451091F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73E054-A434-4ED9-94A0-DE353753C7A4}" type="slidenum">
              <a:rPr lang="en-US"/>
              <a:pPr/>
              <a:t>10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Example 6</a:t>
            </a:r>
          </a:p>
        </p:txBody>
      </p:sp>
      <p:pic>
        <p:nvPicPr>
          <p:cNvPr id="36869" name="Picture 4" descr="5"/>
          <p:cNvPicPr>
            <a:picLocks noChangeAspect="1" noChangeArrowheads="1"/>
          </p:cNvPicPr>
          <p:nvPr>
            <p:ph idx="1"/>
          </p:nvPr>
        </p:nvPicPr>
        <p:blipFill>
          <a:blip r:embed="rId2">
            <a:lum bright="-18000" contrast="48000"/>
          </a:blip>
          <a:srcRect l="2945" t="4620" r="8701" b="12605"/>
          <a:stretch>
            <a:fillRect/>
          </a:stretch>
        </p:blipFill>
        <p:spPr>
          <a:xfrm>
            <a:off x="304800" y="3200400"/>
            <a:ext cx="8534400" cy="3287713"/>
          </a:xfrm>
          <a:noFill/>
          <a:ln w="57150">
            <a:solidFill>
              <a:srgbClr val="000000"/>
            </a:solidFill>
          </a:ln>
        </p:spPr>
      </p:pic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381000" y="1295400"/>
            <a:ext cx="8229600" cy="13731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sz="2800"/>
              <a:t> Solve the following network using the node-voltage analysis, and determine the current </a:t>
            </a:r>
            <a:r>
              <a:rPr lang="en-US" sz="2800" i="1"/>
              <a:t>I </a:t>
            </a:r>
            <a:r>
              <a:rPr lang="en-US" sz="2800"/>
              <a:t>through the 5-</a:t>
            </a:r>
            <a:r>
              <a:rPr lang="el-GR" sz="2800"/>
              <a:t>Ω</a:t>
            </a:r>
            <a:r>
              <a:rPr lang="en-US" sz="2800"/>
              <a:t> resistor. </a:t>
            </a:r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C46CC38-5EF8-4867-A181-BBC8EA005706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78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D09872-A02D-4058-A883-A7BECCD64A13}" type="slidenum">
              <a:rPr lang="en-US"/>
              <a:pPr/>
              <a:t>11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b="1" smtClean="0">
                <a:solidFill>
                  <a:srgbClr val="A50021"/>
                </a:solidFill>
              </a:rPr>
              <a:t>Solution</a:t>
            </a:r>
          </a:p>
        </p:txBody>
      </p:sp>
      <p:pic>
        <p:nvPicPr>
          <p:cNvPr id="37893" name="Picture 6" descr="5"/>
          <p:cNvPicPr>
            <a:picLocks noChangeAspect="1" noChangeArrowheads="1"/>
          </p:cNvPicPr>
          <p:nvPr>
            <p:ph sz="half" idx="2"/>
          </p:nvPr>
        </p:nvPicPr>
        <p:blipFill>
          <a:blip r:embed="rId2">
            <a:lum bright="-18000" contrast="42000"/>
          </a:blip>
          <a:srcRect l="12137" r="17191"/>
          <a:stretch>
            <a:fillRect/>
          </a:stretch>
        </p:blipFill>
        <p:spPr>
          <a:xfrm>
            <a:off x="838200" y="955675"/>
            <a:ext cx="6781800" cy="5068888"/>
          </a:xfrm>
          <a:noFill/>
          <a:ln w="38100">
            <a:solidFill>
              <a:srgbClr val="0000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A43E79B-8C4D-4DDA-8EFB-7BF01F29CDB1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706C3-3A85-494E-BDB5-C610034D11AA}" type="slidenum">
              <a:rPr lang="en-US"/>
              <a:pPr/>
              <a:t>12</a:t>
            </a:fld>
            <a:endParaRPr lang="en-US"/>
          </a:p>
        </p:txBody>
      </p:sp>
      <p:pic>
        <p:nvPicPr>
          <p:cNvPr id="38916" name="Picture 5" descr="(137a)"/>
          <p:cNvPicPr>
            <a:picLocks noChangeAspect="1" noChangeArrowheads="1"/>
          </p:cNvPicPr>
          <p:nvPr/>
        </p:nvPicPr>
        <p:blipFill>
          <a:blip r:embed="rId2">
            <a:lum bright="-36000" contrast="84000"/>
          </a:blip>
          <a:srcRect l="14583" t="8284" r="28516" b="53743"/>
          <a:stretch>
            <a:fillRect/>
          </a:stretch>
        </p:blipFill>
        <p:spPr bwMode="auto">
          <a:xfrm>
            <a:off x="0" y="1447800"/>
            <a:ext cx="8839200" cy="47117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34C47A7-0DCD-4DEA-8FF5-8B806BF6CF53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C0C8F07-AB03-433E-B603-055222FB17CC}" type="slidenum">
              <a:rPr lang="en-US"/>
              <a:pPr/>
              <a:t>13</a:t>
            </a:fld>
            <a:endParaRPr lang="en-US"/>
          </a:p>
        </p:txBody>
      </p:sp>
      <p:pic>
        <p:nvPicPr>
          <p:cNvPr id="39940" name="Picture 4" descr="(137a)"/>
          <p:cNvPicPr>
            <a:picLocks noChangeAspect="1" noChangeArrowheads="1"/>
          </p:cNvPicPr>
          <p:nvPr/>
        </p:nvPicPr>
        <p:blipFill>
          <a:blip r:embed="rId2">
            <a:lum bright="-36000" contrast="78000"/>
          </a:blip>
          <a:srcRect l="48454" t="45230" r="13542" b="17545"/>
          <a:stretch>
            <a:fillRect/>
          </a:stretch>
        </p:blipFill>
        <p:spPr bwMode="auto">
          <a:xfrm>
            <a:off x="2209800" y="0"/>
            <a:ext cx="5029200" cy="39354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381000" y="4411663"/>
            <a:ext cx="72390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/>
              <a:t>The current through 5-</a:t>
            </a:r>
            <a:r>
              <a:rPr lang="el-GR"/>
              <a:t>Ω</a:t>
            </a:r>
            <a:r>
              <a:rPr lang="en-US"/>
              <a:t> resistor, </a:t>
            </a:r>
            <a:endParaRPr lang="el-GR"/>
          </a:p>
        </p:txBody>
      </p:sp>
      <p:pic>
        <p:nvPicPr>
          <p:cNvPr id="39942" name="Picture 6" descr="(137a)"/>
          <p:cNvPicPr>
            <a:picLocks noChangeAspect="1" noChangeArrowheads="1"/>
          </p:cNvPicPr>
          <p:nvPr/>
        </p:nvPicPr>
        <p:blipFill>
          <a:blip r:embed="rId2">
            <a:lum bright="-42000" contrast="84000"/>
          </a:blip>
          <a:srcRect l="34743" t="87059" r="31949" b="3069"/>
          <a:stretch>
            <a:fillRect/>
          </a:stretch>
        </p:blipFill>
        <p:spPr bwMode="auto">
          <a:xfrm>
            <a:off x="1828800" y="4976813"/>
            <a:ext cx="4724400" cy="1119187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7DC89FA-6949-45EE-B9C5-8AFB4C354002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AEE59E-A213-4511-9188-B23EE2745209}" type="slidenum">
              <a:rPr lang="en-US"/>
              <a:pPr/>
              <a:t>14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A50021"/>
                </a:solidFill>
              </a:rPr>
              <a:t>Choice Between the TWO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eaLnBrk="1" hangingPunct="1"/>
            <a:r>
              <a:rPr lang="en-US" sz="2800" b="1" smtClean="0"/>
              <a:t>We select a method in which the number of equations to be solved is less.</a:t>
            </a:r>
          </a:p>
          <a:p>
            <a:pPr eaLnBrk="1" hangingPunct="1"/>
            <a:r>
              <a:rPr lang="en-US" sz="2800" b="1" smtClean="0"/>
              <a:t>The number of equations to be solved in </a:t>
            </a:r>
            <a:r>
              <a:rPr lang="en-US" sz="2800" b="1" smtClean="0">
                <a:solidFill>
                  <a:srgbClr val="0033CC"/>
                </a:solidFill>
              </a:rPr>
              <a:t>mesh analysis</a:t>
            </a:r>
            <a:r>
              <a:rPr lang="en-US" sz="2800" b="1" smtClean="0"/>
              <a:t> is 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   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                    </a:t>
            </a:r>
            <a:r>
              <a:rPr lang="en-US" b="1" i="1" smtClean="0"/>
              <a:t> b – (n – 1)</a:t>
            </a:r>
          </a:p>
          <a:p>
            <a:pPr eaLnBrk="1" hangingPunct="1"/>
            <a:r>
              <a:rPr lang="en-US" sz="2800" b="1" smtClean="0"/>
              <a:t>The number of equations to be solved in </a:t>
            </a:r>
            <a:r>
              <a:rPr lang="en-US" sz="2800" b="1" smtClean="0">
                <a:solidFill>
                  <a:srgbClr val="0033CC"/>
                </a:solidFill>
              </a:rPr>
              <a:t>nodal analysis</a:t>
            </a:r>
            <a:r>
              <a:rPr lang="en-US" sz="2800" b="1" smtClean="0"/>
              <a:t> is </a:t>
            </a:r>
          </a:p>
          <a:p>
            <a:pPr eaLnBrk="1" hangingPunct="1">
              <a:buFontTx/>
              <a:buNone/>
            </a:pPr>
            <a:r>
              <a:rPr lang="en-US" sz="2800" b="1" smtClean="0"/>
              <a:t>                    </a:t>
            </a:r>
            <a:r>
              <a:rPr lang="en-US" b="1" i="1" smtClean="0"/>
              <a:t> (n – 1)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mtClean="0">
                <a:latin typeface="Times New Roman" pitchFamily="18" charset="0"/>
                <a:cs typeface="Times New Roman" pitchFamily="18" charset="0"/>
              </a:rPr>
              <a:t>1] R.C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Dorf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James A. Svoboda, “Introduction to Electric Circuits”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John Wiley &amp; Sons, 2013.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214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Topics to be </a:t>
            </a:r>
            <a:r>
              <a:rPr lang="en-US" b="1" dirty="0" smtClean="0"/>
              <a:t>Discussed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28650" y="1159100"/>
            <a:ext cx="7886700" cy="5562376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Nodal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Practice Problem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References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9BDA3-1F2F-45F2-80B6-CFADEE268BA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14033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F6A8AE1-49E8-4CCC-B0A9-CB6EFD341042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A8316F-20DF-43A2-820C-9916EFB16E82}" type="slidenum">
              <a:rPr lang="en-US"/>
              <a:pPr/>
              <a:t>3</a:t>
            </a:fld>
            <a:endParaRPr lang="en-US"/>
          </a:p>
        </p:txBody>
      </p:sp>
      <p:sp>
        <p:nvSpPr>
          <p:cNvPr id="16388" name="Rectangle 7"/>
          <p:cNvSpPr>
            <a:spLocks noGrp="1" noChangeArrowheads="1"/>
          </p:cNvSpPr>
          <p:nvPr>
            <p:ph type="title"/>
          </p:nvPr>
        </p:nvSpPr>
        <p:spPr>
          <a:xfrm>
            <a:off x="1295400" y="2362200"/>
            <a:ext cx="6629400" cy="2163763"/>
          </a:xfrm>
          <a:solidFill>
            <a:srgbClr val="FFFF00"/>
          </a:solidFill>
          <a:ln w="38100">
            <a:solidFill>
              <a:srgbClr val="0033CC"/>
            </a:solidFill>
          </a:ln>
        </p:spPr>
        <p:txBody>
          <a:bodyPr/>
          <a:lstStyle/>
          <a:p>
            <a:pPr eaLnBrk="1" hangingPunct="1"/>
            <a:r>
              <a:rPr lang="en-US" sz="6000" smtClean="0">
                <a:solidFill>
                  <a:srgbClr val="FF0066"/>
                </a:solidFill>
                <a:hlinkClick r:id="rId2"/>
              </a:rPr>
              <a:t>Nodal Analysis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2454FD9-9F86-46A0-BE46-829164A27F6C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07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198728-D5A5-4C4A-81D4-93549B9EA49E}" type="slidenum">
              <a:rPr lang="en-US"/>
              <a:pPr/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Example 4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6800"/>
            <a:ext cx="8382000" cy="1066800"/>
          </a:xfrm>
        </p:spPr>
        <p:txBody>
          <a:bodyPr/>
          <a:lstStyle/>
          <a:p>
            <a:pPr eaLnBrk="1" hangingPunct="1"/>
            <a:r>
              <a:rPr lang="en-US" sz="2800" b="1" smtClean="0"/>
              <a:t>Let again tackle Example 2, by writing the matrix equations just by inspection.</a:t>
            </a:r>
          </a:p>
        </p:txBody>
      </p:sp>
      <p:pic>
        <p:nvPicPr>
          <p:cNvPr id="9" name="Picture 4" descr="5"/>
          <p:cNvPicPr>
            <a:picLocks noChangeAspect="1" noChangeArrowheads="1"/>
          </p:cNvPicPr>
          <p:nvPr/>
        </p:nvPicPr>
        <p:blipFill>
          <a:blip r:embed="rId2">
            <a:lum bright="-18000" contrast="48000"/>
          </a:blip>
          <a:srcRect l="5882" r="7353" b="12402"/>
          <a:stretch>
            <a:fillRect/>
          </a:stretch>
        </p:blipFill>
        <p:spPr bwMode="auto">
          <a:xfrm>
            <a:off x="457200" y="2362200"/>
            <a:ext cx="8382000" cy="3302000"/>
          </a:xfrm>
          <a:prstGeom prst="rect">
            <a:avLst/>
          </a:prstGeom>
          <a:noFill/>
          <a:ln w="5715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7B9F470-E868-487D-90D5-F16ABF8C84E3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B9C6B6-3982-496F-AAF7-842854C071A7}" type="slidenum">
              <a:rPr lang="en-US"/>
              <a:pPr/>
              <a:t>5</a:t>
            </a:fld>
            <a:endParaRPr lang="en-US"/>
          </a:p>
        </p:txBody>
      </p:sp>
      <p:pic>
        <p:nvPicPr>
          <p:cNvPr id="31748" name="Picture 4" descr="(134)"/>
          <p:cNvPicPr>
            <a:picLocks noChangeAspect="1" noChangeArrowheads="1"/>
          </p:cNvPicPr>
          <p:nvPr/>
        </p:nvPicPr>
        <p:blipFill>
          <a:blip r:embed="rId2">
            <a:lum bright="-24000" contrast="54000"/>
          </a:blip>
          <a:srcRect l="22855" t="11688" r="24585" b="81758"/>
          <a:stretch>
            <a:fillRect/>
          </a:stretch>
        </p:blipFill>
        <p:spPr bwMode="auto">
          <a:xfrm>
            <a:off x="762000" y="381000"/>
            <a:ext cx="7467600" cy="15240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1749" name="Picture 5" descr="(134)"/>
          <p:cNvPicPr>
            <a:picLocks noChangeAspect="1" noChangeArrowheads="1"/>
          </p:cNvPicPr>
          <p:nvPr/>
        </p:nvPicPr>
        <p:blipFill>
          <a:blip r:embed="rId2">
            <a:lum bright="-24000" contrast="48000"/>
          </a:blip>
          <a:srcRect l="28204" t="20752" r="30769" b="72784"/>
          <a:stretch>
            <a:fillRect/>
          </a:stretch>
        </p:blipFill>
        <p:spPr bwMode="auto">
          <a:xfrm>
            <a:off x="2667000" y="2028825"/>
            <a:ext cx="5715000" cy="14763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31750" name="Picture 6" descr="(134)"/>
          <p:cNvPicPr>
            <a:picLocks noChangeAspect="1" noChangeArrowheads="1"/>
          </p:cNvPicPr>
          <p:nvPr/>
        </p:nvPicPr>
        <p:blipFill>
          <a:blip r:embed="rId2">
            <a:lum bright="-18000" contrast="48000"/>
          </a:blip>
          <a:srcRect l="14377" t="32195" r="56799" b="61397"/>
          <a:stretch>
            <a:fillRect/>
          </a:stretch>
        </p:blipFill>
        <p:spPr bwMode="auto">
          <a:xfrm>
            <a:off x="457200" y="3657600"/>
            <a:ext cx="3200400" cy="11668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962400" y="3886200"/>
            <a:ext cx="5181600" cy="2227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Conductance matrix. </a:t>
            </a:r>
            <a:br>
              <a:rPr lang="en-US" sz="2800">
                <a:solidFill>
                  <a:srgbClr val="0033CC"/>
                </a:solidFill>
              </a:rPr>
            </a:br>
            <a:r>
              <a:rPr lang="en-US" sz="2800" i="1">
                <a:solidFill>
                  <a:srgbClr val="0033CC"/>
                </a:solidFill>
              </a:rPr>
              <a:t>G</a:t>
            </a:r>
            <a:r>
              <a:rPr lang="en-US" sz="2800" i="1" baseline="-25000">
                <a:solidFill>
                  <a:srgbClr val="0033CC"/>
                </a:solidFill>
              </a:rPr>
              <a:t>11 </a:t>
            </a:r>
            <a:r>
              <a:rPr lang="en-US" sz="2800" i="1">
                <a:solidFill>
                  <a:srgbClr val="0033CC"/>
                </a:solidFill>
              </a:rPr>
              <a:t>= </a:t>
            </a:r>
            <a:r>
              <a:rPr lang="en-US" sz="2800" i="1">
                <a:solidFill>
                  <a:srgbClr val="FF0000"/>
                </a:solidFill>
              </a:rPr>
              <a:t>Self-conductance 			of node 1.</a:t>
            </a:r>
            <a:br>
              <a:rPr lang="en-US" sz="2800" i="1">
                <a:solidFill>
                  <a:srgbClr val="FF0000"/>
                </a:solidFill>
              </a:rPr>
            </a:br>
            <a:r>
              <a:rPr lang="en-US" sz="2800" i="1">
                <a:solidFill>
                  <a:srgbClr val="0033CC"/>
                </a:solidFill>
              </a:rPr>
              <a:t>G</a:t>
            </a:r>
            <a:r>
              <a:rPr lang="en-US" sz="2800" i="1" baseline="-25000">
                <a:solidFill>
                  <a:srgbClr val="0033CC"/>
                </a:solidFill>
              </a:rPr>
              <a:t>12</a:t>
            </a:r>
            <a:r>
              <a:rPr lang="en-US" sz="2800" i="1">
                <a:solidFill>
                  <a:srgbClr val="0033CC"/>
                </a:solidFill>
              </a:rPr>
              <a:t>= </a:t>
            </a:r>
            <a:r>
              <a:rPr lang="en-US" sz="2800" i="1">
                <a:solidFill>
                  <a:srgbClr val="FF0000"/>
                </a:solidFill>
              </a:rPr>
              <a:t>Mutual conductance</a:t>
            </a:r>
            <a:br>
              <a:rPr lang="en-US" sz="2800" i="1">
                <a:solidFill>
                  <a:srgbClr val="FF0000"/>
                </a:solidFill>
              </a:rPr>
            </a:br>
            <a:r>
              <a:rPr lang="en-US" sz="2800" i="1">
                <a:solidFill>
                  <a:srgbClr val="FF0000"/>
                </a:solidFill>
              </a:rPr>
              <a:t>	between node 1 and 2.</a:t>
            </a:r>
            <a:endParaRPr lang="en-US" sz="2800" baseline="-25000">
              <a:solidFill>
                <a:srgbClr val="0033CC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3505200" y="1295400"/>
            <a:ext cx="3048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505200" y="1295400"/>
            <a:ext cx="3048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1066800" y="5410200"/>
            <a:ext cx="9144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43F8AB1-A3AF-4D5D-83DF-ACC9CAA42FCD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27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FFD90-B247-4236-8635-17536CFFC214}" type="slidenum">
              <a:rPr lang="en-US"/>
              <a:pPr/>
              <a:t>6</a:t>
            </a:fld>
            <a:endParaRPr lang="en-US"/>
          </a:p>
        </p:txBody>
      </p:sp>
      <p:pic>
        <p:nvPicPr>
          <p:cNvPr id="83972" name="Picture 4" descr="(134)"/>
          <p:cNvPicPr>
            <a:picLocks noChangeAspect="1" noChangeArrowheads="1"/>
          </p:cNvPicPr>
          <p:nvPr/>
        </p:nvPicPr>
        <p:blipFill>
          <a:blip r:embed="rId2">
            <a:lum bright="-24000" contrast="54000"/>
          </a:blip>
          <a:srcRect l="43201" t="32288" r="40892" b="61293"/>
          <a:stretch>
            <a:fillRect/>
          </a:stretch>
        </p:blipFill>
        <p:spPr bwMode="auto">
          <a:xfrm>
            <a:off x="533400" y="381000"/>
            <a:ext cx="2362200" cy="15621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3352800" y="609600"/>
            <a:ext cx="43434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endParaRPr lang="en-US" sz="2800"/>
          </a:p>
        </p:txBody>
      </p:sp>
      <p:sp>
        <p:nvSpPr>
          <p:cNvPr id="83974" name="Text Box 6"/>
          <p:cNvSpPr txBox="1">
            <a:spLocks noChangeArrowheads="1"/>
          </p:cNvSpPr>
          <p:nvPr/>
        </p:nvSpPr>
        <p:spPr bwMode="auto">
          <a:xfrm>
            <a:off x="3048000" y="990600"/>
            <a:ext cx="51816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>
                <a:solidFill>
                  <a:srgbClr val="0033CC"/>
                </a:solidFill>
              </a:rPr>
              <a:t>Node-voltage Matrix.</a:t>
            </a:r>
          </a:p>
        </p:txBody>
      </p:sp>
      <p:pic>
        <p:nvPicPr>
          <p:cNvPr id="83975" name="Picture 7" descr="(134)"/>
          <p:cNvPicPr>
            <a:picLocks noChangeAspect="1" noChangeArrowheads="1"/>
          </p:cNvPicPr>
          <p:nvPr/>
        </p:nvPicPr>
        <p:blipFill>
          <a:blip r:embed="rId2">
            <a:lum bright="-24000" contrast="54000"/>
          </a:blip>
          <a:srcRect l="66290" t="32288" r="17802" b="61293"/>
          <a:stretch>
            <a:fillRect/>
          </a:stretch>
        </p:blipFill>
        <p:spPr bwMode="auto">
          <a:xfrm>
            <a:off x="533400" y="2438400"/>
            <a:ext cx="2362200" cy="156210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3124200" y="2971800"/>
            <a:ext cx="5715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>
                <a:solidFill>
                  <a:srgbClr val="0033CC"/>
                </a:solidFill>
              </a:rPr>
              <a:t>Node current-source Matrix.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04800" y="4487863"/>
            <a:ext cx="8382000" cy="158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>
                <a:solidFill>
                  <a:srgbClr val="FF0000"/>
                </a:solidFill>
              </a:rPr>
              <a:t>Note </a:t>
            </a:r>
            <a:r>
              <a:rPr lang="en-US" sz="2800"/>
              <a:t>that all the elements on the major diagonal of matrix G are positive.</a:t>
            </a:r>
          </a:p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FF0000"/>
                </a:solidFill>
              </a:rPr>
              <a:t>	</a:t>
            </a:r>
            <a:r>
              <a:rPr lang="en-US" sz="2800"/>
              <a:t>All off-diagonal elements are negative or zero.</a:t>
            </a:r>
            <a:endParaRPr 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3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39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6DA0E5F-64CF-439B-8EB0-7027917E373E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3795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196C98-BD27-4EB6-89C6-A88D901634B9}" type="slidenum">
              <a:rPr lang="en-US"/>
              <a:pPr/>
              <a:t>7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pPr eaLnBrk="1" hangingPunct="1"/>
            <a:r>
              <a:rPr lang="en-US" sz="4000" b="1" smtClean="0">
                <a:solidFill>
                  <a:srgbClr val="A50021"/>
                </a:solidFill>
              </a:rPr>
              <a:t>Example 5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 eaLnBrk="1" hangingPunct="1"/>
            <a:r>
              <a:rPr lang="en-US" sz="2800" b="1" smtClean="0"/>
              <a:t> Solve the following network using the node-voltage analysis, and determine the current through the 2-S resistor. </a:t>
            </a:r>
            <a:endParaRPr lang="el-GR" sz="2800" b="1" smtClean="0"/>
          </a:p>
        </p:txBody>
      </p:sp>
      <p:pic>
        <p:nvPicPr>
          <p:cNvPr id="33798" name="Picture 4" descr="5"/>
          <p:cNvPicPr>
            <a:picLocks noChangeAspect="1" noChangeArrowheads="1"/>
          </p:cNvPicPr>
          <p:nvPr>
            <p:ph sz="quarter" idx="2"/>
          </p:nvPr>
        </p:nvPicPr>
        <p:blipFill>
          <a:blip r:embed="rId2">
            <a:lum bright="-30000" contrast="54000"/>
          </a:blip>
          <a:srcRect l="4347" t="4060" r="6522" b="6599"/>
          <a:stretch>
            <a:fillRect/>
          </a:stretch>
        </p:blipFill>
        <p:spPr>
          <a:xfrm>
            <a:off x="1219200" y="2709863"/>
            <a:ext cx="6172200" cy="3311525"/>
          </a:xfrm>
          <a:noFill/>
          <a:ln w="38100">
            <a:solidFill>
              <a:srgbClr val="000000"/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42D6BB2-ED69-4628-B400-4F1504FC08FC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9F48F-30B1-4921-8EBC-E932DEDA16EC}" type="slidenum">
              <a:rPr lang="en-US"/>
              <a:pPr/>
              <a:t>8</a:t>
            </a:fld>
            <a:endParaRPr lang="en-US"/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609600" y="228600"/>
            <a:ext cx="8229600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None/>
            </a:pPr>
            <a:r>
              <a:rPr lang="en-US" sz="2800">
                <a:solidFill>
                  <a:srgbClr val="0000CC"/>
                </a:solidFill>
              </a:rPr>
              <a:t>We can write the nodal voltage equation in matrix form, directly by inspection :</a:t>
            </a:r>
          </a:p>
        </p:txBody>
      </p:sp>
      <p:pic>
        <p:nvPicPr>
          <p:cNvPr id="34821" name="Picture 6" descr="(135)"/>
          <p:cNvPicPr>
            <a:picLocks noChangeAspect="1" noChangeArrowheads="1"/>
          </p:cNvPicPr>
          <p:nvPr/>
        </p:nvPicPr>
        <p:blipFill>
          <a:blip r:embed="rId2">
            <a:lum bright="-30000" contrast="78000"/>
          </a:blip>
          <a:srcRect l="8333" t="22507" r="20833" b="10936"/>
          <a:stretch>
            <a:fillRect/>
          </a:stretch>
        </p:blipFill>
        <p:spPr bwMode="auto">
          <a:xfrm>
            <a:off x="228600" y="1828800"/>
            <a:ext cx="8763000" cy="2809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1CCDCD80-8AA7-4300-9B5E-BB154FEAF4B6}" type="datetime2">
              <a:rPr lang="en-IN"/>
              <a:pPr/>
              <a:t>Friday, 05 February 2021</a:t>
            </a:fld>
            <a:endParaRPr lang="en-US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FD438E-BF9A-40D0-A912-C2390C1E8DD0}" type="slidenum">
              <a:rPr lang="en-US"/>
              <a:pPr/>
              <a:t>9</a:t>
            </a:fld>
            <a:endParaRPr lang="en-US"/>
          </a:p>
        </p:txBody>
      </p:sp>
      <p:pic>
        <p:nvPicPr>
          <p:cNvPr id="35844" name="Picture 4" descr="Ex"/>
          <p:cNvPicPr>
            <a:picLocks noChangeAspect="1" noChangeArrowheads="1"/>
          </p:cNvPicPr>
          <p:nvPr/>
        </p:nvPicPr>
        <p:blipFill>
          <a:blip r:embed="rId2">
            <a:lum bright="-18000" contrast="54000"/>
          </a:blip>
          <a:srcRect l="32967" r="26530" b="20787"/>
          <a:stretch>
            <a:fillRect/>
          </a:stretch>
        </p:blipFill>
        <p:spPr bwMode="auto">
          <a:xfrm>
            <a:off x="2438400" y="152400"/>
            <a:ext cx="4495800" cy="4414838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304800" y="4564063"/>
            <a:ext cx="70866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>
                <a:solidFill>
                  <a:srgbClr val="0000CC"/>
                </a:solidFill>
              </a:rPr>
              <a:t>Current through 2-S resistor is</a:t>
            </a:r>
          </a:p>
        </p:txBody>
      </p:sp>
      <p:pic>
        <p:nvPicPr>
          <p:cNvPr id="35846" name="Picture 6" descr="Ex"/>
          <p:cNvPicPr>
            <a:picLocks noChangeAspect="1" noChangeArrowheads="1"/>
          </p:cNvPicPr>
          <p:nvPr/>
        </p:nvPicPr>
        <p:blipFill>
          <a:blip r:embed="rId2">
            <a:lum bright="-30000" contrast="60000"/>
          </a:blip>
          <a:srcRect l="23547" t="84227" r="19937"/>
          <a:stretch>
            <a:fillRect/>
          </a:stretch>
        </p:blipFill>
        <p:spPr bwMode="auto">
          <a:xfrm>
            <a:off x="1981200" y="5253038"/>
            <a:ext cx="6324600" cy="99536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</Words>
  <Application>Microsoft Office PowerPoint</Application>
  <PresentationFormat>On-screen Show (4:3)</PresentationFormat>
  <Paragraphs>58</Paragraphs>
  <Slides>15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ELECTRICAL SCIENCE-1 (15B11EC111) UNIT-2 Lecture-6</vt:lpstr>
      <vt:lpstr>Topics to be Discussed</vt:lpstr>
      <vt:lpstr>Nodal Analysis</vt:lpstr>
      <vt:lpstr>Example 4</vt:lpstr>
      <vt:lpstr>Slide 5</vt:lpstr>
      <vt:lpstr>Slide 6</vt:lpstr>
      <vt:lpstr>Example 5</vt:lpstr>
      <vt:lpstr>Slide 8</vt:lpstr>
      <vt:lpstr>Slide 9</vt:lpstr>
      <vt:lpstr>Example 6</vt:lpstr>
      <vt:lpstr>Solution</vt:lpstr>
      <vt:lpstr>Slide 12</vt:lpstr>
      <vt:lpstr>Slide 13</vt:lpstr>
      <vt:lpstr>Choice Between the TWO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SCIENCE-1 (15B11EC111) UNIT-2 Lecture-5</dc:title>
  <dc:creator>gaurav bhatiwada</dc:creator>
  <cp:lastModifiedBy>Neetu Joshi</cp:lastModifiedBy>
  <cp:revision>2</cp:revision>
  <dcterms:created xsi:type="dcterms:W3CDTF">2006-08-16T00:00:00Z</dcterms:created>
  <dcterms:modified xsi:type="dcterms:W3CDTF">2021-02-05T06:17:10Z</dcterms:modified>
</cp:coreProperties>
</file>