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65" r:id="rId5"/>
    <p:sldId id="266" r:id="rId6"/>
    <p:sldId id="267" r:id="rId7"/>
    <p:sldId id="276" r:id="rId8"/>
    <p:sldId id="259" r:id="rId9"/>
    <p:sldId id="260" r:id="rId10"/>
    <p:sldId id="261" r:id="rId11"/>
    <p:sldId id="262" r:id="rId12"/>
    <p:sldId id="263" r:id="rId13"/>
    <p:sldId id="264"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4D632-01A0-4F10-8559-289CC7CF08EE}" type="datetimeFigureOut">
              <a:rPr lang="en-US" smtClean="0"/>
              <a:pPr/>
              <a:t>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E356D4-E500-4688-8804-2A8E9C2F04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5D436C-83E1-4AA7-B996-0CEB7094B1FD}" type="slidenum">
              <a:rPr lang="en-IN" altLang="en-US" smtClean="0">
                <a:solidFill>
                  <a:prstClr val="black"/>
                </a:solidFill>
              </a:rPr>
              <a:pPr/>
              <a:t>1</a:t>
            </a:fld>
            <a:endParaRPr lang="en-IN" altLang="en-US" smtClean="0">
              <a:solidFill>
                <a:prstClr val="black"/>
              </a:solidFill>
            </a:endParaRPr>
          </a:p>
        </p:txBody>
      </p:sp>
    </p:spTree>
    <p:extLst>
      <p:ext uri="{BB962C8B-B14F-4D97-AF65-F5344CB8AC3E}">
        <p14:creationId xmlns="" xmlns:p14="http://schemas.microsoft.com/office/powerpoint/2010/main" val="65783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DFAFA-5C95-4778-B23F-B0E5A512A27D}" type="slidenum">
              <a:rPr lang="en-US" smtClean="0"/>
              <a:pPr/>
              <a:t>2</a:t>
            </a:fld>
            <a:endParaRPr lang="en-US"/>
          </a:p>
        </p:txBody>
      </p:sp>
    </p:spTree>
    <p:extLst>
      <p:ext uri="{BB962C8B-B14F-4D97-AF65-F5344CB8AC3E}">
        <p14:creationId xmlns="" xmlns:p14="http://schemas.microsoft.com/office/powerpoint/2010/main" val="207020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E356D4-E500-4688-8804-2A8E9C2F04B3}"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1/16/2021</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657350" y="2644777"/>
            <a:ext cx="5829300" cy="1470025"/>
          </a:xfrm>
        </p:spPr>
        <p:txBody>
          <a:bodyPr>
            <a:normAutofit fontScale="90000"/>
          </a:bodyPr>
          <a:lstStyle/>
          <a:p>
            <a:pPr eaLnBrk="1" hangingPunct="1">
              <a:lnSpc>
                <a:spcPts val="4525"/>
              </a:lnSpc>
            </a:pP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ELECTRICAL </a:t>
            </a: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SCIENCE-1</a:t>
            </a:r>
            <a:r>
              <a:rPr lang="en-US" sz="4000" dirty="0">
                <a:latin typeface="Times New Roman" panose="02020603050405020304" pitchFamily="18" charset="0"/>
                <a:ea typeface="DQLMEJ+FranklinGothic-Book"/>
                <a:cs typeface="Times New Roman" panose="02020603050405020304" pitchFamily="18" charset="0"/>
              </a:rPr>
              <a:t/>
            </a:r>
            <a:br>
              <a:rPr lang="en-US" sz="4000" dirty="0">
                <a:latin typeface="Times New Roman" panose="02020603050405020304" pitchFamily="18" charset="0"/>
                <a:ea typeface="DQLMEJ+FranklinGothic-Book"/>
                <a:cs typeface="Times New Roman" panose="02020603050405020304" pitchFamily="18" charset="0"/>
              </a:rPr>
            </a:b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a:t>
            </a: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15B11EC111</a:t>
            </a: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a:t>
            </a:r>
            <a:b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b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UNIT-1</a:t>
            </a: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
            </a:r>
            <a:b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b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Lecture-2</a:t>
            </a:r>
            <a:endPar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endParaRPr>
          </a:p>
        </p:txBody>
      </p:sp>
      <p:sp>
        <p:nvSpPr>
          <p:cNvPr id="3075"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8FBFA7-3D01-4FF6-A58F-C30292061BB7}" type="slidenum">
              <a:rPr lang="ru-RU" altLang="en-US" sz="1200">
                <a:solidFill>
                  <a:srgbClr val="898989"/>
                </a:solidFill>
              </a:rPr>
              <a:pPr>
                <a:spcBef>
                  <a:spcPct val="0"/>
                </a:spcBef>
                <a:buFontTx/>
                <a:buNone/>
              </a:pPr>
              <a:t>1</a:t>
            </a:fld>
            <a:endParaRPr lang="ru-RU" altLang="en-US" sz="1200">
              <a:solidFill>
                <a:srgbClr val="898989"/>
              </a:solidFill>
            </a:endParaRPr>
          </a:p>
        </p:txBody>
      </p:sp>
    </p:spTree>
    <p:extLst>
      <p:ext uri="{BB962C8B-B14F-4D97-AF65-F5344CB8AC3E}">
        <p14:creationId xmlns="" xmlns:p14="http://schemas.microsoft.com/office/powerpoint/2010/main" val="3433130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10600" cy="3785652"/>
          </a:xfrm>
          <a:prstGeom prst="rect">
            <a:avLst/>
          </a:prstGeom>
          <a:noFill/>
        </p:spPr>
        <p:txBody>
          <a:bodyPr wrap="square" rtlCol="0">
            <a:spAutoFit/>
          </a:bodyPr>
          <a:lstStyle/>
          <a:p>
            <a:r>
              <a:rPr lang="en-US" sz="2400" dirty="0" smtClean="0"/>
              <a:t>A direct current is a current of constant magnitude.</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A time-varying current </a:t>
            </a:r>
            <a:r>
              <a:rPr lang="en-US" sz="2400" dirty="0" err="1" smtClean="0"/>
              <a:t>i</a:t>
            </a:r>
            <a:r>
              <a:rPr lang="en-US" sz="2400" dirty="0" smtClean="0"/>
              <a:t>(t) can take many forms such as ramp, sinusoid, or an exponential. The sinusoidal current is called an alternating current (ac). </a:t>
            </a:r>
            <a:endParaRPr lang="en-US" sz="2400" dirty="0"/>
          </a:p>
        </p:txBody>
      </p:sp>
      <p:pic>
        <p:nvPicPr>
          <p:cNvPr id="21506" name="Picture 2"/>
          <p:cNvPicPr>
            <a:picLocks noChangeAspect="1" noChangeArrowheads="1"/>
          </p:cNvPicPr>
          <p:nvPr/>
        </p:nvPicPr>
        <p:blipFill>
          <a:blip r:embed="rId2"/>
          <a:srcRect/>
          <a:stretch>
            <a:fillRect/>
          </a:stretch>
        </p:blipFill>
        <p:spPr bwMode="auto">
          <a:xfrm>
            <a:off x="2819400" y="990599"/>
            <a:ext cx="2590800" cy="1767555"/>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2895600" y="4267200"/>
            <a:ext cx="2590800" cy="1955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82000" cy="6370975"/>
          </a:xfrm>
          <a:prstGeom prst="rect">
            <a:avLst/>
          </a:prstGeom>
          <a:noFill/>
        </p:spPr>
        <p:txBody>
          <a:bodyPr wrap="square" rtlCol="0">
            <a:spAutoFit/>
          </a:bodyPr>
          <a:lstStyle/>
          <a:p>
            <a:r>
              <a:rPr lang="en-US" sz="2400" dirty="0" smtClean="0"/>
              <a:t>If current, </a:t>
            </a:r>
            <a:r>
              <a:rPr lang="en-US" sz="2400" dirty="0" err="1" smtClean="0"/>
              <a:t>i</a:t>
            </a:r>
            <a:r>
              <a:rPr lang="en-US" sz="2400" dirty="0" smtClean="0"/>
              <a:t> is given, charge q can be readily calculated.</a:t>
            </a:r>
          </a:p>
          <a:p>
            <a:endParaRPr lang="en-US" sz="2400" dirty="0" smtClean="0"/>
          </a:p>
          <a:p>
            <a:endParaRPr lang="en-US" sz="2400" dirty="0" smtClean="0"/>
          </a:p>
          <a:p>
            <a:endParaRPr lang="en-US" sz="2400" dirty="0" smtClean="0"/>
          </a:p>
          <a:p>
            <a:r>
              <a:rPr lang="en-US" sz="2400" dirty="0" smtClean="0"/>
              <a:t>Where q(0) is the charge at t=0.</a:t>
            </a:r>
          </a:p>
          <a:p>
            <a:endParaRPr lang="en-US" sz="2400" dirty="0" smtClean="0"/>
          </a:p>
          <a:p>
            <a:r>
              <a:rPr lang="en-US" sz="2400" dirty="0" smtClean="0">
                <a:solidFill>
                  <a:srgbClr val="FF0000"/>
                </a:solidFill>
              </a:rPr>
              <a:t>Q. Find the current in an element when the charge entering the element is q = 12t C, where time, t is in seconds.</a:t>
            </a:r>
          </a:p>
          <a:p>
            <a:endParaRPr lang="en-US" sz="2400" dirty="0" smtClean="0"/>
          </a:p>
          <a:p>
            <a:r>
              <a:rPr lang="en-US" sz="2400" dirty="0" smtClean="0"/>
              <a:t>Ans. I = 12 A</a:t>
            </a:r>
          </a:p>
          <a:p>
            <a:endParaRPr lang="en-US" sz="2400" dirty="0" smtClean="0"/>
          </a:p>
          <a:p>
            <a:r>
              <a:rPr lang="en-US" sz="2400" dirty="0" smtClean="0">
                <a:solidFill>
                  <a:srgbClr val="FF0000"/>
                </a:solidFill>
              </a:rPr>
              <a:t>Q. Find the charge that has entered an element by time, t when I = 8t</a:t>
            </a:r>
            <a:r>
              <a:rPr lang="en-US" sz="2400" baseline="30000" dirty="0" smtClean="0">
                <a:solidFill>
                  <a:srgbClr val="FF0000"/>
                </a:solidFill>
              </a:rPr>
              <a:t>2</a:t>
            </a:r>
            <a:r>
              <a:rPr lang="en-US" sz="2400" dirty="0" smtClean="0">
                <a:solidFill>
                  <a:srgbClr val="FF0000"/>
                </a:solidFill>
              </a:rPr>
              <a:t>-4t A, t&gt;0 A. Assume q(t)=0 for t&lt;0.</a:t>
            </a:r>
          </a:p>
          <a:p>
            <a:endParaRPr lang="en-US" sz="2400" dirty="0" smtClean="0"/>
          </a:p>
          <a:p>
            <a:r>
              <a:rPr lang="en-US" sz="2400" dirty="0" smtClean="0"/>
              <a:t>Ans. (8/3)t</a:t>
            </a:r>
            <a:r>
              <a:rPr lang="en-US" sz="2400" baseline="30000" dirty="0" smtClean="0"/>
              <a:t>3</a:t>
            </a:r>
            <a:r>
              <a:rPr lang="en-US" sz="2400" dirty="0" smtClean="0"/>
              <a:t>-2t</a:t>
            </a:r>
            <a:r>
              <a:rPr lang="en-US" sz="2400" baseline="30000" dirty="0" smtClean="0"/>
              <a:t>2</a:t>
            </a:r>
            <a:r>
              <a:rPr lang="en-US" sz="2400" dirty="0" smtClean="0"/>
              <a:t> C</a:t>
            </a:r>
          </a:p>
          <a:p>
            <a:endParaRPr lang="en-US" sz="2400" dirty="0" smtClean="0"/>
          </a:p>
          <a:p>
            <a:r>
              <a:rPr lang="en-US" sz="2400" dirty="0" smtClean="0"/>
              <a:t>  </a:t>
            </a:r>
            <a:endParaRPr lang="en-US" sz="2400" dirty="0"/>
          </a:p>
        </p:txBody>
      </p:sp>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399" y="838200"/>
            <a:ext cx="2939143" cy="685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458200" cy="5386090"/>
          </a:xfrm>
          <a:prstGeom prst="rect">
            <a:avLst/>
          </a:prstGeom>
          <a:noFill/>
        </p:spPr>
        <p:txBody>
          <a:bodyPr wrap="square" rtlCol="0">
            <a:spAutoFit/>
          </a:bodyPr>
          <a:lstStyle/>
          <a:p>
            <a:r>
              <a:rPr lang="en-US" sz="3200" dirty="0" smtClean="0"/>
              <a:t>Voltage or </a:t>
            </a:r>
            <a:r>
              <a:rPr lang="en-US" sz="3200" dirty="0" smtClean="0"/>
              <a:t>potential [1]</a:t>
            </a:r>
            <a:endParaRPr lang="en-US" sz="3200" dirty="0" smtClean="0"/>
          </a:p>
          <a:p>
            <a:pPr>
              <a:buFont typeface="Arial" pitchFamily="34" charset="0"/>
              <a:buChar char="•"/>
            </a:pPr>
            <a:r>
              <a:rPr lang="en-US" sz="2400" dirty="0" smtClean="0"/>
              <a:t>The absolute potential of a point is defined as the amount of work done to bring a unit positive charge from infinity to that point.</a:t>
            </a:r>
          </a:p>
          <a:p>
            <a:pPr>
              <a:buFont typeface="Arial" pitchFamily="34" charset="0"/>
              <a:buChar char="•"/>
            </a:pPr>
            <a:r>
              <a:rPr lang="en-US" sz="2400" dirty="0" smtClean="0"/>
              <a:t>The basic variables in an electric circuit are current and voltage.</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When considering </a:t>
            </a:r>
            <a:r>
              <a:rPr lang="en-US" sz="2400" dirty="0" err="1" smtClean="0"/>
              <a:t>v</a:t>
            </a:r>
            <a:r>
              <a:rPr lang="en-US" sz="2400" baseline="-25000" dirty="0" err="1" smtClean="0"/>
              <a:t>ba</a:t>
            </a:r>
            <a:r>
              <a:rPr lang="en-US" sz="2400" dirty="0" smtClean="0"/>
              <a:t>, the terminal b is called + terminal and terminal a is called the – terminal.</a:t>
            </a:r>
          </a:p>
          <a:p>
            <a:pPr>
              <a:buFont typeface="Arial" pitchFamily="34" charset="0"/>
              <a:buChar char="•"/>
            </a:pPr>
            <a:r>
              <a:rPr lang="en-US" sz="2400" dirty="0" smtClean="0"/>
              <a:t>On the other hand, for </a:t>
            </a:r>
            <a:r>
              <a:rPr lang="en-US" sz="2400" dirty="0" err="1" smtClean="0"/>
              <a:t>v</a:t>
            </a:r>
            <a:r>
              <a:rPr lang="en-US" sz="2400" baseline="-25000" dirty="0" err="1" smtClean="0"/>
              <a:t>ab</a:t>
            </a:r>
            <a:r>
              <a:rPr lang="en-US" sz="2400" dirty="0" smtClean="0"/>
              <a:t>, the terminal a is called + terminal and terminal b is called – terminal.</a:t>
            </a:r>
          </a:p>
          <a:p>
            <a:pPr>
              <a:buFont typeface="Arial" pitchFamily="34" charset="0"/>
              <a:buChar char="•"/>
            </a:pPr>
            <a:endParaRPr lang="en-US" sz="2400" dirty="0"/>
          </a:p>
        </p:txBody>
      </p:sp>
      <p:pic>
        <p:nvPicPr>
          <p:cNvPr id="23554" name="Picture 2"/>
          <p:cNvPicPr>
            <a:picLocks noChangeAspect="1" noChangeArrowheads="1"/>
          </p:cNvPicPr>
          <p:nvPr/>
        </p:nvPicPr>
        <p:blipFill>
          <a:blip r:embed="rId3"/>
          <a:srcRect/>
          <a:stretch>
            <a:fillRect/>
          </a:stretch>
        </p:blipFill>
        <p:spPr bwMode="auto">
          <a:xfrm>
            <a:off x="3048000" y="2590800"/>
            <a:ext cx="1981200" cy="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458200" cy="5509200"/>
          </a:xfrm>
          <a:prstGeom prst="rect">
            <a:avLst/>
          </a:prstGeom>
          <a:noFill/>
        </p:spPr>
        <p:txBody>
          <a:bodyPr wrap="square" rtlCol="0">
            <a:spAutoFit/>
          </a:bodyPr>
          <a:lstStyle/>
          <a:p>
            <a:r>
              <a:rPr lang="en-US" sz="3200" dirty="0" err="1" smtClean="0">
                <a:solidFill>
                  <a:srgbClr val="FF0000"/>
                </a:solidFill>
              </a:rPr>
              <a:t>Numericals</a:t>
            </a:r>
            <a:endParaRPr lang="en-US" sz="3200" dirty="0" smtClean="0">
              <a:solidFill>
                <a:srgbClr val="FF0000"/>
              </a:solidFill>
            </a:endParaRPr>
          </a:p>
          <a:p>
            <a:endParaRPr lang="en-US" sz="3200" dirty="0" smtClean="0"/>
          </a:p>
          <a:p>
            <a:r>
              <a:rPr lang="en-US" sz="2400" dirty="0" smtClean="0"/>
              <a:t>Q1. The current </a:t>
            </a:r>
            <a:r>
              <a:rPr lang="en-US" sz="2400" dirty="0" err="1" smtClean="0"/>
              <a:t>i</a:t>
            </a:r>
            <a:r>
              <a:rPr lang="en-US" sz="2400" dirty="0" smtClean="0"/>
              <a:t>(t) in a 100 </a:t>
            </a:r>
            <a:r>
              <a:rPr lang="en-US" sz="2400" dirty="0" err="1" smtClean="0"/>
              <a:t>mH</a:t>
            </a:r>
            <a:r>
              <a:rPr lang="en-US" sz="2400" dirty="0" smtClean="0"/>
              <a:t> inductor connected in a telephone circuit changes according to:</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r>
              <a:rPr lang="en-US" sz="2400" dirty="0" smtClean="0"/>
              <a:t>Where the units of time are seconds and the units of current are amperes. Determine the voltage in the inductor.</a:t>
            </a:r>
          </a:p>
          <a:p>
            <a:r>
              <a:rPr lang="en-US" sz="2400" dirty="0" smtClean="0"/>
              <a:t> </a:t>
            </a:r>
            <a:endParaRPr lang="en-US" sz="2400" dirty="0"/>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76400" y="2514600"/>
            <a:ext cx="4256532" cy="1600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3785652"/>
          </a:xfrm>
          <a:prstGeom prst="rect">
            <a:avLst/>
          </a:prstGeom>
          <a:noFill/>
        </p:spPr>
        <p:txBody>
          <a:bodyPr wrap="square" rtlCol="0">
            <a:spAutoFit/>
          </a:bodyPr>
          <a:lstStyle/>
          <a:p>
            <a:r>
              <a:rPr lang="en-US" sz="2400" dirty="0" smtClean="0"/>
              <a:t>Ans.</a:t>
            </a:r>
          </a:p>
          <a:p>
            <a:endParaRPr lang="en-US" sz="2400" dirty="0" smtClean="0"/>
          </a:p>
          <a:p>
            <a:endParaRPr lang="en-US" sz="2400" dirty="0" smtClean="0"/>
          </a:p>
          <a:p>
            <a:endParaRPr lang="en-US" sz="2400" dirty="0" smtClean="0"/>
          </a:p>
          <a:p>
            <a:endParaRPr lang="en-US" sz="2400" dirty="0" smtClean="0"/>
          </a:p>
          <a:p>
            <a:r>
              <a:rPr lang="en-US" sz="2400" dirty="0" smtClean="0"/>
              <a:t>Therefore,</a:t>
            </a:r>
          </a:p>
          <a:p>
            <a:endParaRPr lang="en-US" sz="2400" dirty="0" smtClean="0"/>
          </a:p>
          <a:p>
            <a:endParaRPr lang="en-US" sz="2400" dirty="0" smtClean="0"/>
          </a:p>
          <a:p>
            <a:endParaRPr lang="en-US" sz="2400" dirty="0" smtClean="0"/>
          </a:p>
          <a:p>
            <a:r>
              <a:rPr lang="en-US" sz="2400" dirty="0" smtClean="0"/>
              <a:t>  </a:t>
            </a:r>
            <a:endParaRPr lang="en-US" sz="2400" dirty="0"/>
          </a:p>
        </p:txBody>
      </p:sp>
      <p:pic>
        <p:nvPicPr>
          <p:cNvPr id="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533400"/>
            <a:ext cx="1447800" cy="983411"/>
          </a:xfrm>
          <a:prstGeom prst="rect">
            <a:avLst/>
          </a:prstGeom>
          <a:noFill/>
        </p:spPr>
      </p:pic>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69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90800" y="3200400"/>
            <a:ext cx="3867912" cy="1371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4524315"/>
          </a:xfrm>
          <a:prstGeom prst="rect">
            <a:avLst/>
          </a:prstGeom>
          <a:noFill/>
        </p:spPr>
        <p:txBody>
          <a:bodyPr wrap="square" rtlCol="0">
            <a:spAutoFit/>
          </a:bodyPr>
          <a:lstStyle/>
          <a:p>
            <a:r>
              <a:rPr lang="en-US" sz="2400" dirty="0" smtClean="0"/>
              <a:t>Q2. The voltage v(t) across a 25 </a:t>
            </a:r>
            <a:r>
              <a:rPr lang="en-US" sz="2400" dirty="0" err="1" smtClean="0"/>
              <a:t>mH</a:t>
            </a:r>
            <a:r>
              <a:rPr lang="en-US" sz="2400" dirty="0" smtClean="0"/>
              <a:t> inductor used in a fusion power experiment is:</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r>
              <a:rPr lang="en-US" sz="2400" dirty="0" smtClean="0"/>
              <a:t>Where the units of time are s and the units of voltage are V. The current in this inductor is zero before the voltage changes at t=0. Determine the current in the inductor. </a:t>
            </a:r>
            <a:endParaRPr lang="en-US" sz="2400" dirty="0"/>
          </a:p>
        </p:txBody>
      </p:sp>
      <p:sp>
        <p:nvSpPr>
          <p:cNvPr id="307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1524000"/>
            <a:ext cx="5610808" cy="1676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458200" cy="3046988"/>
          </a:xfrm>
          <a:prstGeom prst="rect">
            <a:avLst/>
          </a:prstGeom>
          <a:noFill/>
        </p:spPr>
        <p:txBody>
          <a:bodyPr wrap="square" rtlCol="0">
            <a:spAutoFit/>
          </a:bodyPr>
          <a:lstStyle/>
          <a:p>
            <a:r>
              <a:rPr lang="en-US" sz="2400" dirty="0" smtClean="0"/>
              <a:t>Ans.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Therefore,</a:t>
            </a:r>
            <a:r>
              <a:rPr lang="en-US" dirty="0" smtClean="0"/>
              <a:t> </a:t>
            </a:r>
            <a:endParaRPr lang="en-US" dirty="0"/>
          </a:p>
        </p:txBody>
      </p:sp>
      <p:pic>
        <p:nvPicPr>
          <p:cNvPr id="4"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57400" y="685800"/>
            <a:ext cx="3636818" cy="1143000"/>
          </a:xfrm>
          <a:prstGeom prst="rect">
            <a:avLst/>
          </a:prstGeom>
          <a:noFill/>
        </p:spPr>
      </p:pic>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57400" y="3733800"/>
            <a:ext cx="3965510" cy="1143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458200" cy="6001643"/>
          </a:xfrm>
          <a:prstGeom prst="rect">
            <a:avLst/>
          </a:prstGeom>
          <a:noFill/>
        </p:spPr>
        <p:txBody>
          <a:bodyPr wrap="square" rtlCol="0">
            <a:spAutoFit/>
          </a:bodyPr>
          <a:lstStyle/>
          <a:p>
            <a:r>
              <a:rPr lang="en-US" sz="2400" dirty="0" smtClean="0"/>
              <a:t>Q3. Consider an inductor of 2.5 H. The current and voltage are given by</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r>
              <a:rPr lang="en-US" sz="2400" dirty="0" smtClean="0"/>
              <a:t>And </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Where a, b, and c are real constants. Determine the values of a, b and c.</a:t>
            </a:r>
          </a:p>
          <a:p>
            <a:r>
              <a:rPr lang="en-US" sz="2400" dirty="0" smtClean="0"/>
              <a:t> </a:t>
            </a:r>
            <a:endParaRPr lang="en-US" sz="2400"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6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09800" y="1447800"/>
            <a:ext cx="4480560" cy="1066800"/>
          </a:xfrm>
          <a:prstGeom prst="rect">
            <a:avLst/>
          </a:prstGeom>
          <a:noFill/>
        </p:spPr>
      </p:pic>
      <p:sp>
        <p:nvSpPr>
          <p:cNvPr id="3277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7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81200" y="3733800"/>
            <a:ext cx="4648200" cy="109627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458200" cy="1938992"/>
          </a:xfrm>
          <a:prstGeom prst="rect">
            <a:avLst/>
          </a:prstGeom>
          <a:noFill/>
        </p:spPr>
        <p:txBody>
          <a:bodyPr wrap="square" rtlCol="0">
            <a:spAutoFit/>
          </a:bodyPr>
          <a:lstStyle/>
          <a:p>
            <a:r>
              <a:rPr lang="en-US" sz="2400" dirty="0" smtClean="0"/>
              <a:t>Ans.</a:t>
            </a:r>
          </a:p>
          <a:p>
            <a:endParaRPr lang="en-US" sz="2400" dirty="0" smtClean="0"/>
          </a:p>
          <a:p>
            <a:endParaRPr lang="en-US" sz="2400" dirty="0" smtClean="0"/>
          </a:p>
          <a:p>
            <a:endParaRPr lang="en-US" sz="2400" dirty="0" smtClean="0"/>
          </a:p>
          <a:p>
            <a:r>
              <a:rPr lang="en-US" sz="2400" dirty="0" smtClean="0"/>
              <a:t>                   a=10 A/s, b=-5.6 A and c=-0.6 A </a:t>
            </a:r>
            <a:endParaRPr lang="en-US" sz="2400" dirty="0"/>
          </a:p>
        </p:txBody>
      </p:sp>
      <p:pic>
        <p:nvPicPr>
          <p:cNvPr id="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533400"/>
            <a:ext cx="1447800" cy="98341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8382000" cy="4062651"/>
          </a:xfrm>
          <a:prstGeom prst="rect">
            <a:avLst/>
          </a:prstGeom>
          <a:noFill/>
        </p:spPr>
        <p:txBody>
          <a:bodyPr wrap="square" rtlCol="0">
            <a:spAutoFit/>
          </a:bodyPr>
          <a:lstStyle/>
          <a:p>
            <a:r>
              <a:rPr lang="en-US" sz="2400" dirty="0" smtClean="0"/>
              <a:t>Q4. Consider a capacitor of 0.25 F. The current and voltage are given by</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r>
              <a:rPr lang="en-US" sz="2400" dirty="0" smtClean="0"/>
              <a:t>And</a:t>
            </a:r>
          </a:p>
          <a:p>
            <a:endParaRPr lang="en-US" sz="2400" dirty="0" smtClean="0"/>
          </a:p>
          <a:p>
            <a:pPr>
              <a:buFont typeface="Arial" pitchFamily="34" charset="0"/>
              <a:buChar char="•"/>
            </a:pPr>
            <a:endParaRPr lang="en-US" dirty="0"/>
          </a:p>
        </p:txBody>
      </p:sp>
      <p:sp>
        <p:nvSpPr>
          <p:cNvPr id="337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0" y="1676400"/>
            <a:ext cx="4288536" cy="1066800"/>
          </a:xfrm>
          <a:prstGeom prst="rect">
            <a:avLst/>
          </a:prstGeom>
          <a:noFill/>
        </p:spPr>
      </p:pic>
      <p:sp>
        <p:nvSpPr>
          <p:cNvPr id="337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28800" y="4038600"/>
            <a:ext cx="5932932" cy="1295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214"/>
            <a:ext cx="7886700" cy="1325563"/>
          </a:xfrm>
        </p:spPr>
        <p:txBody>
          <a:bodyPr>
            <a:normAutofit/>
          </a:bodyPr>
          <a:lstStyle/>
          <a:p>
            <a:pPr algn="ctr"/>
            <a:r>
              <a:rPr lang="en-US" b="1" dirty="0"/>
              <a:t>Topics to be </a:t>
            </a:r>
            <a:r>
              <a:rPr lang="en-US" b="1" dirty="0" smtClean="0"/>
              <a:t>Discussed</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28650" y="1159100"/>
            <a:ext cx="7886700" cy="5562376"/>
          </a:xfrm>
        </p:spPr>
        <p:txBody>
          <a:bodyPr>
            <a:normAutofit/>
          </a:bodyPr>
          <a:lstStyle/>
          <a:p>
            <a:r>
              <a:rPr lang="en-US" dirty="0" smtClean="0">
                <a:latin typeface="Times New Roman" pitchFamily="18" charset="0"/>
                <a:cs typeface="Times New Roman" pitchFamily="18" charset="0"/>
              </a:rPr>
              <a:t>Circuit</a:t>
            </a:r>
          </a:p>
          <a:p>
            <a:r>
              <a:rPr lang="en-US" dirty="0" smtClean="0">
                <a:latin typeface="Times New Roman" pitchFamily="18" charset="0"/>
                <a:cs typeface="Times New Roman" pitchFamily="18" charset="0"/>
              </a:rPr>
              <a:t>Circuit elements-R, L and C</a:t>
            </a:r>
          </a:p>
          <a:p>
            <a:r>
              <a:rPr lang="en-US" dirty="0" smtClean="0">
                <a:latin typeface="Times New Roman" pitchFamily="18" charset="0"/>
                <a:cs typeface="Times New Roman" pitchFamily="18" charset="0"/>
              </a:rPr>
              <a:t>Charge</a:t>
            </a:r>
          </a:p>
          <a:p>
            <a:r>
              <a:rPr lang="en-US" dirty="0" smtClean="0">
                <a:latin typeface="Times New Roman" pitchFamily="18" charset="0"/>
                <a:cs typeface="Times New Roman" pitchFamily="18" charset="0"/>
              </a:rPr>
              <a:t>Current</a:t>
            </a:r>
          </a:p>
          <a:p>
            <a:r>
              <a:rPr lang="en-US" dirty="0" smtClean="0">
                <a:latin typeface="Times New Roman" pitchFamily="18" charset="0"/>
                <a:cs typeface="Times New Roman" pitchFamily="18" charset="0"/>
              </a:rPr>
              <a:t>Voltage</a:t>
            </a:r>
          </a:p>
          <a:p>
            <a:r>
              <a:rPr lang="en-US" dirty="0" err="1" smtClean="0">
                <a:latin typeface="Times New Roman" pitchFamily="18" charset="0"/>
                <a:cs typeface="Times New Roman" pitchFamily="18" charset="0"/>
              </a:rPr>
              <a:t>Numericals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679BDA3-1F2F-45F2-80B6-CFADEE268BA9}" type="slidenum">
              <a:rPr lang="en-IN" smtClean="0">
                <a:solidFill>
                  <a:prstClr val="black">
                    <a:tint val="75000"/>
                  </a:prstClr>
                </a:solidFill>
              </a:rPr>
              <a:pPr/>
              <a:t>2</a:t>
            </a:fld>
            <a:endParaRPr lang="en-IN">
              <a:solidFill>
                <a:prstClr val="black">
                  <a:tint val="75000"/>
                </a:prstClr>
              </a:solidFill>
            </a:endParaRPr>
          </a:p>
        </p:txBody>
      </p:sp>
    </p:spTree>
    <p:extLst>
      <p:ext uri="{BB962C8B-B14F-4D97-AF65-F5344CB8AC3E}">
        <p14:creationId xmlns="" xmlns:p14="http://schemas.microsoft.com/office/powerpoint/2010/main" val="1321403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2308324"/>
          </a:xfrm>
          <a:prstGeom prst="rect">
            <a:avLst/>
          </a:prstGeom>
          <a:noFill/>
        </p:spPr>
        <p:txBody>
          <a:bodyPr wrap="square" rtlCol="0">
            <a:spAutoFit/>
          </a:bodyPr>
          <a:lstStyle/>
          <a:p>
            <a:r>
              <a:rPr lang="en-US" sz="2400" dirty="0" smtClean="0"/>
              <a:t>Ans.</a:t>
            </a:r>
          </a:p>
          <a:p>
            <a:endParaRPr lang="en-US" sz="2400" dirty="0" smtClean="0"/>
          </a:p>
          <a:p>
            <a:endParaRPr lang="en-US" sz="2400" dirty="0" smtClean="0"/>
          </a:p>
          <a:p>
            <a:endParaRPr lang="en-US" sz="2400" dirty="0" smtClean="0"/>
          </a:p>
          <a:p>
            <a:r>
              <a:rPr lang="en-US" sz="2400" dirty="0" smtClean="0"/>
              <a:t>           a=8 V/s, b=5.6 V and c=17.6 V</a:t>
            </a:r>
          </a:p>
          <a:p>
            <a:endParaRPr lang="en-US" sz="2400" dirty="0"/>
          </a:p>
        </p:txBody>
      </p:sp>
      <p:pic>
        <p:nvPicPr>
          <p:cNvPr id="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533400"/>
            <a:ext cx="1447800" cy="98341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10600" cy="3293209"/>
          </a:xfrm>
          <a:prstGeom prst="rect">
            <a:avLst/>
          </a:prstGeom>
          <a:noFill/>
        </p:spPr>
        <p:txBody>
          <a:bodyPr wrap="square" rtlCol="0">
            <a:spAutoFit/>
          </a:bodyPr>
          <a:lstStyle/>
          <a:p>
            <a:r>
              <a:rPr lang="en-US" sz="3200" dirty="0" smtClean="0"/>
              <a:t>References</a:t>
            </a:r>
          </a:p>
          <a:p>
            <a:endParaRPr lang="en-US" sz="3200" dirty="0" smtClean="0"/>
          </a:p>
          <a:p>
            <a:pPr marL="457200" indent="-457200" algn="just">
              <a:buFont typeface="+mj-lt"/>
              <a:buAutoNum type="arabicPeriod"/>
            </a:pPr>
            <a:r>
              <a:rPr lang="en-US" sz="2400" dirty="0" smtClean="0"/>
              <a:t>R.C. </a:t>
            </a:r>
            <a:r>
              <a:rPr lang="en-US" sz="2400" dirty="0" err="1" smtClean="0"/>
              <a:t>Dorf</a:t>
            </a:r>
            <a:r>
              <a:rPr lang="en-US" sz="2400" dirty="0" smtClean="0"/>
              <a:t> and James A. Svoboda, “Introduction to Electric Circuits”</a:t>
            </a:r>
            <a:r>
              <a:rPr lang="en-US" sz="2400" b="1" dirty="0" smtClean="0"/>
              <a:t>, </a:t>
            </a:r>
            <a:r>
              <a:rPr lang="en-US" sz="2400" dirty="0" smtClean="0"/>
              <a:t>9</a:t>
            </a:r>
            <a:r>
              <a:rPr lang="en-US" sz="2400" baseline="30000" dirty="0" smtClean="0"/>
              <a:t>th</a:t>
            </a:r>
            <a:r>
              <a:rPr lang="en-US" sz="2400" dirty="0" smtClean="0"/>
              <a:t> </a:t>
            </a:r>
            <a:r>
              <a:rPr lang="en-US" sz="2400" dirty="0" err="1" smtClean="0"/>
              <a:t>ed</a:t>
            </a:r>
            <a:r>
              <a:rPr lang="en-US" sz="2400" dirty="0" smtClean="0"/>
              <a:t>, John Wiley &amp; Sons, </a:t>
            </a:r>
            <a:r>
              <a:rPr lang="en-US" sz="2400" dirty="0" smtClean="0"/>
              <a:t>2013.</a:t>
            </a:r>
          </a:p>
          <a:p>
            <a:pPr marL="457200" indent="-457200" algn="just">
              <a:buFont typeface="+mj-lt"/>
              <a:buAutoNum type="arabicPeriod"/>
            </a:pPr>
            <a:r>
              <a:rPr lang="en-US" sz="2400" dirty="0" smtClean="0"/>
              <a:t>D.C</a:t>
            </a:r>
            <a:r>
              <a:rPr lang="en-US" sz="2400" dirty="0" smtClean="0"/>
              <a:t>. </a:t>
            </a:r>
            <a:r>
              <a:rPr lang="en-US" sz="2400" dirty="0" err="1" smtClean="0"/>
              <a:t>Kulshreshtha</a:t>
            </a:r>
            <a:r>
              <a:rPr lang="en-US" sz="2400" dirty="0" smtClean="0"/>
              <a:t>, Basic Electrical Engineering, Revised 1</a:t>
            </a:r>
            <a:r>
              <a:rPr lang="en-US" sz="2400" baseline="30000" dirty="0" smtClean="0"/>
              <a:t>st</a:t>
            </a:r>
            <a:r>
              <a:rPr lang="en-US" sz="2400" dirty="0" smtClean="0"/>
              <a:t> </a:t>
            </a:r>
            <a:r>
              <a:rPr lang="en-US" sz="2400" dirty="0" err="1" smtClean="0"/>
              <a:t>ed</a:t>
            </a:r>
            <a:r>
              <a:rPr lang="en-US" sz="2400" dirty="0" smtClean="0"/>
              <a:t>, Tata Mc </a:t>
            </a:r>
            <a:r>
              <a:rPr lang="en-US" sz="2400" dirty="0" err="1" smtClean="0"/>
              <a:t>Graw</a:t>
            </a:r>
            <a:r>
              <a:rPr lang="en-US" sz="2400" dirty="0" smtClean="0"/>
              <a:t> Hill, </a:t>
            </a:r>
            <a:r>
              <a:rPr lang="en-US" sz="2400" dirty="0" smtClean="0"/>
              <a:t>2017.</a:t>
            </a:r>
          </a:p>
          <a:p>
            <a:pPr marL="457200" indent="-457200" algn="just">
              <a:buFont typeface="+mj-lt"/>
              <a:buAutoNum type="arabicPeriod"/>
            </a:pPr>
            <a:r>
              <a:rPr lang="en-US" sz="2400" dirty="0" smtClean="0"/>
              <a:t>V</a:t>
            </a:r>
            <a:r>
              <a:rPr lang="en-US" sz="2400" dirty="0" smtClean="0"/>
              <a:t>. </a:t>
            </a:r>
            <a:r>
              <a:rPr lang="en-US" sz="2400" dirty="0" err="1" smtClean="0"/>
              <a:t>K.Mehta</a:t>
            </a:r>
            <a:r>
              <a:rPr lang="en-US" sz="2400" dirty="0" smtClean="0"/>
              <a:t>, </a:t>
            </a:r>
            <a:r>
              <a:rPr lang="en-US" sz="2400" dirty="0" err="1" smtClean="0"/>
              <a:t>Rohit</a:t>
            </a:r>
            <a:r>
              <a:rPr lang="en-US" sz="2400" dirty="0" smtClean="0"/>
              <a:t> Mehta, Basic Electrical Engineering, 6</a:t>
            </a:r>
            <a:r>
              <a:rPr lang="en-US" sz="2400" baseline="30000" dirty="0" smtClean="0"/>
              <a:t>th</a:t>
            </a:r>
            <a:r>
              <a:rPr lang="en-US" sz="2400" dirty="0" smtClean="0"/>
              <a:t> </a:t>
            </a:r>
            <a:r>
              <a:rPr lang="en-US" sz="2400" dirty="0" err="1" smtClean="0"/>
              <a:t>ed</a:t>
            </a:r>
            <a:r>
              <a:rPr lang="en-US" sz="2400" dirty="0" smtClean="0"/>
              <a:t>, S. </a:t>
            </a:r>
            <a:r>
              <a:rPr lang="en-US" sz="2400" dirty="0" err="1" smtClean="0"/>
              <a:t>Chand</a:t>
            </a:r>
            <a:r>
              <a:rPr lang="en-US" sz="2400" dirty="0" smtClean="0"/>
              <a:t> Publishing, 2012.</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04800"/>
            <a:ext cx="8382000" cy="3170099"/>
          </a:xfrm>
          <a:prstGeom prst="rect">
            <a:avLst/>
          </a:prstGeom>
          <a:noFill/>
        </p:spPr>
        <p:txBody>
          <a:bodyPr wrap="square" rtlCol="0">
            <a:spAutoFit/>
          </a:bodyPr>
          <a:lstStyle/>
          <a:p>
            <a:r>
              <a:rPr lang="en-US" sz="3200" dirty="0" smtClean="0"/>
              <a:t>Circuit [1]</a:t>
            </a:r>
            <a:endParaRPr lang="en-US" sz="3200" dirty="0" smtClean="0"/>
          </a:p>
          <a:p>
            <a:pPr algn="just">
              <a:buFont typeface="Arial" pitchFamily="34" charset="0"/>
              <a:buChar char="•"/>
            </a:pPr>
            <a:r>
              <a:rPr lang="en-US" sz="2400" dirty="0" smtClean="0"/>
              <a:t>An electrical circuit is a closed path consisting of active and passive elements all interconnected and the current flow is confined to the closed path. </a:t>
            </a:r>
          </a:p>
          <a:p>
            <a:pPr algn="just">
              <a:buFont typeface="Arial" pitchFamily="34" charset="0"/>
              <a:buChar char="•"/>
            </a:pPr>
            <a:r>
              <a:rPr lang="en-US" sz="2400" dirty="0" smtClean="0"/>
              <a:t>An active element is one which supplies energy to the circuit whereas passive element is one which receives energy and then this energy is converted into heat (resistor) or stores it in an electric (capacitor) or magnetic field (inductor).</a:t>
            </a:r>
          </a:p>
        </p:txBody>
      </p:sp>
      <p:pic>
        <p:nvPicPr>
          <p:cNvPr id="1026" name="Picture 2"/>
          <p:cNvPicPr>
            <a:picLocks noChangeAspect="1" noChangeArrowheads="1"/>
          </p:cNvPicPr>
          <p:nvPr/>
        </p:nvPicPr>
        <p:blipFill>
          <a:blip r:embed="rId2"/>
          <a:srcRect/>
          <a:stretch>
            <a:fillRect/>
          </a:stretch>
        </p:blipFill>
        <p:spPr bwMode="auto">
          <a:xfrm>
            <a:off x="2514600" y="3657600"/>
            <a:ext cx="3930474" cy="2438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10600" cy="6155531"/>
          </a:xfrm>
          <a:prstGeom prst="rect">
            <a:avLst/>
          </a:prstGeom>
          <a:noFill/>
        </p:spPr>
        <p:txBody>
          <a:bodyPr wrap="square" rtlCol="0">
            <a:spAutoFit/>
          </a:bodyPr>
          <a:lstStyle/>
          <a:p>
            <a:r>
              <a:rPr lang="en-US" sz="3200" dirty="0" smtClean="0"/>
              <a:t>Circuit </a:t>
            </a:r>
            <a:r>
              <a:rPr lang="en-US" sz="3200" dirty="0" smtClean="0"/>
              <a:t>elements [2,3]</a:t>
            </a:r>
            <a:endParaRPr lang="en-US" sz="3200" dirty="0" smtClean="0"/>
          </a:p>
          <a:p>
            <a:endParaRPr lang="en-US" dirty="0" smtClean="0"/>
          </a:p>
          <a:p>
            <a:pPr>
              <a:buFont typeface="Arial" pitchFamily="34" charset="0"/>
              <a:buChar char="•"/>
            </a:pPr>
            <a:r>
              <a:rPr lang="en-US" sz="2400" dirty="0" smtClean="0"/>
              <a:t>There are passive and active circuit elements. Here, we will review passive circuit elements. </a:t>
            </a:r>
          </a:p>
          <a:p>
            <a:endParaRPr lang="en-US" sz="2400" dirty="0" smtClean="0"/>
          </a:p>
          <a:p>
            <a:pPr>
              <a:buFont typeface="Arial" pitchFamily="34" charset="0"/>
              <a:buChar char="•"/>
            </a:pPr>
            <a:r>
              <a:rPr lang="en-US" sz="3200" dirty="0" smtClean="0">
                <a:solidFill>
                  <a:schemeClr val="tx2"/>
                </a:solidFill>
              </a:rPr>
              <a:t>Resistance</a:t>
            </a:r>
          </a:p>
          <a:p>
            <a:pPr>
              <a:buFont typeface="Arial" pitchFamily="34" charset="0"/>
              <a:buChar char="•"/>
            </a:pPr>
            <a:r>
              <a:rPr lang="en-US" sz="2400" dirty="0" smtClean="0"/>
              <a:t>The opposition offered  by a substance to the flow of electric current is called its resistance.</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The practical unit of resistance is ohm and is represented by the symbol </a:t>
            </a:r>
            <a:r>
              <a:rPr lang="el-GR" sz="2400" dirty="0" smtClean="0"/>
              <a:t>Ω</a:t>
            </a:r>
            <a:r>
              <a:rPr lang="en-US" sz="2400" dirty="0" smtClean="0"/>
              <a:t>.</a:t>
            </a:r>
          </a:p>
          <a:p>
            <a:pPr>
              <a:buFont typeface="Arial" pitchFamily="34" charset="0"/>
              <a:buChar char="•"/>
            </a:pPr>
            <a:r>
              <a:rPr lang="en-US" sz="2400" dirty="0" smtClean="0"/>
              <a:t>The reciprocal of resistance of a conductor is called its conductance (G).</a:t>
            </a:r>
          </a:p>
          <a:p>
            <a:endParaRPr lang="en-US" sz="2400" dirty="0"/>
          </a:p>
        </p:txBody>
      </p:sp>
      <p:pic>
        <p:nvPicPr>
          <p:cNvPr id="24578" name="Picture 2"/>
          <p:cNvPicPr>
            <a:picLocks noChangeAspect="1" noChangeArrowheads="1"/>
          </p:cNvPicPr>
          <p:nvPr/>
        </p:nvPicPr>
        <p:blipFill>
          <a:blip r:embed="rId2"/>
          <a:srcRect/>
          <a:stretch>
            <a:fillRect/>
          </a:stretch>
        </p:blipFill>
        <p:spPr bwMode="auto">
          <a:xfrm>
            <a:off x="3048000" y="3352800"/>
            <a:ext cx="1676400" cy="84589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458200" cy="5016758"/>
          </a:xfrm>
          <a:prstGeom prst="rect">
            <a:avLst/>
          </a:prstGeom>
          <a:noFill/>
        </p:spPr>
        <p:txBody>
          <a:bodyPr wrap="square" rtlCol="0">
            <a:spAutoFit/>
          </a:bodyPr>
          <a:lstStyle/>
          <a:p>
            <a:r>
              <a:rPr lang="en-US" sz="3200" dirty="0" smtClean="0">
                <a:solidFill>
                  <a:schemeClr val="accent1"/>
                </a:solidFill>
              </a:rPr>
              <a:t>Capacitor-</a:t>
            </a:r>
          </a:p>
          <a:p>
            <a:pPr>
              <a:buFont typeface="Arial" pitchFamily="34" charset="0"/>
              <a:buChar char="•"/>
            </a:pPr>
            <a:r>
              <a:rPr lang="en-US" sz="2400" dirty="0" smtClean="0"/>
              <a:t>Capacitor stores energy in its electric field.</a:t>
            </a:r>
          </a:p>
          <a:p>
            <a:pPr>
              <a:buFont typeface="Arial" pitchFamily="34" charset="0"/>
              <a:buChar char="•"/>
            </a:pPr>
            <a:r>
              <a:rPr lang="en-US" sz="2400" dirty="0" smtClean="0"/>
              <a:t>A capacitor consists of two conducting plates separated by an insulator or dielectric.</a:t>
            </a:r>
          </a:p>
          <a:p>
            <a:pPr>
              <a:buFont typeface="Arial" pitchFamily="34" charset="0"/>
              <a:buChar char="•"/>
            </a:pPr>
            <a:r>
              <a:rPr lang="en-US" sz="2400" dirty="0" smtClean="0"/>
              <a:t>Capacitance is the ratio of charge </a:t>
            </a:r>
          </a:p>
          <a:p>
            <a:r>
              <a:rPr lang="en-US" sz="2400" dirty="0" smtClean="0"/>
              <a:t>on one plate to the voltage </a:t>
            </a:r>
          </a:p>
          <a:p>
            <a:r>
              <a:rPr lang="en-US" sz="2400" dirty="0" smtClean="0"/>
              <a:t>difference between the two plates.</a:t>
            </a:r>
          </a:p>
          <a:p>
            <a:pPr>
              <a:buFont typeface="Arial" pitchFamily="34" charset="0"/>
              <a:buChar char="•"/>
            </a:pPr>
            <a:r>
              <a:rPr lang="en-US" sz="2400" dirty="0" smtClean="0"/>
              <a:t>Capacitance depends on the </a:t>
            </a:r>
          </a:p>
          <a:p>
            <a:r>
              <a:rPr lang="en-US" sz="2400" dirty="0" smtClean="0"/>
              <a:t>physical dimensions of the </a:t>
            </a:r>
          </a:p>
          <a:p>
            <a:r>
              <a:rPr lang="en-US" sz="2400" dirty="0" smtClean="0"/>
              <a:t>capacitor. </a:t>
            </a:r>
          </a:p>
          <a:p>
            <a:pPr>
              <a:buFont typeface="Arial" pitchFamily="34" charset="0"/>
              <a:buChar char="•"/>
            </a:pPr>
            <a:r>
              <a:rPr lang="en-US" sz="2400" dirty="0" smtClean="0"/>
              <a:t>For parallel plate capacitor, </a:t>
            </a:r>
          </a:p>
          <a:p>
            <a:endParaRPr lang="en-US" sz="2400" dirty="0" smtClean="0"/>
          </a:p>
          <a:p>
            <a:pPr>
              <a:buFont typeface="Arial" pitchFamily="34" charset="0"/>
              <a:buChar char="•"/>
            </a:pPr>
            <a:endParaRPr lang="en-US" sz="2400" dirty="0"/>
          </a:p>
        </p:txBody>
      </p:sp>
      <p:pic>
        <p:nvPicPr>
          <p:cNvPr id="25602" name="Picture 2"/>
          <p:cNvPicPr>
            <a:picLocks noChangeAspect="1" noChangeArrowheads="1"/>
          </p:cNvPicPr>
          <p:nvPr/>
        </p:nvPicPr>
        <p:blipFill>
          <a:blip r:embed="rId2"/>
          <a:srcRect l="38750" t="32222" r="37500" b="22222"/>
          <a:stretch>
            <a:fillRect/>
          </a:stretch>
        </p:blipFill>
        <p:spPr bwMode="auto">
          <a:xfrm>
            <a:off x="4800599" y="1600200"/>
            <a:ext cx="3813717" cy="3429000"/>
          </a:xfrm>
          <a:prstGeom prst="rect">
            <a:avLst/>
          </a:prstGeom>
          <a:noFill/>
          <a:ln w="9525">
            <a:noFill/>
            <a:miter lim="800000"/>
            <a:headEnd/>
            <a:tailEnd/>
          </a:ln>
          <a:effectLst/>
        </p:spPr>
      </p:pic>
      <p:sp>
        <p:nvSpPr>
          <p:cNvPr id="256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 y="4495800"/>
            <a:ext cx="990600" cy="792480"/>
          </a:xfrm>
          <a:prstGeom prst="rect">
            <a:avLst/>
          </a:prstGeom>
          <a:noFill/>
        </p:spPr>
      </p:pic>
      <p:pic>
        <p:nvPicPr>
          <p:cNvPr id="25605" name="Picture 5"/>
          <p:cNvPicPr>
            <a:picLocks noChangeAspect="1" noChangeArrowheads="1"/>
          </p:cNvPicPr>
          <p:nvPr/>
        </p:nvPicPr>
        <p:blipFill>
          <a:blip r:embed="rId4"/>
          <a:srcRect l="27500" t="63333" r="24125" b="16667"/>
          <a:stretch>
            <a:fillRect/>
          </a:stretch>
        </p:blipFill>
        <p:spPr bwMode="auto">
          <a:xfrm>
            <a:off x="4229098" y="5257800"/>
            <a:ext cx="4914902" cy="1143000"/>
          </a:xfrm>
          <a:prstGeom prst="rect">
            <a:avLst/>
          </a:prstGeom>
          <a:noFill/>
          <a:ln w="9525">
            <a:noFill/>
            <a:miter lim="800000"/>
            <a:headEnd/>
            <a:tailEnd/>
          </a:ln>
          <a:effectLst/>
        </p:spPr>
      </p:pic>
      <p:sp>
        <p:nvSpPr>
          <p:cNvPr id="2560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6"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209800" y="4495800"/>
            <a:ext cx="1143000" cy="776377"/>
          </a:xfrm>
          <a:prstGeom prst="rect">
            <a:avLst/>
          </a:prstGeom>
          <a:noFill/>
        </p:spPr>
      </p:pic>
      <p:sp>
        <p:nvSpPr>
          <p:cNvPr id="25609"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8" name="Picture 8"/>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838200" y="5486400"/>
            <a:ext cx="2762250" cy="838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6494085"/>
          </a:xfrm>
          <a:prstGeom prst="rect">
            <a:avLst/>
          </a:prstGeom>
          <a:noFill/>
        </p:spPr>
        <p:txBody>
          <a:bodyPr wrap="square" rtlCol="0">
            <a:spAutoFit/>
          </a:bodyPr>
          <a:lstStyle/>
          <a:p>
            <a:r>
              <a:rPr lang="en-US" sz="3200" dirty="0" smtClean="0">
                <a:solidFill>
                  <a:schemeClr val="accent1"/>
                </a:solidFill>
              </a:rPr>
              <a:t>Inductor</a:t>
            </a:r>
          </a:p>
          <a:p>
            <a:pPr>
              <a:buFont typeface="Arial" pitchFamily="34" charset="0"/>
              <a:buChar char="•"/>
            </a:pPr>
            <a:r>
              <a:rPr lang="en-US" sz="2400" dirty="0" smtClean="0"/>
              <a:t>Inductor is a passive element designed to store energy in its magnetic field.</a:t>
            </a:r>
          </a:p>
          <a:p>
            <a:pPr>
              <a:buFont typeface="Arial" pitchFamily="34" charset="0"/>
              <a:buChar char="•"/>
            </a:pPr>
            <a:r>
              <a:rPr lang="en-US" sz="2400" dirty="0" smtClean="0"/>
              <a:t>An inductor consists of a coil of conducting wire.</a:t>
            </a:r>
          </a:p>
          <a:p>
            <a:pPr>
              <a:buFont typeface="Arial" pitchFamily="34" charset="0"/>
              <a:buChar char="•"/>
            </a:pPr>
            <a:r>
              <a:rPr lang="en-US" sz="2400" dirty="0" smtClean="0"/>
              <a:t>The unit of inductance is Henry.</a:t>
            </a:r>
          </a:p>
          <a:p>
            <a:pPr>
              <a:buFont typeface="Arial" pitchFamily="34" charset="0"/>
              <a:buChar char="•"/>
            </a:pPr>
            <a:r>
              <a:rPr lang="en-US" sz="2400" dirty="0" smtClean="0"/>
              <a:t>For inductor,</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Under dc conditions, inductor behaves as short circuit and capacitor as open circuit.</a:t>
            </a:r>
          </a:p>
          <a:p>
            <a:pPr>
              <a:buFont typeface="Arial" pitchFamily="34" charset="0"/>
              <a:buChar char="•"/>
            </a:pPr>
            <a:endParaRPr lang="en-US" sz="2400" dirty="0" smtClean="0"/>
          </a:p>
          <a:p>
            <a:endParaRPr lang="en-US" sz="2400" dirty="0"/>
          </a:p>
        </p:txBody>
      </p:sp>
      <p:pic>
        <p:nvPicPr>
          <p:cNvPr id="28673" name="Picture 1"/>
          <p:cNvPicPr>
            <a:picLocks noChangeAspect="1" noChangeArrowheads="1"/>
          </p:cNvPicPr>
          <p:nvPr/>
        </p:nvPicPr>
        <p:blipFill>
          <a:blip r:embed="rId2"/>
          <a:srcRect l="33750" t="43333" r="31250" b="20000"/>
          <a:stretch>
            <a:fillRect/>
          </a:stretch>
        </p:blipFill>
        <p:spPr bwMode="auto">
          <a:xfrm>
            <a:off x="4343400" y="2209800"/>
            <a:ext cx="4267200" cy="2514600"/>
          </a:xfrm>
          <a:prstGeom prst="rect">
            <a:avLst/>
          </a:prstGeom>
          <a:noFill/>
          <a:ln w="9525">
            <a:noFill/>
            <a:miter lim="800000"/>
            <a:headEnd/>
            <a:tailEnd/>
          </a:ln>
          <a:effectLst/>
        </p:spPr>
      </p:pic>
      <p:sp>
        <p:nvSpPr>
          <p:cNvPr id="286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00200" y="2743199"/>
            <a:ext cx="1447800" cy="983411"/>
          </a:xfrm>
          <a:prstGeom prst="rect">
            <a:avLst/>
          </a:prstGeom>
          <a:noFill/>
        </p:spPr>
      </p:pic>
      <p:pic>
        <p:nvPicPr>
          <p:cNvPr id="28676" name="Picture 4"/>
          <p:cNvPicPr>
            <a:picLocks noChangeAspect="1" noChangeArrowheads="1"/>
          </p:cNvPicPr>
          <p:nvPr/>
        </p:nvPicPr>
        <p:blipFill>
          <a:blip r:embed="rId4"/>
          <a:srcRect l="33750" t="30000" r="58750" b="33333"/>
          <a:stretch>
            <a:fillRect/>
          </a:stretch>
        </p:blipFill>
        <p:spPr bwMode="auto">
          <a:xfrm>
            <a:off x="3505200" y="2209800"/>
            <a:ext cx="914400" cy="2514600"/>
          </a:xfrm>
          <a:prstGeom prst="rect">
            <a:avLst/>
          </a:prstGeom>
          <a:noFill/>
          <a:ln w="9525">
            <a:noFill/>
            <a:miter lim="800000"/>
            <a:headEnd/>
            <a:tailEnd/>
          </a:ln>
          <a:effectLst/>
        </p:spPr>
      </p:pic>
      <p:sp>
        <p:nvSpPr>
          <p:cNvPr id="2867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7"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7200" y="3810000"/>
            <a:ext cx="2909454" cy="914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l="41875" t="36192" r="31875" b="32222"/>
          <a:stretch>
            <a:fillRect/>
          </a:stretch>
        </p:blipFill>
        <p:spPr bwMode="auto">
          <a:xfrm>
            <a:off x="228600" y="838200"/>
            <a:ext cx="8706465" cy="5892800"/>
          </a:xfrm>
          <a:prstGeom prst="rect">
            <a:avLst/>
          </a:prstGeom>
          <a:noFill/>
          <a:ln w="9525">
            <a:noFill/>
            <a:miter lim="800000"/>
            <a:headEnd/>
            <a:tailEnd/>
          </a:ln>
          <a:effectLst/>
        </p:spPr>
      </p:pic>
      <p:sp>
        <p:nvSpPr>
          <p:cNvPr id="3" name="TextBox 2"/>
          <p:cNvSpPr txBox="1"/>
          <p:nvPr/>
        </p:nvSpPr>
        <p:spPr>
          <a:xfrm>
            <a:off x="381000" y="228600"/>
            <a:ext cx="8153400" cy="584775"/>
          </a:xfrm>
          <a:prstGeom prst="rect">
            <a:avLst/>
          </a:prstGeom>
          <a:noFill/>
        </p:spPr>
        <p:txBody>
          <a:bodyPr wrap="square" rtlCol="0">
            <a:spAutoFit/>
          </a:bodyPr>
          <a:lstStyle/>
          <a:p>
            <a:r>
              <a:rPr lang="en-US" sz="3200" dirty="0" smtClean="0">
                <a:solidFill>
                  <a:srgbClr val="FF0000"/>
                </a:solidFill>
              </a:rPr>
              <a:t>Important characteristics of circuit elements [3]</a:t>
            </a:r>
            <a:endParaRPr lang="en-US" sz="32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8382000" cy="5755422"/>
          </a:xfrm>
          <a:prstGeom prst="rect">
            <a:avLst/>
          </a:prstGeom>
          <a:noFill/>
        </p:spPr>
        <p:txBody>
          <a:bodyPr wrap="square" rtlCol="0">
            <a:spAutoFit/>
          </a:bodyPr>
          <a:lstStyle/>
          <a:p>
            <a:r>
              <a:rPr lang="en-US" sz="3200" dirty="0" smtClean="0"/>
              <a:t>Charge [1]</a:t>
            </a:r>
            <a:endParaRPr lang="en-US" sz="3200" dirty="0" smtClean="0"/>
          </a:p>
          <a:p>
            <a:pPr algn="just">
              <a:buFont typeface="Arial" pitchFamily="34" charset="0"/>
              <a:buChar char="•"/>
            </a:pPr>
            <a:r>
              <a:rPr lang="en-US" sz="2400" dirty="0" smtClean="0"/>
              <a:t>Under normal conditions, atom is considered to be electrically neutral. It means the total positive charge on protons is equal to the total negative charge on electrons.</a:t>
            </a:r>
          </a:p>
          <a:p>
            <a:pPr algn="just">
              <a:buFont typeface="Arial" pitchFamily="34" charset="0"/>
              <a:buChar char="•"/>
            </a:pPr>
            <a:r>
              <a:rPr lang="en-US" sz="2400" dirty="0" smtClean="0"/>
              <a:t>If an atom loses electrons, it becomes positively charged. On the other hand, if an atom acquires excess electrons, it becomes negatively charged.</a:t>
            </a:r>
          </a:p>
          <a:p>
            <a:pPr algn="just">
              <a:buFont typeface="Arial" pitchFamily="34" charset="0"/>
              <a:buChar char="•"/>
            </a:pPr>
            <a:r>
              <a:rPr lang="en-US" sz="2400" dirty="0" smtClean="0"/>
              <a:t>The charge can be considered as the quantity of electricity.</a:t>
            </a:r>
          </a:p>
          <a:p>
            <a:pPr algn="just">
              <a:buFont typeface="Arial" pitchFamily="34" charset="0"/>
              <a:buChar char="•"/>
            </a:pPr>
            <a:r>
              <a:rPr lang="en-US" sz="2400" dirty="0" smtClean="0"/>
              <a:t>The unit of charge is coulomb (C).</a:t>
            </a:r>
          </a:p>
          <a:p>
            <a:pPr algn="just">
              <a:buFont typeface="Arial" pitchFamily="34" charset="0"/>
              <a:buChar char="•"/>
            </a:pPr>
            <a:r>
              <a:rPr lang="en-US" sz="2400" dirty="0" smtClean="0"/>
              <a:t>Charge may flow in an electrical circuit, which is basically interconnection of electrical elements linked together in a closed path so that an electric current may flow continuously.</a:t>
            </a:r>
          </a:p>
          <a:p>
            <a:pPr algn="just">
              <a:buFont typeface="Arial" pitchFamily="34" charset="0"/>
              <a:buChar char="•"/>
            </a:pPr>
            <a:r>
              <a:rPr lang="en-US" sz="2400" dirty="0" smtClean="0"/>
              <a:t>Charge is the quantity of electricity responsible for electric phenomena.</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6863417"/>
          </a:xfrm>
          <a:prstGeom prst="rect">
            <a:avLst/>
          </a:prstGeom>
          <a:noFill/>
        </p:spPr>
        <p:txBody>
          <a:bodyPr wrap="square" rtlCol="0">
            <a:spAutoFit/>
          </a:bodyPr>
          <a:lstStyle/>
          <a:p>
            <a:r>
              <a:rPr lang="en-US" sz="3200" dirty="0" smtClean="0"/>
              <a:t>Current [1]</a:t>
            </a:r>
            <a:endParaRPr lang="en-US" sz="3200" dirty="0" smtClean="0"/>
          </a:p>
          <a:p>
            <a:pPr algn="just">
              <a:buFont typeface="Arial" pitchFamily="34" charset="0"/>
              <a:buChar char="•"/>
            </a:pPr>
            <a:r>
              <a:rPr lang="en-US" sz="2400" dirty="0" smtClean="0"/>
              <a:t>Current is the time rate of change of charge past a given point, where charge is the intrinsic property of matter responsible for electric phenomena.</a:t>
            </a:r>
          </a:p>
          <a:p>
            <a:pPr algn="just">
              <a:buFont typeface="Arial" pitchFamily="34" charset="0"/>
              <a:buChar char="•"/>
            </a:pPr>
            <a:r>
              <a:rPr lang="en-US" sz="2400" dirty="0" smtClean="0"/>
              <a:t>The quantity of charge can be expressed in terms of the charge on an electron i.e. 1.602 x 10</a:t>
            </a:r>
            <a:r>
              <a:rPr lang="en-US" sz="2400" baseline="30000" dirty="0" smtClean="0"/>
              <a:t>-19</a:t>
            </a:r>
            <a:r>
              <a:rPr lang="en-US" sz="2400" dirty="0" smtClean="0"/>
              <a:t> coulombs (C). Thus, -1 C is the charge on 6.24 x 10</a:t>
            </a:r>
            <a:r>
              <a:rPr lang="en-US" sz="2400" baseline="30000" dirty="0" smtClean="0"/>
              <a:t>18</a:t>
            </a:r>
            <a:r>
              <a:rPr lang="en-US" sz="2400" dirty="0" smtClean="0"/>
              <a:t> electrons.</a:t>
            </a:r>
          </a:p>
          <a:p>
            <a:pPr algn="just">
              <a:buFont typeface="Arial" pitchFamily="34" charset="0"/>
              <a:buChar char="•"/>
            </a:pPr>
            <a:r>
              <a:rPr lang="en-US" sz="2400" dirty="0" smtClean="0"/>
              <a:t>The current through a specified area is defined by the electric charge passing through the area per unit of time. Thus q is defined as the charge expressed in coulombs.</a:t>
            </a:r>
          </a:p>
          <a:p>
            <a:pPr algn="just">
              <a:buFont typeface="Arial" pitchFamily="34" charset="0"/>
              <a:buChar char="•"/>
            </a:pPr>
            <a:endParaRPr lang="en-US" sz="2400" dirty="0" smtClean="0"/>
          </a:p>
          <a:p>
            <a:pPr algn="just">
              <a:buFont typeface="Arial" pitchFamily="34" charset="0"/>
              <a:buChar char="•"/>
            </a:pPr>
            <a:endParaRPr lang="en-US" sz="2400" dirty="0" smtClean="0"/>
          </a:p>
          <a:p>
            <a:pPr algn="just">
              <a:buFont typeface="Arial" pitchFamily="34" charset="0"/>
              <a:buChar char="•"/>
            </a:pPr>
            <a:endParaRPr lang="en-US" sz="2400" dirty="0" smtClean="0"/>
          </a:p>
          <a:p>
            <a:pPr algn="just">
              <a:buFont typeface="Arial" pitchFamily="34" charset="0"/>
              <a:buChar char="•"/>
            </a:pPr>
            <a:endParaRPr lang="en-US" sz="2400" dirty="0" smtClean="0"/>
          </a:p>
          <a:p>
            <a:pPr algn="just">
              <a:buFont typeface="Arial" pitchFamily="34" charset="0"/>
              <a:buChar char="•"/>
            </a:pPr>
            <a:r>
              <a:rPr lang="en-US" sz="2400" dirty="0" smtClean="0"/>
              <a:t>The unit of current is ampere (A). An ampere is 1 coulomb per second.</a:t>
            </a:r>
          </a:p>
          <a:p>
            <a:pPr>
              <a:buFont typeface="Arial" pitchFamily="34" charset="0"/>
              <a:buChar char="•"/>
            </a:pPr>
            <a:endParaRPr lang="en-US" sz="2400" dirty="0" smtClean="0"/>
          </a:p>
          <a:p>
            <a:pPr>
              <a:buFont typeface="Arial" pitchFamily="34" charset="0"/>
              <a:buChar char="•"/>
            </a:pPr>
            <a:endParaRPr lang="en-US" sz="2400" dirty="0"/>
          </a:p>
        </p:txBody>
      </p:sp>
      <p:graphicFrame>
        <p:nvGraphicFramePr>
          <p:cNvPr id="3" name="Object 2"/>
          <p:cNvGraphicFramePr>
            <a:graphicFrameLocks noChangeAspect="1"/>
          </p:cNvGraphicFramePr>
          <p:nvPr/>
        </p:nvGraphicFramePr>
        <p:xfrm>
          <a:off x="4514850" y="3321050"/>
          <a:ext cx="114300" cy="215900"/>
        </p:xfrm>
        <a:graphic>
          <a:graphicData uri="http://schemas.openxmlformats.org/presentationml/2006/ole">
            <p:oleObj spid="_x0000_s1026" name="Equation" r:id="rId3" imgW="114120" imgH="215640" progId="Equation.3">
              <p:embed/>
            </p:oleObj>
          </a:graphicData>
        </a:graphic>
      </p:graphicFrame>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038600" y="4343400"/>
            <a:ext cx="1066800" cy="93670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998</Words>
  <Application>Microsoft Office PowerPoint</Application>
  <PresentationFormat>On-screen Show (4:3)</PresentationFormat>
  <Paragraphs>176</Paragraphs>
  <Slides>21</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Equation</vt:lpstr>
      <vt:lpstr>ELECTRICAL SCIENCE-1 (15B11EC111) UNIT-1 Lecture-2</vt:lpstr>
      <vt:lpstr>Topics to be Discussed</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SCIENCE-1 (15B11EC111) UNIT-1 Lecture-1</dc:title>
  <dc:creator>gaurav bhatiwada</dc:creator>
  <cp:lastModifiedBy>Neetu Joshi</cp:lastModifiedBy>
  <cp:revision>89</cp:revision>
  <dcterms:created xsi:type="dcterms:W3CDTF">2006-08-16T00:00:00Z</dcterms:created>
  <dcterms:modified xsi:type="dcterms:W3CDTF">2021-01-16T05:13:31Z</dcterms:modified>
</cp:coreProperties>
</file>