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9" roundtripDataSignature="AMtx7mj1uq2K0s7gaw7T7wgTyFexHzas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8" name="Google Shape;28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9" name="Google Shape;29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657350" y="2644777"/>
            <a:ext cx="58293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ELECTRICAL SCIENCE-1</a:t>
            </a:r>
            <a:b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(15B11EC111)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UNIT-4</a:t>
            </a: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Lecture-1</a:t>
            </a:r>
            <a:endParaRPr b="1" sz="4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387" y="641954"/>
            <a:ext cx="8284779" cy="55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764540" y="371297"/>
            <a:ext cx="738886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812E"/>
              </a:buClr>
              <a:buSzPts val="4400"/>
              <a:buFont typeface="Times New Roman"/>
              <a:buNone/>
            </a:pPr>
            <a:r>
              <a:rPr b="1" lang="en-US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Definitions</a:t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5773368" y="5955104"/>
            <a:ext cx="263525" cy="0"/>
          </a:xfrm>
          <a:custGeom>
            <a:rect b="b" l="l" r="r" t="t"/>
            <a:pathLst>
              <a:path extrusionOk="0" h="120000" w="263525">
                <a:moveTo>
                  <a:pt x="0" y="0"/>
                </a:moveTo>
                <a:lnTo>
                  <a:pt x="262911" y="0"/>
                </a:lnTo>
              </a:path>
            </a:pathLst>
          </a:custGeom>
          <a:noFill/>
          <a:ln cap="flat" cmpd="sng" w="147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5762096" y="5952950"/>
            <a:ext cx="226695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599440" y="1116838"/>
            <a:ext cx="7780020" cy="5207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8400">
            <a:spAutoFit/>
          </a:bodyPr>
          <a:lstStyle/>
          <a:p>
            <a:pPr indent="-342900" lvl="0" marL="368300" marR="177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b="1" lang="en-US" sz="30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Amplitude (or peak value) :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maximum  value, positive or negative, of an alternating  quantity.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717550" rtl="0" algn="l">
              <a:lnSpc>
                <a:spcPct val="108000"/>
              </a:lnSpc>
              <a:spcBef>
                <a:spcPts val="765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b="1" lang="en-US" sz="30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Instantaneous Value :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value of the  quantity at any instant.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836930" rtl="0" algn="l">
              <a:lnSpc>
                <a:spcPct val="108000"/>
              </a:lnSpc>
              <a:spcBef>
                <a:spcPts val="725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b="1" lang="en-US" sz="30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period (</a:t>
            </a:r>
            <a:r>
              <a:rPr b="1" i="1" lang="en-US" sz="30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-US" sz="30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:	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duration of one  complete cycle.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68300" marR="342265" rtl="0" algn="l">
              <a:lnSpc>
                <a:spcPct val="108000"/>
              </a:lnSpc>
              <a:spcBef>
                <a:spcPts val="720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b="1" lang="en-US" sz="30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(</a:t>
            </a:r>
            <a:r>
              <a:rPr b="1" i="1" lang="en-US" sz="30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b="1" lang="en-US" sz="30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: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number of cycles that  occurs in one second.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627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aseline="30000"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68" name="Google Shape;168;p11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169" name="Google Shape;169;p11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1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/>
        </p:nvSpPr>
        <p:spPr>
          <a:xfrm>
            <a:off x="535940" y="1091006"/>
            <a:ext cx="7767955" cy="27711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72135" lvl="0" marL="584200" marR="5080" rtl="0" algn="l">
              <a:lnSpc>
                <a:spcPct val="100099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b="1" lang="en-US" sz="30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Frequency :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Angular frequency,  denoted as </a:t>
            </a: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is equal to the number of radians  covered in one second. Its unit is rad/s.	Since  one cycle covers 2π radians and there are </a:t>
            </a: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cycles in one second, the angular frequency is  given as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6972367" y="4587490"/>
            <a:ext cx="484505" cy="0"/>
          </a:xfrm>
          <a:custGeom>
            <a:rect b="b" l="l" r="r" t="t"/>
            <a:pathLst>
              <a:path extrusionOk="0" h="120000" w="484504">
                <a:moveTo>
                  <a:pt x="0" y="0"/>
                </a:moveTo>
                <a:lnTo>
                  <a:pt x="484441" y="0"/>
                </a:lnTo>
              </a:path>
            </a:pathLst>
          </a:custGeom>
          <a:noFill/>
          <a:ln cap="flat" cmpd="sng" w="169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 txBox="1"/>
          <p:nvPr/>
        </p:nvSpPr>
        <p:spPr>
          <a:xfrm>
            <a:off x="7052433" y="4586934"/>
            <a:ext cx="262255" cy="519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2310179" y="4242572"/>
            <a:ext cx="1291590" cy="548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i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2π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12"/>
          <p:cNvSpPr txBox="1"/>
          <p:nvPr/>
        </p:nvSpPr>
        <p:spPr>
          <a:xfrm>
            <a:off x="6208292" y="3985154"/>
            <a:ext cx="1266190" cy="5480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8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i="1" lang="en-US" sz="5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baseline="-25000" i="1" lang="en-US" sz="5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-25000" lang="en-US" sz="4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-25000" lang="en-US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2π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4677193" y="4266372"/>
            <a:ext cx="375285" cy="519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82" name="Google Shape;182;p12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183" name="Google Shape;183;p12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12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/>
        </p:nvSpPr>
        <p:spPr>
          <a:xfrm>
            <a:off x="459740" y="705358"/>
            <a:ext cx="8039734" cy="438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72135" lvl="0" marL="584200" marR="2152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b="1" lang="en-US" sz="30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: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fraction of the time-period or  cycle that has elapsed since it last passed from  the chosen zero position or origin. The phase at  time </a:t>
            </a: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chosen origin is given by </a:t>
            </a: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2135" lvl="0" marL="584200" marR="194945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b="1" lang="en-US" sz="30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angle :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equivalent of phase  expressed in radians or degrees. It is denoted as  </a:t>
            </a: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Thus, phase angle, </a:t>
            </a:r>
            <a:r>
              <a:rPr i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2π</a:t>
            </a:r>
            <a:r>
              <a:rPr i="1"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t/T</a:t>
            </a:r>
            <a:r>
              <a:rPr lang="en-US" sz="3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72135" lvl="0" marL="584200" marR="5080" rtl="0" algn="l">
              <a:lnSpc>
                <a:spcPct val="100000"/>
              </a:lnSpc>
              <a:spcBef>
                <a:spcPts val="725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b="1" lang="en-US" sz="30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difference :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the angular  displacement between two alternating quantities.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1" name="Google Shape;191;p13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192" name="Google Shape;192;p13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13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8485631" y="6477000"/>
            <a:ext cx="353569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/>
          <p:nvPr/>
        </p:nvSpPr>
        <p:spPr>
          <a:xfrm>
            <a:off x="762000" y="2895600"/>
            <a:ext cx="7180326" cy="24479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4"/>
          <p:cNvSpPr txBox="1"/>
          <p:nvPr>
            <p:ph type="title"/>
          </p:nvPr>
        </p:nvSpPr>
        <p:spPr>
          <a:xfrm>
            <a:off x="2204085" y="1087882"/>
            <a:ext cx="4354195" cy="10013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-506729" lvl="0" marL="518794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A rotating bar generates  a sinusoidal wave.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4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203" name="Google Shape;203;p14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14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8485631" y="6546014"/>
            <a:ext cx="147955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"/>
          <p:cNvSpPr txBox="1"/>
          <p:nvPr>
            <p:ph type="title"/>
          </p:nvPr>
        </p:nvSpPr>
        <p:spPr>
          <a:xfrm>
            <a:off x="535940" y="496951"/>
            <a:ext cx="761746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Physical Model for a Sinusoid</a:t>
            </a:r>
            <a:endParaRPr/>
          </a:p>
        </p:txBody>
      </p:sp>
      <p:sp>
        <p:nvSpPr>
          <p:cNvPr id="213" name="Google Shape;213;p15"/>
          <p:cNvSpPr txBox="1"/>
          <p:nvPr/>
        </p:nvSpPr>
        <p:spPr>
          <a:xfrm>
            <a:off x="383540" y="4063728"/>
            <a:ext cx="8452485" cy="1911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7475">
            <a:spAutoFit/>
          </a:bodyPr>
          <a:lstStyle/>
          <a:p>
            <a:pPr indent="0" lvl="0" marL="88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A rotating crank.	(</a:t>
            </a:r>
            <a:r>
              <a:rPr b="1"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Sinusoidal waveform.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464819" rtl="0" algn="l">
              <a:lnSpc>
                <a:spcPct val="100000"/>
              </a:lnSpc>
              <a:spcBef>
                <a:spcPts val="2035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vertical projection of the rotating crank is its  length times the </a:t>
            </a:r>
            <a:r>
              <a:rPr lang="en-US" sz="320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sine </a:t>
            </a: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angle </a:t>
            </a:r>
            <a:r>
              <a:rPr i="1" lang="en-US" sz="320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</a:t>
            </a:r>
            <a:r>
              <a:rPr i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5"/>
          <p:cNvSpPr/>
          <p:nvPr/>
        </p:nvSpPr>
        <p:spPr>
          <a:xfrm>
            <a:off x="152400" y="1219200"/>
            <a:ext cx="8839200" cy="3124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15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216" name="Google Shape;216;p15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15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8485631" y="6546014"/>
            <a:ext cx="353569" cy="1795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/>
          <p:nvPr>
            <p:ph type="title"/>
          </p:nvPr>
        </p:nvSpPr>
        <p:spPr>
          <a:xfrm>
            <a:off x="535940" y="369823"/>
            <a:ext cx="3878579" cy="66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Phase Difference</a:t>
            </a:r>
            <a:endParaRPr/>
          </a:p>
        </p:txBody>
      </p:sp>
      <p:sp>
        <p:nvSpPr>
          <p:cNvPr id="225" name="Google Shape;225;p16"/>
          <p:cNvSpPr txBox="1"/>
          <p:nvPr/>
        </p:nvSpPr>
        <p:spPr>
          <a:xfrm>
            <a:off x="383540" y="4193513"/>
            <a:ext cx="3234690" cy="819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150">
            <a:spAutoFit/>
          </a:bodyPr>
          <a:lstStyle/>
          <a:p>
            <a:pPr indent="-915035" lvl="0" marL="927100" marR="5080" rtl="0" algn="l">
              <a:lnSpc>
                <a:spcPct val="81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Displacement by</a:t>
            </a:r>
            <a:r>
              <a:rPr b="1" i="1" lang="en-US" sz="2950">
                <a:solidFill>
                  <a:srgbClr val="0066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b="1" i="1" lang="en-US" sz="295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left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6"/>
          <p:cNvSpPr txBox="1"/>
          <p:nvPr/>
        </p:nvSpPr>
        <p:spPr>
          <a:xfrm>
            <a:off x="4956428" y="4212716"/>
            <a:ext cx="3270885" cy="800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9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Displacement by </a:t>
            </a:r>
            <a:r>
              <a:rPr b="1" i="1" lang="en-US" sz="2100">
                <a:solidFill>
                  <a:srgbClr val="0066FF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endParaRPr sz="2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927100" marR="0" rtl="0" algn="l">
              <a:lnSpc>
                <a:spcPct val="1091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right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383540" y="5203697"/>
            <a:ext cx="8181975" cy="8782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has become normal practice in electrical engineering to  express </a:t>
            </a:r>
            <a:r>
              <a:rPr i="1" lang="en-US" sz="2800">
                <a:solidFill>
                  <a:srgbClr val="00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ωt </a:t>
            </a:r>
            <a:r>
              <a:rPr lang="en-US" sz="2800">
                <a:solidFill>
                  <a:srgbClr val="00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radians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</a:t>
            </a:r>
            <a:r>
              <a:rPr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angle in degrees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6"/>
          <p:cNvSpPr/>
          <p:nvPr/>
        </p:nvSpPr>
        <p:spPr>
          <a:xfrm>
            <a:off x="152400" y="1828800"/>
            <a:ext cx="8686800" cy="245262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/>
        </p:nvSpPr>
        <p:spPr>
          <a:xfrm>
            <a:off x="622808" y="3831716"/>
            <a:ext cx="314325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Displacement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546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90° to the left.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17"/>
          <p:cNvSpPr txBox="1"/>
          <p:nvPr/>
        </p:nvSpPr>
        <p:spPr>
          <a:xfrm>
            <a:off x="5108828" y="3831716"/>
            <a:ext cx="258000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Displacement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27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180°.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7"/>
          <p:cNvSpPr txBox="1"/>
          <p:nvPr/>
        </p:nvSpPr>
        <p:spPr>
          <a:xfrm>
            <a:off x="459740" y="5049392"/>
            <a:ext cx="7804784" cy="130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that the resulting position of the waveform is the  same whether the phase shift is 180° (π rad) to the left,  or 180° to the right.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381000" y="609473"/>
            <a:ext cx="8763000" cy="328460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17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238" name="Google Shape;238;p17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17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7"/>
          <p:cNvSpPr txBox="1"/>
          <p:nvPr>
            <p:ph idx="12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8"/>
          <p:cNvSpPr txBox="1"/>
          <p:nvPr>
            <p:ph type="title"/>
          </p:nvPr>
        </p:nvSpPr>
        <p:spPr>
          <a:xfrm>
            <a:off x="231140" y="222250"/>
            <a:ext cx="342646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Example 1</a:t>
            </a:r>
            <a:endParaRPr/>
          </a:p>
        </p:txBody>
      </p:sp>
      <p:sp>
        <p:nvSpPr>
          <p:cNvPr id="247" name="Google Shape;247;p18"/>
          <p:cNvSpPr txBox="1"/>
          <p:nvPr>
            <p:ph idx="12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8"/>
          <p:cNvSpPr txBox="1"/>
          <p:nvPr/>
        </p:nvSpPr>
        <p:spPr>
          <a:xfrm>
            <a:off x="535940" y="1011681"/>
            <a:ext cx="81909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572135" lvl="0" marL="5842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sinusoidal voltage is 20 V peak-to-peak, has a time  of 5 ms between consecutive peak and trough, and at  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 is -3.6 V and decreasing.	Find the equation for  the instantaneous value of the voltage, and the value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-16131" y="5367542"/>
            <a:ext cx="39210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voltage at	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12 ms.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50" name="Google Shape;250;p18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251" name="Google Shape;251;p18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18"/>
          <p:cNvSpPr txBox="1"/>
          <p:nvPr/>
        </p:nvSpPr>
        <p:spPr>
          <a:xfrm>
            <a:off x="612140" y="3531184"/>
            <a:ext cx="2677160" cy="9410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rPr>
              <a:t>NOTE : </a:t>
            </a:r>
            <a:r>
              <a:rPr b="1" lang="en-US" sz="20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First draw the  waveshape, then start  the solution.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18"/>
          <p:cNvGrpSpPr/>
          <p:nvPr/>
        </p:nvGrpSpPr>
        <p:grpSpPr>
          <a:xfrm>
            <a:off x="8001000" y="3733800"/>
            <a:ext cx="1143000" cy="685800"/>
            <a:chOff x="8001000" y="3733800"/>
            <a:chExt cx="1143000" cy="685800"/>
          </a:xfrm>
        </p:grpSpPr>
        <p:sp>
          <p:nvSpPr>
            <p:cNvPr id="255" name="Google Shape;255;p18"/>
            <p:cNvSpPr/>
            <p:nvPr/>
          </p:nvSpPr>
          <p:spPr>
            <a:xfrm>
              <a:off x="8001000" y="3733800"/>
              <a:ext cx="1143000" cy="685800"/>
            </a:xfrm>
            <a:custGeom>
              <a:rect b="b" l="l" r="r" t="t"/>
              <a:pathLst>
                <a:path extrusionOk="0" h="685800" w="1143000">
                  <a:moveTo>
                    <a:pt x="1143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33324" y="457200"/>
                  </a:lnTo>
                  <a:lnTo>
                    <a:pt x="433324" y="571500"/>
                  </a:lnTo>
                  <a:lnTo>
                    <a:pt x="295275" y="571500"/>
                  </a:lnTo>
                  <a:lnTo>
                    <a:pt x="571500" y="685800"/>
                  </a:lnTo>
                  <a:lnTo>
                    <a:pt x="847725" y="571500"/>
                  </a:lnTo>
                  <a:lnTo>
                    <a:pt x="709676" y="571500"/>
                  </a:lnTo>
                  <a:lnTo>
                    <a:pt x="709676" y="457200"/>
                  </a:lnTo>
                  <a:lnTo>
                    <a:pt x="1143000" y="4572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8001000" y="3733800"/>
              <a:ext cx="1143000" cy="685800"/>
            </a:xfrm>
            <a:custGeom>
              <a:rect b="b" l="l" r="r" t="t"/>
              <a:pathLst>
                <a:path extrusionOk="0" h="685800" w="1143000">
                  <a:moveTo>
                    <a:pt x="1143000" y="0"/>
                  </a:moveTo>
                  <a:lnTo>
                    <a:pt x="1143000" y="457200"/>
                  </a:lnTo>
                  <a:lnTo>
                    <a:pt x="709676" y="457200"/>
                  </a:lnTo>
                  <a:lnTo>
                    <a:pt x="709676" y="571500"/>
                  </a:lnTo>
                  <a:lnTo>
                    <a:pt x="847725" y="571500"/>
                  </a:lnTo>
                  <a:lnTo>
                    <a:pt x="571500" y="685800"/>
                  </a:lnTo>
                  <a:lnTo>
                    <a:pt x="295275" y="571500"/>
                  </a:lnTo>
                  <a:lnTo>
                    <a:pt x="433324" y="571500"/>
                  </a:lnTo>
                  <a:lnTo>
                    <a:pt x="433324" y="457200"/>
                  </a:lnTo>
                  <a:lnTo>
                    <a:pt x="0" y="457200"/>
                  </a:lnTo>
                  <a:lnTo>
                    <a:pt x="0" y="0"/>
                  </a:lnTo>
                  <a:lnTo>
                    <a:pt x="114300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8"/>
          <p:cNvGrpSpPr/>
          <p:nvPr/>
        </p:nvGrpSpPr>
        <p:grpSpPr>
          <a:xfrm>
            <a:off x="3883925" y="2895600"/>
            <a:ext cx="5260075" cy="2976205"/>
            <a:chOff x="3883925" y="2895600"/>
            <a:chExt cx="5260075" cy="2976205"/>
          </a:xfrm>
        </p:grpSpPr>
        <p:sp>
          <p:nvSpPr>
            <p:cNvPr id="258" name="Google Shape;258;p18"/>
            <p:cNvSpPr/>
            <p:nvPr/>
          </p:nvSpPr>
          <p:spPr>
            <a:xfrm>
              <a:off x="3883925" y="3553405"/>
              <a:ext cx="4747800" cy="23184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8001000" y="2895600"/>
              <a:ext cx="1143000" cy="685800"/>
            </a:xfrm>
            <a:custGeom>
              <a:rect b="b" l="l" r="r" t="t"/>
              <a:pathLst>
                <a:path extrusionOk="0" h="685800" w="1143000">
                  <a:moveTo>
                    <a:pt x="1143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33324" y="457200"/>
                  </a:lnTo>
                  <a:lnTo>
                    <a:pt x="433324" y="571500"/>
                  </a:lnTo>
                  <a:lnTo>
                    <a:pt x="295275" y="571500"/>
                  </a:lnTo>
                  <a:lnTo>
                    <a:pt x="571500" y="685800"/>
                  </a:lnTo>
                  <a:lnTo>
                    <a:pt x="847725" y="571500"/>
                  </a:lnTo>
                  <a:lnTo>
                    <a:pt x="709676" y="571500"/>
                  </a:lnTo>
                  <a:lnTo>
                    <a:pt x="709676" y="457200"/>
                  </a:lnTo>
                  <a:lnTo>
                    <a:pt x="1143000" y="4572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8001000" y="2895600"/>
              <a:ext cx="1143000" cy="685800"/>
            </a:xfrm>
            <a:custGeom>
              <a:rect b="b" l="l" r="r" t="t"/>
              <a:pathLst>
                <a:path extrusionOk="0" h="685800" w="1143000">
                  <a:moveTo>
                    <a:pt x="1143000" y="0"/>
                  </a:moveTo>
                  <a:lnTo>
                    <a:pt x="1143000" y="457200"/>
                  </a:lnTo>
                  <a:lnTo>
                    <a:pt x="709676" y="457200"/>
                  </a:lnTo>
                  <a:lnTo>
                    <a:pt x="709676" y="571500"/>
                  </a:lnTo>
                  <a:lnTo>
                    <a:pt x="847725" y="571500"/>
                  </a:lnTo>
                  <a:lnTo>
                    <a:pt x="571500" y="685800"/>
                  </a:lnTo>
                  <a:lnTo>
                    <a:pt x="295275" y="571500"/>
                  </a:lnTo>
                  <a:lnTo>
                    <a:pt x="433324" y="571500"/>
                  </a:lnTo>
                  <a:lnTo>
                    <a:pt x="433324" y="457200"/>
                  </a:lnTo>
                  <a:lnTo>
                    <a:pt x="0" y="457200"/>
                  </a:lnTo>
                  <a:lnTo>
                    <a:pt x="0" y="0"/>
                  </a:lnTo>
                  <a:lnTo>
                    <a:pt x="114300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1" name="Google Shape;261;p18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/>
        </p:nvSpPr>
        <p:spPr>
          <a:xfrm>
            <a:off x="307340" y="492379"/>
            <a:ext cx="149796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1405106" y="1530052"/>
            <a:ext cx="668020" cy="0"/>
          </a:xfrm>
          <a:custGeom>
            <a:rect b="b" l="l" r="r" t="t"/>
            <a:pathLst>
              <a:path extrusionOk="0" h="120000" w="668019">
                <a:moveTo>
                  <a:pt x="0" y="0"/>
                </a:moveTo>
                <a:lnTo>
                  <a:pt x="667810" y="0"/>
                </a:lnTo>
              </a:path>
            </a:pathLst>
          </a:custGeom>
          <a:noFill/>
          <a:ln cap="flat" cmpd="sng" w="151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2458172" y="1530052"/>
            <a:ext cx="400685" cy="0"/>
          </a:xfrm>
          <a:custGeom>
            <a:rect b="b" l="l" r="r" t="t"/>
            <a:pathLst>
              <a:path extrusionOk="0" h="120000" w="400685">
                <a:moveTo>
                  <a:pt x="0" y="0"/>
                </a:moveTo>
                <a:lnTo>
                  <a:pt x="400686" y="0"/>
                </a:lnTo>
              </a:path>
            </a:pathLst>
          </a:custGeom>
          <a:noFill/>
          <a:ln cap="flat" cmpd="sng" w="151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1876966" y="2494122"/>
            <a:ext cx="265430" cy="0"/>
          </a:xfrm>
          <a:custGeom>
            <a:rect b="b" l="l" r="r" t="t"/>
            <a:pathLst>
              <a:path extrusionOk="0" h="120000" w="265430">
                <a:moveTo>
                  <a:pt x="0" y="0"/>
                </a:moveTo>
                <a:lnTo>
                  <a:pt x="264928" y="0"/>
                </a:lnTo>
              </a:path>
            </a:pathLst>
          </a:custGeom>
          <a:noFill/>
          <a:ln cap="flat" cmpd="sng" w="151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2527179" y="2494122"/>
            <a:ext cx="831850" cy="0"/>
          </a:xfrm>
          <a:custGeom>
            <a:rect b="b" l="l" r="r" t="t"/>
            <a:pathLst>
              <a:path extrusionOk="0" h="120000" w="831850">
                <a:moveTo>
                  <a:pt x="0" y="0"/>
                </a:moveTo>
                <a:lnTo>
                  <a:pt x="831454" y="0"/>
                </a:lnTo>
              </a:path>
            </a:pathLst>
          </a:custGeom>
          <a:noFill/>
          <a:ln cap="flat" cmpd="sng" w="151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3743798" y="2494122"/>
            <a:ext cx="1231265" cy="0"/>
          </a:xfrm>
          <a:custGeom>
            <a:rect b="b" l="l" r="r" t="t"/>
            <a:pathLst>
              <a:path extrusionOk="0" h="120000" w="1231264">
                <a:moveTo>
                  <a:pt x="0" y="0"/>
                </a:moveTo>
                <a:lnTo>
                  <a:pt x="1230636" y="0"/>
                </a:lnTo>
              </a:path>
            </a:pathLst>
          </a:custGeom>
          <a:noFill/>
          <a:ln cap="flat" cmpd="sng" w="151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9"/>
          <p:cNvSpPr txBox="1"/>
          <p:nvPr/>
        </p:nvSpPr>
        <p:spPr>
          <a:xfrm>
            <a:off x="3688905" y="1908185"/>
            <a:ext cx="1277620" cy="1042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325">
            <a:spAutoFit/>
          </a:bodyPr>
          <a:lstStyle/>
          <a:p>
            <a:pPr indent="0" lvl="0" marL="6223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aseline="30000" lang="en-US" sz="2475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aseline="30000" lang="en-US" sz="24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baseline="30000" sz="24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9"/>
          <p:cNvSpPr txBox="1"/>
          <p:nvPr/>
        </p:nvSpPr>
        <p:spPr>
          <a:xfrm>
            <a:off x="4064283" y="1246970"/>
            <a:ext cx="312420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5 ms 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 ms;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9"/>
          <p:cNvSpPr txBox="1"/>
          <p:nvPr/>
        </p:nvSpPr>
        <p:spPr>
          <a:xfrm>
            <a:off x="1640459" y="1528170"/>
            <a:ext cx="208915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19"/>
          <p:cNvSpPr txBox="1"/>
          <p:nvPr/>
        </p:nvSpPr>
        <p:spPr>
          <a:xfrm>
            <a:off x="2560624" y="1528170"/>
            <a:ext cx="208915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2130599" y="1246970"/>
            <a:ext cx="155956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V;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7" name="Google Shape;277;p19"/>
          <p:cNvSpPr txBox="1"/>
          <p:nvPr/>
        </p:nvSpPr>
        <p:spPr>
          <a:xfrm>
            <a:off x="2839225" y="1983900"/>
            <a:ext cx="208915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9"/>
          <p:cNvSpPr txBox="1"/>
          <p:nvPr/>
        </p:nvSpPr>
        <p:spPr>
          <a:xfrm>
            <a:off x="5056627" y="2211041"/>
            <a:ext cx="1283335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100 Hz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9"/>
          <p:cNvSpPr txBox="1"/>
          <p:nvPr/>
        </p:nvSpPr>
        <p:spPr>
          <a:xfrm>
            <a:off x="1866462" y="2492249"/>
            <a:ext cx="1485900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	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 ms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9"/>
          <p:cNvSpPr txBox="1"/>
          <p:nvPr/>
        </p:nvSpPr>
        <p:spPr>
          <a:xfrm>
            <a:off x="569298" y="2211041"/>
            <a:ext cx="1920239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	</a:t>
            </a: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1077862" y="1065967"/>
            <a:ext cx="973455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-US" sz="42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aseline="-25000" lang="en-US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i="1" lang="en-US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n-US" sz="1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827330" y="1487793"/>
            <a:ext cx="179705" cy="277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1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9"/>
          <p:cNvSpPr txBox="1"/>
          <p:nvPr/>
        </p:nvSpPr>
        <p:spPr>
          <a:xfrm>
            <a:off x="617448" y="1246970"/>
            <a:ext cx="249554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9"/>
          <p:cNvSpPr txBox="1"/>
          <p:nvPr/>
        </p:nvSpPr>
        <p:spPr>
          <a:xfrm>
            <a:off x="3441012" y="2211041"/>
            <a:ext cx="227329" cy="458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endParaRPr sz="28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285" name="Google Shape;285;p19"/>
          <p:cNvSpPr txBox="1"/>
          <p:nvPr/>
        </p:nvSpPr>
        <p:spPr>
          <a:xfrm>
            <a:off x="366138" y="3181456"/>
            <a:ext cx="6625590" cy="1873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2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i="1" lang="en-US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</a:t>
            </a:r>
            <a:r>
              <a:rPr i="1" lang="en-US" sz="2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π</a:t>
            </a:r>
            <a:r>
              <a:rPr i="1"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	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2π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</a:t>
            </a:r>
            <a:r>
              <a:rPr lang="en-US" sz="27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7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628.3 rad/s.</a:t>
            </a:r>
            <a:endParaRPr sz="27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245" marR="0" rtl="0" algn="l">
              <a:lnSpc>
                <a:spcPct val="100000"/>
              </a:lnSpc>
              <a:spcBef>
                <a:spcPts val="253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the sinusoid voltage is of the form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850264" marR="0" rtl="0" algn="l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None/>
            </a:pPr>
            <a:r>
              <a:rPr i="1" lang="en-US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lang="en-US" sz="2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10sin(628.3</a:t>
            </a:r>
            <a:r>
              <a:rPr i="1" lang="en-US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2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i="1" lang="en-US" sz="31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9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V</a:t>
            </a:r>
            <a:endParaRPr sz="29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9"/>
          <p:cNvSpPr txBox="1"/>
          <p:nvPr/>
        </p:nvSpPr>
        <p:spPr>
          <a:xfrm>
            <a:off x="459740" y="5171643"/>
            <a:ext cx="8077834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Now, we are given that at 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0, 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-3.6 V.	Putting these  values, we get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87" name="Google Shape;287;p19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288" name="Google Shape;288;p19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9"/>
          <p:cNvGrpSpPr/>
          <p:nvPr/>
        </p:nvGrpSpPr>
        <p:grpSpPr>
          <a:xfrm>
            <a:off x="8001000" y="3886200"/>
            <a:ext cx="1143000" cy="685800"/>
            <a:chOff x="8001000" y="3886200"/>
            <a:chExt cx="1143000" cy="685800"/>
          </a:xfrm>
        </p:grpSpPr>
        <p:sp>
          <p:nvSpPr>
            <p:cNvPr id="291" name="Google Shape;291;p19"/>
            <p:cNvSpPr/>
            <p:nvPr/>
          </p:nvSpPr>
          <p:spPr>
            <a:xfrm>
              <a:off x="8001000" y="3886200"/>
              <a:ext cx="1143000" cy="685800"/>
            </a:xfrm>
            <a:custGeom>
              <a:rect b="b" l="l" r="r" t="t"/>
              <a:pathLst>
                <a:path extrusionOk="0" h="685800" w="1143000">
                  <a:moveTo>
                    <a:pt x="1143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33324" y="457200"/>
                  </a:lnTo>
                  <a:lnTo>
                    <a:pt x="433324" y="571500"/>
                  </a:lnTo>
                  <a:lnTo>
                    <a:pt x="295275" y="571500"/>
                  </a:lnTo>
                  <a:lnTo>
                    <a:pt x="571500" y="685800"/>
                  </a:lnTo>
                  <a:lnTo>
                    <a:pt x="847725" y="571500"/>
                  </a:lnTo>
                  <a:lnTo>
                    <a:pt x="709676" y="571500"/>
                  </a:lnTo>
                  <a:lnTo>
                    <a:pt x="709676" y="457200"/>
                  </a:lnTo>
                  <a:lnTo>
                    <a:pt x="1143000" y="4572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8001000" y="3886200"/>
              <a:ext cx="1143000" cy="685800"/>
            </a:xfrm>
            <a:custGeom>
              <a:rect b="b" l="l" r="r" t="t"/>
              <a:pathLst>
                <a:path extrusionOk="0" h="685800" w="1143000">
                  <a:moveTo>
                    <a:pt x="1143000" y="0"/>
                  </a:moveTo>
                  <a:lnTo>
                    <a:pt x="1143000" y="457200"/>
                  </a:lnTo>
                  <a:lnTo>
                    <a:pt x="709676" y="457200"/>
                  </a:lnTo>
                  <a:lnTo>
                    <a:pt x="709676" y="571500"/>
                  </a:lnTo>
                  <a:lnTo>
                    <a:pt x="847725" y="571500"/>
                  </a:lnTo>
                  <a:lnTo>
                    <a:pt x="571500" y="685800"/>
                  </a:lnTo>
                  <a:lnTo>
                    <a:pt x="295275" y="571500"/>
                  </a:lnTo>
                  <a:lnTo>
                    <a:pt x="433324" y="571500"/>
                  </a:lnTo>
                  <a:lnTo>
                    <a:pt x="433324" y="457200"/>
                  </a:lnTo>
                  <a:lnTo>
                    <a:pt x="0" y="457200"/>
                  </a:lnTo>
                  <a:lnTo>
                    <a:pt x="0" y="0"/>
                  </a:lnTo>
                  <a:lnTo>
                    <a:pt x="114300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19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9"/>
          <p:cNvSpPr txBox="1"/>
          <p:nvPr>
            <p:ph idx="12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Chapter4</a:t>
            </a:r>
            <a:br>
              <a:rPr lang="en-US"/>
            </a:br>
            <a:r>
              <a:rPr lang="en-US"/>
              <a:t>Steady State Analysis of Sinusoid</a:t>
            </a:r>
            <a:endParaRPr/>
          </a:p>
        </p:txBody>
      </p:sp>
      <p:sp>
        <p:nvSpPr>
          <p:cNvPr id="96" name="Google Shape;9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/>
          <p:nvPr/>
        </p:nvSpPr>
        <p:spPr>
          <a:xfrm>
            <a:off x="796736" y="597722"/>
            <a:ext cx="3150870" cy="1202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5400">
            <a:spAutoFit/>
          </a:bodyPr>
          <a:lstStyle/>
          <a:p>
            <a:pPr indent="0" lvl="0" marL="6210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3.6 </a:t>
            </a:r>
            <a:r>
              <a:rPr lang="en-US" sz="3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10sin(</a:t>
            </a:r>
            <a:r>
              <a:rPr i="1"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35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i="1" lang="en-US" sz="32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i="1" lang="en-US" sz="32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158.9</a:t>
            </a:r>
            <a:r>
              <a:rPr lang="en-US" sz="3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°</a:t>
            </a:r>
            <a:endParaRPr sz="31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00" name="Google Shape;300;p20"/>
          <p:cNvSpPr txBox="1"/>
          <p:nvPr>
            <p:ph type="title"/>
          </p:nvPr>
        </p:nvSpPr>
        <p:spPr>
          <a:xfrm>
            <a:off x="4126978" y="568310"/>
            <a:ext cx="3057525" cy="122745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22225">
            <a:spAutoFit/>
          </a:bodyPr>
          <a:lstStyle/>
          <a:p>
            <a:pPr indent="211454" lvl="0" marL="12700" marR="5080" rtl="0" algn="ctr">
              <a:lnSpc>
                <a:spcPct val="1227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Calibri"/>
              <a:buNone/>
            </a:pPr>
            <a:r>
              <a:rPr lang="en-US" sz="3100">
                <a:solidFill>
                  <a:srgbClr val="000000"/>
                </a:solidFill>
              </a:rPr>
              <a:t>or		sin</a:t>
            </a:r>
            <a:r>
              <a:rPr i="1" lang="en-US" sz="325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i="1" lang="en-US" sz="3250">
                <a:solidFill>
                  <a:srgbClr val="000000"/>
                </a:solidFill>
              </a:rPr>
              <a:t> </a:t>
            </a:r>
            <a:r>
              <a:rPr lang="en-US" sz="31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100">
                <a:solidFill>
                  <a:srgbClr val="000000"/>
                </a:solidFill>
              </a:rPr>
              <a:t> </a:t>
            </a:r>
            <a:r>
              <a:rPr lang="en-US" sz="31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3100">
                <a:solidFill>
                  <a:srgbClr val="000000"/>
                </a:solidFill>
              </a:rPr>
              <a:t>0.36  or	338.9</a:t>
            </a:r>
            <a:r>
              <a:rPr lang="en-US" sz="31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°</a:t>
            </a:r>
            <a:endParaRPr sz="3100"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01" name="Google Shape;301;p20"/>
          <p:cNvSpPr txBox="1"/>
          <p:nvPr>
            <p:ph idx="10" type="dt"/>
          </p:nvPr>
        </p:nvSpPr>
        <p:spPr>
          <a:xfrm>
            <a:off x="535940" y="6546014"/>
            <a:ext cx="173608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Monday, September 21, 2015</a:t>
            </a:r>
            <a:endParaRPr/>
          </a:p>
        </p:txBody>
      </p:sp>
      <p:sp>
        <p:nvSpPr>
          <p:cNvPr id="302" name="Google Shape;302;p20"/>
          <p:cNvSpPr txBox="1"/>
          <p:nvPr>
            <p:ph idx="11" type="ftr"/>
          </p:nvPr>
        </p:nvSpPr>
        <p:spPr>
          <a:xfrm>
            <a:off x="3429761" y="6550586"/>
            <a:ext cx="2282190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rtl="0" algn="ct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Ch. 9 Alternating Current and Voltage</a:t>
            </a:r>
            <a:endParaRPr/>
          </a:p>
        </p:txBody>
      </p:sp>
      <p:sp>
        <p:nvSpPr>
          <p:cNvPr id="303" name="Google Shape;303;p20"/>
          <p:cNvSpPr txBox="1"/>
          <p:nvPr>
            <p:ph idx="12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4" name="Google Shape;304;p20"/>
          <p:cNvSpPr txBox="1"/>
          <p:nvPr/>
        </p:nvSpPr>
        <p:spPr>
          <a:xfrm>
            <a:off x="612140" y="2315336"/>
            <a:ext cx="762127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69569" lvl="0" marL="381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shown in figure, the given sinusoid is </a:t>
            </a:r>
            <a:r>
              <a:rPr lang="en-US" sz="2800">
                <a:solidFill>
                  <a:srgbClr val="00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shifted to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612140" y="2724376"/>
            <a:ext cx="5819775" cy="474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66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angle </a:t>
            </a:r>
            <a:r>
              <a:rPr i="1" lang="en-US" sz="29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is less than 180°.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06" name="Google Shape;306;p20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307" name="Google Shape;307;p20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20"/>
          <p:cNvGrpSpPr/>
          <p:nvPr/>
        </p:nvGrpSpPr>
        <p:grpSpPr>
          <a:xfrm>
            <a:off x="8001000" y="2895600"/>
            <a:ext cx="1143000" cy="685800"/>
            <a:chOff x="8001000" y="2895600"/>
            <a:chExt cx="1143000" cy="685800"/>
          </a:xfrm>
        </p:grpSpPr>
        <p:sp>
          <p:nvSpPr>
            <p:cNvPr id="310" name="Google Shape;310;p20"/>
            <p:cNvSpPr/>
            <p:nvPr/>
          </p:nvSpPr>
          <p:spPr>
            <a:xfrm>
              <a:off x="8001000" y="2895600"/>
              <a:ext cx="1143000" cy="685800"/>
            </a:xfrm>
            <a:custGeom>
              <a:rect b="b" l="l" r="r" t="t"/>
              <a:pathLst>
                <a:path extrusionOk="0" h="685800" w="1143000">
                  <a:moveTo>
                    <a:pt x="1143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33324" y="457200"/>
                  </a:lnTo>
                  <a:lnTo>
                    <a:pt x="433324" y="571500"/>
                  </a:lnTo>
                  <a:lnTo>
                    <a:pt x="295275" y="571500"/>
                  </a:lnTo>
                  <a:lnTo>
                    <a:pt x="571500" y="685800"/>
                  </a:lnTo>
                  <a:lnTo>
                    <a:pt x="847725" y="571500"/>
                  </a:lnTo>
                  <a:lnTo>
                    <a:pt x="709676" y="571500"/>
                  </a:lnTo>
                  <a:lnTo>
                    <a:pt x="709676" y="457200"/>
                  </a:lnTo>
                  <a:lnTo>
                    <a:pt x="1143000" y="4572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0"/>
            <p:cNvSpPr/>
            <p:nvPr/>
          </p:nvSpPr>
          <p:spPr>
            <a:xfrm>
              <a:off x="8001000" y="2895600"/>
              <a:ext cx="1143000" cy="685800"/>
            </a:xfrm>
            <a:custGeom>
              <a:rect b="b" l="l" r="r" t="t"/>
              <a:pathLst>
                <a:path extrusionOk="0" h="685800" w="1143000">
                  <a:moveTo>
                    <a:pt x="1143000" y="0"/>
                  </a:moveTo>
                  <a:lnTo>
                    <a:pt x="1143000" y="457200"/>
                  </a:lnTo>
                  <a:lnTo>
                    <a:pt x="709676" y="457200"/>
                  </a:lnTo>
                  <a:lnTo>
                    <a:pt x="709676" y="571500"/>
                  </a:lnTo>
                  <a:lnTo>
                    <a:pt x="847725" y="571500"/>
                  </a:lnTo>
                  <a:lnTo>
                    <a:pt x="571500" y="685800"/>
                  </a:lnTo>
                  <a:lnTo>
                    <a:pt x="295275" y="571500"/>
                  </a:lnTo>
                  <a:lnTo>
                    <a:pt x="433324" y="571500"/>
                  </a:lnTo>
                  <a:lnTo>
                    <a:pt x="433324" y="457200"/>
                  </a:lnTo>
                  <a:lnTo>
                    <a:pt x="0" y="457200"/>
                  </a:lnTo>
                  <a:lnTo>
                    <a:pt x="0" y="0"/>
                  </a:lnTo>
                  <a:lnTo>
                    <a:pt x="114300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20"/>
          <p:cNvSpPr txBox="1"/>
          <p:nvPr/>
        </p:nvSpPr>
        <p:spPr>
          <a:xfrm>
            <a:off x="8120633" y="2921634"/>
            <a:ext cx="754380" cy="391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20"/>
          <p:cNvGrpSpPr/>
          <p:nvPr/>
        </p:nvGrpSpPr>
        <p:grpSpPr>
          <a:xfrm>
            <a:off x="8001000" y="4572000"/>
            <a:ext cx="1143000" cy="685800"/>
            <a:chOff x="8001000" y="4572000"/>
            <a:chExt cx="1143000" cy="685800"/>
          </a:xfrm>
        </p:grpSpPr>
        <p:sp>
          <p:nvSpPr>
            <p:cNvPr id="314" name="Google Shape;314;p20"/>
            <p:cNvSpPr/>
            <p:nvPr/>
          </p:nvSpPr>
          <p:spPr>
            <a:xfrm>
              <a:off x="8001000" y="4572000"/>
              <a:ext cx="1143000" cy="685800"/>
            </a:xfrm>
            <a:custGeom>
              <a:rect b="b" l="l" r="r" t="t"/>
              <a:pathLst>
                <a:path extrusionOk="0" h="685800" w="1143000">
                  <a:moveTo>
                    <a:pt x="1143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33324" y="457200"/>
                  </a:lnTo>
                  <a:lnTo>
                    <a:pt x="433324" y="571500"/>
                  </a:lnTo>
                  <a:lnTo>
                    <a:pt x="295275" y="571500"/>
                  </a:lnTo>
                  <a:lnTo>
                    <a:pt x="571500" y="685800"/>
                  </a:lnTo>
                  <a:lnTo>
                    <a:pt x="847725" y="571500"/>
                  </a:lnTo>
                  <a:lnTo>
                    <a:pt x="709676" y="571500"/>
                  </a:lnTo>
                  <a:lnTo>
                    <a:pt x="709676" y="457200"/>
                  </a:lnTo>
                  <a:lnTo>
                    <a:pt x="1143000" y="4572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0"/>
            <p:cNvSpPr/>
            <p:nvPr/>
          </p:nvSpPr>
          <p:spPr>
            <a:xfrm>
              <a:off x="8001000" y="4572000"/>
              <a:ext cx="1143000" cy="685800"/>
            </a:xfrm>
            <a:custGeom>
              <a:rect b="b" l="l" r="r" t="t"/>
              <a:pathLst>
                <a:path extrusionOk="0" h="685800" w="1143000">
                  <a:moveTo>
                    <a:pt x="1143000" y="0"/>
                  </a:moveTo>
                  <a:lnTo>
                    <a:pt x="1143000" y="457200"/>
                  </a:lnTo>
                  <a:lnTo>
                    <a:pt x="709676" y="457200"/>
                  </a:lnTo>
                  <a:lnTo>
                    <a:pt x="709676" y="571500"/>
                  </a:lnTo>
                  <a:lnTo>
                    <a:pt x="847725" y="571500"/>
                  </a:lnTo>
                  <a:lnTo>
                    <a:pt x="571500" y="685800"/>
                  </a:lnTo>
                  <a:lnTo>
                    <a:pt x="295275" y="571500"/>
                  </a:lnTo>
                  <a:lnTo>
                    <a:pt x="433324" y="571500"/>
                  </a:lnTo>
                  <a:lnTo>
                    <a:pt x="433324" y="457200"/>
                  </a:lnTo>
                  <a:lnTo>
                    <a:pt x="0" y="457200"/>
                  </a:lnTo>
                  <a:lnTo>
                    <a:pt x="0" y="0"/>
                  </a:lnTo>
                  <a:lnTo>
                    <a:pt x="114300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20"/>
          <p:cNvSpPr txBox="1"/>
          <p:nvPr/>
        </p:nvSpPr>
        <p:spPr>
          <a:xfrm>
            <a:off x="612140" y="3382517"/>
            <a:ext cx="8262620" cy="2176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177800" lvl="0" marL="12700" marR="431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we know that </a:t>
            </a:r>
            <a:r>
              <a:rPr lang="en-US" sz="28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shifting rightward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means there is  a </a:t>
            </a:r>
            <a:r>
              <a:rPr lang="en-US" sz="28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lag of angle </a:t>
            </a:r>
            <a:r>
              <a:rPr i="1" lang="en-US" sz="2100">
                <a:solidFill>
                  <a:srgbClr val="0066CC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φ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Therefore, the equation of the given  sinusoidal voltage is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5080" rtl="0" algn="r">
              <a:lnSpc>
                <a:spcPct val="98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Click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782955" rtl="0" algn="ctr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None/>
            </a:pPr>
            <a:r>
              <a:rPr i="1"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lang="en-US" sz="3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10sin(628.3</a:t>
            </a:r>
            <a:r>
              <a:rPr i="1"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3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158.9</a:t>
            </a:r>
            <a:r>
              <a:rPr lang="en-US" sz="31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°</a:t>
            </a:r>
            <a:r>
              <a:rPr lang="en-US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V</a:t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917244" y="1122933"/>
            <a:ext cx="4956810" cy="513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lang="en-US" sz="3200">
                <a:solidFill>
                  <a:srgbClr val="000000"/>
                </a:solidFill>
              </a:rPr>
              <a:t>The value of voltage at 12 ms,</a:t>
            </a:r>
            <a:endParaRPr sz="3200"/>
          </a:p>
        </p:txBody>
      </p:sp>
      <p:sp>
        <p:nvSpPr>
          <p:cNvPr id="323" name="Google Shape;323;p21"/>
          <p:cNvSpPr txBox="1"/>
          <p:nvPr>
            <p:ph idx="12" type="sldNum"/>
          </p:nvPr>
        </p:nvSpPr>
        <p:spPr>
          <a:xfrm>
            <a:off x="8414004" y="6546014"/>
            <a:ext cx="219709" cy="196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38100" rtl="0" algn="r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21"/>
          <p:cNvSpPr/>
          <p:nvPr/>
        </p:nvSpPr>
        <p:spPr>
          <a:xfrm>
            <a:off x="6023452" y="2442327"/>
            <a:ext cx="715645" cy="0"/>
          </a:xfrm>
          <a:custGeom>
            <a:rect b="b" l="l" r="r" t="t"/>
            <a:pathLst>
              <a:path extrusionOk="0" h="120000" w="715645">
                <a:moveTo>
                  <a:pt x="0" y="0"/>
                </a:moveTo>
                <a:lnTo>
                  <a:pt x="715097" y="0"/>
                </a:lnTo>
              </a:path>
            </a:pathLst>
          </a:custGeom>
          <a:noFill/>
          <a:ln cap="flat" cmpd="sng" w="182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6275592" y="2441824"/>
            <a:ext cx="220979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π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251742" y="2143515"/>
            <a:ext cx="8351520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 </a:t>
            </a: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0.012s) </a:t>
            </a: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10sin </a:t>
            </a:r>
            <a:r>
              <a:rPr baseline="30000" lang="en-US" sz="4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⎛</a:t>
            </a:r>
            <a:r>
              <a:rPr baseline="30000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628.3</a:t>
            </a: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0.012 </a:t>
            </a: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×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aseline="30000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180</a:t>
            </a:r>
            <a:r>
              <a:rPr baseline="30000" lang="en-US" sz="4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°</a:t>
            </a:r>
            <a:r>
              <a:rPr baseline="30000" lang="en-US" sz="4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158.9</a:t>
            </a: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°</a:t>
            </a:r>
            <a:r>
              <a:rPr baseline="30000" lang="en-US" sz="45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⎞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>
            <a:off x="3518353" y="2246237"/>
            <a:ext cx="4735830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⎜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⎟</a:t>
            </a:r>
            <a:endParaRPr sz="3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28" name="Google Shape;328;p21"/>
          <p:cNvSpPr txBox="1"/>
          <p:nvPr/>
        </p:nvSpPr>
        <p:spPr>
          <a:xfrm>
            <a:off x="3518353" y="2485215"/>
            <a:ext cx="173990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⎝</a:t>
            </a:r>
            <a:endParaRPr sz="3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29" name="Google Shape;329;p21"/>
          <p:cNvSpPr txBox="1"/>
          <p:nvPr/>
        </p:nvSpPr>
        <p:spPr>
          <a:xfrm>
            <a:off x="8080289" y="2485215"/>
            <a:ext cx="173990" cy="4832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⎠</a:t>
            </a:r>
            <a:endParaRPr sz="3000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30" name="Google Shape;330;p21"/>
          <p:cNvSpPr txBox="1"/>
          <p:nvPr/>
        </p:nvSpPr>
        <p:spPr>
          <a:xfrm>
            <a:off x="2356668" y="2908325"/>
            <a:ext cx="5631180" cy="625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10sin </a:t>
            </a:r>
            <a:r>
              <a:rPr baseline="-25000" lang="en-US" sz="5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(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432</a:t>
            </a: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°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158.9</a:t>
            </a: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°</a:t>
            </a:r>
            <a:r>
              <a:rPr baseline="-25000" lang="en-US" sz="5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)</a:t>
            </a:r>
            <a:r>
              <a:rPr baseline="-25000" lang="en-US" sz="5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 </a:t>
            </a: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b="1" lang="en-U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9.985 V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31" name="Google Shape;331;p21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332" name="Google Shape;332;p21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4" name="Google Shape;334;p21"/>
          <p:cNvGrpSpPr/>
          <p:nvPr/>
        </p:nvGrpSpPr>
        <p:grpSpPr>
          <a:xfrm>
            <a:off x="8001000" y="1143000"/>
            <a:ext cx="1143000" cy="685800"/>
            <a:chOff x="8001000" y="1143000"/>
            <a:chExt cx="1143000" cy="685800"/>
          </a:xfrm>
        </p:grpSpPr>
        <p:sp>
          <p:nvSpPr>
            <p:cNvPr id="335" name="Google Shape;335;p21"/>
            <p:cNvSpPr/>
            <p:nvPr/>
          </p:nvSpPr>
          <p:spPr>
            <a:xfrm>
              <a:off x="8001000" y="1143000"/>
              <a:ext cx="1143000" cy="685800"/>
            </a:xfrm>
            <a:custGeom>
              <a:rect b="b" l="l" r="r" t="t"/>
              <a:pathLst>
                <a:path extrusionOk="0" h="685800" w="1143000">
                  <a:moveTo>
                    <a:pt x="1143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33324" y="457200"/>
                  </a:lnTo>
                  <a:lnTo>
                    <a:pt x="433324" y="571500"/>
                  </a:lnTo>
                  <a:lnTo>
                    <a:pt x="295275" y="571500"/>
                  </a:lnTo>
                  <a:lnTo>
                    <a:pt x="571500" y="685800"/>
                  </a:lnTo>
                  <a:lnTo>
                    <a:pt x="847725" y="571500"/>
                  </a:lnTo>
                  <a:lnTo>
                    <a:pt x="709676" y="571500"/>
                  </a:lnTo>
                  <a:lnTo>
                    <a:pt x="709676" y="457200"/>
                  </a:lnTo>
                  <a:lnTo>
                    <a:pt x="1143000" y="4572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8001000" y="1143000"/>
              <a:ext cx="1143000" cy="685800"/>
            </a:xfrm>
            <a:custGeom>
              <a:rect b="b" l="l" r="r" t="t"/>
              <a:pathLst>
                <a:path extrusionOk="0" h="685800" w="1143000">
                  <a:moveTo>
                    <a:pt x="1143000" y="0"/>
                  </a:moveTo>
                  <a:lnTo>
                    <a:pt x="1143000" y="457200"/>
                  </a:lnTo>
                  <a:lnTo>
                    <a:pt x="709676" y="457200"/>
                  </a:lnTo>
                  <a:lnTo>
                    <a:pt x="709676" y="571500"/>
                  </a:lnTo>
                  <a:lnTo>
                    <a:pt x="847725" y="571500"/>
                  </a:lnTo>
                  <a:lnTo>
                    <a:pt x="571500" y="685800"/>
                  </a:lnTo>
                  <a:lnTo>
                    <a:pt x="295275" y="571500"/>
                  </a:lnTo>
                  <a:lnTo>
                    <a:pt x="433324" y="571500"/>
                  </a:lnTo>
                  <a:lnTo>
                    <a:pt x="433324" y="457200"/>
                  </a:lnTo>
                  <a:lnTo>
                    <a:pt x="0" y="457200"/>
                  </a:lnTo>
                  <a:lnTo>
                    <a:pt x="0" y="0"/>
                  </a:lnTo>
                  <a:lnTo>
                    <a:pt x="114300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7" name="Google Shape;337;p21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2"/>
          <p:cNvSpPr txBox="1"/>
          <p:nvPr/>
        </p:nvSpPr>
        <p:spPr>
          <a:xfrm>
            <a:off x="304800" y="304800"/>
            <a:ext cx="8610600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R.C. Dorf and James A. Svoboda, “Introduction to Electric Circuits”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ed, John Wiley &amp; Sons, 2013.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D.C. Kulshreshtha, Basic Electrical Engineering, Revised 1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ed, Tata Mc Graw Hill, 2017.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 K.Mehta, Rohit Mehta, Basic Electrical Engineering, 6</a:t>
            </a:r>
            <a:r>
              <a:rPr baseline="30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ed, S. Chand Publishing, 2012.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3"/>
          <p:cNvSpPr txBox="1"/>
          <p:nvPr/>
        </p:nvSpPr>
        <p:spPr>
          <a:xfrm>
            <a:off x="2743200" y="1295400"/>
            <a:ext cx="369825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Thanks</a:t>
            </a:r>
            <a:endParaRPr sz="96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52400"/>
            <a:ext cx="7922171" cy="6264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838200"/>
            <a:ext cx="7467600" cy="518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5"/>
          <p:cNvGrpSpPr/>
          <p:nvPr/>
        </p:nvGrpSpPr>
        <p:grpSpPr>
          <a:xfrm>
            <a:off x="384047" y="653252"/>
            <a:ext cx="5353812" cy="524847"/>
            <a:chOff x="384047" y="653252"/>
            <a:chExt cx="5353812" cy="524847"/>
          </a:xfrm>
        </p:grpSpPr>
        <p:sp>
          <p:nvSpPr>
            <p:cNvPr id="112" name="Google Shape;112;p5"/>
            <p:cNvSpPr/>
            <p:nvPr/>
          </p:nvSpPr>
          <p:spPr>
            <a:xfrm>
              <a:off x="396324" y="653252"/>
              <a:ext cx="5309446" cy="5248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384047" y="1034795"/>
              <a:ext cx="5353812" cy="10515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5"/>
          <p:cNvSpPr txBox="1"/>
          <p:nvPr>
            <p:ph type="title"/>
          </p:nvPr>
        </p:nvSpPr>
        <p:spPr>
          <a:xfrm>
            <a:off x="304800" y="461848"/>
            <a:ext cx="5943600" cy="689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 u="sng">
                <a:latin typeface="Times New Roman"/>
                <a:ea typeface="Times New Roman"/>
                <a:cs typeface="Times New Roman"/>
                <a:sym typeface="Times New Roman"/>
              </a:rPr>
              <a:t>Topics to be covered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35940" y="1321054"/>
            <a:ext cx="3735070" cy="4342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 and AC Currents.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Sinusoid.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687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A812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45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Definitions.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687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A812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45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 Difference.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7025" lvl="0" marL="683260" marR="363855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A812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45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Model for a  Sinusoid.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of a sine wave.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RMS or Effective Value.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of Phasors.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6870" marR="0" rtl="0" algn="l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A812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45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on Phasors.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4727828" y="1246073"/>
            <a:ext cx="3775710" cy="3135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55600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Additions of Phasors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5600" marR="0" rtl="0" algn="l">
              <a:lnSpc>
                <a:spcPct val="113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Complex Numbers.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and Power Factor.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Purely Resistive Circuit.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Purely Inductive Circuit.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687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A812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45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Inductive Reactance.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CC9900"/>
              </a:buClr>
              <a:buSzPts val="1550"/>
              <a:buFont typeface="Noto Sans Symbols"/>
              <a:buChar char="■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Purely Capacitive Circuit.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56870" marR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3A812E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❑</a:t>
            </a:r>
            <a:r>
              <a:rPr lang="en-US" sz="1450">
                <a:solidFill>
                  <a:srgbClr val="3A81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Capacitive Reactance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8485631" y="6546014"/>
            <a:ext cx="147955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/>
        </p:nvSpPr>
        <p:spPr>
          <a:xfrm>
            <a:off x="613663" y="541985"/>
            <a:ext cx="2632075" cy="4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between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6"/>
          <p:cNvSpPr txBox="1"/>
          <p:nvPr>
            <p:ph type="title"/>
          </p:nvPr>
        </p:nvSpPr>
        <p:spPr>
          <a:xfrm>
            <a:off x="535940" y="912622"/>
            <a:ext cx="3815079" cy="54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05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3400"/>
              <a:buFont typeface="Times New Roman"/>
              <a:buNone/>
            </a:pPr>
            <a:r>
              <a:rPr b="1" lang="en-US" sz="3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DC and AC Currents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459740" y="1578610"/>
            <a:ext cx="8398510" cy="36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9675">
            <a:spAutoFit/>
          </a:bodyPr>
          <a:lstStyle/>
          <a:p>
            <a:pPr indent="-342900" lvl="0" marL="355600" marR="636905" rtl="0" algn="just">
              <a:lnSpc>
                <a:spcPct val="108214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dc circuits, when a current of 3 A adds to another  current of 4 A, the net current is always 7 A.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5080" rtl="0" algn="just">
              <a:lnSpc>
                <a:spcPct val="107857"/>
              </a:lnSpc>
              <a:spcBef>
                <a:spcPts val="67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an ac current of 3 A when added to another ac  current of 4 A can result anything between 1 A and 7 A,  depending upon their relative </a:t>
            </a:r>
            <a:r>
              <a:rPr b="1"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phase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21209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similar to adding a force of 3 N to another force of  4 N.	The result is not necessarily a force of 7 N. It be  anything between 1 N to 7 N, depending on their  relative </a:t>
            </a:r>
            <a:r>
              <a:rPr b="1"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directions.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are added vectorially.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8485631" y="6546014"/>
            <a:ext cx="147955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/>
          <p:nvPr/>
        </p:nvSpPr>
        <p:spPr>
          <a:xfrm>
            <a:off x="2292275" y="3379375"/>
            <a:ext cx="207645" cy="0"/>
          </a:xfrm>
          <a:custGeom>
            <a:rect b="b" l="l" r="r" t="t"/>
            <a:pathLst>
              <a:path extrusionOk="0" h="120000" w="207644">
                <a:moveTo>
                  <a:pt x="0" y="0"/>
                </a:moveTo>
                <a:lnTo>
                  <a:pt x="207173" y="0"/>
                </a:lnTo>
              </a:path>
            </a:pathLst>
          </a:custGeom>
          <a:noFill/>
          <a:ln cap="flat" cmpd="sng" w="19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3023763" y="3379375"/>
            <a:ext cx="208279" cy="0"/>
          </a:xfrm>
          <a:custGeom>
            <a:rect b="b" l="l" r="r" t="t"/>
            <a:pathLst>
              <a:path extrusionOk="0" h="120000" w="208280">
                <a:moveTo>
                  <a:pt x="0" y="0"/>
                </a:moveTo>
                <a:lnTo>
                  <a:pt x="208159" y="0"/>
                </a:lnTo>
              </a:path>
            </a:pathLst>
          </a:custGeom>
          <a:noFill/>
          <a:ln cap="flat" cmpd="sng" w="19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3865216" y="3379375"/>
            <a:ext cx="208279" cy="0"/>
          </a:xfrm>
          <a:custGeom>
            <a:rect b="b" l="l" r="r" t="t"/>
            <a:pathLst>
              <a:path extrusionOk="0" h="120000" w="208279">
                <a:moveTo>
                  <a:pt x="0" y="0"/>
                </a:moveTo>
                <a:lnTo>
                  <a:pt x="208159" y="0"/>
                </a:lnTo>
              </a:path>
            </a:pathLst>
          </a:custGeom>
          <a:noFill/>
          <a:ln cap="flat" cmpd="sng" w="198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 txBox="1"/>
          <p:nvPr/>
        </p:nvSpPr>
        <p:spPr>
          <a:xfrm>
            <a:off x="231140" y="781939"/>
            <a:ext cx="8016240" cy="316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125">
            <a:spAutoFit/>
          </a:bodyPr>
          <a:lstStyle/>
          <a:p>
            <a:pPr indent="-342900" lvl="0" marL="431800" marR="51435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950"/>
              <a:buFont typeface="Noto Sans Symbols"/>
              <a:buChar char="■"/>
            </a:pPr>
            <a:r>
              <a:rPr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it mean that	KCL	does not apply to AC  Circuits ?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14298" lvl="0" marL="12700" marR="508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00"/>
              <a:buFont typeface="Noto Sans Symbols"/>
              <a:buChar char="■"/>
            </a:pPr>
            <a:r>
              <a:rPr lang="en-US" sz="2800">
                <a:solidFill>
                  <a:srgbClr val="0066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Ans.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:Yes, it does apply.	However, the ac currents are  added in a Phasor Diagram.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068829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i="1" lang="en-US" sz="3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3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33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</a:t>
            </a:r>
            <a:r>
              <a:rPr lang="en-US" sz="3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baseline="-25000" lang="en-US" sz="337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aseline="-25000" sz="337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34" name="Google Shape;134;p7"/>
          <p:cNvGrpSpPr/>
          <p:nvPr/>
        </p:nvGrpSpPr>
        <p:grpSpPr>
          <a:xfrm>
            <a:off x="6324600" y="6477000"/>
            <a:ext cx="2057400" cy="303530"/>
            <a:chOff x="6324600" y="6477000"/>
            <a:chExt cx="2057400" cy="303530"/>
          </a:xfrm>
        </p:grpSpPr>
        <p:sp>
          <p:nvSpPr>
            <p:cNvPr id="135" name="Google Shape;135;p7"/>
            <p:cNvSpPr/>
            <p:nvPr/>
          </p:nvSpPr>
          <p:spPr>
            <a:xfrm>
              <a:off x="6324600" y="6477000"/>
              <a:ext cx="2057400" cy="303530"/>
            </a:xfrm>
            <a:custGeom>
              <a:rect b="b" l="l" r="r" t="t"/>
              <a:pathLst>
                <a:path extrusionOk="0" h="3035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03491"/>
                  </a:lnTo>
                  <a:lnTo>
                    <a:pt x="1371600" y="303491"/>
                  </a:lnTo>
                  <a:lnTo>
                    <a:pt x="1371600" y="189687"/>
                  </a:lnTo>
                  <a:lnTo>
                    <a:pt x="1777238" y="189687"/>
                  </a:lnTo>
                  <a:lnTo>
                    <a:pt x="1777238" y="227622"/>
                  </a:lnTo>
                  <a:lnTo>
                    <a:pt x="2057400" y="151752"/>
                  </a:lnTo>
                  <a:lnTo>
                    <a:pt x="1777238" y="75869"/>
                  </a:lnTo>
                  <a:lnTo>
                    <a:pt x="1777238" y="113804"/>
                  </a:lnTo>
                  <a:lnTo>
                    <a:pt x="1371600" y="113804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6324600" y="6477000"/>
              <a:ext cx="2057400" cy="303530"/>
            </a:xfrm>
            <a:custGeom>
              <a:rect b="b" l="l" r="r" t="t"/>
              <a:pathLst>
                <a:path extrusionOk="0" h="3035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3804"/>
                  </a:lnTo>
                  <a:lnTo>
                    <a:pt x="1777238" y="113804"/>
                  </a:lnTo>
                  <a:lnTo>
                    <a:pt x="1777238" y="75869"/>
                  </a:lnTo>
                  <a:lnTo>
                    <a:pt x="2057400" y="151752"/>
                  </a:lnTo>
                  <a:lnTo>
                    <a:pt x="1777238" y="227622"/>
                  </a:lnTo>
                  <a:lnTo>
                    <a:pt x="1777238" y="189687"/>
                  </a:lnTo>
                  <a:lnTo>
                    <a:pt x="1371600" y="189687"/>
                  </a:lnTo>
                  <a:lnTo>
                    <a:pt x="1371600" y="303491"/>
                  </a:lnTo>
                  <a:lnTo>
                    <a:pt x="0" y="303491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6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7"/>
          <p:cNvSpPr txBox="1"/>
          <p:nvPr/>
        </p:nvSpPr>
        <p:spPr>
          <a:xfrm>
            <a:off x="8485631" y="6546014"/>
            <a:ext cx="147955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/>
          <p:nvPr>
            <p:ph type="title"/>
          </p:nvPr>
        </p:nvSpPr>
        <p:spPr>
          <a:xfrm>
            <a:off x="535940" y="268351"/>
            <a:ext cx="2463800" cy="66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A Sinusoid</a:t>
            </a:r>
            <a:endParaRPr/>
          </a:p>
        </p:txBody>
      </p:sp>
      <p:sp>
        <p:nvSpPr>
          <p:cNvPr id="143" name="Google Shape;143;p8"/>
          <p:cNvSpPr txBox="1"/>
          <p:nvPr/>
        </p:nvSpPr>
        <p:spPr>
          <a:xfrm>
            <a:off x="281940" y="4478780"/>
            <a:ext cx="8419465" cy="1383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55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Current </a:t>
            </a:r>
            <a:r>
              <a:rPr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versus angle </a:t>
            </a:r>
            <a:r>
              <a:rPr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ωt</a:t>
            </a:r>
            <a:r>
              <a:rPr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	(</a:t>
            </a:r>
            <a:r>
              <a:rPr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Current </a:t>
            </a:r>
            <a:r>
              <a:rPr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versus time </a:t>
            </a:r>
            <a:r>
              <a:rPr i="1"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en-US" sz="2800">
                <a:solidFill>
                  <a:srgbClr val="0066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3189" marR="0" rtl="0" algn="ctr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None/>
            </a:pPr>
            <a:r>
              <a:rPr i="1" lang="en-US" sz="3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-US" sz="36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US" sz="3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aseline="-25000" lang="en-US" sz="31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r>
              <a:rPr lang="en-US" sz="3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</a:t>
            </a:r>
            <a:r>
              <a:rPr i="1" lang="en-US" sz="385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ω</a:t>
            </a:r>
            <a:r>
              <a:rPr i="1" lang="en-US" sz="3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 sz="3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8"/>
          <p:cNvSpPr/>
          <p:nvPr/>
        </p:nvSpPr>
        <p:spPr>
          <a:xfrm>
            <a:off x="376956" y="1240291"/>
            <a:ext cx="8358939" cy="312828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5" name="Google Shape;145;p8"/>
          <p:cNvGrpSpPr/>
          <p:nvPr/>
        </p:nvGrpSpPr>
        <p:grpSpPr>
          <a:xfrm>
            <a:off x="6324600" y="6477000"/>
            <a:ext cx="2057400" cy="316230"/>
            <a:chOff x="6324600" y="6477000"/>
            <a:chExt cx="2057400" cy="316230"/>
          </a:xfrm>
        </p:grpSpPr>
        <p:sp>
          <p:nvSpPr>
            <p:cNvPr id="146" name="Google Shape;146;p8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1371600" y="0"/>
                  </a:moveTo>
                  <a:lnTo>
                    <a:pt x="0" y="0"/>
                  </a:lnTo>
                  <a:lnTo>
                    <a:pt x="0" y="315879"/>
                  </a:lnTo>
                  <a:lnTo>
                    <a:pt x="1371600" y="315879"/>
                  </a:lnTo>
                  <a:lnTo>
                    <a:pt x="1371600" y="197421"/>
                  </a:lnTo>
                  <a:lnTo>
                    <a:pt x="1765807" y="197421"/>
                  </a:lnTo>
                  <a:lnTo>
                    <a:pt x="1765807" y="236905"/>
                  </a:lnTo>
                  <a:lnTo>
                    <a:pt x="2057400" y="157937"/>
                  </a:lnTo>
                  <a:lnTo>
                    <a:pt x="1765807" y="78968"/>
                  </a:lnTo>
                  <a:lnTo>
                    <a:pt x="1765807" y="118452"/>
                  </a:lnTo>
                  <a:lnTo>
                    <a:pt x="1371600" y="118452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CC99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6324600" y="6477000"/>
              <a:ext cx="2057400" cy="316230"/>
            </a:xfrm>
            <a:custGeom>
              <a:rect b="b" l="l" r="r" t="t"/>
              <a:pathLst>
                <a:path extrusionOk="0" h="316229" w="2057400">
                  <a:moveTo>
                    <a:pt x="0" y="0"/>
                  </a:moveTo>
                  <a:lnTo>
                    <a:pt x="1371600" y="0"/>
                  </a:lnTo>
                  <a:lnTo>
                    <a:pt x="1371600" y="118452"/>
                  </a:lnTo>
                  <a:lnTo>
                    <a:pt x="1765807" y="118452"/>
                  </a:lnTo>
                  <a:lnTo>
                    <a:pt x="1765807" y="78968"/>
                  </a:lnTo>
                  <a:lnTo>
                    <a:pt x="2057400" y="157937"/>
                  </a:lnTo>
                  <a:lnTo>
                    <a:pt x="1765807" y="236905"/>
                  </a:lnTo>
                  <a:lnTo>
                    <a:pt x="1765807" y="197421"/>
                  </a:lnTo>
                  <a:lnTo>
                    <a:pt x="1371600" y="197421"/>
                  </a:lnTo>
                  <a:lnTo>
                    <a:pt x="1371600" y="315879"/>
                  </a:lnTo>
                  <a:lnTo>
                    <a:pt x="0" y="31587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8"/>
          <p:cNvSpPr txBox="1"/>
          <p:nvPr/>
        </p:nvSpPr>
        <p:spPr>
          <a:xfrm>
            <a:off x="6740397" y="6527756"/>
            <a:ext cx="577850" cy="3105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5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8485631" y="6546014"/>
            <a:ext cx="147955" cy="196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14583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925" y="766764"/>
            <a:ext cx="7346730" cy="5339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2021-03-03T04:09:28Z</dcterms:created>
  <dc:creator>jyoti.vyas</dc:creator>
</cp:coreProperties>
</file>