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+mt3Z1Eat3hzPG1+CHgt2iw5y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Relationship Id="rId15" Type="http://schemas.openxmlformats.org/officeDocument/2006/relationships/image" Target="../media/image20.png"/><Relationship Id="rId14" Type="http://schemas.openxmlformats.org/officeDocument/2006/relationships/oleObject" Target="../embeddings/oleObject4.bin"/><Relationship Id="rId17" Type="http://schemas.openxmlformats.org/officeDocument/2006/relationships/oleObject" Target="../embeddings/oleObject5.bin"/><Relationship Id="rId16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Relationship Id="rId18" Type="http://schemas.openxmlformats.org/officeDocument/2006/relationships/image" Target="../media/image1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image" Target="../media/image17.png"/><Relationship Id="rId22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21" Type="http://schemas.openxmlformats.org/officeDocument/2006/relationships/oleObject" Target="../embeddings/oleObject11.bin"/><Relationship Id="rId13" Type="http://schemas.openxmlformats.org/officeDocument/2006/relationships/oleObject" Target="../embeddings/oleObject8.bin"/><Relationship Id="rId12" Type="http://schemas.openxmlformats.org/officeDocument/2006/relationships/oleObject" Target="../embeddings/oleObject8.bin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9.png"/><Relationship Id="rId9" Type="http://schemas.openxmlformats.org/officeDocument/2006/relationships/oleObject" Target="../embeddings/oleObject7.bin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6.png"/><Relationship Id="rId17" Type="http://schemas.openxmlformats.org/officeDocument/2006/relationships/image" Target="../media/image13.png"/><Relationship Id="rId16" Type="http://schemas.openxmlformats.org/officeDocument/2006/relationships/oleObject" Target="../embeddings/oleObject9.bin"/><Relationship Id="rId5" Type="http://schemas.openxmlformats.org/officeDocument/2006/relationships/image" Target="../media/image23.png"/><Relationship Id="rId19" Type="http://schemas.openxmlformats.org/officeDocument/2006/relationships/oleObject" Target="../embeddings/oleObject10.bin"/><Relationship Id="rId6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png"/><Relationship Id="rId8" Type="http://schemas.openxmlformats.org/officeDocument/2006/relationships/oleObject" Target="../embeddings/oleObject13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57350" y="2644777"/>
            <a:ext cx="58293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ELECTRICAL SCIENCE-1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(15B11EC111)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UNIT-4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Lecture-2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535940" y="268351"/>
            <a:ext cx="81508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Instantaneous Power</a:t>
            </a:r>
            <a:endParaRPr/>
          </a:p>
        </p:txBody>
      </p:sp>
      <p:grpSp>
        <p:nvGrpSpPr>
          <p:cNvPr id="187" name="Google Shape;187;p10"/>
          <p:cNvGrpSpPr/>
          <p:nvPr/>
        </p:nvGrpSpPr>
        <p:grpSpPr>
          <a:xfrm>
            <a:off x="1738248" y="935037"/>
            <a:ext cx="6643752" cy="5858193"/>
            <a:chOff x="1738248" y="935037"/>
            <a:chExt cx="6643752" cy="5858193"/>
          </a:xfrm>
        </p:grpSpPr>
        <p:sp>
          <p:nvSpPr>
            <p:cNvPr id="188" name="Google Shape;188;p10"/>
            <p:cNvSpPr/>
            <p:nvPr/>
          </p:nvSpPr>
          <p:spPr>
            <a:xfrm>
              <a:off x="1752599" y="949325"/>
              <a:ext cx="5638800" cy="54514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38248" y="935037"/>
              <a:ext cx="5667375" cy="5480050"/>
            </a:xfrm>
            <a:custGeom>
              <a:rect b="b" l="l" r="r" t="t"/>
              <a:pathLst>
                <a:path extrusionOk="0" h="5480050" w="5667375">
                  <a:moveTo>
                    <a:pt x="0" y="5480050"/>
                  </a:moveTo>
                  <a:lnTo>
                    <a:pt x="5667375" y="5480050"/>
                  </a:lnTo>
                  <a:lnTo>
                    <a:pt x="5667375" y="0"/>
                  </a:lnTo>
                  <a:lnTo>
                    <a:pt x="0" y="0"/>
                  </a:lnTo>
                  <a:lnTo>
                    <a:pt x="0" y="5480050"/>
                  </a:lnTo>
                  <a:close/>
                </a:path>
              </a:pathLst>
            </a:custGeom>
            <a:noFill/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0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612140" y="371297"/>
            <a:ext cx="4144010" cy="666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Factors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383540" y="1040638"/>
            <a:ext cx="7646034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Factor 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ratio of rms value to the  average value of an alternating quantity.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656911" y="2743752"/>
            <a:ext cx="619125" cy="0"/>
          </a:xfrm>
          <a:custGeom>
            <a:rect b="b" l="l" r="r" t="t"/>
            <a:pathLst>
              <a:path extrusionOk="0" h="120000" w="619125">
                <a:moveTo>
                  <a:pt x="0" y="0"/>
                </a:moveTo>
                <a:lnTo>
                  <a:pt x="618951" y="0"/>
                </a:lnTo>
              </a:path>
            </a:pathLst>
          </a:custGeom>
          <a:noFill/>
          <a:ln cap="flat" cmpd="sng" w="16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3368885" y="2430109"/>
            <a:ext cx="330835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1.11 forsinusoidal.</a:t>
            </a:r>
            <a:endParaRPr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2912122" y="3009891"/>
            <a:ext cx="278765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2072861" y="2697085"/>
            <a:ext cx="92075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2749900" y="2742905"/>
            <a:ext cx="161925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2300850" y="2276869"/>
            <a:ext cx="95631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7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47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736329" y="2430109"/>
            <a:ext cx="298450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11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08" name="Google Shape;208;p1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1"/>
          <p:cNvSpPr txBox="1"/>
          <p:nvPr/>
        </p:nvSpPr>
        <p:spPr>
          <a:xfrm>
            <a:off x="612140" y="3450412"/>
            <a:ext cx="776414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14298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factor has less value for less peaky wave. For  square wave it is 1.0, for triangular wave it is 1.15.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11"/>
          <p:cNvCxnSpPr/>
          <p:nvPr/>
        </p:nvCxnSpPr>
        <p:spPr>
          <a:xfrm flipH="1" rot="10800000">
            <a:off x="2811475" y="4644875"/>
            <a:ext cx="4494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3248950" y="4680275"/>
            <a:ext cx="603000" cy="7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1"/>
          <p:cNvCxnSpPr/>
          <p:nvPr/>
        </p:nvCxnSpPr>
        <p:spPr>
          <a:xfrm rot="10800000">
            <a:off x="4833525" y="4786700"/>
            <a:ext cx="117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1"/>
          <p:cNvCxnSpPr/>
          <p:nvPr/>
        </p:nvCxnSpPr>
        <p:spPr>
          <a:xfrm flipH="1" rot="10800000">
            <a:off x="4833400" y="4739350"/>
            <a:ext cx="7212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5678150" y="4739400"/>
            <a:ext cx="117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535940" y="1511934"/>
            <a:ext cx="764349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050"/>
              <a:buFont typeface="Noto Sans Symbols"/>
              <a:buChar char="■"/>
            </a:pPr>
            <a:r>
              <a:rPr b="1" lang="en-US" sz="32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(</a:t>
            </a:r>
            <a:r>
              <a:rPr lang="en-US" sz="32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32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) Factor 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ratio  of maximum value to the rms value.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2843336" y="3794102"/>
            <a:ext cx="598805" cy="0"/>
          </a:xfrm>
          <a:custGeom>
            <a:rect b="b" l="l" r="r" t="t"/>
            <a:pathLst>
              <a:path extrusionOk="0" h="120000" w="598804">
                <a:moveTo>
                  <a:pt x="0" y="0"/>
                </a:moveTo>
                <a:lnTo>
                  <a:pt x="598474" y="0"/>
                </a:lnTo>
              </a:path>
            </a:pathLst>
          </a:custGeom>
          <a:noFill/>
          <a:ln cap="flat" cmpd="sng" w="16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3532234" y="3489733"/>
            <a:ext cx="3365500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1.414 forsinusoidal.</a:t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2496631" y="3244756"/>
            <a:ext cx="837565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5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45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-US" sz="2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aseline="-25000" sz="2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3025964" y="4051648"/>
            <a:ext cx="373380" cy="297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2274340" y="3748482"/>
            <a:ext cx="141605" cy="297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2868907" y="3792890"/>
            <a:ext cx="157480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1962616" y="3489733"/>
            <a:ext cx="290195" cy="491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0" name="Google Shape;230;p12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31" name="Google Shape;231;p12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2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>
            <p:ph idx="4294967295" type="sldNum"/>
          </p:nvPr>
        </p:nvSpPr>
        <p:spPr>
          <a:xfrm>
            <a:off x="8414004" y="6553200"/>
            <a:ext cx="348996" cy="19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459740" y="218897"/>
            <a:ext cx="60934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Concept of Phasors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459740" y="812038"/>
            <a:ext cx="7738745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rotating bar that generates a sinusoid can be  taken as a </a:t>
            </a:r>
            <a:r>
              <a:rPr lang="en-US" sz="30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phasor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510540" y="5340197"/>
            <a:ext cx="7714615" cy="823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38100" marR="30480" rtl="0" algn="l">
              <a:lnSpc>
                <a:spcPct val="113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phasor </a:t>
            </a:r>
            <a:r>
              <a:rPr i="1" lang="en-US" sz="26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255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</a:t>
            </a:r>
            <a:r>
              <a:rPr lang="en-US" sz="26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direction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phasor </a:t>
            </a:r>
            <a:r>
              <a:rPr i="1" lang="en-US" sz="26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-US" sz="255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6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lags  behind </a:t>
            </a:r>
            <a:r>
              <a:rPr i="1" lang="en-US" sz="26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en-US" sz="255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6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i="1" lang="en-US" sz="2750">
                <a:solidFill>
                  <a:srgbClr val="0066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6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43903" y="1760523"/>
            <a:ext cx="8795296" cy="34544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3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44" name="Google Shape;244;p1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3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612140" y="323799"/>
            <a:ext cx="3020060" cy="483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000000"/>
                </a:solidFill>
              </a:rPr>
              <a:t>Thus, we can write,</a:t>
            </a:r>
            <a:endParaRPr sz="3000"/>
          </a:p>
        </p:txBody>
      </p:sp>
      <p:sp>
        <p:nvSpPr>
          <p:cNvPr id="253" name="Google Shape;253;p14"/>
          <p:cNvSpPr txBox="1"/>
          <p:nvPr/>
        </p:nvSpPr>
        <p:spPr>
          <a:xfrm>
            <a:off x="599440" y="803972"/>
            <a:ext cx="7799705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440055" marR="0" rtl="0" algn="l">
              <a:lnSpc>
                <a:spcPct val="1155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i="1"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	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	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(</a:t>
            </a:r>
            <a:r>
              <a:rPr i="1"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i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3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215" lvl="0" marL="347980" marR="0" rtl="0" algn="l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000"/>
              <a:buFont typeface="Times New Roman"/>
              <a:buChar char="•"/>
            </a:pPr>
            <a:r>
              <a:rPr b="1" lang="en-US" sz="30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Phasor Diagram 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diagram containing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22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phasors of inter-related sinusoidal voltages and  currents, with their phase differences indicated,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298" lvl="0" marL="25400" marR="1778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drawn either in terms of </a:t>
            </a:r>
            <a:r>
              <a:rPr lang="en-US" sz="28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values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8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 values.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6998" lvl="0" marL="25400" marR="113919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 sz="280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phase of two sine waves can be  compared only if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1" marL="129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have the same frequency.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1" marL="129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written with positive amplitude.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14400" lvl="1" marL="1854200" marR="878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written as sine functions, or as  cosine functions.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4" name="Google Shape;254;p14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55" name="Google Shape;255;p1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4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>
            <p:ph idx="4294967295" type="sldNum"/>
          </p:nvPr>
        </p:nvSpPr>
        <p:spPr>
          <a:xfrm>
            <a:off x="8414004" y="6477000"/>
            <a:ext cx="577596" cy="179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15"/>
          <p:cNvGraphicFramePr/>
          <p:nvPr/>
        </p:nvGraphicFramePr>
        <p:xfrm>
          <a:off x="3581400" y="914400"/>
          <a:ext cx="2895600" cy="990600"/>
        </p:xfrm>
        <a:graphic>
          <a:graphicData uri="http://schemas.openxmlformats.org/presentationml/2006/ole">
            <mc:AlternateContent>
              <mc:Choice Requires="v">
                <p:oleObj r:id="rId4" imgH="990600" imgW="2895600" progId="" spid="_x0000_s1">
                  <p:embed/>
                </p:oleObj>
              </mc:Choice>
              <mc:Fallback>
                <p:oleObj r:id="rId5" imgH="990600" imgW="2895600" progId="">
                  <p:embed/>
                  <p:pic>
                    <p:nvPicPr>
                      <p:cNvPr id="264" name="Google Shape;264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81400" y="914400"/>
                        <a:ext cx="289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" name="Google Shape;265;p15"/>
          <p:cNvSpPr txBox="1"/>
          <p:nvPr/>
        </p:nvSpPr>
        <p:spPr>
          <a:xfrm>
            <a:off x="914400" y="457200"/>
            <a:ext cx="21318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Example1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1219200" y="19050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their phase relationship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7" name="Google Shape;267;p15"/>
          <p:cNvGraphicFramePr/>
          <p:nvPr/>
        </p:nvGraphicFramePr>
        <p:xfrm>
          <a:off x="2362200" y="2438400"/>
          <a:ext cx="4618040" cy="1154113"/>
        </p:xfrm>
        <a:graphic>
          <a:graphicData uri="http://schemas.openxmlformats.org/presentationml/2006/ole">
            <mc:AlternateContent>
              <mc:Choice Requires="v">
                <p:oleObj r:id="rId7" imgH="1154113" imgW="4618040" progId="" spid="_x0000_s2">
                  <p:embed/>
                </p:oleObj>
              </mc:Choice>
              <mc:Fallback>
                <p:oleObj r:id="rId8" imgH="1154113" imgW="4618040" progId="">
                  <p:embed/>
                  <p:pic>
                    <p:nvPicPr>
                      <p:cNvPr id="267" name="Google Shape;267;p1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62200" y="2438400"/>
                        <a:ext cx="461804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Google Shape;268;p15"/>
          <p:cNvGraphicFramePr/>
          <p:nvPr/>
        </p:nvGraphicFramePr>
        <p:xfrm>
          <a:off x="2667000" y="3962401"/>
          <a:ext cx="4038598" cy="762000"/>
        </p:xfrm>
        <a:graphic>
          <a:graphicData uri="http://schemas.openxmlformats.org/presentationml/2006/ole">
            <mc:AlternateContent>
              <mc:Choice Requires="v">
                <p:oleObj r:id="rId10" imgH="762000" imgW="4038598" progId="" spid="_x0000_s3">
                  <p:embed/>
                </p:oleObj>
              </mc:Choice>
              <mc:Fallback>
                <p:oleObj r:id="rId11" imgH="762000" imgW="4038598" progId="">
                  <p:embed/>
                  <p:pic>
                    <p:nvPicPr>
                      <p:cNvPr id="268" name="Google Shape;268;p15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0" y="3962401"/>
                        <a:ext cx="403859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Google Shape;269;p15"/>
          <p:cNvSpPr txBox="1"/>
          <p:nvPr/>
        </p:nvSpPr>
        <p:spPr>
          <a:xfrm>
            <a:off x="1219200" y="38100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15"/>
          <p:cNvGraphicFramePr/>
          <p:nvPr/>
        </p:nvGraphicFramePr>
        <p:xfrm>
          <a:off x="1752600" y="4876800"/>
          <a:ext cx="5026024" cy="1154113"/>
        </p:xfrm>
        <a:graphic>
          <a:graphicData uri="http://schemas.openxmlformats.org/presentationml/2006/ole">
            <mc:AlternateContent>
              <mc:Choice Requires="v">
                <p:oleObj r:id="rId13" imgH="1154113" imgW="5026024" progId="" spid="_x0000_s4">
                  <p:embed/>
                </p:oleObj>
              </mc:Choice>
              <mc:Fallback>
                <p:oleObj r:id="rId14" imgH="1154113" imgW="5026024" progId="">
                  <p:embed/>
                  <p:pic>
                    <p:nvPicPr>
                      <p:cNvPr id="270" name="Google Shape;270;p15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52600" y="4876800"/>
                        <a:ext cx="5026024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Google Shape;271;p15"/>
          <p:cNvSpPr txBox="1"/>
          <p:nvPr/>
        </p:nvSpPr>
        <p:spPr>
          <a:xfrm>
            <a:off x="914400" y="6172200"/>
            <a:ext cx="670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current leads with voltage by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p15"/>
          <p:cNvGraphicFramePr/>
          <p:nvPr/>
        </p:nvGraphicFramePr>
        <p:xfrm>
          <a:off x="7696200" y="6172200"/>
          <a:ext cx="914400" cy="457200"/>
        </p:xfrm>
        <a:graphic>
          <a:graphicData uri="http://schemas.openxmlformats.org/presentationml/2006/ole">
            <mc:AlternateContent>
              <mc:Choice Requires="v">
                <p:oleObj r:id="rId16" imgH="457200" imgW="914400" progId="" spid="_x0000_s5">
                  <p:embed/>
                </p:oleObj>
              </mc:Choice>
              <mc:Fallback>
                <p:oleObj r:id="rId17" imgH="457200" imgW="914400" progId="">
                  <p:embed/>
                  <p:pic>
                    <p:nvPicPr>
                      <p:cNvPr id="272" name="Google Shape;272;p15"/>
                      <p:cNvPicPr preferRelativeResize="0"/>
                      <p:nvPr/>
                    </p:nvPicPr>
                    <p:blipFill rotWithShape="1">
                      <a:blip r:embed="rId1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96200" y="61722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90800"/>
            <a:ext cx="3733800" cy="2312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 txBox="1"/>
          <p:nvPr/>
        </p:nvSpPr>
        <p:spPr>
          <a:xfrm>
            <a:off x="0" y="4648200"/>
            <a:ext cx="5684838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Triangle for </a:t>
            </a:r>
            <a:r>
              <a:rPr i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Eq. 10.3-4,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i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            .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105400"/>
            <a:ext cx="1181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6"/>
          <p:cNvSpPr txBox="1"/>
          <p:nvPr/>
        </p:nvSpPr>
        <p:spPr>
          <a:xfrm>
            <a:off x="288925" y="66675"/>
            <a:ext cx="11303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/>
          </a:p>
        </p:txBody>
      </p:sp>
      <p:graphicFrame>
        <p:nvGraphicFramePr>
          <p:cNvPr id="281" name="Google Shape;281;p16"/>
          <p:cNvGraphicFramePr/>
          <p:nvPr/>
        </p:nvGraphicFramePr>
        <p:xfrm>
          <a:off x="381000" y="533400"/>
          <a:ext cx="8412163" cy="679450"/>
        </p:xfrm>
        <a:graphic>
          <a:graphicData uri="http://schemas.openxmlformats.org/presentationml/2006/ole">
            <mc:AlternateContent>
              <mc:Choice Requires="v">
                <p:oleObj r:id="rId6" imgH="679450" imgW="8412163" progId="" spid="_x0000_s1">
                  <p:embed/>
                </p:oleObj>
              </mc:Choice>
              <mc:Fallback>
                <p:oleObj r:id="rId7" imgH="679450" imgW="8412163" progId="">
                  <p:embed/>
                  <p:pic>
                    <p:nvPicPr>
                      <p:cNvPr id="281" name="Google Shape;281;p16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533400"/>
                        <a:ext cx="84121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Google Shape;282;p16"/>
          <p:cNvGraphicFramePr/>
          <p:nvPr/>
        </p:nvGraphicFramePr>
        <p:xfrm>
          <a:off x="762000" y="1371600"/>
          <a:ext cx="8077200" cy="1211263"/>
        </p:xfrm>
        <a:graphic>
          <a:graphicData uri="http://schemas.openxmlformats.org/presentationml/2006/ole">
            <mc:AlternateContent>
              <mc:Choice Requires="v">
                <p:oleObj r:id="rId9" imgH="1211263" imgW="8077200" progId="" spid="_x0000_s2">
                  <p:embed/>
                </p:oleObj>
              </mc:Choice>
              <mc:Fallback>
                <p:oleObj r:id="rId10" imgH="1211263" imgW="8077200" progId="">
                  <p:embed/>
                  <p:pic>
                    <p:nvPicPr>
                      <p:cNvPr id="282" name="Google Shape;282;p16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1371600"/>
                        <a:ext cx="80772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Google Shape;283;p16"/>
          <p:cNvGraphicFramePr/>
          <p:nvPr/>
        </p:nvGraphicFramePr>
        <p:xfrm>
          <a:off x="228600" y="5638800"/>
          <a:ext cx="4343400" cy="811213"/>
        </p:xfrm>
        <a:graphic>
          <a:graphicData uri="http://schemas.openxmlformats.org/presentationml/2006/ole">
            <mc:AlternateContent>
              <mc:Choice Requires="v">
                <p:oleObj r:id="rId12" imgH="811213" imgW="4343400" progId="" spid="_x0000_s3">
                  <p:embed/>
                </p:oleObj>
              </mc:Choice>
              <mc:Fallback>
                <p:oleObj r:id="rId13" imgH="811213" imgW="4343400" progId="">
                  <p:embed/>
                  <p:pic>
                    <p:nvPicPr>
                      <p:cNvPr id="283" name="Google Shape;283;p16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5638800"/>
                        <a:ext cx="4343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Google Shape;284;p16"/>
          <p:cNvGraphicFramePr/>
          <p:nvPr/>
        </p:nvGraphicFramePr>
        <p:xfrm>
          <a:off x="2895600" y="2667000"/>
          <a:ext cx="5970588" cy="733425"/>
        </p:xfrm>
        <a:graphic>
          <a:graphicData uri="http://schemas.openxmlformats.org/presentationml/2006/ole">
            <mc:AlternateContent>
              <mc:Choice Requires="v">
                <p:oleObj r:id="rId15" imgH="733425" imgW="5970588" progId="" spid="_x0000_s4">
                  <p:embed/>
                </p:oleObj>
              </mc:Choice>
              <mc:Fallback>
                <p:oleObj r:id="rId16" imgH="733425" imgW="5970588" progId="">
                  <p:embed/>
                  <p:pic>
                    <p:nvPicPr>
                      <p:cNvPr id="284" name="Google Shape;284;p16"/>
                      <p:cNvPicPr preferRelativeResize="0"/>
                      <p:nvPr/>
                    </p:nvPicPr>
                    <p:blipFill rotWithShape="1">
                      <a:blip r:embed="rId1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95600" y="2667000"/>
                        <a:ext cx="59705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" name="Google Shape;285;p16"/>
          <p:cNvGraphicFramePr/>
          <p:nvPr/>
        </p:nvGraphicFramePr>
        <p:xfrm>
          <a:off x="2895600" y="3352800"/>
          <a:ext cx="3735388" cy="733425"/>
        </p:xfrm>
        <a:graphic>
          <a:graphicData uri="http://schemas.openxmlformats.org/presentationml/2006/ole">
            <mc:AlternateContent>
              <mc:Choice Requires="v">
                <p:oleObj r:id="rId18" imgH="733425" imgW="3735388" progId="" spid="_x0000_s5">
                  <p:embed/>
                </p:oleObj>
              </mc:Choice>
              <mc:Fallback>
                <p:oleObj r:id="rId19" imgH="733425" imgW="3735388" progId="">
                  <p:embed/>
                  <p:pic>
                    <p:nvPicPr>
                      <p:cNvPr id="285" name="Google Shape;285;p16"/>
                      <p:cNvPicPr preferRelativeResize="0"/>
                      <p:nvPr/>
                    </p:nvPicPr>
                    <p:blipFill rotWithShape="1">
                      <a:blip r:embed="rId2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95600" y="3352800"/>
                        <a:ext cx="37353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" name="Google Shape;286;p16"/>
          <p:cNvGraphicFramePr/>
          <p:nvPr/>
        </p:nvGraphicFramePr>
        <p:xfrm>
          <a:off x="5638800" y="4495800"/>
          <a:ext cx="3251200" cy="1535113"/>
        </p:xfrm>
        <a:graphic>
          <a:graphicData uri="http://schemas.openxmlformats.org/presentationml/2006/ole">
            <mc:AlternateContent>
              <mc:Choice Requires="v">
                <p:oleObj r:id="rId21" imgH="1535113" imgW="3251200" progId="" spid="_x0000_s6">
                  <p:embed/>
                </p:oleObj>
              </mc:Choice>
              <mc:Fallback>
                <p:oleObj r:id="rId22" imgH="1535113" imgW="3251200" progId="">
                  <p:embed/>
                  <p:pic>
                    <p:nvPicPr>
                      <p:cNvPr id="286" name="Google Shape;286;p16"/>
                      <p:cNvPicPr preferRelativeResize="0"/>
                      <p:nvPr/>
                    </p:nvPicPr>
                    <p:blipFill rotWithShape="1">
                      <a:blip r:embed="rId2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38800" y="4495800"/>
                        <a:ext cx="325120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7" name="Google Shape;287;p16"/>
          <p:cNvCxnSpPr/>
          <p:nvPr/>
        </p:nvCxnSpPr>
        <p:spPr>
          <a:xfrm rot="10800000">
            <a:off x="6248400" y="3962400"/>
            <a:ext cx="0" cy="609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2000"/>
            <a:ext cx="4267200" cy="289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 txBox="1"/>
          <p:nvPr/>
        </p:nvSpPr>
        <p:spPr>
          <a:xfrm>
            <a:off x="441325" y="142875"/>
            <a:ext cx="25352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10.3-2</a:t>
            </a:r>
            <a:endParaRPr/>
          </a:p>
        </p:txBody>
      </p:sp>
      <p:graphicFrame>
        <p:nvGraphicFramePr>
          <p:cNvPr id="295" name="Google Shape;295;p17"/>
          <p:cNvGraphicFramePr/>
          <p:nvPr/>
        </p:nvGraphicFramePr>
        <p:xfrm>
          <a:off x="3124200" y="152400"/>
          <a:ext cx="3532188" cy="474663"/>
        </p:xfrm>
        <a:graphic>
          <a:graphicData uri="http://schemas.openxmlformats.org/presentationml/2006/ole">
            <mc:AlternateContent>
              <mc:Choice Requires="v">
                <p:oleObj r:id="rId5" imgH="474663" imgW="3532188" progId="" spid="_x0000_s1">
                  <p:embed/>
                </p:oleObj>
              </mc:Choice>
              <mc:Fallback>
                <p:oleObj r:id="rId6" imgH="474663" imgW="3532188" progId="">
                  <p:embed/>
                  <p:pic>
                    <p:nvPicPr>
                      <p:cNvPr id="295" name="Google Shape;295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24200" y="152400"/>
                        <a:ext cx="35321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" name="Google Shape;296;p17"/>
          <p:cNvSpPr txBox="1"/>
          <p:nvPr/>
        </p:nvSpPr>
        <p:spPr>
          <a:xfrm>
            <a:off x="3810000" y="457200"/>
            <a:ext cx="4413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97" name="Google Shape;297;p17"/>
          <p:cNvSpPr txBox="1"/>
          <p:nvPr/>
        </p:nvSpPr>
        <p:spPr>
          <a:xfrm>
            <a:off x="5410200" y="457200"/>
            <a:ext cx="42068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609600" y="3048000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2590800" y="990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graphicFrame>
        <p:nvGraphicFramePr>
          <p:cNvPr id="300" name="Google Shape;300;p17"/>
          <p:cNvGraphicFramePr/>
          <p:nvPr/>
        </p:nvGraphicFramePr>
        <p:xfrm>
          <a:off x="4594225" y="1019175"/>
          <a:ext cx="3386138" cy="2713038"/>
        </p:xfrm>
        <a:graphic>
          <a:graphicData uri="http://schemas.openxmlformats.org/presentationml/2006/ole">
            <mc:AlternateContent>
              <mc:Choice Requires="v">
                <p:oleObj r:id="rId8" imgH="2713038" imgW="3386138" progId="" spid="_x0000_s2">
                  <p:embed/>
                </p:oleObj>
              </mc:Choice>
              <mc:Fallback>
                <p:oleObj r:id="rId9" imgH="2713038" imgW="3386138" progId="">
                  <p:embed/>
                  <p:pic>
                    <p:nvPicPr>
                      <p:cNvPr id="300" name="Google Shape;300;p17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94225" y="1019175"/>
                        <a:ext cx="3386138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Google Shape;301;p17"/>
          <p:cNvGraphicFramePr/>
          <p:nvPr/>
        </p:nvGraphicFramePr>
        <p:xfrm>
          <a:off x="1524000" y="4495800"/>
          <a:ext cx="5618160" cy="830263"/>
        </p:xfrm>
        <a:graphic>
          <a:graphicData uri="http://schemas.openxmlformats.org/presentationml/2006/ole">
            <mc:AlternateContent>
              <mc:Choice Requires="v">
                <p:oleObj r:id="rId11" imgH="830263" imgW="5618160" progId="" spid="_x0000_s3">
                  <p:embed/>
                </p:oleObj>
              </mc:Choice>
              <mc:Fallback>
                <p:oleObj r:id="rId12" imgH="830263" imgW="5618160" progId="">
                  <p:embed/>
                  <p:pic>
                    <p:nvPicPr>
                      <p:cNvPr id="301" name="Google Shape;301;p17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0" y="4495800"/>
                        <a:ext cx="561816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/>
        </p:nvSpPr>
        <p:spPr>
          <a:xfrm>
            <a:off x="304800" y="304800"/>
            <a:ext cx="86106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R.C. Dorf and James A. Svoboda, “Introduction to Electric Circuits”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John Wiley &amp; Sons, 2013.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 Kulshreshtha, Basic Electrical Engineering, Revised 1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Tata Mc Graw Hill, 2017.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K.Mehta, Rohit Mehta, Basic Electrical Engineering, 6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S. Chand Publishing, 2012.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ctrTitle"/>
          </p:nvPr>
        </p:nvSpPr>
        <p:spPr>
          <a:xfrm>
            <a:off x="685800" y="1143001"/>
            <a:ext cx="7772400" cy="2457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/>
              <a:t>Thanks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Chapter4</a:t>
            </a:r>
            <a:br>
              <a:rPr lang="en-US"/>
            </a:br>
            <a:r>
              <a:rPr lang="en-US"/>
              <a:t>Steady State Analysis of Sinusoid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535940" y="752347"/>
            <a:ext cx="4770755" cy="60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3800"/>
              <a:buFont typeface="Times New Roman"/>
              <a:buNone/>
            </a:pPr>
            <a:r>
              <a:rPr b="1" lang="en-US" sz="38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	Values of AC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35940" y="1468881"/>
            <a:ext cx="8142605" cy="224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(</a:t>
            </a:r>
            <a:r>
              <a:rPr b="0" i="0" lang="en-US" sz="2800" u="none" cap="none" strike="noStrike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2800" u="none" cap="none" strike="noStrike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Mean) Value 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arithmetic sum of  all the values divided by the total number of values.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64769" rtl="0" algn="just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Value of AC 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equivalent direct current,  which transfers the same charge as transferred by that  ac current in the same time.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1281049" y="4252848"/>
            <a:ext cx="5743575" cy="1452880"/>
            <a:chOff x="1281049" y="4252848"/>
            <a:chExt cx="5743575" cy="1452880"/>
          </a:xfrm>
        </p:grpSpPr>
        <p:sp>
          <p:nvSpPr>
            <p:cNvPr id="104" name="Google Shape;104;p3"/>
            <p:cNvSpPr/>
            <p:nvPr/>
          </p:nvSpPr>
          <p:spPr>
            <a:xfrm>
              <a:off x="1593677" y="4350904"/>
              <a:ext cx="5237755" cy="12325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281049" y="4252848"/>
              <a:ext cx="5743575" cy="1452880"/>
            </a:xfrm>
            <a:custGeom>
              <a:rect b="b" l="l" r="r" t="t"/>
              <a:pathLst>
                <a:path extrusionOk="0" h="1452879" w="5743575">
                  <a:moveTo>
                    <a:pt x="0" y="1452626"/>
                  </a:moveTo>
                  <a:lnTo>
                    <a:pt x="5743575" y="1452626"/>
                  </a:lnTo>
                  <a:lnTo>
                    <a:pt x="5743575" y="0"/>
                  </a:lnTo>
                  <a:lnTo>
                    <a:pt x="0" y="0"/>
                  </a:lnTo>
                  <a:lnTo>
                    <a:pt x="0" y="1452626"/>
                  </a:lnTo>
                  <a:close/>
                </a:path>
              </a:pathLst>
            </a:custGeom>
            <a:noFill/>
            <a:ln cap="flat" cmpd="sng" w="285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07" name="Google Shape;107;p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78739" y="268351"/>
            <a:ext cx="5123180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	a sine wave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78739" y="933958"/>
            <a:ext cx="744347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of a sine wave over a full cycle is </a:t>
            </a:r>
            <a:r>
              <a:rPr lang="en-US" sz="30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zero.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lang="en-US" sz="30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value of half-cycle only.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" name="Google Shape;117;p4"/>
          <p:cNvGrpSpPr/>
          <p:nvPr/>
        </p:nvGrpSpPr>
        <p:grpSpPr>
          <a:xfrm>
            <a:off x="823912" y="3490912"/>
            <a:ext cx="7800975" cy="2606675"/>
            <a:chOff x="823912" y="3490912"/>
            <a:chExt cx="7800975" cy="2606675"/>
          </a:xfrm>
        </p:grpSpPr>
        <p:sp>
          <p:nvSpPr>
            <p:cNvPr id="118" name="Google Shape;118;p4"/>
            <p:cNvSpPr/>
            <p:nvPr/>
          </p:nvSpPr>
          <p:spPr>
            <a:xfrm>
              <a:off x="838200" y="3505200"/>
              <a:ext cx="7650783" cy="2578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23912" y="3490912"/>
              <a:ext cx="7800975" cy="2606675"/>
            </a:xfrm>
            <a:custGeom>
              <a:rect b="b" l="l" r="r" t="t"/>
              <a:pathLst>
                <a:path extrusionOk="0" h="2606675" w="7800975">
                  <a:moveTo>
                    <a:pt x="0" y="2606675"/>
                  </a:moveTo>
                  <a:lnTo>
                    <a:pt x="7800975" y="2606675"/>
                  </a:lnTo>
                  <a:lnTo>
                    <a:pt x="7800975" y="0"/>
                  </a:lnTo>
                  <a:lnTo>
                    <a:pt x="0" y="0"/>
                  </a:lnTo>
                  <a:lnTo>
                    <a:pt x="0" y="2606675"/>
                  </a:lnTo>
                  <a:close/>
                </a:path>
              </a:pathLst>
            </a:custGeom>
            <a:noFill/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21" name="Google Shape;121;p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1924589" y="1217675"/>
            <a:ext cx="5319390" cy="20589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31" name="Google Shape;131;p5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5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44800">
            <a:spAutoFit/>
          </a:bodyPr>
          <a:lstStyle/>
          <a:p>
            <a:pPr indent="-1919604" lvl="0" marL="283400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Following two waves have the same  </a:t>
            </a:r>
            <a:r>
              <a:rPr lang="en-US" sz="3200">
                <a:solidFill>
                  <a:srgbClr val="3A812E"/>
                </a:solidFill>
                <a:latin typeface="Arial"/>
                <a:ea typeface="Arial"/>
                <a:cs typeface="Arial"/>
                <a:sym typeface="Arial"/>
              </a:rPr>
              <a:t>average value.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14380" y="1978648"/>
            <a:ext cx="7475608" cy="2094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45642" y="4369689"/>
            <a:ext cx="28511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 Sinusoidal ac current.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518152" y="4293489"/>
            <a:ext cx="33858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) Full-wave rectified current.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44" name="Google Shape;144;p6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6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535940" y="271399"/>
            <a:ext cx="5969635" cy="60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3800"/>
              <a:buFont typeface="Times New Roman"/>
              <a:buNone/>
            </a:pPr>
            <a:r>
              <a:rPr b="1" lang="en-US" sz="38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half-wave Rectifier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077386" y="4157317"/>
            <a:ext cx="7071712" cy="20466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612140" y="3298063"/>
            <a:ext cx="43872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73990" lvl="0" marL="186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7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value is given as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981200" y="990472"/>
            <a:ext cx="3886200" cy="24051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57" name="Google Shape;157;p7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7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535940" y="1086358"/>
            <a:ext cx="7921625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obvious that the average value of half-wave  rectified current is just half of the average of full-  wave rectified current.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8"/>
          <p:cNvGrpSpPr/>
          <p:nvPr/>
        </p:nvGrpSpPr>
        <p:grpSpPr>
          <a:xfrm>
            <a:off x="6324600" y="6461125"/>
            <a:ext cx="2057400" cy="316230"/>
            <a:chOff x="6324600" y="6461125"/>
            <a:chExt cx="2057400" cy="316230"/>
          </a:xfrm>
        </p:grpSpPr>
        <p:sp>
          <p:nvSpPr>
            <p:cNvPr id="167" name="Google Shape;167;p8"/>
            <p:cNvSpPr/>
            <p:nvPr/>
          </p:nvSpPr>
          <p:spPr>
            <a:xfrm>
              <a:off x="6324600" y="6461125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324600" y="6461125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8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535940" y="541096"/>
            <a:ext cx="4822190" cy="605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3800"/>
              <a:buFont typeface="Times New Roman"/>
              <a:buNone/>
            </a:pPr>
            <a:r>
              <a:rPr b="1" lang="en-US" sz="38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or Effective Value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535940" y="1314958"/>
            <a:ext cx="7719059" cy="2403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equivalent dc current, which when flows  through the given circuit produces </a:t>
            </a:r>
            <a:r>
              <a:rPr lang="en-US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amount  of heating.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5433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try to find the waveform of instantaneous  power in a resistor due to an ac current.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p9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78" name="Google Shape;178;p9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9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>
            <p:ph idx="4294967295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2021-03-03T04:26:20Z</dcterms:created>
  <dc:creator>jyoti.vyas</dc:creator>
</cp:coreProperties>
</file>