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3" r:id="rId2"/>
    <p:sldId id="274"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62"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7" d="100"/>
          <a:sy n="57" d="100"/>
        </p:scale>
        <p:origin x="-93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1A92C7-1E8D-4A52-883E-363849B69D2E}" type="datetimeFigureOut">
              <a:rPr lang="en-US" smtClean="0"/>
              <a:pPr/>
              <a:t>1/17/2021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15F74C-CF04-4D9E-A5BF-5FD0DA2701B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
        <p:nvSpPr>
          <p:cNvPr id="410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B5D436C-83E1-4AA7-B996-0CEB7094B1FD}" type="slidenum">
              <a:rPr lang="en-IN" altLang="en-US" smtClean="0">
                <a:solidFill>
                  <a:prstClr val="black"/>
                </a:solidFill>
              </a:rPr>
              <a:pPr/>
              <a:t>1</a:t>
            </a:fld>
            <a:endParaRPr lang="en-IN" altLang="en-US" smtClean="0">
              <a:solidFill>
                <a:prstClr val="black"/>
              </a:solidFill>
            </a:endParaRPr>
          </a:p>
        </p:txBody>
      </p:sp>
    </p:spTree>
    <p:extLst>
      <p:ext uri="{BB962C8B-B14F-4D97-AF65-F5344CB8AC3E}">
        <p14:creationId xmlns="" xmlns:p14="http://schemas.microsoft.com/office/powerpoint/2010/main" val="657833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AADFAFA-5C95-4778-B23F-B0E5A512A27D}" type="slidenum">
              <a:rPr lang="en-US" smtClean="0"/>
              <a:pPr/>
              <a:t>2</a:t>
            </a:fld>
            <a:endParaRPr lang="en-US"/>
          </a:p>
        </p:txBody>
      </p:sp>
    </p:spTree>
    <p:extLst>
      <p:ext uri="{BB962C8B-B14F-4D97-AF65-F5344CB8AC3E}">
        <p14:creationId xmlns="" xmlns:p14="http://schemas.microsoft.com/office/powerpoint/2010/main" val="2070209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8E0E03-D49B-4993-A27A-F9C3D00C8D2C}" type="datetimeFigureOut">
              <a:rPr lang="en-US" smtClean="0"/>
              <a:pPr/>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1E1E5-FCC7-4877-BBE5-CC1904B09E8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E0E03-D49B-4993-A27A-F9C3D00C8D2C}" type="datetimeFigureOut">
              <a:rPr lang="en-US" smtClean="0"/>
              <a:pPr/>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1E1E5-FCC7-4877-BBE5-CC1904B09E8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E0E03-D49B-4993-A27A-F9C3D00C8D2C}" type="datetimeFigureOut">
              <a:rPr lang="en-US" smtClean="0"/>
              <a:pPr/>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1E1E5-FCC7-4877-BBE5-CC1904B09E8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E0E03-D49B-4993-A27A-F9C3D00C8D2C}" type="datetimeFigureOut">
              <a:rPr lang="en-US" smtClean="0"/>
              <a:pPr/>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1E1E5-FCC7-4877-BBE5-CC1904B09E8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8E0E03-D49B-4993-A27A-F9C3D00C8D2C}" type="datetimeFigureOut">
              <a:rPr lang="en-US" smtClean="0"/>
              <a:pPr/>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1E1E5-FCC7-4877-BBE5-CC1904B09E8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8E0E03-D49B-4993-A27A-F9C3D00C8D2C}" type="datetimeFigureOut">
              <a:rPr lang="en-US" smtClean="0"/>
              <a:pPr/>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1E1E5-FCC7-4877-BBE5-CC1904B09E8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8E0E03-D49B-4993-A27A-F9C3D00C8D2C}" type="datetimeFigureOut">
              <a:rPr lang="en-US" smtClean="0"/>
              <a:pPr/>
              <a:t>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51E1E5-FCC7-4877-BBE5-CC1904B09E8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8E0E03-D49B-4993-A27A-F9C3D00C8D2C}" type="datetimeFigureOut">
              <a:rPr lang="en-US" smtClean="0"/>
              <a:pPr/>
              <a:t>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51E1E5-FCC7-4877-BBE5-CC1904B09E8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8E0E03-D49B-4993-A27A-F9C3D00C8D2C}" type="datetimeFigureOut">
              <a:rPr lang="en-US" smtClean="0"/>
              <a:pPr/>
              <a:t>1/17/2021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51E1E5-FCC7-4877-BBE5-CC1904B09E8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E0E03-D49B-4993-A27A-F9C3D00C8D2C}" type="datetimeFigureOut">
              <a:rPr lang="en-US" smtClean="0"/>
              <a:pPr/>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1E1E5-FCC7-4877-BBE5-CC1904B09E8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E0E03-D49B-4993-A27A-F9C3D00C8D2C}" type="datetimeFigureOut">
              <a:rPr lang="en-US" smtClean="0"/>
              <a:pPr/>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1E1E5-FCC7-4877-BBE5-CC1904B09E8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8E0E03-D49B-4993-A27A-F9C3D00C8D2C}" type="datetimeFigureOut">
              <a:rPr lang="en-US" smtClean="0"/>
              <a:pPr/>
              <a:t>1/17/2021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51E1E5-FCC7-4877-BBE5-CC1904B09E8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1657350" y="2644777"/>
            <a:ext cx="5829300" cy="1470025"/>
          </a:xfrm>
        </p:spPr>
        <p:txBody>
          <a:bodyPr>
            <a:normAutofit fontScale="90000"/>
          </a:bodyPr>
          <a:lstStyle/>
          <a:p>
            <a:pPr eaLnBrk="1" hangingPunct="1">
              <a:lnSpc>
                <a:spcPts val="4525"/>
              </a:lnSpc>
            </a:pPr>
            <a:r>
              <a:rPr lang="en-US" altLang="en-US" sz="4000" b="1" dirty="0">
                <a:latin typeface="Times New Roman" panose="02020603050405020304" pitchFamily="18" charset="0"/>
                <a:ea typeface="DQLMEJ+FranklinGothic-Book"/>
                <a:cs typeface="Times New Roman" panose="02020603050405020304" pitchFamily="18" charset="0"/>
                <a:sym typeface="Wingdings" panose="05000000000000000000" pitchFamily="2" charset="2"/>
              </a:rPr>
              <a:t>ELECTRICAL </a:t>
            </a:r>
            <a:r>
              <a:rPr lang="en-US" altLang="en-US" sz="4000" b="1" dirty="0" smtClean="0">
                <a:latin typeface="Times New Roman" panose="02020603050405020304" pitchFamily="18" charset="0"/>
                <a:ea typeface="DQLMEJ+FranklinGothic-Book"/>
                <a:cs typeface="Times New Roman" panose="02020603050405020304" pitchFamily="18" charset="0"/>
                <a:sym typeface="Wingdings" panose="05000000000000000000" pitchFamily="2" charset="2"/>
              </a:rPr>
              <a:t>SCIENCE-1</a:t>
            </a:r>
            <a:r>
              <a:rPr lang="en-US" sz="4000" dirty="0">
                <a:latin typeface="Times New Roman" panose="02020603050405020304" pitchFamily="18" charset="0"/>
                <a:ea typeface="DQLMEJ+FranklinGothic-Book"/>
                <a:cs typeface="Times New Roman" panose="02020603050405020304" pitchFamily="18" charset="0"/>
              </a:rPr>
              <a:t/>
            </a:r>
            <a:br>
              <a:rPr lang="en-US" sz="4000" dirty="0">
                <a:latin typeface="Times New Roman" panose="02020603050405020304" pitchFamily="18" charset="0"/>
                <a:ea typeface="DQLMEJ+FranklinGothic-Book"/>
                <a:cs typeface="Times New Roman" panose="02020603050405020304" pitchFamily="18" charset="0"/>
              </a:rPr>
            </a:br>
            <a:r>
              <a:rPr lang="en-US" altLang="en-US" sz="4000" b="1" dirty="0">
                <a:latin typeface="Times New Roman" panose="02020603050405020304" pitchFamily="18" charset="0"/>
                <a:ea typeface="DQLMEJ+FranklinGothic-Book"/>
                <a:cs typeface="Times New Roman" panose="02020603050405020304" pitchFamily="18" charset="0"/>
                <a:sym typeface="Wingdings" panose="05000000000000000000" pitchFamily="2" charset="2"/>
              </a:rPr>
              <a:t>(</a:t>
            </a:r>
            <a:r>
              <a:rPr lang="en-US" altLang="en-US" sz="4000" b="1" dirty="0" smtClean="0">
                <a:latin typeface="Times New Roman" panose="02020603050405020304" pitchFamily="18" charset="0"/>
                <a:ea typeface="DQLMEJ+FranklinGothic-Book"/>
                <a:cs typeface="Times New Roman" panose="02020603050405020304" pitchFamily="18" charset="0"/>
                <a:sym typeface="Wingdings" panose="05000000000000000000" pitchFamily="2" charset="2"/>
              </a:rPr>
              <a:t>15B11EC111</a:t>
            </a:r>
            <a:r>
              <a:rPr lang="en-US" altLang="en-US" sz="4000" b="1" dirty="0">
                <a:latin typeface="Times New Roman" panose="02020603050405020304" pitchFamily="18" charset="0"/>
                <a:ea typeface="DQLMEJ+FranklinGothic-Book"/>
                <a:cs typeface="Times New Roman" panose="02020603050405020304" pitchFamily="18" charset="0"/>
                <a:sym typeface="Wingdings" panose="05000000000000000000" pitchFamily="2" charset="2"/>
              </a:rPr>
              <a:t>)</a:t>
            </a:r>
            <a:br>
              <a:rPr lang="en-US" altLang="en-US" sz="4000" b="1" dirty="0">
                <a:latin typeface="Times New Roman" panose="02020603050405020304" pitchFamily="18" charset="0"/>
                <a:ea typeface="DQLMEJ+FranklinGothic-Book"/>
                <a:cs typeface="Times New Roman" panose="02020603050405020304" pitchFamily="18" charset="0"/>
                <a:sym typeface="Wingdings" panose="05000000000000000000" pitchFamily="2" charset="2"/>
              </a:rPr>
            </a:br>
            <a:r>
              <a:rPr lang="en-US" altLang="en-US" sz="4000" b="1" dirty="0" smtClean="0">
                <a:latin typeface="Times New Roman" panose="02020603050405020304" pitchFamily="18" charset="0"/>
                <a:ea typeface="DQLMEJ+FranklinGothic-Book"/>
                <a:cs typeface="Times New Roman" panose="02020603050405020304" pitchFamily="18" charset="0"/>
                <a:sym typeface="Wingdings" panose="05000000000000000000" pitchFamily="2" charset="2"/>
              </a:rPr>
              <a:t>UNIT-1</a:t>
            </a:r>
            <a:r>
              <a:rPr lang="en-US" altLang="en-US" sz="4000" b="1">
                <a:latin typeface="Times New Roman" panose="02020603050405020304" pitchFamily="18" charset="0"/>
                <a:ea typeface="DQLMEJ+FranklinGothic-Book"/>
                <a:cs typeface="Times New Roman" panose="02020603050405020304" pitchFamily="18" charset="0"/>
                <a:sym typeface="Wingdings" panose="05000000000000000000" pitchFamily="2" charset="2"/>
              </a:rPr>
              <a:t/>
            </a:r>
            <a:br>
              <a:rPr lang="en-US" altLang="en-US" sz="4000" b="1">
                <a:latin typeface="Times New Roman" panose="02020603050405020304" pitchFamily="18" charset="0"/>
                <a:ea typeface="DQLMEJ+FranklinGothic-Book"/>
                <a:cs typeface="Times New Roman" panose="02020603050405020304" pitchFamily="18" charset="0"/>
                <a:sym typeface="Wingdings" panose="05000000000000000000" pitchFamily="2" charset="2"/>
              </a:rPr>
            </a:br>
            <a:r>
              <a:rPr lang="en-US" altLang="en-US" sz="4000" b="1" smtClean="0">
                <a:latin typeface="Times New Roman" panose="02020603050405020304" pitchFamily="18" charset="0"/>
                <a:ea typeface="DQLMEJ+FranklinGothic-Book"/>
                <a:cs typeface="Times New Roman" panose="02020603050405020304" pitchFamily="18" charset="0"/>
                <a:sym typeface="Wingdings" panose="05000000000000000000" pitchFamily="2" charset="2"/>
              </a:rPr>
              <a:t>Lecture-5</a:t>
            </a:r>
            <a:endParaRPr lang="en-US" altLang="en-US" sz="4000" b="1" dirty="0">
              <a:latin typeface="Times New Roman" panose="02020603050405020304" pitchFamily="18" charset="0"/>
              <a:ea typeface="DQLMEJ+FranklinGothic-Book"/>
              <a:cs typeface="Times New Roman" panose="02020603050405020304" pitchFamily="18" charset="0"/>
              <a:sym typeface="Wingdings" panose="05000000000000000000" pitchFamily="2" charset="2"/>
            </a:endParaRPr>
          </a:p>
        </p:txBody>
      </p:sp>
      <p:sp>
        <p:nvSpPr>
          <p:cNvPr id="3075"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C8FBFA7-3D01-4FF6-A58F-C30292061BB7}" type="slidenum">
              <a:rPr lang="ru-RU" altLang="en-US" sz="1200">
                <a:solidFill>
                  <a:srgbClr val="898989"/>
                </a:solidFill>
              </a:rPr>
              <a:pPr>
                <a:spcBef>
                  <a:spcPct val="0"/>
                </a:spcBef>
                <a:buFontTx/>
                <a:buNone/>
              </a:pPr>
              <a:t>1</a:t>
            </a:fld>
            <a:endParaRPr lang="ru-RU" altLang="en-US" sz="1200">
              <a:solidFill>
                <a:srgbClr val="898989"/>
              </a:solidFill>
            </a:endParaRPr>
          </a:p>
        </p:txBody>
      </p:sp>
    </p:spTree>
    <p:extLst>
      <p:ext uri="{BB962C8B-B14F-4D97-AF65-F5344CB8AC3E}">
        <p14:creationId xmlns="" xmlns:p14="http://schemas.microsoft.com/office/powerpoint/2010/main" val="34331309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1828800"/>
          </a:xfrm>
        </p:spPr>
        <p:txBody>
          <a:bodyPr>
            <a:noAutofit/>
          </a:bodyPr>
          <a:lstStyle/>
          <a:p>
            <a:pPr algn="just">
              <a:buNone/>
            </a:pPr>
            <a:r>
              <a:rPr lang="en-IN" sz="2000" b="1" dirty="0" smtClean="0">
                <a:latin typeface="Times New Roman" pitchFamily="18" charset="0"/>
                <a:cs typeface="Times New Roman" pitchFamily="18" charset="0"/>
              </a:rPr>
              <a:t>Solution</a:t>
            </a:r>
            <a:r>
              <a:rPr lang="en-IN" sz="2000" dirty="0" smtClean="0">
                <a:latin typeface="Times New Roman" pitchFamily="18" charset="0"/>
                <a:cs typeface="Times New Roman" pitchFamily="18" charset="0"/>
              </a:rPr>
              <a:t>: </a:t>
            </a:r>
          </a:p>
          <a:p>
            <a:pPr algn="just">
              <a:buNone/>
            </a:pPr>
            <a:r>
              <a:rPr lang="en-US" sz="2000" dirty="0" smtClean="0">
                <a:latin typeface="Times New Roman" pitchFamily="18" charset="0"/>
                <a:cs typeface="Times New Roman" pitchFamily="18" charset="0"/>
              </a:rPr>
              <a:t>     An ideal ammeter is equivalent to a short circuit. The current measured by the ammeter is the current in the short circuit. </a:t>
            </a:r>
          </a:p>
          <a:p>
            <a:pPr algn="just">
              <a:buNone/>
            </a:pPr>
            <a:r>
              <a:rPr lang="en-US" sz="2000" dirty="0" smtClean="0">
                <a:latin typeface="Times New Roman" pitchFamily="18" charset="0"/>
                <a:cs typeface="Times New Roman" pitchFamily="18" charset="0"/>
              </a:rPr>
              <a:t>     Figure b shows the circuit after replacing the ammeter by the equivalent     short circuit. </a:t>
            </a:r>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457200" y="-27384"/>
            <a:ext cx="8229600" cy="1143000"/>
          </a:xfrm>
        </p:spPr>
        <p:txBody>
          <a:bodyPr>
            <a:normAutofit/>
          </a:bodyPr>
          <a:lstStyle/>
          <a:p>
            <a:r>
              <a:rPr lang="en-IN" sz="3200" dirty="0" smtClean="0">
                <a:latin typeface="Times New Roman" pitchFamily="18" charset="0"/>
                <a:cs typeface="Times New Roman" pitchFamily="18" charset="0"/>
              </a:rPr>
              <a:t>Problems…</a:t>
            </a:r>
            <a:endParaRPr lang="en-US" sz="3200" dirty="0">
              <a:latin typeface="Times New Roman" pitchFamily="18" charset="0"/>
              <a:cs typeface="Times New Roman" pitchFamily="18" charset="0"/>
            </a:endParaRPr>
          </a:p>
        </p:txBody>
      </p:sp>
      <p:pic>
        <p:nvPicPr>
          <p:cNvPr id="5" name="Picture 4"/>
          <p:cNvPicPr>
            <a:picLocks noChangeAspect="1" noChangeArrowheads="1"/>
          </p:cNvPicPr>
          <p:nvPr/>
        </p:nvPicPr>
        <p:blipFill>
          <a:blip r:embed="rId2" cstate="print"/>
          <a:srcRect/>
          <a:stretch>
            <a:fillRect/>
          </a:stretch>
        </p:blipFill>
        <p:spPr bwMode="auto">
          <a:xfrm>
            <a:off x="2987824" y="3717032"/>
            <a:ext cx="3352800" cy="16764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1324744"/>
          </a:xfrm>
        </p:spPr>
        <p:txBody>
          <a:bodyPr>
            <a:noAutofit/>
          </a:bodyPr>
          <a:lstStyle/>
          <a:p>
            <a:pPr algn="just">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Solution …</a:t>
            </a:r>
          </a:p>
          <a:p>
            <a:pPr algn="just">
              <a:buNone/>
            </a:pPr>
            <a:r>
              <a:rPr lang="en-US" sz="2000" b="1"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The circuit has been redrawn in Figure (c) to label the nodes of the circuit. This circuit consists of a voltage source, a dependent current source, two resistors, and two short circuits. One of the short circuits is the controlling element of the CCCS, and the other short circuit is a model of the ammeter.</a:t>
            </a:r>
          </a:p>
          <a:p>
            <a:pPr algn="just">
              <a:buNone/>
            </a:pPr>
            <a:endParaRPr lang="en-US" sz="2000" dirty="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algn="just">
              <a:buNone/>
            </a:pPr>
            <a:endParaRPr lang="en-US" sz="2000" dirty="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algn="just">
              <a:buNone/>
            </a:pPr>
            <a:endParaRPr lang="en-US" sz="2000" dirty="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Applying KCL twice, once at node d and again at node a, shows that the current in the voltage source and the current in the 4</a:t>
            </a:r>
            <a:r>
              <a:rPr lang="el-GR" sz="2000" dirty="0" smtClean="0">
                <a:latin typeface="Times New Roman" pitchFamily="18" charset="0"/>
                <a:cs typeface="Times New Roman" pitchFamily="18" charset="0"/>
              </a:rPr>
              <a:t>Ω</a:t>
            </a:r>
            <a:r>
              <a:rPr lang="en-US" sz="2000" dirty="0" smtClean="0">
                <a:latin typeface="Times New Roman" pitchFamily="18" charset="0"/>
                <a:cs typeface="Times New Roman" pitchFamily="18" charset="0"/>
              </a:rPr>
              <a:t> resistor are both equal to </a:t>
            </a:r>
            <a:r>
              <a:rPr lang="en-US" sz="2000" dirty="0" err="1" smtClean="0">
                <a:latin typeface="Times New Roman" pitchFamily="18" charset="0"/>
                <a:cs typeface="Times New Roman" pitchFamily="18" charset="0"/>
              </a:rPr>
              <a:t>i</a:t>
            </a:r>
            <a:r>
              <a:rPr lang="en-US" sz="2000" baseline="-25000" dirty="0" err="1" smtClean="0">
                <a:latin typeface="Times New Roman" pitchFamily="18" charset="0"/>
                <a:cs typeface="Times New Roman" pitchFamily="18" charset="0"/>
              </a:rPr>
              <a:t>a</a:t>
            </a:r>
            <a:r>
              <a:rPr lang="en-US" sz="2000" dirty="0" smtClean="0">
                <a:latin typeface="Times New Roman" pitchFamily="18" charset="0"/>
                <a:cs typeface="Times New Roman" pitchFamily="18" charset="0"/>
              </a:rPr>
              <a:t>. </a:t>
            </a:r>
          </a:p>
          <a:p>
            <a:pPr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Applying KCL again, at node c, shows that the current in the 2</a:t>
            </a:r>
            <a:r>
              <a:rPr lang="el-GR" sz="2000" dirty="0" smtClean="0">
                <a:latin typeface="Times New Roman" pitchFamily="18" charset="0"/>
                <a:cs typeface="Times New Roman" pitchFamily="18" charset="0"/>
              </a:rPr>
              <a:t>Ω</a:t>
            </a:r>
            <a:r>
              <a:rPr lang="en-US" sz="2000" dirty="0" smtClean="0">
                <a:latin typeface="Times New Roman" pitchFamily="18" charset="0"/>
                <a:cs typeface="Times New Roman" pitchFamily="18" charset="0"/>
              </a:rPr>
              <a:t> resistor is equal to </a:t>
            </a:r>
            <a:r>
              <a:rPr lang="en-US" sz="2000" dirty="0" err="1" smtClean="0">
                <a:latin typeface="Times New Roman" pitchFamily="18" charset="0"/>
                <a:cs typeface="Times New Roman" pitchFamily="18" charset="0"/>
              </a:rPr>
              <a:t>i</a:t>
            </a:r>
            <a:r>
              <a:rPr lang="en-US" sz="2000" baseline="-25000" dirty="0" err="1" smtClean="0">
                <a:latin typeface="Times New Roman" pitchFamily="18" charset="0"/>
                <a:cs typeface="Times New Roman" pitchFamily="18" charset="0"/>
              </a:rPr>
              <a:t>m</a:t>
            </a:r>
            <a:r>
              <a:rPr lang="en-US" sz="2000" dirty="0" smtClean="0">
                <a:latin typeface="Times New Roman" pitchFamily="18" charset="0"/>
                <a:cs typeface="Times New Roman" pitchFamily="18" charset="0"/>
              </a:rPr>
              <a:t>. </a:t>
            </a:r>
          </a:p>
        </p:txBody>
      </p:sp>
      <p:pic>
        <p:nvPicPr>
          <p:cNvPr id="5" name="Picture 4"/>
          <p:cNvPicPr>
            <a:picLocks noChangeAspect="1" noChangeArrowheads="1"/>
          </p:cNvPicPr>
          <p:nvPr/>
        </p:nvPicPr>
        <p:blipFill>
          <a:blip r:embed="rId2" cstate="print"/>
          <a:srcRect/>
          <a:stretch>
            <a:fillRect/>
          </a:stretch>
        </p:blipFill>
        <p:spPr bwMode="auto">
          <a:xfrm>
            <a:off x="2987824" y="2996952"/>
            <a:ext cx="3505200" cy="1609725"/>
          </a:xfrm>
          <a:prstGeom prst="rect">
            <a:avLst/>
          </a:prstGeom>
          <a:noFill/>
          <a:ln w="9525">
            <a:noFill/>
            <a:miter lim="800000"/>
            <a:headEnd/>
            <a:tailEnd/>
          </a:ln>
        </p:spPr>
      </p:pic>
      <p:sp>
        <p:nvSpPr>
          <p:cNvPr id="6" name="TextBox 5"/>
          <p:cNvSpPr txBox="1"/>
          <p:nvPr/>
        </p:nvSpPr>
        <p:spPr>
          <a:xfrm>
            <a:off x="2303402" y="4437112"/>
            <a:ext cx="468398" cy="400110"/>
          </a:xfrm>
          <a:prstGeom prst="rect">
            <a:avLst/>
          </a:prstGeom>
          <a:noFill/>
        </p:spPr>
        <p:txBody>
          <a:bodyPr wrap="none" rtlCol="0">
            <a:spAutoFit/>
          </a:bodyPr>
          <a:lstStyle/>
          <a:p>
            <a:r>
              <a:rPr lang="en-IN" sz="2000" dirty="0" smtClean="0">
                <a:latin typeface="Times New Roman" pitchFamily="18" charset="0"/>
                <a:cs typeface="Times New Roman" pitchFamily="18" charset="0"/>
              </a:rPr>
              <a:t>(c)</a:t>
            </a:r>
            <a:endParaRPr lang="en-US" sz="2000" dirty="0">
              <a:latin typeface="Times New Roman" pitchFamily="18" charset="0"/>
              <a:cs typeface="Times New Roman" pitchFamily="18" charset="0"/>
            </a:endParaRPr>
          </a:p>
        </p:txBody>
      </p:sp>
      <p:sp>
        <p:nvSpPr>
          <p:cNvPr id="7" name="Title 1"/>
          <p:cNvSpPr>
            <a:spLocks noGrp="1"/>
          </p:cNvSpPr>
          <p:nvPr>
            <p:ph type="title"/>
          </p:nvPr>
        </p:nvSpPr>
        <p:spPr>
          <a:xfrm>
            <a:off x="457200" y="-27384"/>
            <a:ext cx="8229600" cy="1143000"/>
          </a:xfrm>
        </p:spPr>
        <p:txBody>
          <a:bodyPr>
            <a:normAutofit/>
          </a:bodyPr>
          <a:lstStyle/>
          <a:p>
            <a:r>
              <a:rPr lang="en-IN" sz="3200" dirty="0" smtClean="0">
                <a:latin typeface="Times New Roman" pitchFamily="18" charset="0"/>
                <a:cs typeface="Times New Roman" pitchFamily="18" charset="0"/>
              </a:rPr>
              <a:t>Problems…</a:t>
            </a:r>
            <a:endParaRPr lang="en-US" sz="32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Solution … </a:t>
            </a:r>
          </a:p>
          <a:p>
            <a:pPr>
              <a:buNone/>
            </a:pPr>
            <a:r>
              <a:rPr lang="en-US" sz="2000" b="1"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Next, Ohm’s law tells us that the voltage across the 4</a:t>
            </a:r>
            <a:r>
              <a:rPr lang="el-GR" sz="2000" dirty="0" smtClean="0">
                <a:latin typeface="Times New Roman" pitchFamily="18" charset="0"/>
                <a:cs typeface="Times New Roman" pitchFamily="18" charset="0"/>
              </a:rPr>
              <a:t>Ω</a:t>
            </a:r>
            <a:r>
              <a:rPr lang="en-US" sz="2000" dirty="0" smtClean="0">
                <a:latin typeface="Times New Roman" pitchFamily="18" charset="0"/>
                <a:cs typeface="Times New Roman" pitchFamily="18" charset="0"/>
              </a:rPr>
              <a:t> resistor is equal to 4i</a:t>
            </a:r>
            <a:r>
              <a:rPr lang="en-US" sz="2000" baseline="-25000" dirty="0" smtClean="0">
                <a:latin typeface="Times New Roman" pitchFamily="18" charset="0"/>
                <a:cs typeface="Times New Roman" pitchFamily="18" charset="0"/>
              </a:rPr>
              <a:t>a</a:t>
            </a:r>
            <a:r>
              <a:rPr lang="en-US" sz="2000" dirty="0" smtClean="0">
                <a:latin typeface="Times New Roman" pitchFamily="18" charset="0"/>
                <a:cs typeface="Times New Roman" pitchFamily="18" charset="0"/>
              </a:rPr>
              <a:t> and that the voltage across the 2</a:t>
            </a:r>
            <a:r>
              <a:rPr lang="el-GR" sz="2000" dirty="0" smtClean="0">
                <a:latin typeface="Times New Roman" pitchFamily="18" charset="0"/>
                <a:cs typeface="Times New Roman" pitchFamily="18" charset="0"/>
              </a:rPr>
              <a:t>Ω</a:t>
            </a:r>
            <a:r>
              <a:rPr lang="en-US" sz="2000" dirty="0" smtClean="0">
                <a:latin typeface="Times New Roman" pitchFamily="18" charset="0"/>
                <a:cs typeface="Times New Roman" pitchFamily="18" charset="0"/>
              </a:rPr>
              <a:t> resistor is equal to 2i</a:t>
            </a:r>
            <a:r>
              <a:rPr lang="en-US" sz="2000" baseline="-25000" dirty="0" smtClean="0">
                <a:latin typeface="Times New Roman" pitchFamily="18" charset="0"/>
                <a:cs typeface="Times New Roman" pitchFamily="18" charset="0"/>
              </a:rPr>
              <a:t>m</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Applying KCL at node b gives</a:t>
            </a:r>
          </a:p>
          <a:p>
            <a:pPr>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i</a:t>
            </a:r>
            <a:r>
              <a:rPr lang="en-US" sz="2000" baseline="-25000" dirty="0" err="1" smtClean="0">
                <a:latin typeface="Times New Roman" pitchFamily="18" charset="0"/>
                <a:cs typeface="Times New Roman" pitchFamily="18" charset="0"/>
              </a:rPr>
              <a:t>a</a:t>
            </a:r>
            <a:r>
              <a:rPr lang="en-US" sz="2000" dirty="0" smtClean="0">
                <a:latin typeface="Times New Roman" pitchFamily="18" charset="0"/>
                <a:cs typeface="Times New Roman" pitchFamily="18" charset="0"/>
              </a:rPr>
              <a:t> -3i</a:t>
            </a:r>
            <a:r>
              <a:rPr lang="en-US" sz="2000" baseline="-25000" dirty="0" smtClean="0">
                <a:latin typeface="Times New Roman" pitchFamily="18" charset="0"/>
                <a:cs typeface="Times New Roman" pitchFamily="18" charset="0"/>
              </a:rPr>
              <a:t>a</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i</a:t>
            </a:r>
            <a:r>
              <a:rPr lang="en-US" sz="2000" baseline="-25000" dirty="0" err="1" smtClean="0">
                <a:latin typeface="Times New Roman" pitchFamily="18" charset="0"/>
                <a:cs typeface="Times New Roman" pitchFamily="18" charset="0"/>
              </a:rPr>
              <a:t>m</a:t>
            </a:r>
            <a:r>
              <a:rPr lang="en-US" sz="2000" dirty="0" smtClean="0">
                <a:latin typeface="Times New Roman" pitchFamily="18" charset="0"/>
                <a:cs typeface="Times New Roman" pitchFamily="18" charset="0"/>
              </a:rPr>
              <a:t> = 0</a:t>
            </a:r>
          </a:p>
          <a:p>
            <a:pPr>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Applying KVL to closed path a-b-c-e-d-a gives </a:t>
            </a:r>
          </a:p>
          <a:p>
            <a:pPr>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0 = 4i</a:t>
            </a:r>
            <a:r>
              <a:rPr lang="en-US" sz="2000" baseline="-25000" dirty="0" smtClean="0">
                <a:latin typeface="Times New Roman" pitchFamily="18" charset="0"/>
                <a:cs typeface="Times New Roman" pitchFamily="18" charset="0"/>
              </a:rPr>
              <a:t>a</a:t>
            </a:r>
            <a:r>
              <a:rPr lang="en-US" sz="2000" dirty="0" smtClean="0">
                <a:latin typeface="Times New Roman" pitchFamily="18" charset="0"/>
                <a:cs typeface="Times New Roman" pitchFamily="18" charset="0"/>
              </a:rPr>
              <a:t> + 2i</a:t>
            </a:r>
            <a:r>
              <a:rPr lang="en-US" sz="2000" baseline="-25000" dirty="0" smtClean="0">
                <a:latin typeface="Times New Roman" pitchFamily="18" charset="0"/>
                <a:cs typeface="Times New Roman" pitchFamily="18" charset="0"/>
              </a:rPr>
              <a:t>m</a:t>
            </a:r>
            <a:r>
              <a:rPr lang="en-US" sz="2000" dirty="0" smtClean="0">
                <a:latin typeface="Times New Roman" pitchFamily="18" charset="0"/>
                <a:cs typeface="Times New Roman" pitchFamily="18" charset="0"/>
              </a:rPr>
              <a:t> -12 = -4(- </a:t>
            </a:r>
            <a:r>
              <a:rPr lang="en-US" sz="2000" dirty="0" err="1" smtClean="0">
                <a:latin typeface="Times New Roman" pitchFamily="18" charset="0"/>
                <a:cs typeface="Times New Roman" pitchFamily="18" charset="0"/>
              </a:rPr>
              <a:t>i</a:t>
            </a:r>
            <a:r>
              <a:rPr lang="en-US" sz="2000" baseline="-25000" dirty="0" err="1" smtClean="0">
                <a:latin typeface="Times New Roman" pitchFamily="18" charset="0"/>
                <a:cs typeface="Times New Roman" pitchFamily="18" charset="0"/>
              </a:rPr>
              <a:t>m</a:t>
            </a:r>
            <a:r>
              <a:rPr lang="en-US" sz="2000" dirty="0" smtClean="0">
                <a:latin typeface="Times New Roman" pitchFamily="18" charset="0"/>
                <a:cs typeface="Times New Roman" pitchFamily="18" charset="0"/>
              </a:rPr>
              <a:t> /4) + 2i</a:t>
            </a:r>
            <a:r>
              <a:rPr lang="en-US" sz="2000" baseline="-25000" dirty="0" smtClean="0">
                <a:latin typeface="Times New Roman" pitchFamily="18" charset="0"/>
                <a:cs typeface="Times New Roman" pitchFamily="18" charset="0"/>
              </a:rPr>
              <a:t>m</a:t>
            </a:r>
            <a:r>
              <a:rPr lang="en-US" sz="2000" dirty="0" smtClean="0">
                <a:latin typeface="Times New Roman" pitchFamily="18" charset="0"/>
                <a:cs typeface="Times New Roman" pitchFamily="18" charset="0"/>
              </a:rPr>
              <a:t> - 12 = 3i</a:t>
            </a:r>
            <a:r>
              <a:rPr lang="en-US" sz="2000" baseline="-25000" dirty="0" smtClean="0">
                <a:latin typeface="Times New Roman" pitchFamily="18" charset="0"/>
                <a:cs typeface="Times New Roman" pitchFamily="18" charset="0"/>
              </a:rPr>
              <a:t>m</a:t>
            </a:r>
            <a:r>
              <a:rPr lang="en-US" sz="2000" dirty="0" smtClean="0">
                <a:latin typeface="Times New Roman" pitchFamily="18" charset="0"/>
                <a:cs typeface="Times New Roman" pitchFamily="18" charset="0"/>
              </a:rPr>
              <a:t> - 12 </a:t>
            </a:r>
          </a:p>
          <a:p>
            <a:pPr>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Finally, solving this equation gives </a:t>
            </a:r>
            <a:r>
              <a:rPr lang="en-US" sz="2000" dirty="0" err="1" smtClean="0">
                <a:latin typeface="Times New Roman" pitchFamily="18" charset="0"/>
                <a:cs typeface="Times New Roman" pitchFamily="18" charset="0"/>
              </a:rPr>
              <a:t>i</a:t>
            </a:r>
            <a:r>
              <a:rPr lang="en-US" sz="2000" baseline="-25000" dirty="0" err="1" smtClean="0">
                <a:latin typeface="Times New Roman" pitchFamily="18" charset="0"/>
                <a:cs typeface="Times New Roman" pitchFamily="18" charset="0"/>
              </a:rPr>
              <a:t>m</a:t>
            </a:r>
            <a:r>
              <a:rPr lang="en-US" sz="2000" dirty="0" smtClean="0">
                <a:latin typeface="Times New Roman" pitchFamily="18" charset="0"/>
                <a:cs typeface="Times New Roman" pitchFamily="18" charset="0"/>
              </a:rPr>
              <a:t> = 4 A </a:t>
            </a:r>
          </a:p>
          <a:p>
            <a:pPr>
              <a:buNone/>
            </a:pPr>
            <a:r>
              <a:rPr lang="en-US" sz="2000" dirty="0" smtClean="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457200" y="-27384"/>
            <a:ext cx="8229600" cy="1143000"/>
          </a:xfrm>
        </p:spPr>
        <p:txBody>
          <a:bodyPr>
            <a:normAutofit/>
          </a:bodyPr>
          <a:lstStyle/>
          <a:p>
            <a:r>
              <a:rPr lang="en-IN" sz="3200" dirty="0" smtClean="0">
                <a:latin typeface="Times New Roman" pitchFamily="18" charset="0"/>
                <a:cs typeface="Times New Roman" pitchFamily="18" charset="0"/>
              </a:rPr>
              <a:t>Problems…</a:t>
            </a:r>
            <a:endParaRPr lang="en-US" sz="32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748680"/>
          </a:xfrm>
        </p:spPr>
        <p:txBody>
          <a:bodyPr>
            <a:normAutofit/>
          </a:bodyPr>
          <a:lstStyle/>
          <a:p>
            <a:pPr>
              <a:buNone/>
            </a:pPr>
            <a:r>
              <a:rPr lang="en-US" sz="2000" b="1" dirty="0" smtClean="0">
                <a:latin typeface="Times New Roman" pitchFamily="18" charset="0"/>
                <a:cs typeface="Times New Roman" pitchFamily="18" charset="0"/>
              </a:rPr>
              <a:t>	Problem 3</a:t>
            </a:r>
            <a:r>
              <a:rPr lang="en-US" sz="2000" dirty="0" smtClean="0">
                <a:latin typeface="Times New Roman" pitchFamily="18" charset="0"/>
                <a:cs typeface="Times New Roman" pitchFamily="18" charset="0"/>
              </a:rPr>
              <a:t>. Determine the value of the voltage, in volts, measured by the voltmeter in Figure a.</a:t>
            </a:r>
          </a:p>
          <a:p>
            <a:endParaRPr lang="en-IN"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pic>
        <p:nvPicPr>
          <p:cNvPr id="5123" name="Picture 3"/>
          <p:cNvPicPr>
            <a:picLocks noChangeAspect="1" noChangeArrowheads="1"/>
          </p:cNvPicPr>
          <p:nvPr/>
        </p:nvPicPr>
        <p:blipFill>
          <a:blip r:embed="rId2" cstate="print"/>
          <a:srcRect/>
          <a:stretch>
            <a:fillRect/>
          </a:stretch>
        </p:blipFill>
        <p:spPr bwMode="auto">
          <a:xfrm>
            <a:off x="1971675" y="2371725"/>
            <a:ext cx="5200650" cy="2114550"/>
          </a:xfrm>
          <a:prstGeom prst="rect">
            <a:avLst/>
          </a:prstGeom>
          <a:noFill/>
          <a:ln w="9525">
            <a:noFill/>
            <a:miter lim="800000"/>
            <a:headEnd/>
            <a:tailEnd/>
          </a:ln>
        </p:spPr>
      </p:pic>
      <p:sp>
        <p:nvSpPr>
          <p:cNvPr id="8" name="Title 1"/>
          <p:cNvSpPr>
            <a:spLocks noGrp="1"/>
          </p:cNvSpPr>
          <p:nvPr>
            <p:ph type="title"/>
          </p:nvPr>
        </p:nvSpPr>
        <p:spPr>
          <a:xfrm>
            <a:off x="457200" y="-27384"/>
            <a:ext cx="8229600" cy="1143000"/>
          </a:xfrm>
        </p:spPr>
        <p:txBody>
          <a:bodyPr>
            <a:normAutofit/>
          </a:bodyPr>
          <a:lstStyle/>
          <a:p>
            <a:r>
              <a:rPr lang="en-IN" sz="3200" dirty="0" smtClean="0">
                <a:latin typeface="Times New Roman" pitchFamily="18" charset="0"/>
                <a:cs typeface="Times New Roman" pitchFamily="18" charset="0"/>
              </a:rPr>
              <a:t>Problems…</a:t>
            </a:r>
            <a:endParaRPr lang="en-US" sz="32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53135"/>
          </a:xfrm>
        </p:spPr>
        <p:txBody>
          <a:bodyPr>
            <a:normAutofit/>
          </a:bodyPr>
          <a:lstStyle/>
          <a:p>
            <a:pPr algn="just">
              <a:buNone/>
            </a:pPr>
            <a:r>
              <a:rPr lang="en-US" sz="2000" b="1" dirty="0" smtClean="0">
                <a:latin typeface="Times New Roman" pitchFamily="18" charset="0"/>
                <a:cs typeface="Times New Roman" pitchFamily="18" charset="0"/>
              </a:rPr>
              <a:t>Solution</a:t>
            </a:r>
            <a:r>
              <a:rPr lang="en-US" sz="2000" dirty="0" smtClean="0">
                <a:latin typeface="Times New Roman" pitchFamily="18" charset="0"/>
                <a:cs typeface="Times New Roman" pitchFamily="18" charset="0"/>
              </a:rPr>
              <a:t>: An ideal voltmeter is equivalent to an open circuit. The voltage measured by the voltmeter is the voltage across the open circuit. </a:t>
            </a:r>
          </a:p>
          <a:p>
            <a:pPr algn="just"/>
            <a:r>
              <a:rPr lang="en-US" sz="2000" dirty="0" smtClean="0">
                <a:latin typeface="Times New Roman" pitchFamily="18" charset="0"/>
                <a:cs typeface="Times New Roman" pitchFamily="18" charset="0"/>
              </a:rPr>
              <a:t>Figure shows the circuit after replacing the voltmeter by the equivalent open circuit.</a:t>
            </a:r>
          </a:p>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This circuit consists of a voltage source, a dependent voltage source, two resistors, a short circuit, and an open circuit. </a:t>
            </a:r>
          </a:p>
          <a:p>
            <a:pPr algn="just"/>
            <a:r>
              <a:rPr lang="en-US" sz="2000" dirty="0" smtClean="0">
                <a:latin typeface="Times New Roman" pitchFamily="18" charset="0"/>
                <a:cs typeface="Times New Roman" pitchFamily="18" charset="0"/>
              </a:rPr>
              <a:t>The short circuit is the controlling element of the CCVS, and the open circuit is a model of the voltmeter.</a:t>
            </a:r>
            <a:endParaRPr lang="en-US" sz="2000" dirty="0">
              <a:latin typeface="Times New Roman" pitchFamily="18" charset="0"/>
              <a:cs typeface="Times New Roman" pitchFamily="18" charset="0"/>
            </a:endParaRPr>
          </a:p>
        </p:txBody>
      </p:sp>
      <p:pic>
        <p:nvPicPr>
          <p:cNvPr id="4" name="Picture 4"/>
          <p:cNvPicPr>
            <a:picLocks noChangeAspect="1" noChangeArrowheads="1"/>
          </p:cNvPicPr>
          <p:nvPr/>
        </p:nvPicPr>
        <p:blipFill>
          <a:blip r:embed="rId2" cstate="print"/>
          <a:srcRect/>
          <a:stretch>
            <a:fillRect/>
          </a:stretch>
        </p:blipFill>
        <p:spPr bwMode="auto">
          <a:xfrm>
            <a:off x="1403648" y="2996952"/>
            <a:ext cx="2819400" cy="1714500"/>
          </a:xfrm>
          <a:prstGeom prst="rect">
            <a:avLst/>
          </a:prstGeom>
          <a:noFill/>
          <a:ln w="9525">
            <a:noFill/>
            <a:miter lim="800000"/>
            <a:headEnd/>
            <a:tailEnd/>
          </a:ln>
        </p:spPr>
      </p:pic>
      <p:sp>
        <p:nvSpPr>
          <p:cNvPr id="5" name="Title 1"/>
          <p:cNvSpPr>
            <a:spLocks noGrp="1"/>
          </p:cNvSpPr>
          <p:nvPr>
            <p:ph type="title"/>
          </p:nvPr>
        </p:nvSpPr>
        <p:spPr>
          <a:xfrm>
            <a:off x="457200" y="-27384"/>
            <a:ext cx="8229600" cy="1143000"/>
          </a:xfrm>
        </p:spPr>
        <p:txBody>
          <a:bodyPr>
            <a:normAutofit/>
          </a:bodyPr>
          <a:lstStyle/>
          <a:p>
            <a:r>
              <a:rPr lang="en-IN" sz="3200" dirty="0" smtClean="0">
                <a:latin typeface="Times New Roman" pitchFamily="18" charset="0"/>
                <a:cs typeface="Times New Roman" pitchFamily="18" charset="0"/>
              </a:rPr>
              <a:t>Problems…</a:t>
            </a:r>
            <a:endParaRPr lang="en-US" sz="32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1756792"/>
          </a:xfrm>
        </p:spPr>
        <p:txBody>
          <a:bodyPr>
            <a:noAutofit/>
          </a:bodyPr>
          <a:lstStyle/>
          <a:p>
            <a:pPr algn="just">
              <a:buNone/>
            </a:pPr>
            <a:r>
              <a:rPr lang="en-US" sz="2000" b="1" dirty="0" smtClean="0">
                <a:latin typeface="Times New Roman" pitchFamily="18" charset="0"/>
                <a:cs typeface="Times New Roman" pitchFamily="18" charset="0"/>
              </a:rPr>
              <a:t>	Solution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circuit has been redrawn in Figure to label the nodes of the circuit. </a:t>
            </a:r>
          </a:p>
          <a:p>
            <a:pPr algn="just"/>
            <a:r>
              <a:rPr lang="en-US" sz="2000" dirty="0" smtClean="0">
                <a:latin typeface="Times New Roman" pitchFamily="18" charset="0"/>
                <a:cs typeface="Times New Roman" pitchFamily="18" charset="0"/>
              </a:rPr>
              <a:t>Applying KCL twice, once at node d and again at node a, shows that the current in the voltage source and the current in the 4</a:t>
            </a:r>
            <a:r>
              <a:rPr lang="el-GR" sz="2000" dirty="0" smtClean="0">
                <a:latin typeface="Times New Roman" pitchFamily="18" charset="0"/>
                <a:cs typeface="Times New Roman" pitchFamily="18" charset="0"/>
              </a:rPr>
              <a:t>Ω</a:t>
            </a:r>
            <a:r>
              <a:rPr lang="en-US" sz="2000" dirty="0" smtClean="0">
                <a:latin typeface="Times New Roman" pitchFamily="18" charset="0"/>
                <a:cs typeface="Times New Roman" pitchFamily="18" charset="0"/>
              </a:rPr>
              <a:t> resistor are both equal to </a:t>
            </a:r>
            <a:r>
              <a:rPr lang="en-US" sz="2000" dirty="0" err="1" smtClean="0">
                <a:latin typeface="Times New Roman" pitchFamily="18" charset="0"/>
                <a:cs typeface="Times New Roman" pitchFamily="18" charset="0"/>
              </a:rPr>
              <a:t>i</a:t>
            </a:r>
            <a:r>
              <a:rPr lang="en-US" sz="2000" baseline="-25000" dirty="0" err="1" smtClean="0">
                <a:latin typeface="Times New Roman" pitchFamily="18" charset="0"/>
                <a:cs typeface="Times New Roman" pitchFamily="18" charset="0"/>
              </a:rPr>
              <a:t>a</a:t>
            </a:r>
            <a:r>
              <a:rPr lang="en-US" sz="2000" dirty="0" smtClean="0">
                <a:latin typeface="Times New Roman" pitchFamily="18" charset="0"/>
                <a:cs typeface="Times New Roman" pitchFamily="18" charset="0"/>
              </a:rPr>
              <a:t>. </a:t>
            </a:r>
          </a:p>
          <a:p>
            <a:pPr algn="just"/>
            <a:r>
              <a:rPr lang="en-US" sz="2000" dirty="0" smtClean="0">
                <a:latin typeface="Times New Roman" pitchFamily="18" charset="0"/>
                <a:cs typeface="Times New Roman" pitchFamily="18" charset="0"/>
              </a:rPr>
              <a:t>Applying KCL again, at node c, shows that the current in the 5</a:t>
            </a:r>
            <a:r>
              <a:rPr lang="el-GR" sz="2000" dirty="0" smtClean="0">
                <a:latin typeface="Times New Roman" pitchFamily="18" charset="0"/>
                <a:cs typeface="Times New Roman" pitchFamily="18" charset="0"/>
              </a:rPr>
              <a:t>Ω</a:t>
            </a:r>
            <a:r>
              <a:rPr lang="en-US" sz="2000" dirty="0" smtClean="0">
                <a:latin typeface="Times New Roman" pitchFamily="18" charset="0"/>
                <a:cs typeface="Times New Roman" pitchFamily="18" charset="0"/>
              </a:rPr>
              <a:t> resistor is equal to the current in the open circuit, that is, zero. </a:t>
            </a:r>
          </a:p>
          <a:p>
            <a:pPr algn="just"/>
            <a:r>
              <a:rPr lang="en-US" sz="2000" dirty="0" smtClean="0">
                <a:latin typeface="Times New Roman" pitchFamily="18" charset="0"/>
                <a:cs typeface="Times New Roman" pitchFamily="18" charset="0"/>
              </a:rPr>
              <a:t>Ohm’s law tells us that the voltage across the 5</a:t>
            </a:r>
            <a:r>
              <a:rPr lang="el-GR" sz="2000" dirty="0" smtClean="0">
                <a:latin typeface="Times New Roman" pitchFamily="18" charset="0"/>
                <a:cs typeface="Times New Roman" pitchFamily="18" charset="0"/>
              </a:rPr>
              <a:t>Ω</a:t>
            </a:r>
            <a:r>
              <a:rPr lang="en-US" sz="2000" dirty="0" smtClean="0">
                <a:latin typeface="Times New Roman" pitchFamily="18" charset="0"/>
                <a:cs typeface="Times New Roman" pitchFamily="18" charset="0"/>
              </a:rPr>
              <a:t> resistor is also equal to zero. </a:t>
            </a:r>
          </a:p>
          <a:p>
            <a:pPr algn="just"/>
            <a:r>
              <a:rPr lang="en-US" sz="2000" dirty="0" smtClean="0">
                <a:latin typeface="Times New Roman" pitchFamily="18" charset="0"/>
                <a:cs typeface="Times New Roman" pitchFamily="18" charset="0"/>
              </a:rPr>
              <a:t>Next, applying KVL to the closed path b-c-f-e-b gives </a:t>
            </a:r>
            <a:r>
              <a:rPr lang="en-US" sz="2000" dirty="0" err="1" smtClean="0">
                <a:latin typeface="Times New Roman" pitchFamily="18" charset="0"/>
                <a:cs typeface="Times New Roman" pitchFamily="18" charset="0"/>
              </a:rPr>
              <a:t>v</a:t>
            </a:r>
            <a:r>
              <a:rPr lang="en-US" sz="2000" baseline="-25000" dirty="0" err="1" smtClean="0">
                <a:latin typeface="Times New Roman" pitchFamily="18" charset="0"/>
                <a:cs typeface="Times New Roman" pitchFamily="18" charset="0"/>
              </a:rPr>
              <a:t>m</a:t>
            </a:r>
            <a:r>
              <a:rPr lang="en-US" sz="2000" dirty="0" smtClean="0">
                <a:latin typeface="Times New Roman" pitchFamily="18" charset="0"/>
                <a:cs typeface="Times New Roman" pitchFamily="18" charset="0"/>
              </a:rPr>
              <a:t> = 3i</a:t>
            </a:r>
            <a:r>
              <a:rPr lang="en-US" sz="2000" baseline="-25000" dirty="0" smtClean="0">
                <a:latin typeface="Times New Roman" pitchFamily="18" charset="0"/>
                <a:cs typeface="Times New Roman" pitchFamily="18" charset="0"/>
              </a:rPr>
              <a:t>a</a:t>
            </a:r>
            <a:r>
              <a:rPr lang="en-US" sz="2000" dirty="0" smtClean="0">
                <a:latin typeface="Times New Roman" pitchFamily="18" charset="0"/>
                <a:cs typeface="Times New Roman" pitchFamily="18" charset="0"/>
              </a:rPr>
              <a:t>. </a:t>
            </a:r>
          </a:p>
          <a:p>
            <a:pPr algn="just"/>
            <a:r>
              <a:rPr lang="en-US" sz="2000" dirty="0" smtClean="0">
                <a:latin typeface="Times New Roman" pitchFamily="18" charset="0"/>
                <a:cs typeface="Times New Roman" pitchFamily="18" charset="0"/>
              </a:rPr>
              <a:t>Applying KVL to the closed path a-b-e-d-a gives -4i</a:t>
            </a:r>
            <a:r>
              <a:rPr lang="en-US" sz="2000" baseline="-25000" dirty="0" smtClean="0">
                <a:latin typeface="Times New Roman" pitchFamily="18" charset="0"/>
                <a:cs typeface="Times New Roman" pitchFamily="18" charset="0"/>
              </a:rPr>
              <a:t>a</a:t>
            </a:r>
            <a:r>
              <a:rPr lang="en-US" sz="2000" dirty="0" smtClean="0">
                <a:latin typeface="Times New Roman" pitchFamily="18" charset="0"/>
                <a:cs typeface="Times New Roman" pitchFamily="18" charset="0"/>
              </a:rPr>
              <a:t> + 3i</a:t>
            </a:r>
            <a:r>
              <a:rPr lang="en-US" sz="2000" baseline="-25000" dirty="0" smtClean="0">
                <a:latin typeface="Times New Roman" pitchFamily="18" charset="0"/>
                <a:cs typeface="Times New Roman" pitchFamily="18" charset="0"/>
              </a:rPr>
              <a:t>a</a:t>
            </a:r>
            <a:r>
              <a:rPr lang="en-US" sz="2000" dirty="0" smtClean="0">
                <a:latin typeface="Times New Roman" pitchFamily="18" charset="0"/>
                <a:cs typeface="Times New Roman" pitchFamily="18" charset="0"/>
              </a:rPr>
              <a:t> -12 = 0 </a:t>
            </a:r>
          </a:p>
          <a:p>
            <a:pPr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so </a:t>
            </a:r>
            <a:r>
              <a:rPr lang="en-US" sz="2000" dirty="0" err="1" smtClean="0">
                <a:latin typeface="Times New Roman" pitchFamily="18" charset="0"/>
                <a:cs typeface="Times New Roman" pitchFamily="18" charset="0"/>
              </a:rPr>
              <a:t>i</a:t>
            </a:r>
            <a:r>
              <a:rPr lang="en-US" sz="2000" baseline="-25000" dirty="0" err="1" smtClean="0">
                <a:latin typeface="Times New Roman" pitchFamily="18" charset="0"/>
                <a:cs typeface="Times New Roman" pitchFamily="18" charset="0"/>
              </a:rPr>
              <a:t>a</a:t>
            </a:r>
            <a:r>
              <a:rPr lang="en-US" sz="2000" dirty="0" smtClean="0">
                <a:latin typeface="Times New Roman" pitchFamily="18" charset="0"/>
                <a:cs typeface="Times New Roman" pitchFamily="18" charset="0"/>
              </a:rPr>
              <a:t> = -12 A Finally </a:t>
            </a:r>
            <a:r>
              <a:rPr lang="en-US" sz="2000" dirty="0" err="1" smtClean="0">
                <a:latin typeface="Times New Roman" pitchFamily="18" charset="0"/>
                <a:cs typeface="Times New Roman" pitchFamily="18" charset="0"/>
              </a:rPr>
              <a:t>v</a:t>
            </a:r>
            <a:r>
              <a:rPr lang="en-US" sz="2000" baseline="-25000" dirty="0" err="1" smtClean="0">
                <a:latin typeface="Times New Roman" pitchFamily="18" charset="0"/>
                <a:cs typeface="Times New Roman" pitchFamily="18" charset="0"/>
              </a:rPr>
              <a:t>m</a:t>
            </a:r>
            <a:r>
              <a:rPr lang="en-US" sz="2000" dirty="0" smtClean="0">
                <a:latin typeface="Times New Roman" pitchFamily="18" charset="0"/>
                <a:cs typeface="Times New Roman" pitchFamily="18" charset="0"/>
              </a:rPr>
              <a:t> = 3i</a:t>
            </a:r>
            <a:r>
              <a:rPr lang="en-US" sz="2000" baseline="-25000" dirty="0" smtClean="0">
                <a:latin typeface="Times New Roman" pitchFamily="18" charset="0"/>
                <a:cs typeface="Times New Roman" pitchFamily="18" charset="0"/>
              </a:rPr>
              <a:t>a</a:t>
            </a:r>
            <a:r>
              <a:rPr lang="en-US" sz="2000" dirty="0" smtClean="0">
                <a:latin typeface="Times New Roman" pitchFamily="18" charset="0"/>
                <a:cs typeface="Times New Roman" pitchFamily="18" charset="0"/>
              </a:rPr>
              <a:t> = 3(-12) = -36 V</a:t>
            </a:r>
          </a:p>
          <a:p>
            <a:pPr algn="just"/>
            <a:endParaRPr lang="en-US" sz="2000" dirty="0"/>
          </a:p>
        </p:txBody>
      </p:sp>
      <p:pic>
        <p:nvPicPr>
          <p:cNvPr id="4" name="Picture 5"/>
          <p:cNvPicPr>
            <a:picLocks noChangeAspect="1" noChangeArrowheads="1"/>
          </p:cNvPicPr>
          <p:nvPr/>
        </p:nvPicPr>
        <p:blipFill>
          <a:blip r:embed="rId2" cstate="print"/>
          <a:srcRect/>
          <a:stretch>
            <a:fillRect/>
          </a:stretch>
        </p:blipFill>
        <p:spPr bwMode="auto">
          <a:xfrm>
            <a:off x="5625405" y="5093543"/>
            <a:ext cx="3267075" cy="1647825"/>
          </a:xfrm>
          <a:prstGeom prst="rect">
            <a:avLst/>
          </a:prstGeom>
          <a:noFill/>
          <a:ln w="9525">
            <a:noFill/>
            <a:miter lim="800000"/>
            <a:headEnd/>
            <a:tailEnd/>
          </a:ln>
        </p:spPr>
      </p:pic>
      <p:sp>
        <p:nvSpPr>
          <p:cNvPr id="5" name="Title 1"/>
          <p:cNvSpPr>
            <a:spLocks noGrp="1"/>
          </p:cNvSpPr>
          <p:nvPr>
            <p:ph type="title"/>
          </p:nvPr>
        </p:nvSpPr>
        <p:spPr>
          <a:xfrm>
            <a:off x="457200" y="-27384"/>
            <a:ext cx="8229600" cy="1143000"/>
          </a:xfrm>
        </p:spPr>
        <p:txBody>
          <a:bodyPr>
            <a:normAutofit/>
          </a:bodyPr>
          <a:lstStyle/>
          <a:p>
            <a:r>
              <a:rPr lang="en-IN" sz="3200" dirty="0" smtClean="0">
                <a:latin typeface="Times New Roman" pitchFamily="18" charset="0"/>
                <a:cs typeface="Times New Roman" pitchFamily="18" charset="0"/>
              </a:rPr>
              <a:t>Problems…</a:t>
            </a:r>
            <a:endParaRPr lang="en-US" sz="32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itchFamily="18" charset="0"/>
                <a:cs typeface="Times New Roman" pitchFamily="18" charset="0"/>
              </a:rPr>
              <a:t>Practice Problem</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67544" y="1340768"/>
            <a:ext cx="8229600" cy="608931"/>
          </a:xfrm>
        </p:spPr>
        <p:txBody>
          <a:bodyPr>
            <a:normAutofit fontScale="62500" lnSpcReduction="20000"/>
          </a:bodyPr>
          <a:lstStyle/>
          <a:p>
            <a:pPr algn="just">
              <a:buNone/>
            </a:pPr>
            <a:r>
              <a:rPr lang="en-US" dirty="0" smtClean="0">
                <a:latin typeface="Times New Roman" pitchFamily="18" charset="0"/>
                <a:cs typeface="Times New Roman" pitchFamily="18" charset="0"/>
              </a:rPr>
              <a:t>Problem 1. Determine the values of i</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i</a:t>
            </a:r>
            <a:r>
              <a:rPr lang="en-US" baseline="-25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 i</a:t>
            </a:r>
            <a:r>
              <a:rPr lang="en-US" baseline="-25000" dirty="0" smtClean="0">
                <a:latin typeface="Times New Roman" pitchFamily="18" charset="0"/>
                <a:cs typeface="Times New Roman" pitchFamily="18" charset="0"/>
              </a:rPr>
              <a:t>6</a:t>
            </a:r>
            <a:r>
              <a:rPr lang="en-US" dirty="0" smtClean="0">
                <a:latin typeface="Times New Roman" pitchFamily="18" charset="0"/>
                <a:cs typeface="Times New Roman" pitchFamily="18" charset="0"/>
              </a:rPr>
              <a:t>, v</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v</a:t>
            </a:r>
            <a:r>
              <a:rPr lang="en-US" baseline="-25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 and v</a:t>
            </a:r>
            <a:r>
              <a:rPr lang="en-US" baseline="-25000" dirty="0" smtClean="0">
                <a:latin typeface="Times New Roman" pitchFamily="18" charset="0"/>
                <a:cs typeface="Times New Roman" pitchFamily="18" charset="0"/>
              </a:rPr>
              <a:t>6</a:t>
            </a:r>
            <a:r>
              <a:rPr lang="en-US" dirty="0" smtClean="0">
                <a:latin typeface="Times New Roman" pitchFamily="18" charset="0"/>
                <a:cs typeface="Times New Roman" pitchFamily="18" charset="0"/>
              </a:rPr>
              <a:t> in Figure shown.	     Answer: i</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 3 A, i</a:t>
            </a:r>
            <a:r>
              <a:rPr lang="en-US" baseline="-25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 = 3 A, i</a:t>
            </a:r>
            <a:r>
              <a:rPr lang="en-US" baseline="-25000" dirty="0" smtClean="0">
                <a:latin typeface="Times New Roman" pitchFamily="18" charset="0"/>
                <a:cs typeface="Times New Roman" pitchFamily="18" charset="0"/>
              </a:rPr>
              <a:t>6</a:t>
            </a:r>
            <a:r>
              <a:rPr lang="en-US" dirty="0" smtClean="0">
                <a:latin typeface="Times New Roman" pitchFamily="18" charset="0"/>
                <a:cs typeface="Times New Roman" pitchFamily="18" charset="0"/>
              </a:rPr>
              <a:t> = 4 A, v</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3 V, v</a:t>
            </a:r>
            <a:r>
              <a:rPr lang="en-US" baseline="-25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 = 6 V, v</a:t>
            </a:r>
            <a:r>
              <a:rPr lang="en-US" baseline="-25000" dirty="0" smtClean="0">
                <a:latin typeface="Times New Roman" pitchFamily="18" charset="0"/>
                <a:cs typeface="Times New Roman" pitchFamily="18" charset="0"/>
              </a:rPr>
              <a:t>6</a:t>
            </a:r>
            <a:r>
              <a:rPr lang="en-US" dirty="0" smtClean="0">
                <a:latin typeface="Times New Roman" pitchFamily="18" charset="0"/>
                <a:cs typeface="Times New Roman" pitchFamily="18" charset="0"/>
              </a:rPr>
              <a:t> = 6 V</a:t>
            </a:r>
            <a:endParaRPr lang="en-US"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cstate="print"/>
          <a:srcRect/>
          <a:stretch>
            <a:fillRect/>
          </a:stretch>
        </p:blipFill>
        <p:spPr bwMode="auto">
          <a:xfrm>
            <a:off x="1852613" y="2162175"/>
            <a:ext cx="5438775" cy="2533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p:txBody>
          <a:bodyPr>
            <a:normAutofit/>
          </a:bodyPr>
          <a:lstStyle/>
          <a:p>
            <a:pPr algn="just">
              <a:buNone/>
            </a:pPr>
            <a:r>
              <a:rPr lang="en-US" sz="2000" dirty="0" smtClean="0">
                <a:latin typeface="Times New Roman" pitchFamily="18" charset="0"/>
                <a:cs typeface="Times New Roman" pitchFamily="18" charset="0"/>
              </a:rPr>
              <a:t>[1]R.C. </a:t>
            </a:r>
            <a:r>
              <a:rPr lang="en-US" sz="2000" dirty="0" err="1" smtClean="0">
                <a:latin typeface="Times New Roman" pitchFamily="18" charset="0"/>
                <a:cs typeface="Times New Roman" pitchFamily="18" charset="0"/>
              </a:rPr>
              <a:t>Dorf</a:t>
            </a:r>
            <a:r>
              <a:rPr lang="en-US" sz="2000" dirty="0" smtClean="0">
                <a:latin typeface="Times New Roman" pitchFamily="18" charset="0"/>
                <a:cs typeface="Times New Roman" pitchFamily="18" charset="0"/>
              </a:rPr>
              <a:t> and James A. Svoboda, “Introduction to Electric Circuits”</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9</a:t>
            </a:r>
            <a:r>
              <a:rPr lang="en-US" sz="2000" baseline="30000" dirty="0" smtClean="0">
                <a:latin typeface="Times New Roman" pitchFamily="18" charset="0"/>
                <a:cs typeface="Times New Roman" pitchFamily="18" charset="0"/>
              </a:rPr>
              <a:t>th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ed</a:t>
            </a:r>
            <a:r>
              <a:rPr lang="en-US" sz="2000" dirty="0" smtClean="0">
                <a:latin typeface="Times New Roman" pitchFamily="18" charset="0"/>
                <a:cs typeface="Times New Roman" pitchFamily="18" charset="0"/>
              </a:rPr>
              <a:t>, John Wiley &amp; Sons, 2013.</a:t>
            </a:r>
          </a:p>
          <a:p>
            <a:pPr algn="just"/>
            <a:endParaRPr lang="en-US" sz="2000" dirty="0">
              <a:latin typeface="Times New Roman" pitchFamily="18" charset="0"/>
              <a:cs typeface="Times New Roman" pitchFamily="18" charset="0"/>
            </a:endParaRPr>
          </a:p>
        </p:txBody>
      </p:sp>
      <p:sp>
        <p:nvSpPr>
          <p:cNvPr id="14" name="Title 1"/>
          <p:cNvSpPr>
            <a:spLocks noGrp="1"/>
          </p:cNvSpPr>
          <p:nvPr>
            <p:ph type="title"/>
          </p:nvPr>
        </p:nvSpPr>
        <p:spPr>
          <a:xfrm>
            <a:off x="457200" y="-27384"/>
            <a:ext cx="8229600" cy="1143000"/>
          </a:xfrm>
        </p:spPr>
        <p:txBody>
          <a:bodyPr>
            <a:normAutofit/>
          </a:bodyPr>
          <a:lstStyle/>
          <a:p>
            <a:r>
              <a:rPr lang="en-US" sz="3200" dirty="0" smtClean="0">
                <a:latin typeface="Times New Roman" pitchFamily="18" charset="0"/>
                <a:cs typeface="Times New Roman" pitchFamily="18" charset="0"/>
              </a:rPr>
              <a:t>REFERENCES</a:t>
            </a:r>
            <a:endParaRPr lang="en-US" sz="32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9214"/>
            <a:ext cx="7886700" cy="1325563"/>
          </a:xfrm>
        </p:spPr>
        <p:txBody>
          <a:bodyPr>
            <a:normAutofit/>
          </a:bodyPr>
          <a:lstStyle/>
          <a:p>
            <a:pPr algn="ctr"/>
            <a:r>
              <a:rPr lang="en-US" sz="3200" b="1" dirty="0">
                <a:latin typeface="Times New Roman" pitchFamily="18" charset="0"/>
                <a:cs typeface="Times New Roman" pitchFamily="18" charset="0"/>
              </a:rPr>
              <a:t>Topics to be </a:t>
            </a:r>
            <a:r>
              <a:rPr lang="en-US" sz="3200" b="1" dirty="0" smtClean="0">
                <a:latin typeface="Times New Roman" pitchFamily="18" charset="0"/>
                <a:cs typeface="Times New Roman" pitchFamily="18" charset="0"/>
              </a:rPr>
              <a:t>Discussed</a:t>
            </a:r>
            <a:endParaRPr lang="en-US"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628650" y="1323008"/>
            <a:ext cx="7886700" cy="5562376"/>
          </a:xfrm>
        </p:spPr>
        <p:txBody>
          <a:bodyPr>
            <a:normAutofit/>
          </a:bodyPr>
          <a:lstStyle/>
          <a:p>
            <a:r>
              <a:rPr lang="en-US" sz="2800" dirty="0" smtClean="0">
                <a:latin typeface="Times New Roman" pitchFamily="18" charset="0"/>
                <a:cs typeface="Times New Roman" pitchFamily="18" charset="0"/>
              </a:rPr>
              <a:t>Kirchhoff’s Laws</a:t>
            </a:r>
          </a:p>
          <a:p>
            <a:pPr lvl="1"/>
            <a:r>
              <a:rPr lang="en-US" sz="2400" dirty="0" smtClean="0">
                <a:latin typeface="Times New Roman" pitchFamily="18" charset="0"/>
                <a:cs typeface="Times New Roman" pitchFamily="18" charset="0"/>
              </a:rPr>
              <a:t>Kirchhoff’s Current Law (KCL)</a:t>
            </a:r>
          </a:p>
          <a:p>
            <a:pPr lvl="1"/>
            <a:r>
              <a:rPr lang="en-US" sz="2400" dirty="0" smtClean="0">
                <a:latin typeface="Times New Roman" pitchFamily="18" charset="0"/>
                <a:cs typeface="Times New Roman" pitchFamily="18" charset="0"/>
              </a:rPr>
              <a:t>Kirchhoff’s Voltage Law (KVL)</a:t>
            </a:r>
          </a:p>
          <a:p>
            <a:r>
              <a:rPr lang="en-IN" sz="2800" dirty="0" smtClean="0">
                <a:latin typeface="Times New Roman" pitchFamily="18" charset="0"/>
                <a:cs typeface="Times New Roman" pitchFamily="18" charset="0"/>
              </a:rPr>
              <a:t>Problems and solutions</a:t>
            </a:r>
          </a:p>
          <a:p>
            <a:r>
              <a:rPr lang="en-IN" sz="2800" dirty="0" smtClean="0">
                <a:latin typeface="Times New Roman" pitchFamily="18" charset="0"/>
                <a:cs typeface="Times New Roman" pitchFamily="18" charset="0"/>
              </a:rPr>
              <a:t>Practice Problems</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References</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679BDA3-1F2F-45F2-80B6-CFADEE268BA9}" type="slidenum">
              <a:rPr lang="en-IN" sz="2000" smtClean="0">
                <a:solidFill>
                  <a:prstClr val="black">
                    <a:tint val="75000"/>
                  </a:prstClr>
                </a:solidFill>
                <a:latin typeface="Times New Roman" pitchFamily="18" charset="0"/>
                <a:cs typeface="Times New Roman" pitchFamily="18" charset="0"/>
              </a:rPr>
              <a:pPr/>
              <a:t>2</a:t>
            </a:fld>
            <a:endParaRPr lang="en-IN" sz="2000">
              <a:solidFill>
                <a:prstClr val="black">
                  <a:tint val="75000"/>
                </a:prstClr>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3214033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Kirchhoff’s Laws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r>
              <a:rPr lang="en-US" sz="2000" dirty="0" smtClean="0">
                <a:latin typeface="Times New Roman" pitchFamily="18" charset="0"/>
                <a:cs typeface="Times New Roman" pitchFamily="18" charset="0"/>
              </a:rPr>
              <a:t>In 1847, Gustav Robert Kirchhoff, a professor at the University of Berlin, formulated two important laws that provide the foundation for analysis of electric circuits. These laws are referred to as Kirchhoff’s current law (KCL) and Kirchhoff’s voltage law (KVL). </a:t>
            </a:r>
          </a:p>
          <a:p>
            <a:pPr algn="just"/>
            <a:r>
              <a:rPr lang="en-US" sz="2000" dirty="0" smtClean="0">
                <a:latin typeface="Times New Roman" pitchFamily="18" charset="0"/>
                <a:cs typeface="Times New Roman" pitchFamily="18" charset="0"/>
              </a:rPr>
              <a:t>Kirchhoff’s laws are a consequence of conservation of charge and conservation of energy</a:t>
            </a:r>
          </a:p>
          <a:p>
            <a:pPr algn="just"/>
            <a:r>
              <a:rPr lang="en-US" sz="2000" dirty="0" smtClean="0">
                <a:latin typeface="Times New Roman" pitchFamily="18" charset="0"/>
                <a:cs typeface="Times New Roman" pitchFamily="18" charset="0"/>
              </a:rPr>
              <a:t>Kirchhoff’s current law states that the algebraic sum (</a:t>
            </a:r>
            <a:r>
              <a:rPr lang="en-US" sz="2000" dirty="0" err="1" smtClean="0">
                <a:latin typeface="Times New Roman" pitchFamily="18" charset="0"/>
                <a:cs typeface="Times New Roman" pitchFamily="18" charset="0"/>
              </a:rPr>
              <a:t>i.e</a:t>
            </a:r>
            <a:r>
              <a:rPr lang="en-US" sz="2000" dirty="0" smtClean="0">
                <a:latin typeface="Times New Roman" pitchFamily="18" charset="0"/>
                <a:cs typeface="Times New Roman" pitchFamily="18" charset="0"/>
              </a:rPr>
              <a:t> taking reference directions into account) of the currents entering any node is identically zero for all instants of time.</a:t>
            </a:r>
          </a:p>
          <a:p>
            <a:pPr algn="just"/>
            <a:endParaRPr lang="en-US" sz="2000" dirty="0" smtClean="0">
              <a:latin typeface="Times New Roman" pitchFamily="18" charset="0"/>
              <a:cs typeface="Times New Roman" pitchFamily="18" charset="0"/>
            </a:endParaRPr>
          </a:p>
          <a:p>
            <a:pPr lvl="1" algn="just"/>
            <a:r>
              <a:rPr lang="en-US" sz="1600" b="1" dirty="0" smtClean="0">
                <a:solidFill>
                  <a:schemeClr val="tx2"/>
                </a:solidFill>
                <a:latin typeface="Times New Roman" pitchFamily="18" charset="0"/>
                <a:cs typeface="Times New Roman" pitchFamily="18" charset="0"/>
              </a:rPr>
              <a:t>Kirchhoff’s current law (KCL): The algebraic sum of the currents into a node at any instant is zero. </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0469"/>
            <a:ext cx="8229600" cy="464915"/>
          </a:xfrm>
        </p:spPr>
        <p:txBody>
          <a:bodyPr>
            <a:normAutofit fontScale="47500" lnSpcReduction="20000"/>
          </a:bodyPr>
          <a:lstStyle/>
          <a:p>
            <a:pPr algn="just">
              <a:buNone/>
            </a:pPr>
            <a:r>
              <a:rPr lang="en-US" dirty="0" smtClean="0">
                <a:latin typeface="Times New Roman" pitchFamily="18" charset="0"/>
                <a:cs typeface="Times New Roman" pitchFamily="18" charset="0"/>
              </a:rPr>
              <a:t>FIGURE  (a) An electric circuit. (b) The same circuit, redrawn using straight lines and horizontal and vertical elements. (c) The circuit after labeling the nodes and elements.</a:t>
            </a:r>
            <a:endParaRPr lang="en-US"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cstate="print"/>
          <a:srcRect l="2138"/>
          <a:stretch>
            <a:fillRect/>
          </a:stretch>
        </p:blipFill>
        <p:spPr bwMode="auto">
          <a:xfrm>
            <a:off x="0" y="3284984"/>
            <a:ext cx="4855173" cy="3090292"/>
          </a:xfrm>
          <a:prstGeom prst="rect">
            <a:avLst/>
          </a:prstGeom>
          <a:noFill/>
          <a:ln w="9525">
            <a:noFill/>
            <a:miter lim="800000"/>
            <a:headEnd/>
            <a:tailEnd/>
          </a:ln>
        </p:spPr>
      </p:pic>
      <p:sp>
        <p:nvSpPr>
          <p:cNvPr id="7" name="TextBox 6"/>
          <p:cNvSpPr txBox="1"/>
          <p:nvPr/>
        </p:nvSpPr>
        <p:spPr>
          <a:xfrm>
            <a:off x="395536" y="1556792"/>
            <a:ext cx="8352928" cy="1200329"/>
          </a:xfrm>
          <a:prstGeom prst="rect">
            <a:avLst/>
          </a:prstGeom>
          <a:noFill/>
        </p:spPr>
        <p:txBody>
          <a:bodyPr wrap="square" rtlCol="0">
            <a:spAutoFit/>
          </a:bodyPr>
          <a:lstStyle/>
          <a:p>
            <a:r>
              <a:rPr lang="en-US" dirty="0" smtClean="0">
                <a:latin typeface="Times New Roman" pitchFamily="18" charset="0"/>
                <a:cs typeface="Times New Roman" pitchFamily="18" charset="0"/>
              </a:rPr>
              <a:t>Figure (a) shows an electric circuit that consists of six elements connected together at four nodes. It is common practice to draw electric circuits using straight lines and to position the elements horizontally or vertically as shown in Figure (b). </a:t>
            </a:r>
          </a:p>
          <a:p>
            <a:endParaRPr lang="en-US" dirty="0"/>
          </a:p>
        </p:txBody>
      </p:sp>
      <p:pic>
        <p:nvPicPr>
          <p:cNvPr id="8" name="Picture 4"/>
          <p:cNvPicPr>
            <a:picLocks noChangeAspect="1" noChangeArrowheads="1"/>
          </p:cNvPicPr>
          <p:nvPr/>
        </p:nvPicPr>
        <p:blipFill>
          <a:blip r:embed="rId3" cstate="print"/>
          <a:srcRect b="49695"/>
          <a:stretch>
            <a:fillRect/>
          </a:stretch>
        </p:blipFill>
        <p:spPr bwMode="auto">
          <a:xfrm>
            <a:off x="4788024" y="3573017"/>
            <a:ext cx="4355976" cy="2344892"/>
          </a:xfrm>
          <a:prstGeom prst="rect">
            <a:avLst/>
          </a:prstGeom>
          <a:noFill/>
          <a:ln w="9525">
            <a:noFill/>
            <a:miter lim="800000"/>
            <a:headEnd/>
            <a:tailEnd/>
          </a:ln>
        </p:spPr>
      </p:pic>
      <p:sp>
        <p:nvSpPr>
          <p:cNvPr id="10"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Kirchhoff’s Laws…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484784"/>
            <a:ext cx="8229600" cy="2232248"/>
          </a:xfrm>
        </p:spPr>
        <p:txBody>
          <a:bodyPr>
            <a:noAutofit/>
          </a:bodyPr>
          <a:lstStyle/>
          <a:p>
            <a:pPr algn="just"/>
            <a:r>
              <a:rPr lang="en-US" sz="2000" dirty="0">
                <a:latin typeface="Times New Roman" pitchFamily="18" charset="0"/>
                <a:cs typeface="Times New Roman" pitchFamily="18" charset="0"/>
              </a:rPr>
              <a:t>C</a:t>
            </a:r>
            <a:r>
              <a:rPr lang="en-US" sz="2000" dirty="0" smtClean="0">
                <a:latin typeface="Times New Roman" pitchFamily="18" charset="0"/>
                <a:cs typeface="Times New Roman" pitchFamily="18" charset="0"/>
              </a:rPr>
              <a:t>onsider the same circuit after labeling the nodes and elements in Figure (c). Four elements of this circuit 1, 2, 3, and 4 are connected to node a. </a:t>
            </a:r>
          </a:p>
          <a:p>
            <a:pPr algn="just"/>
            <a:r>
              <a:rPr lang="en-US" sz="2000" dirty="0" smtClean="0">
                <a:latin typeface="Times New Roman" pitchFamily="18" charset="0"/>
                <a:cs typeface="Times New Roman" pitchFamily="18" charset="0"/>
              </a:rPr>
              <a:t>By Kirchhoff’s current law, the algebraic sum of the element currents i</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i</a:t>
            </a:r>
            <a:r>
              <a:rPr lang="en-US" sz="2000" baseline="-25000" dirty="0">
                <a:latin typeface="Times New Roman" pitchFamily="18" charset="0"/>
                <a:cs typeface="Times New Roman" pitchFamily="18" charset="0"/>
              </a:rPr>
              <a:t>2</a:t>
            </a:r>
            <a:r>
              <a:rPr lang="en-US" sz="2000" dirty="0" smtClean="0">
                <a:latin typeface="Times New Roman" pitchFamily="18" charset="0"/>
                <a:cs typeface="Times New Roman" pitchFamily="18" charset="0"/>
              </a:rPr>
              <a:t>, i</a:t>
            </a:r>
            <a:r>
              <a:rPr lang="en-US" sz="2000" baseline="-25000" dirty="0">
                <a:latin typeface="Times New Roman" pitchFamily="18" charset="0"/>
                <a:cs typeface="Times New Roman" pitchFamily="18" charset="0"/>
              </a:rPr>
              <a:t>3</a:t>
            </a:r>
            <a:r>
              <a:rPr lang="en-US" sz="2000" dirty="0" smtClean="0">
                <a:latin typeface="Times New Roman" pitchFamily="18" charset="0"/>
                <a:cs typeface="Times New Roman" pitchFamily="18" charset="0"/>
              </a:rPr>
              <a:t>, and i</a:t>
            </a:r>
            <a:r>
              <a:rPr lang="en-US" sz="2000" baseline="-25000" dirty="0">
                <a:latin typeface="Times New Roman" pitchFamily="18" charset="0"/>
                <a:cs typeface="Times New Roman" pitchFamily="18" charset="0"/>
              </a:rPr>
              <a:t>4</a:t>
            </a:r>
            <a:r>
              <a:rPr lang="en-US" sz="2000" dirty="0" smtClean="0">
                <a:latin typeface="Times New Roman" pitchFamily="18" charset="0"/>
                <a:cs typeface="Times New Roman" pitchFamily="18" charset="0"/>
              </a:rPr>
              <a:t> must be zero. </a:t>
            </a:r>
          </a:p>
          <a:p>
            <a:pPr algn="just"/>
            <a:r>
              <a:rPr lang="en-US" sz="2000" dirty="0" smtClean="0">
                <a:latin typeface="Times New Roman" pitchFamily="18" charset="0"/>
                <a:cs typeface="Times New Roman" pitchFamily="18" charset="0"/>
              </a:rPr>
              <a:t>Currents i</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and i</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are directed away from node a, so we will use a plus sign for i</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and i</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In contrast, currents i</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and i</a:t>
            </a:r>
            <a:r>
              <a:rPr lang="en-US" sz="2000" baseline="-25000" dirty="0" smtClean="0">
                <a:latin typeface="Times New Roman" pitchFamily="18" charset="0"/>
                <a:cs typeface="Times New Roman" pitchFamily="18" charset="0"/>
              </a:rPr>
              <a:t>4</a:t>
            </a:r>
            <a:r>
              <a:rPr lang="en-US" sz="2000" dirty="0" smtClean="0">
                <a:latin typeface="Times New Roman" pitchFamily="18" charset="0"/>
                <a:cs typeface="Times New Roman" pitchFamily="18" charset="0"/>
              </a:rPr>
              <a:t> are directed toward node a, so we will use a minus sign for i</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and i</a:t>
            </a:r>
            <a:r>
              <a:rPr lang="en-US" sz="2000" baseline="-25000" dirty="0" smtClean="0">
                <a:latin typeface="Times New Roman" pitchFamily="18" charset="0"/>
                <a:cs typeface="Times New Roman" pitchFamily="18" charset="0"/>
              </a:rPr>
              <a:t>4</a:t>
            </a:r>
            <a:r>
              <a:rPr lang="en-US" sz="2000" dirty="0" smtClean="0">
                <a:latin typeface="Times New Roman" pitchFamily="18" charset="0"/>
                <a:cs typeface="Times New Roman" pitchFamily="18" charset="0"/>
              </a:rPr>
              <a:t>. </a:t>
            </a:r>
          </a:p>
          <a:p>
            <a:pPr algn="just"/>
            <a:r>
              <a:rPr lang="en-US" sz="2000" dirty="0" smtClean="0">
                <a:latin typeface="Times New Roman" pitchFamily="18" charset="0"/>
                <a:cs typeface="Times New Roman" pitchFamily="18" charset="0"/>
              </a:rPr>
              <a:t>The KCL equation for node a of Figure c is</a:t>
            </a:r>
          </a:p>
          <a:p>
            <a:pPr algn="just">
              <a:buNone/>
            </a:pPr>
            <a:r>
              <a:rPr lang="en-IN" sz="2000" dirty="0" smtClean="0">
                <a:latin typeface="Times New Roman" pitchFamily="18" charset="0"/>
                <a:cs typeface="Times New Roman" pitchFamily="18" charset="0"/>
              </a:rPr>
              <a:t>			-i</a:t>
            </a:r>
            <a:r>
              <a:rPr lang="en-IN" sz="2000" baseline="-25000" dirty="0" smtClean="0">
                <a:latin typeface="Times New Roman" pitchFamily="18" charset="0"/>
                <a:cs typeface="Times New Roman" pitchFamily="18" charset="0"/>
              </a:rPr>
              <a:t>1</a:t>
            </a:r>
            <a:r>
              <a:rPr lang="en-IN" sz="2000" dirty="0" smtClean="0">
                <a:latin typeface="Times New Roman" pitchFamily="18" charset="0"/>
                <a:cs typeface="Times New Roman" pitchFamily="18" charset="0"/>
              </a:rPr>
              <a:t>+i</a:t>
            </a:r>
            <a:r>
              <a:rPr lang="en-IN" sz="2000" baseline="-25000" dirty="0" smtClean="0">
                <a:latin typeface="Times New Roman" pitchFamily="18" charset="0"/>
                <a:cs typeface="Times New Roman" pitchFamily="18" charset="0"/>
              </a:rPr>
              <a:t>2</a:t>
            </a:r>
            <a:r>
              <a:rPr lang="en-IN" sz="2000" dirty="0" smtClean="0">
                <a:latin typeface="Times New Roman" pitchFamily="18" charset="0"/>
                <a:cs typeface="Times New Roman" pitchFamily="18" charset="0"/>
              </a:rPr>
              <a:t>+i</a:t>
            </a:r>
            <a:r>
              <a:rPr lang="en-IN" sz="2000" baseline="-25000" dirty="0" smtClean="0">
                <a:latin typeface="Times New Roman" pitchFamily="18" charset="0"/>
                <a:cs typeface="Times New Roman" pitchFamily="18" charset="0"/>
              </a:rPr>
              <a:t>3</a:t>
            </a:r>
            <a:r>
              <a:rPr lang="en-IN" sz="2000" dirty="0" smtClean="0">
                <a:latin typeface="Times New Roman" pitchFamily="18" charset="0"/>
                <a:cs typeface="Times New Roman" pitchFamily="18" charset="0"/>
              </a:rPr>
              <a:t>-i</a:t>
            </a:r>
            <a:r>
              <a:rPr lang="en-IN" sz="2000" baseline="-25000" dirty="0" smtClean="0">
                <a:latin typeface="Times New Roman" pitchFamily="18" charset="0"/>
                <a:cs typeface="Times New Roman" pitchFamily="18" charset="0"/>
              </a:rPr>
              <a:t>4</a:t>
            </a:r>
            <a:r>
              <a:rPr lang="en-IN" sz="2000" dirty="0" smtClean="0">
                <a:latin typeface="Times New Roman" pitchFamily="18" charset="0"/>
                <a:cs typeface="Times New Roman" pitchFamily="18" charset="0"/>
              </a:rPr>
              <a:t>=0</a:t>
            </a:r>
          </a:p>
        </p:txBody>
      </p:sp>
      <p:pic>
        <p:nvPicPr>
          <p:cNvPr id="4" name="Picture 4"/>
          <p:cNvPicPr>
            <a:picLocks noChangeAspect="1" noChangeArrowheads="1"/>
          </p:cNvPicPr>
          <p:nvPr/>
        </p:nvPicPr>
        <p:blipFill>
          <a:blip r:embed="rId2" cstate="print"/>
          <a:srcRect t="53388"/>
          <a:stretch>
            <a:fillRect/>
          </a:stretch>
        </p:blipFill>
        <p:spPr bwMode="auto">
          <a:xfrm>
            <a:off x="4355976" y="4553744"/>
            <a:ext cx="4619625" cy="2304256"/>
          </a:xfrm>
          <a:prstGeom prst="rect">
            <a:avLst/>
          </a:prstGeom>
          <a:noFill/>
          <a:ln w="9525">
            <a:noFill/>
            <a:miter lim="800000"/>
            <a:headEnd/>
            <a:tailEnd/>
          </a:ln>
        </p:spPr>
      </p:pic>
      <p:sp>
        <p:nvSpPr>
          <p:cNvPr id="5" name="Title 1"/>
          <p:cNvSpPr>
            <a:spLocks noGrp="1"/>
          </p:cNvSpPr>
          <p:nvPr>
            <p:ph type="title"/>
          </p:nvPr>
        </p:nvSpPr>
        <p:spPr>
          <a:xfrm>
            <a:off x="457200" y="274638"/>
            <a:ext cx="8229600" cy="1143000"/>
          </a:xfrm>
        </p:spPr>
        <p:txBody>
          <a:bodyPr>
            <a:normAutofit/>
          </a:bodyPr>
          <a:lstStyle/>
          <a:p>
            <a:r>
              <a:rPr lang="en-US" sz="3200" dirty="0" smtClean="0">
                <a:latin typeface="Times New Roman" pitchFamily="18" charset="0"/>
                <a:cs typeface="Times New Roman" pitchFamily="18" charset="0"/>
              </a:rPr>
              <a:t>Kirchhoff’s Current Law (KCL)</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An alternate way is to set the sum of all the currents directed away from the node equal to the sum of all the currents directed toward that node. </a:t>
            </a:r>
          </a:p>
          <a:p>
            <a:pPr>
              <a:buNone/>
            </a:pPr>
            <a:r>
              <a:rPr lang="en-IN" sz="2000" dirty="0" smtClean="0">
                <a:latin typeface="Times New Roman" pitchFamily="18" charset="0"/>
                <a:cs typeface="Times New Roman" pitchFamily="18" charset="0"/>
              </a:rPr>
              <a:t>			i</a:t>
            </a:r>
            <a:r>
              <a:rPr lang="en-IN" sz="2000" baseline="-25000" dirty="0" smtClean="0">
                <a:latin typeface="Times New Roman" pitchFamily="18" charset="0"/>
                <a:cs typeface="Times New Roman" pitchFamily="18" charset="0"/>
              </a:rPr>
              <a:t>2</a:t>
            </a:r>
            <a:r>
              <a:rPr lang="en-IN" sz="2000" dirty="0" smtClean="0">
                <a:latin typeface="Times New Roman" pitchFamily="18" charset="0"/>
                <a:cs typeface="Times New Roman" pitchFamily="18" charset="0"/>
              </a:rPr>
              <a:t>+i</a:t>
            </a:r>
            <a:r>
              <a:rPr lang="en-IN" sz="2000" baseline="-25000" dirty="0" smtClean="0">
                <a:latin typeface="Times New Roman" pitchFamily="18" charset="0"/>
                <a:cs typeface="Times New Roman" pitchFamily="18" charset="0"/>
              </a:rPr>
              <a:t>3</a:t>
            </a:r>
            <a:r>
              <a:rPr lang="en-IN" sz="2000" dirty="0" smtClean="0">
                <a:latin typeface="Times New Roman" pitchFamily="18" charset="0"/>
                <a:cs typeface="Times New Roman" pitchFamily="18" charset="0"/>
              </a:rPr>
              <a:t>= i</a:t>
            </a:r>
            <a:r>
              <a:rPr lang="en-IN" sz="2000" baseline="-25000" dirty="0" smtClean="0">
                <a:latin typeface="Times New Roman" pitchFamily="18" charset="0"/>
                <a:cs typeface="Times New Roman" pitchFamily="18" charset="0"/>
              </a:rPr>
              <a:t>1</a:t>
            </a:r>
            <a:r>
              <a:rPr lang="en-IN" sz="2000" dirty="0" smtClean="0">
                <a:latin typeface="Times New Roman" pitchFamily="18" charset="0"/>
                <a:cs typeface="Times New Roman" pitchFamily="18" charset="0"/>
              </a:rPr>
              <a:t>+i</a:t>
            </a:r>
            <a:r>
              <a:rPr lang="en-IN" sz="2000" baseline="-25000" dirty="0" smtClean="0">
                <a:latin typeface="Times New Roman" pitchFamily="18" charset="0"/>
                <a:cs typeface="Times New Roman" pitchFamily="18" charset="0"/>
              </a:rPr>
              <a:t>4</a:t>
            </a:r>
          </a:p>
          <a:p>
            <a:r>
              <a:rPr lang="en-US" sz="2000" dirty="0" smtClean="0">
                <a:latin typeface="Times New Roman" pitchFamily="18" charset="0"/>
                <a:cs typeface="Times New Roman" pitchFamily="18" charset="0"/>
              </a:rPr>
              <a:t>Similarly, the Kirchhoff’s current law equation for node b </a:t>
            </a:r>
          </a:p>
          <a:p>
            <a:pPr>
              <a:buNone/>
            </a:pPr>
            <a:r>
              <a:rPr lang="en-IN" sz="2000" dirty="0" smtClean="0">
                <a:latin typeface="Times New Roman" pitchFamily="18" charset="0"/>
                <a:cs typeface="Times New Roman" pitchFamily="18" charset="0"/>
              </a:rPr>
              <a:t>			i</a:t>
            </a:r>
            <a:r>
              <a:rPr lang="en-IN" sz="2000" baseline="-25000" dirty="0" smtClean="0">
                <a:latin typeface="Times New Roman" pitchFamily="18" charset="0"/>
                <a:cs typeface="Times New Roman" pitchFamily="18" charset="0"/>
              </a:rPr>
              <a:t>1</a:t>
            </a:r>
            <a:r>
              <a:rPr lang="en-IN" sz="2000" dirty="0" smtClean="0">
                <a:latin typeface="Times New Roman" pitchFamily="18" charset="0"/>
                <a:cs typeface="Times New Roman" pitchFamily="18" charset="0"/>
              </a:rPr>
              <a:t> = i</a:t>
            </a:r>
            <a:r>
              <a:rPr lang="en-IN" sz="2000" baseline="-25000" dirty="0" smtClean="0">
                <a:latin typeface="Times New Roman" pitchFamily="18" charset="0"/>
                <a:cs typeface="Times New Roman" pitchFamily="18" charset="0"/>
              </a:rPr>
              <a:t>2</a:t>
            </a:r>
            <a:r>
              <a:rPr lang="en-IN" sz="2000" dirty="0" smtClean="0">
                <a:latin typeface="Times New Roman" pitchFamily="18" charset="0"/>
                <a:cs typeface="Times New Roman" pitchFamily="18" charset="0"/>
              </a:rPr>
              <a:t>+i</a:t>
            </a:r>
            <a:r>
              <a:rPr lang="en-IN" sz="2000" baseline="-25000" dirty="0" smtClean="0">
                <a:latin typeface="Times New Roman" pitchFamily="18" charset="0"/>
                <a:cs typeface="Times New Roman" pitchFamily="18" charset="0"/>
              </a:rPr>
              <a:t>3</a:t>
            </a:r>
            <a:r>
              <a:rPr lang="en-IN" sz="2000" dirty="0" smtClean="0">
                <a:latin typeface="Times New Roman" pitchFamily="18" charset="0"/>
                <a:cs typeface="Times New Roman" pitchFamily="18" charset="0"/>
              </a:rPr>
              <a:t>+i</a:t>
            </a:r>
            <a:r>
              <a:rPr lang="en-IN" sz="2000" baseline="-25000" dirty="0">
                <a:latin typeface="Times New Roman" pitchFamily="18" charset="0"/>
                <a:cs typeface="Times New Roman" pitchFamily="18" charset="0"/>
              </a:rPr>
              <a:t>6</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457200" y="274638"/>
            <a:ext cx="8229600" cy="1143000"/>
          </a:xfrm>
        </p:spPr>
        <p:txBody>
          <a:bodyPr>
            <a:normAutofit/>
          </a:bodyPr>
          <a:lstStyle/>
          <a:p>
            <a:r>
              <a:rPr lang="en-US" sz="3200" dirty="0" smtClean="0">
                <a:latin typeface="Times New Roman" pitchFamily="18" charset="0"/>
                <a:cs typeface="Times New Roman" pitchFamily="18" charset="0"/>
              </a:rPr>
              <a:t>Kirchhoff’s Current Law (KCL)</a:t>
            </a:r>
            <a:endParaRPr lang="en-US" sz="32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8760"/>
            <a:ext cx="8229600" cy="4525963"/>
          </a:xfrm>
        </p:spPr>
        <p:txBody>
          <a:bodyPr>
            <a:normAutofit fontScale="92500" lnSpcReduction="10000"/>
          </a:bodyPr>
          <a:lstStyle/>
          <a:p>
            <a:pPr algn="just"/>
            <a:r>
              <a:rPr lang="en-US" sz="2000" dirty="0" smtClean="0">
                <a:latin typeface="Times New Roman" pitchFamily="18" charset="0"/>
                <a:cs typeface="Times New Roman" pitchFamily="18" charset="0"/>
              </a:rPr>
              <a:t>Kirchhoff’s voltage law (KVL): The algebraic sum of the voltages around any loop in a circuit is identically zero for all time.</a:t>
            </a:r>
          </a:p>
          <a:p>
            <a:pPr algn="just"/>
            <a:r>
              <a:rPr lang="en-US" sz="2000" dirty="0" smtClean="0">
                <a:latin typeface="Times New Roman" pitchFamily="18" charset="0"/>
                <a:cs typeface="Times New Roman" pitchFamily="18" charset="0"/>
              </a:rPr>
              <a:t>The phrase algebraic sum indicates that we must take polarity into account as we add up the voltages of elements that comprise a loop. </a:t>
            </a:r>
          </a:p>
          <a:p>
            <a:pPr algn="just"/>
            <a:r>
              <a:rPr lang="en-US" sz="2000" dirty="0" smtClean="0">
                <a:latin typeface="Times New Roman" pitchFamily="18" charset="0"/>
                <a:cs typeface="Times New Roman" pitchFamily="18" charset="0"/>
              </a:rPr>
              <a:t>One way to take polarity into account is to move around the loop in the clockwise direction while observing the polarities of the element voltages.</a:t>
            </a:r>
          </a:p>
          <a:p>
            <a:pPr algn="just"/>
            <a:r>
              <a:rPr lang="en-US" sz="2000" dirty="0" smtClean="0">
                <a:latin typeface="Times New Roman" pitchFamily="18" charset="0"/>
                <a:cs typeface="Times New Roman" pitchFamily="18" charset="0"/>
              </a:rPr>
              <a:t>For example, consider the circuit shown in Figure c. Elements 3, 4, 5, and 6 comprise a loop of the circuit. By Kirchhoff’s voltage law, the algebraic sum of the element voltages v</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v</a:t>
            </a:r>
            <a:r>
              <a:rPr lang="en-US" sz="2000" baseline="-25000" dirty="0" smtClean="0">
                <a:latin typeface="Times New Roman" pitchFamily="18" charset="0"/>
                <a:cs typeface="Times New Roman" pitchFamily="18" charset="0"/>
              </a:rPr>
              <a:t>4</a:t>
            </a:r>
            <a:r>
              <a:rPr lang="en-US" sz="2000" dirty="0" smtClean="0">
                <a:latin typeface="Times New Roman" pitchFamily="18" charset="0"/>
                <a:cs typeface="Times New Roman" pitchFamily="18" charset="0"/>
              </a:rPr>
              <a:t>, v</a:t>
            </a:r>
            <a:r>
              <a:rPr lang="en-US" sz="2000" baseline="-25000" dirty="0" smtClean="0">
                <a:latin typeface="Times New Roman" pitchFamily="18" charset="0"/>
                <a:cs typeface="Times New Roman" pitchFamily="18" charset="0"/>
              </a:rPr>
              <a:t>5</a:t>
            </a:r>
            <a:r>
              <a:rPr lang="en-US" sz="2000" dirty="0" smtClean="0">
                <a:latin typeface="Times New Roman" pitchFamily="18" charset="0"/>
                <a:cs typeface="Times New Roman" pitchFamily="18" charset="0"/>
              </a:rPr>
              <a:t>, and v</a:t>
            </a:r>
            <a:r>
              <a:rPr lang="en-US" sz="2000" baseline="-25000" dirty="0" smtClean="0">
                <a:latin typeface="Times New Roman" pitchFamily="18" charset="0"/>
                <a:cs typeface="Times New Roman" pitchFamily="18" charset="0"/>
              </a:rPr>
              <a:t>6</a:t>
            </a:r>
            <a:r>
              <a:rPr lang="en-US" sz="2000" dirty="0" smtClean="0">
                <a:latin typeface="Times New Roman" pitchFamily="18" charset="0"/>
                <a:cs typeface="Times New Roman" pitchFamily="18" charset="0"/>
              </a:rPr>
              <a:t> must be zero.</a:t>
            </a:r>
          </a:p>
          <a:p>
            <a:pPr algn="just">
              <a:buNone/>
            </a:pPr>
            <a:r>
              <a:rPr lang="en-US" sz="2000" dirty="0" smtClean="0">
                <a:latin typeface="Times New Roman" pitchFamily="18" charset="0"/>
                <a:cs typeface="Times New Roman" pitchFamily="18" charset="0"/>
              </a:rPr>
              <a:t>		v</a:t>
            </a:r>
            <a:r>
              <a:rPr lang="en-US" sz="2000" baseline="-25000" dirty="0" smtClean="0">
                <a:latin typeface="Times New Roman" pitchFamily="18" charset="0"/>
                <a:cs typeface="Times New Roman" pitchFamily="18" charset="0"/>
              </a:rPr>
              <a:t>4</a:t>
            </a:r>
            <a:r>
              <a:rPr lang="en-US" sz="2000" dirty="0" smtClean="0">
                <a:latin typeface="Times New Roman" pitchFamily="18" charset="0"/>
                <a:cs typeface="Times New Roman" pitchFamily="18" charset="0"/>
              </a:rPr>
              <a:t> - v</a:t>
            </a:r>
            <a:r>
              <a:rPr lang="en-US" sz="2000" baseline="-25000" dirty="0" smtClean="0">
                <a:latin typeface="Times New Roman" pitchFamily="18" charset="0"/>
                <a:cs typeface="Times New Roman" pitchFamily="18" charset="0"/>
              </a:rPr>
              <a:t>5</a:t>
            </a:r>
            <a:r>
              <a:rPr lang="en-US" sz="2000" dirty="0" smtClean="0">
                <a:latin typeface="Times New Roman" pitchFamily="18" charset="0"/>
                <a:cs typeface="Times New Roman" pitchFamily="18" charset="0"/>
              </a:rPr>
              <a:t> - v</a:t>
            </a:r>
            <a:r>
              <a:rPr lang="en-US" sz="2000" baseline="-25000" dirty="0" smtClean="0">
                <a:latin typeface="Times New Roman" pitchFamily="18" charset="0"/>
                <a:cs typeface="Times New Roman" pitchFamily="18" charset="0"/>
              </a:rPr>
              <a:t>6 </a:t>
            </a:r>
            <a:r>
              <a:rPr lang="en-US" sz="2000" dirty="0" smtClean="0">
                <a:latin typeface="Times New Roman" pitchFamily="18" charset="0"/>
                <a:cs typeface="Times New Roman" pitchFamily="18" charset="0"/>
              </a:rPr>
              <a:t> - v</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=0</a:t>
            </a:r>
          </a:p>
          <a:p>
            <a:pPr algn="just"/>
            <a:r>
              <a:rPr lang="en-US" sz="2000" dirty="0" smtClean="0">
                <a:latin typeface="Times New Roman" pitchFamily="18" charset="0"/>
                <a:cs typeface="Times New Roman" pitchFamily="18" charset="0"/>
              </a:rPr>
              <a:t>Similarly, the KVL equation for  </a:t>
            </a:r>
          </a:p>
          <a:p>
            <a:pPr algn="just">
              <a:buNone/>
            </a:pPr>
            <a:r>
              <a:rPr lang="en-US" sz="2000" dirty="0" smtClean="0">
                <a:latin typeface="Times New Roman" pitchFamily="18" charset="0"/>
                <a:cs typeface="Times New Roman" pitchFamily="18" charset="0"/>
              </a:rPr>
              <a:t>      the loop  consisting of (1, 4, 5, 6) is </a:t>
            </a:r>
          </a:p>
          <a:p>
            <a:pPr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v</a:t>
            </a:r>
            <a:r>
              <a:rPr lang="en-US" sz="2000" baseline="-25000" dirty="0" smtClean="0">
                <a:latin typeface="Times New Roman" pitchFamily="18" charset="0"/>
                <a:cs typeface="Times New Roman" pitchFamily="18" charset="0"/>
              </a:rPr>
              <a:t>4</a:t>
            </a:r>
            <a:r>
              <a:rPr lang="en-US" sz="2000" dirty="0" smtClean="0">
                <a:latin typeface="Times New Roman" pitchFamily="18" charset="0"/>
                <a:cs typeface="Times New Roman" pitchFamily="18" charset="0"/>
              </a:rPr>
              <a:t> - v</a:t>
            </a:r>
            <a:r>
              <a:rPr lang="en-US" sz="2000" baseline="-25000" dirty="0" smtClean="0">
                <a:latin typeface="Times New Roman" pitchFamily="18" charset="0"/>
                <a:cs typeface="Times New Roman" pitchFamily="18" charset="0"/>
              </a:rPr>
              <a:t>5</a:t>
            </a:r>
            <a:r>
              <a:rPr lang="en-US" sz="2000" dirty="0" smtClean="0">
                <a:latin typeface="Times New Roman" pitchFamily="18" charset="0"/>
                <a:cs typeface="Times New Roman" pitchFamily="18" charset="0"/>
              </a:rPr>
              <a:t> - v</a:t>
            </a:r>
            <a:r>
              <a:rPr lang="en-US" sz="2000" baseline="-25000" dirty="0" smtClean="0">
                <a:latin typeface="Times New Roman" pitchFamily="18" charset="0"/>
                <a:cs typeface="Times New Roman" pitchFamily="18" charset="0"/>
              </a:rPr>
              <a:t>6 </a:t>
            </a:r>
            <a:r>
              <a:rPr lang="en-US" sz="2000" dirty="0" smtClean="0">
                <a:latin typeface="Times New Roman" pitchFamily="18" charset="0"/>
                <a:cs typeface="Times New Roman" pitchFamily="18" charset="0"/>
              </a:rPr>
              <a:t> + v</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=0</a:t>
            </a:r>
          </a:p>
          <a:p>
            <a:pPr algn="just">
              <a:buNone/>
            </a:pPr>
            <a:r>
              <a:rPr lang="en-US" sz="2000" dirty="0" smtClean="0">
                <a:latin typeface="Times New Roman" pitchFamily="18" charset="0"/>
                <a:cs typeface="Times New Roman" pitchFamily="18" charset="0"/>
              </a:rPr>
              <a:t>      the loop consisting of (1 and 2) is</a:t>
            </a:r>
          </a:p>
          <a:p>
            <a:pPr algn="just">
              <a:buNone/>
            </a:pPr>
            <a:r>
              <a:rPr lang="en-US" sz="2000" dirty="0" smtClean="0">
                <a:latin typeface="Times New Roman" pitchFamily="18" charset="0"/>
                <a:cs typeface="Times New Roman" pitchFamily="18" charset="0"/>
              </a:rPr>
              <a:t>		- v</a:t>
            </a:r>
            <a:r>
              <a:rPr lang="en-US" sz="2000" baseline="-25000" dirty="0">
                <a:latin typeface="Times New Roman" pitchFamily="18" charset="0"/>
                <a:cs typeface="Times New Roman" pitchFamily="18" charset="0"/>
              </a:rPr>
              <a:t>2</a:t>
            </a:r>
            <a:r>
              <a:rPr lang="en-US" sz="2000" baseline="-25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 v</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=0</a:t>
            </a:r>
          </a:p>
          <a:p>
            <a:pPr algn="just">
              <a:buNone/>
            </a:pPr>
            <a:endParaRPr lang="en-US"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algn="just">
              <a:buNone/>
            </a:pPr>
            <a:endParaRPr lang="en-IN" sz="2000" baseline="-25000" dirty="0">
              <a:latin typeface="Times New Roman" pitchFamily="18" charset="0"/>
              <a:cs typeface="Times New Roman" pitchFamily="18" charset="0"/>
            </a:endParaRPr>
          </a:p>
        </p:txBody>
      </p:sp>
      <p:pic>
        <p:nvPicPr>
          <p:cNvPr id="4" name="Picture 4"/>
          <p:cNvPicPr>
            <a:picLocks noChangeAspect="1" noChangeArrowheads="1"/>
          </p:cNvPicPr>
          <p:nvPr/>
        </p:nvPicPr>
        <p:blipFill>
          <a:blip r:embed="rId2" cstate="print"/>
          <a:srcRect t="53388"/>
          <a:stretch>
            <a:fillRect/>
          </a:stretch>
        </p:blipFill>
        <p:spPr bwMode="auto">
          <a:xfrm>
            <a:off x="4499992" y="4581128"/>
            <a:ext cx="4619625" cy="2304256"/>
          </a:xfrm>
          <a:prstGeom prst="rect">
            <a:avLst/>
          </a:prstGeom>
          <a:noFill/>
          <a:ln w="9525">
            <a:noFill/>
            <a:miter lim="800000"/>
            <a:headEnd/>
            <a:tailEnd/>
          </a:ln>
        </p:spPr>
      </p:pic>
      <p:sp>
        <p:nvSpPr>
          <p:cNvPr id="5" name="Title 1"/>
          <p:cNvSpPr>
            <a:spLocks noGrp="1"/>
          </p:cNvSpPr>
          <p:nvPr>
            <p:ph type="title"/>
          </p:nvPr>
        </p:nvSpPr>
        <p:spPr>
          <a:xfrm>
            <a:off x="457200" y="44624"/>
            <a:ext cx="8229600" cy="1143000"/>
          </a:xfrm>
        </p:spPr>
        <p:txBody>
          <a:bodyPr>
            <a:normAutofit/>
          </a:bodyPr>
          <a:lstStyle/>
          <a:p>
            <a:r>
              <a:rPr lang="en-US" sz="3200" dirty="0" smtClean="0">
                <a:latin typeface="Times New Roman" pitchFamily="18" charset="0"/>
                <a:cs typeface="Times New Roman" pitchFamily="18" charset="0"/>
              </a:rPr>
              <a:t>Kirchhoff’s Voltage Law (KVL)</a:t>
            </a:r>
            <a:endParaRPr lang="en-US" sz="32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normAutofit/>
          </a:bodyPr>
          <a:lstStyle/>
          <a:p>
            <a:r>
              <a:rPr lang="en-IN" sz="3200" dirty="0" smtClean="0">
                <a:latin typeface="Times New Roman" pitchFamily="18" charset="0"/>
                <a:cs typeface="Times New Roman" pitchFamily="18" charset="0"/>
              </a:rPr>
              <a:t>Problems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0" y="1124744"/>
            <a:ext cx="8686800" cy="1684784"/>
          </a:xfrm>
        </p:spPr>
        <p:txBody>
          <a:bodyPr>
            <a:normAutofit/>
          </a:bodyPr>
          <a:lstStyle/>
          <a:p>
            <a:pPr algn="just">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Problem 1</a:t>
            </a:r>
            <a:r>
              <a:rPr lang="en-US" sz="2000" dirty="0" smtClean="0">
                <a:latin typeface="Times New Roman" pitchFamily="18" charset="0"/>
                <a:cs typeface="Times New Roman" pitchFamily="18" charset="0"/>
              </a:rPr>
              <a:t>. Consider the circuit shown in Figure. Notice that the passive convention was used to assign reference directions to the resistor voltages and currents. This anticipates using Ohm’s law. Find each current and each voltage when R</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 8 V, v</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 -10 V, i</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 2 A, and R</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 1 V. Also, determine the resistance R</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a:t>
            </a:r>
          </a:p>
          <a:p>
            <a:pPr algn="just"/>
            <a:endParaRPr lang="en-US" sz="2000" dirty="0" smtClean="0">
              <a:latin typeface="Times New Roman" pitchFamily="18" charset="0"/>
              <a:cs typeface="Times New Roman" pitchFamily="18" charset="0"/>
            </a:endParaRPr>
          </a:p>
        </p:txBody>
      </p:sp>
      <p:pic>
        <p:nvPicPr>
          <p:cNvPr id="3075" name="Picture 3"/>
          <p:cNvPicPr>
            <a:picLocks noChangeAspect="1" noChangeArrowheads="1"/>
          </p:cNvPicPr>
          <p:nvPr/>
        </p:nvPicPr>
        <p:blipFill>
          <a:blip r:embed="rId2" cstate="print"/>
          <a:srcRect/>
          <a:stretch>
            <a:fillRect/>
          </a:stretch>
        </p:blipFill>
        <p:spPr bwMode="auto">
          <a:xfrm>
            <a:off x="6926138" y="2636912"/>
            <a:ext cx="2038350" cy="3067050"/>
          </a:xfrm>
          <a:prstGeom prst="rect">
            <a:avLst/>
          </a:prstGeom>
          <a:noFill/>
          <a:ln w="9525">
            <a:noFill/>
            <a:miter lim="800000"/>
            <a:headEnd/>
            <a:tailEnd/>
          </a:ln>
        </p:spPr>
      </p:pic>
      <p:sp>
        <p:nvSpPr>
          <p:cNvPr id="8" name="TextBox 7"/>
          <p:cNvSpPr txBox="1"/>
          <p:nvPr/>
        </p:nvSpPr>
        <p:spPr>
          <a:xfrm>
            <a:off x="395536" y="2628195"/>
            <a:ext cx="6408712" cy="4401205"/>
          </a:xfrm>
          <a:prstGeom prst="rect">
            <a:avLst/>
          </a:prstGeom>
          <a:noFill/>
        </p:spPr>
        <p:txBody>
          <a:bodyPr wrap="square" rtlCol="0">
            <a:spAutoFit/>
          </a:bodyPr>
          <a:lstStyle/>
          <a:p>
            <a:pPr algn="just"/>
            <a:r>
              <a:rPr lang="en-US" sz="2000" b="1" dirty="0" smtClean="0">
                <a:solidFill>
                  <a:srgbClr val="7030A0"/>
                </a:solidFill>
                <a:latin typeface="Times New Roman" pitchFamily="18" charset="0"/>
                <a:cs typeface="Times New Roman" pitchFamily="18" charset="0"/>
              </a:rPr>
              <a:t>Solution</a:t>
            </a:r>
            <a:r>
              <a:rPr lang="en-US" sz="2000" dirty="0" smtClean="0">
                <a:solidFill>
                  <a:srgbClr val="7030A0"/>
                </a:solidFill>
                <a:latin typeface="Times New Roman" pitchFamily="18" charset="0"/>
                <a:cs typeface="Times New Roman" pitchFamily="18" charset="0"/>
              </a:rPr>
              <a:t>: The sum of the currents entering node a is </a:t>
            </a:r>
          </a:p>
          <a:p>
            <a:pPr algn="just"/>
            <a:r>
              <a:rPr lang="en-US" sz="2000" dirty="0" smtClean="0">
                <a:solidFill>
                  <a:srgbClr val="7030A0"/>
                </a:solidFill>
                <a:latin typeface="Times New Roman" pitchFamily="18" charset="0"/>
                <a:cs typeface="Times New Roman" pitchFamily="18" charset="0"/>
              </a:rPr>
              <a:t>i1- i2- i3 =0</a:t>
            </a:r>
          </a:p>
          <a:p>
            <a:pPr algn="just"/>
            <a:r>
              <a:rPr lang="en-US" sz="2000" dirty="0" smtClean="0">
                <a:solidFill>
                  <a:srgbClr val="7030A0"/>
                </a:solidFill>
                <a:latin typeface="Times New Roman" pitchFamily="18" charset="0"/>
                <a:cs typeface="Times New Roman" pitchFamily="18" charset="0"/>
              </a:rPr>
              <a:t>Using Ohm’s law for R</a:t>
            </a:r>
            <a:r>
              <a:rPr lang="en-US" sz="2000" baseline="-25000" dirty="0" smtClean="0">
                <a:solidFill>
                  <a:srgbClr val="7030A0"/>
                </a:solidFill>
                <a:latin typeface="Times New Roman" pitchFamily="18" charset="0"/>
                <a:cs typeface="Times New Roman" pitchFamily="18" charset="0"/>
              </a:rPr>
              <a:t>3</a:t>
            </a:r>
            <a:r>
              <a:rPr lang="en-US" sz="2000" dirty="0" smtClean="0">
                <a:solidFill>
                  <a:srgbClr val="7030A0"/>
                </a:solidFill>
                <a:latin typeface="Times New Roman" pitchFamily="18" charset="0"/>
                <a:cs typeface="Times New Roman" pitchFamily="18" charset="0"/>
              </a:rPr>
              <a:t>, we find that v</a:t>
            </a:r>
            <a:r>
              <a:rPr lang="en-US" sz="2000" baseline="-25000" dirty="0" smtClean="0">
                <a:solidFill>
                  <a:srgbClr val="7030A0"/>
                </a:solidFill>
                <a:latin typeface="Times New Roman" pitchFamily="18" charset="0"/>
                <a:cs typeface="Times New Roman" pitchFamily="18" charset="0"/>
              </a:rPr>
              <a:t>3</a:t>
            </a:r>
            <a:r>
              <a:rPr lang="en-US" sz="2000" dirty="0" smtClean="0">
                <a:solidFill>
                  <a:srgbClr val="7030A0"/>
                </a:solidFill>
                <a:latin typeface="Times New Roman" pitchFamily="18" charset="0"/>
                <a:cs typeface="Times New Roman" pitchFamily="18" charset="0"/>
              </a:rPr>
              <a:t> = R</a:t>
            </a:r>
            <a:r>
              <a:rPr lang="en-US" sz="2000" baseline="-25000" dirty="0" smtClean="0">
                <a:solidFill>
                  <a:srgbClr val="7030A0"/>
                </a:solidFill>
                <a:latin typeface="Times New Roman" pitchFamily="18" charset="0"/>
                <a:cs typeface="Times New Roman" pitchFamily="18" charset="0"/>
              </a:rPr>
              <a:t>3</a:t>
            </a:r>
            <a:r>
              <a:rPr lang="en-US" sz="2000" dirty="0" smtClean="0">
                <a:solidFill>
                  <a:srgbClr val="7030A0"/>
                </a:solidFill>
                <a:latin typeface="Times New Roman" pitchFamily="18" charset="0"/>
                <a:cs typeface="Times New Roman" pitchFamily="18" charset="0"/>
              </a:rPr>
              <a:t>i</a:t>
            </a:r>
            <a:r>
              <a:rPr lang="en-US" sz="2000" baseline="-25000" dirty="0" smtClean="0">
                <a:solidFill>
                  <a:srgbClr val="7030A0"/>
                </a:solidFill>
                <a:latin typeface="Times New Roman" pitchFamily="18" charset="0"/>
                <a:cs typeface="Times New Roman" pitchFamily="18" charset="0"/>
              </a:rPr>
              <a:t>3</a:t>
            </a:r>
            <a:r>
              <a:rPr lang="en-US" sz="2000" dirty="0" smtClean="0">
                <a:solidFill>
                  <a:srgbClr val="7030A0"/>
                </a:solidFill>
                <a:latin typeface="Times New Roman" pitchFamily="18" charset="0"/>
                <a:cs typeface="Times New Roman" pitchFamily="18" charset="0"/>
              </a:rPr>
              <a:t> = 1(2) = 2 V </a:t>
            </a:r>
          </a:p>
          <a:p>
            <a:pPr algn="just"/>
            <a:r>
              <a:rPr lang="en-US" sz="2000" dirty="0" smtClean="0">
                <a:solidFill>
                  <a:srgbClr val="7030A0"/>
                </a:solidFill>
                <a:latin typeface="Times New Roman" pitchFamily="18" charset="0"/>
                <a:cs typeface="Times New Roman" pitchFamily="18" charset="0"/>
              </a:rPr>
              <a:t>Kirchhoff’s voltage law for the bottom loop incorporating v</a:t>
            </a:r>
            <a:r>
              <a:rPr lang="en-US" sz="2000" baseline="-25000" dirty="0" smtClean="0">
                <a:solidFill>
                  <a:srgbClr val="7030A0"/>
                </a:solidFill>
                <a:latin typeface="Times New Roman" pitchFamily="18" charset="0"/>
                <a:cs typeface="Times New Roman" pitchFamily="18" charset="0"/>
              </a:rPr>
              <a:t>1</a:t>
            </a:r>
            <a:r>
              <a:rPr lang="en-US" sz="2000" dirty="0" smtClean="0">
                <a:solidFill>
                  <a:srgbClr val="7030A0"/>
                </a:solidFill>
                <a:latin typeface="Times New Roman" pitchFamily="18" charset="0"/>
                <a:cs typeface="Times New Roman" pitchFamily="18" charset="0"/>
              </a:rPr>
              <a:t>, v</a:t>
            </a:r>
            <a:r>
              <a:rPr lang="en-US" sz="2000" baseline="-25000" dirty="0" smtClean="0">
                <a:solidFill>
                  <a:srgbClr val="7030A0"/>
                </a:solidFill>
                <a:latin typeface="Times New Roman" pitchFamily="18" charset="0"/>
                <a:cs typeface="Times New Roman" pitchFamily="18" charset="0"/>
              </a:rPr>
              <a:t>3</a:t>
            </a:r>
            <a:r>
              <a:rPr lang="en-US" sz="2000" dirty="0" smtClean="0">
                <a:solidFill>
                  <a:srgbClr val="7030A0"/>
                </a:solidFill>
                <a:latin typeface="Times New Roman" pitchFamily="18" charset="0"/>
                <a:cs typeface="Times New Roman" pitchFamily="18" charset="0"/>
              </a:rPr>
              <a:t>, and the 10-V source is </a:t>
            </a:r>
          </a:p>
          <a:p>
            <a:pPr algn="just"/>
            <a:r>
              <a:rPr lang="en-US" sz="2000" dirty="0" smtClean="0">
                <a:solidFill>
                  <a:srgbClr val="7030A0"/>
                </a:solidFill>
                <a:latin typeface="Times New Roman" pitchFamily="18" charset="0"/>
                <a:cs typeface="Times New Roman" pitchFamily="18" charset="0"/>
              </a:rPr>
              <a:t>-10 + v</a:t>
            </a:r>
            <a:r>
              <a:rPr lang="en-US" sz="2000" baseline="-25000" dirty="0" smtClean="0">
                <a:solidFill>
                  <a:srgbClr val="7030A0"/>
                </a:solidFill>
                <a:latin typeface="Times New Roman" pitchFamily="18" charset="0"/>
                <a:cs typeface="Times New Roman" pitchFamily="18" charset="0"/>
              </a:rPr>
              <a:t>1</a:t>
            </a:r>
            <a:r>
              <a:rPr lang="en-US" sz="2000" dirty="0" smtClean="0">
                <a:solidFill>
                  <a:srgbClr val="7030A0"/>
                </a:solidFill>
                <a:latin typeface="Times New Roman" pitchFamily="18" charset="0"/>
                <a:cs typeface="Times New Roman" pitchFamily="18" charset="0"/>
              </a:rPr>
              <a:t> </a:t>
            </a:r>
            <a:r>
              <a:rPr lang="en-US" sz="2000" dirty="0">
                <a:solidFill>
                  <a:srgbClr val="7030A0"/>
                </a:solidFill>
                <a:latin typeface="Times New Roman" pitchFamily="18" charset="0"/>
                <a:cs typeface="Times New Roman" pitchFamily="18" charset="0"/>
              </a:rPr>
              <a:t>+</a:t>
            </a:r>
            <a:r>
              <a:rPr lang="en-US" sz="2000" dirty="0" smtClean="0">
                <a:solidFill>
                  <a:srgbClr val="7030A0"/>
                </a:solidFill>
                <a:latin typeface="Times New Roman" pitchFamily="18" charset="0"/>
                <a:cs typeface="Times New Roman" pitchFamily="18" charset="0"/>
              </a:rPr>
              <a:t> v</a:t>
            </a:r>
            <a:r>
              <a:rPr lang="en-US" sz="2000" baseline="-25000" dirty="0" smtClean="0">
                <a:solidFill>
                  <a:srgbClr val="7030A0"/>
                </a:solidFill>
                <a:latin typeface="Times New Roman" pitchFamily="18" charset="0"/>
                <a:cs typeface="Times New Roman" pitchFamily="18" charset="0"/>
              </a:rPr>
              <a:t>3</a:t>
            </a:r>
            <a:r>
              <a:rPr lang="en-US" sz="2000" dirty="0" smtClean="0">
                <a:solidFill>
                  <a:srgbClr val="7030A0"/>
                </a:solidFill>
                <a:latin typeface="Times New Roman" pitchFamily="18" charset="0"/>
                <a:cs typeface="Times New Roman" pitchFamily="18" charset="0"/>
              </a:rPr>
              <a:t> = 0 </a:t>
            </a:r>
          </a:p>
          <a:p>
            <a:pPr algn="just"/>
            <a:r>
              <a:rPr lang="en-US" sz="2000" dirty="0" smtClean="0">
                <a:solidFill>
                  <a:srgbClr val="7030A0"/>
                </a:solidFill>
                <a:latin typeface="Times New Roman" pitchFamily="18" charset="0"/>
                <a:cs typeface="Times New Roman" pitchFamily="18" charset="0"/>
              </a:rPr>
              <a:t>Therefore; v</a:t>
            </a:r>
            <a:r>
              <a:rPr lang="en-US" sz="2000" baseline="-25000" dirty="0" smtClean="0">
                <a:solidFill>
                  <a:srgbClr val="7030A0"/>
                </a:solidFill>
                <a:latin typeface="Times New Roman" pitchFamily="18" charset="0"/>
                <a:cs typeface="Times New Roman" pitchFamily="18" charset="0"/>
              </a:rPr>
              <a:t>1</a:t>
            </a:r>
            <a:r>
              <a:rPr lang="en-US" sz="2000" dirty="0" smtClean="0">
                <a:solidFill>
                  <a:srgbClr val="7030A0"/>
                </a:solidFill>
                <a:latin typeface="Times New Roman" pitchFamily="18" charset="0"/>
                <a:cs typeface="Times New Roman" pitchFamily="18" charset="0"/>
              </a:rPr>
              <a:t> = 10 - v</a:t>
            </a:r>
            <a:r>
              <a:rPr lang="en-US" sz="2000" baseline="-25000" dirty="0" smtClean="0">
                <a:solidFill>
                  <a:srgbClr val="7030A0"/>
                </a:solidFill>
                <a:latin typeface="Times New Roman" pitchFamily="18" charset="0"/>
                <a:cs typeface="Times New Roman" pitchFamily="18" charset="0"/>
              </a:rPr>
              <a:t>3</a:t>
            </a:r>
            <a:r>
              <a:rPr lang="en-US" sz="2000" dirty="0" smtClean="0">
                <a:solidFill>
                  <a:srgbClr val="7030A0"/>
                </a:solidFill>
                <a:latin typeface="Times New Roman" pitchFamily="18" charset="0"/>
                <a:cs typeface="Times New Roman" pitchFamily="18" charset="0"/>
              </a:rPr>
              <a:t> = 8 V </a:t>
            </a:r>
          </a:p>
          <a:p>
            <a:pPr algn="just"/>
            <a:r>
              <a:rPr lang="en-US" sz="2000" dirty="0" smtClean="0">
                <a:solidFill>
                  <a:srgbClr val="7030A0"/>
                </a:solidFill>
                <a:latin typeface="Times New Roman" pitchFamily="18" charset="0"/>
                <a:cs typeface="Times New Roman" pitchFamily="18" charset="0"/>
              </a:rPr>
              <a:t>Ohm’s law for the resistor R</a:t>
            </a:r>
            <a:r>
              <a:rPr lang="en-US" sz="2000" baseline="-25000" dirty="0" smtClean="0">
                <a:solidFill>
                  <a:srgbClr val="7030A0"/>
                </a:solidFill>
                <a:latin typeface="Times New Roman" pitchFamily="18" charset="0"/>
                <a:cs typeface="Times New Roman" pitchFamily="18" charset="0"/>
              </a:rPr>
              <a:t>1</a:t>
            </a:r>
            <a:r>
              <a:rPr lang="en-US" sz="2000" dirty="0" smtClean="0">
                <a:solidFill>
                  <a:srgbClr val="7030A0"/>
                </a:solidFill>
                <a:latin typeface="Times New Roman" pitchFamily="18" charset="0"/>
                <a:cs typeface="Times New Roman" pitchFamily="18" charset="0"/>
              </a:rPr>
              <a:t> is v</a:t>
            </a:r>
            <a:r>
              <a:rPr lang="en-US" sz="2000" baseline="-25000" dirty="0" smtClean="0">
                <a:solidFill>
                  <a:srgbClr val="7030A0"/>
                </a:solidFill>
                <a:latin typeface="Times New Roman" pitchFamily="18" charset="0"/>
                <a:cs typeface="Times New Roman" pitchFamily="18" charset="0"/>
              </a:rPr>
              <a:t>1</a:t>
            </a:r>
            <a:r>
              <a:rPr lang="en-US" sz="2000" dirty="0" smtClean="0">
                <a:solidFill>
                  <a:srgbClr val="7030A0"/>
                </a:solidFill>
                <a:latin typeface="Times New Roman" pitchFamily="18" charset="0"/>
                <a:cs typeface="Times New Roman" pitchFamily="18" charset="0"/>
              </a:rPr>
              <a:t> = R</a:t>
            </a:r>
            <a:r>
              <a:rPr lang="en-US" sz="2000" baseline="-25000" dirty="0" smtClean="0">
                <a:solidFill>
                  <a:srgbClr val="7030A0"/>
                </a:solidFill>
                <a:latin typeface="Times New Roman" pitchFamily="18" charset="0"/>
                <a:cs typeface="Times New Roman" pitchFamily="18" charset="0"/>
              </a:rPr>
              <a:t>1</a:t>
            </a:r>
            <a:r>
              <a:rPr lang="en-US" sz="2000" dirty="0" smtClean="0">
                <a:solidFill>
                  <a:srgbClr val="7030A0"/>
                </a:solidFill>
                <a:latin typeface="Times New Roman" pitchFamily="18" charset="0"/>
                <a:cs typeface="Times New Roman" pitchFamily="18" charset="0"/>
              </a:rPr>
              <a:t>i</a:t>
            </a:r>
            <a:r>
              <a:rPr lang="en-US" sz="2000" baseline="-25000" dirty="0" smtClean="0">
                <a:solidFill>
                  <a:srgbClr val="7030A0"/>
                </a:solidFill>
                <a:latin typeface="Times New Roman" pitchFamily="18" charset="0"/>
                <a:cs typeface="Times New Roman" pitchFamily="18" charset="0"/>
              </a:rPr>
              <a:t>1</a:t>
            </a:r>
            <a:r>
              <a:rPr lang="en-US" sz="2000" dirty="0" smtClean="0">
                <a:solidFill>
                  <a:srgbClr val="7030A0"/>
                </a:solidFill>
                <a:latin typeface="Times New Roman" pitchFamily="18" charset="0"/>
                <a:cs typeface="Times New Roman" pitchFamily="18" charset="0"/>
              </a:rPr>
              <a:t> </a:t>
            </a:r>
          </a:p>
          <a:p>
            <a:pPr algn="just"/>
            <a:r>
              <a:rPr lang="en-US" sz="2000" dirty="0" smtClean="0">
                <a:solidFill>
                  <a:srgbClr val="7030A0"/>
                </a:solidFill>
                <a:latin typeface="Times New Roman" pitchFamily="18" charset="0"/>
                <a:cs typeface="Times New Roman" pitchFamily="18" charset="0"/>
              </a:rPr>
              <a:t>or i</a:t>
            </a:r>
            <a:r>
              <a:rPr lang="en-US" sz="2000" baseline="-25000" dirty="0" smtClean="0">
                <a:solidFill>
                  <a:srgbClr val="7030A0"/>
                </a:solidFill>
                <a:latin typeface="Times New Roman" pitchFamily="18" charset="0"/>
                <a:cs typeface="Times New Roman" pitchFamily="18" charset="0"/>
              </a:rPr>
              <a:t>1</a:t>
            </a:r>
            <a:r>
              <a:rPr lang="en-US" sz="2000" dirty="0" smtClean="0">
                <a:solidFill>
                  <a:srgbClr val="7030A0"/>
                </a:solidFill>
                <a:latin typeface="Times New Roman" pitchFamily="18" charset="0"/>
                <a:cs typeface="Times New Roman" pitchFamily="18" charset="0"/>
              </a:rPr>
              <a:t> = v</a:t>
            </a:r>
            <a:r>
              <a:rPr lang="en-US" sz="2000" baseline="-25000" dirty="0" smtClean="0">
                <a:solidFill>
                  <a:srgbClr val="7030A0"/>
                </a:solidFill>
                <a:latin typeface="Times New Roman" pitchFamily="18" charset="0"/>
                <a:cs typeface="Times New Roman" pitchFamily="18" charset="0"/>
              </a:rPr>
              <a:t>1</a:t>
            </a:r>
            <a:r>
              <a:rPr lang="en-US" sz="2000" dirty="0">
                <a:solidFill>
                  <a:srgbClr val="7030A0"/>
                </a:solidFill>
                <a:latin typeface="Times New Roman" pitchFamily="18" charset="0"/>
                <a:cs typeface="Times New Roman" pitchFamily="18" charset="0"/>
              </a:rPr>
              <a:t>/</a:t>
            </a:r>
            <a:r>
              <a:rPr lang="en-US" sz="2000" dirty="0" smtClean="0">
                <a:solidFill>
                  <a:srgbClr val="7030A0"/>
                </a:solidFill>
                <a:latin typeface="Times New Roman" pitchFamily="18" charset="0"/>
                <a:cs typeface="Times New Roman" pitchFamily="18" charset="0"/>
              </a:rPr>
              <a:t>R</a:t>
            </a:r>
            <a:r>
              <a:rPr lang="en-US" sz="2000" baseline="-25000" dirty="0" smtClean="0">
                <a:solidFill>
                  <a:srgbClr val="7030A0"/>
                </a:solidFill>
                <a:latin typeface="Times New Roman" pitchFamily="18" charset="0"/>
                <a:cs typeface="Times New Roman" pitchFamily="18" charset="0"/>
              </a:rPr>
              <a:t>1</a:t>
            </a:r>
            <a:r>
              <a:rPr lang="en-US" sz="2000" dirty="0" smtClean="0">
                <a:solidFill>
                  <a:srgbClr val="7030A0"/>
                </a:solidFill>
                <a:latin typeface="Times New Roman" pitchFamily="18" charset="0"/>
                <a:cs typeface="Times New Roman" pitchFamily="18" charset="0"/>
              </a:rPr>
              <a:t> = 8/8 = 1 A </a:t>
            </a:r>
          </a:p>
          <a:p>
            <a:pPr algn="just"/>
            <a:r>
              <a:rPr lang="en-US" sz="2000" dirty="0" smtClean="0">
                <a:solidFill>
                  <a:srgbClr val="7030A0"/>
                </a:solidFill>
                <a:latin typeface="Times New Roman" pitchFamily="18" charset="0"/>
                <a:cs typeface="Times New Roman" pitchFamily="18" charset="0"/>
              </a:rPr>
              <a:t>Next, apply Kirchhoff’s current law at node a to get</a:t>
            </a:r>
          </a:p>
          <a:p>
            <a:pPr algn="just"/>
            <a:r>
              <a:rPr lang="en-US" sz="2000" dirty="0" smtClean="0">
                <a:solidFill>
                  <a:srgbClr val="7030A0"/>
                </a:solidFill>
                <a:latin typeface="Times New Roman" pitchFamily="18" charset="0"/>
                <a:cs typeface="Times New Roman" pitchFamily="18" charset="0"/>
              </a:rPr>
              <a:t> i</a:t>
            </a:r>
            <a:r>
              <a:rPr lang="en-US" sz="2000" baseline="-25000" dirty="0" smtClean="0">
                <a:solidFill>
                  <a:srgbClr val="7030A0"/>
                </a:solidFill>
                <a:latin typeface="Times New Roman" pitchFamily="18" charset="0"/>
                <a:cs typeface="Times New Roman" pitchFamily="18" charset="0"/>
              </a:rPr>
              <a:t>2</a:t>
            </a:r>
            <a:r>
              <a:rPr lang="en-US" sz="2000" dirty="0" smtClean="0">
                <a:solidFill>
                  <a:srgbClr val="7030A0"/>
                </a:solidFill>
                <a:latin typeface="Times New Roman" pitchFamily="18" charset="0"/>
                <a:cs typeface="Times New Roman" pitchFamily="18" charset="0"/>
              </a:rPr>
              <a:t> = i</a:t>
            </a:r>
            <a:r>
              <a:rPr lang="en-US" sz="2000" baseline="-25000" dirty="0" smtClean="0">
                <a:solidFill>
                  <a:srgbClr val="7030A0"/>
                </a:solidFill>
                <a:latin typeface="Times New Roman" pitchFamily="18" charset="0"/>
                <a:cs typeface="Times New Roman" pitchFamily="18" charset="0"/>
              </a:rPr>
              <a:t>1</a:t>
            </a:r>
            <a:r>
              <a:rPr lang="en-US" sz="2000" dirty="0" smtClean="0">
                <a:solidFill>
                  <a:srgbClr val="7030A0"/>
                </a:solidFill>
                <a:latin typeface="Times New Roman" pitchFamily="18" charset="0"/>
                <a:cs typeface="Times New Roman" pitchFamily="18" charset="0"/>
              </a:rPr>
              <a:t> - i</a:t>
            </a:r>
            <a:r>
              <a:rPr lang="en-US" sz="2000" baseline="-25000" dirty="0" smtClean="0">
                <a:solidFill>
                  <a:srgbClr val="7030A0"/>
                </a:solidFill>
                <a:latin typeface="Times New Roman" pitchFamily="18" charset="0"/>
                <a:cs typeface="Times New Roman" pitchFamily="18" charset="0"/>
              </a:rPr>
              <a:t>3</a:t>
            </a:r>
            <a:r>
              <a:rPr lang="en-US" sz="2000" dirty="0" smtClean="0">
                <a:solidFill>
                  <a:srgbClr val="7030A0"/>
                </a:solidFill>
                <a:latin typeface="Times New Roman" pitchFamily="18" charset="0"/>
                <a:cs typeface="Times New Roman" pitchFamily="18" charset="0"/>
              </a:rPr>
              <a:t> = 1-2 = -1 A </a:t>
            </a:r>
          </a:p>
          <a:p>
            <a:pPr algn="just"/>
            <a:r>
              <a:rPr lang="en-US" sz="2000" dirty="0" smtClean="0">
                <a:solidFill>
                  <a:srgbClr val="7030A0"/>
                </a:solidFill>
                <a:latin typeface="Times New Roman" pitchFamily="18" charset="0"/>
                <a:cs typeface="Times New Roman" pitchFamily="18" charset="0"/>
              </a:rPr>
              <a:t>We can now find the resistance R</a:t>
            </a:r>
            <a:r>
              <a:rPr lang="en-US" sz="2000" baseline="-25000" dirty="0" smtClean="0">
                <a:solidFill>
                  <a:srgbClr val="7030A0"/>
                </a:solidFill>
                <a:latin typeface="Times New Roman" pitchFamily="18" charset="0"/>
                <a:cs typeface="Times New Roman" pitchFamily="18" charset="0"/>
              </a:rPr>
              <a:t>2</a:t>
            </a:r>
            <a:r>
              <a:rPr lang="en-US" sz="2000" dirty="0" smtClean="0">
                <a:solidFill>
                  <a:srgbClr val="7030A0"/>
                </a:solidFill>
                <a:latin typeface="Times New Roman" pitchFamily="18" charset="0"/>
                <a:cs typeface="Times New Roman" pitchFamily="18" charset="0"/>
              </a:rPr>
              <a:t> from v</a:t>
            </a:r>
            <a:r>
              <a:rPr lang="en-US" sz="2000" baseline="-25000" dirty="0" smtClean="0">
                <a:solidFill>
                  <a:srgbClr val="7030A0"/>
                </a:solidFill>
                <a:latin typeface="Times New Roman" pitchFamily="18" charset="0"/>
                <a:cs typeface="Times New Roman" pitchFamily="18" charset="0"/>
              </a:rPr>
              <a:t>2</a:t>
            </a:r>
            <a:r>
              <a:rPr lang="en-US" sz="2000" dirty="0" smtClean="0">
                <a:solidFill>
                  <a:srgbClr val="7030A0"/>
                </a:solidFill>
                <a:latin typeface="Times New Roman" pitchFamily="18" charset="0"/>
                <a:cs typeface="Times New Roman" pitchFamily="18" charset="0"/>
              </a:rPr>
              <a:t> = R</a:t>
            </a:r>
            <a:r>
              <a:rPr lang="en-US" sz="2000" baseline="-25000" dirty="0" smtClean="0">
                <a:solidFill>
                  <a:srgbClr val="7030A0"/>
                </a:solidFill>
                <a:latin typeface="Times New Roman" pitchFamily="18" charset="0"/>
                <a:cs typeface="Times New Roman" pitchFamily="18" charset="0"/>
              </a:rPr>
              <a:t>2</a:t>
            </a:r>
            <a:r>
              <a:rPr lang="en-US" sz="2000" dirty="0" smtClean="0">
                <a:solidFill>
                  <a:srgbClr val="7030A0"/>
                </a:solidFill>
                <a:latin typeface="Times New Roman" pitchFamily="18" charset="0"/>
                <a:cs typeface="Times New Roman" pitchFamily="18" charset="0"/>
              </a:rPr>
              <a:t>i</a:t>
            </a:r>
            <a:r>
              <a:rPr lang="en-US" sz="2000" baseline="-25000" dirty="0" smtClean="0">
                <a:solidFill>
                  <a:srgbClr val="7030A0"/>
                </a:solidFill>
                <a:latin typeface="Times New Roman" pitchFamily="18" charset="0"/>
                <a:cs typeface="Times New Roman" pitchFamily="18" charset="0"/>
              </a:rPr>
              <a:t>2</a:t>
            </a:r>
            <a:r>
              <a:rPr lang="en-US" sz="2000" dirty="0" smtClean="0">
                <a:solidFill>
                  <a:srgbClr val="7030A0"/>
                </a:solidFill>
                <a:latin typeface="Times New Roman" pitchFamily="18" charset="0"/>
                <a:cs typeface="Times New Roman" pitchFamily="18" charset="0"/>
              </a:rPr>
              <a:t> or </a:t>
            </a:r>
          </a:p>
          <a:p>
            <a:pPr algn="just"/>
            <a:r>
              <a:rPr lang="en-US" sz="2000" dirty="0" smtClean="0">
                <a:solidFill>
                  <a:srgbClr val="7030A0"/>
                </a:solidFill>
                <a:latin typeface="Times New Roman" pitchFamily="18" charset="0"/>
                <a:cs typeface="Times New Roman" pitchFamily="18" charset="0"/>
              </a:rPr>
              <a:t>R</a:t>
            </a:r>
            <a:r>
              <a:rPr lang="en-US" sz="2000" baseline="-25000" dirty="0" smtClean="0">
                <a:solidFill>
                  <a:srgbClr val="7030A0"/>
                </a:solidFill>
                <a:latin typeface="Times New Roman" pitchFamily="18" charset="0"/>
                <a:cs typeface="Times New Roman" pitchFamily="18" charset="0"/>
              </a:rPr>
              <a:t>2</a:t>
            </a:r>
            <a:r>
              <a:rPr lang="en-US" sz="2000" dirty="0" smtClean="0">
                <a:solidFill>
                  <a:srgbClr val="7030A0"/>
                </a:solidFill>
                <a:latin typeface="Times New Roman" pitchFamily="18" charset="0"/>
                <a:cs typeface="Times New Roman" pitchFamily="18" charset="0"/>
              </a:rPr>
              <a:t> = v</a:t>
            </a:r>
            <a:r>
              <a:rPr lang="en-US" sz="2000" baseline="-25000" dirty="0" smtClean="0">
                <a:solidFill>
                  <a:srgbClr val="7030A0"/>
                </a:solidFill>
                <a:latin typeface="Times New Roman" pitchFamily="18" charset="0"/>
                <a:cs typeface="Times New Roman" pitchFamily="18" charset="0"/>
              </a:rPr>
              <a:t>2</a:t>
            </a:r>
            <a:r>
              <a:rPr lang="en-US" sz="2000" dirty="0">
                <a:solidFill>
                  <a:srgbClr val="7030A0"/>
                </a:solidFill>
                <a:latin typeface="Times New Roman" pitchFamily="18" charset="0"/>
                <a:cs typeface="Times New Roman" pitchFamily="18" charset="0"/>
              </a:rPr>
              <a:t>/</a:t>
            </a:r>
            <a:r>
              <a:rPr lang="en-US" sz="2000" dirty="0" smtClean="0">
                <a:solidFill>
                  <a:srgbClr val="7030A0"/>
                </a:solidFill>
                <a:latin typeface="Times New Roman" pitchFamily="18" charset="0"/>
                <a:cs typeface="Times New Roman" pitchFamily="18" charset="0"/>
              </a:rPr>
              <a:t>i</a:t>
            </a:r>
            <a:r>
              <a:rPr lang="en-US" sz="2000" baseline="-25000" dirty="0" smtClean="0">
                <a:solidFill>
                  <a:srgbClr val="7030A0"/>
                </a:solidFill>
                <a:latin typeface="Times New Roman" pitchFamily="18" charset="0"/>
                <a:cs typeface="Times New Roman" pitchFamily="18" charset="0"/>
              </a:rPr>
              <a:t>2</a:t>
            </a:r>
            <a:r>
              <a:rPr lang="en-US" sz="2000" dirty="0" smtClean="0">
                <a:solidFill>
                  <a:srgbClr val="7030A0"/>
                </a:solidFill>
                <a:latin typeface="Times New Roman" pitchFamily="18" charset="0"/>
                <a:cs typeface="Times New Roman" pitchFamily="18" charset="0"/>
              </a:rPr>
              <a:t> = -10/-1 = 10</a:t>
            </a:r>
            <a:r>
              <a:rPr lang="el-GR" sz="2000" dirty="0" smtClean="0">
                <a:solidFill>
                  <a:srgbClr val="7030A0"/>
                </a:solidFill>
                <a:latin typeface="Times New Roman" pitchFamily="18" charset="0"/>
                <a:cs typeface="Times New Roman" pitchFamily="18" charset="0"/>
              </a:rPr>
              <a:t>Ω</a:t>
            </a:r>
            <a:endParaRPr lang="en-US" sz="2000" dirty="0" smtClean="0">
              <a:solidFill>
                <a:srgbClr val="7030A0"/>
              </a:solidFill>
              <a:latin typeface="Times New Roman" pitchFamily="18" charset="0"/>
              <a:cs typeface="Times New Roman" pitchFamily="18" charset="0"/>
            </a:endParaRPr>
          </a:p>
          <a:p>
            <a:endParaRPr lang="en-US" sz="2000" dirty="0">
              <a:solidFill>
                <a:srgbClr val="7030A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748679"/>
          </a:xfrm>
        </p:spPr>
        <p:txBody>
          <a:bodyPr>
            <a:normAutofit/>
          </a:bodyPr>
          <a:lstStyle/>
          <a:p>
            <a:pPr>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Problem 2</a:t>
            </a:r>
            <a:r>
              <a:rPr lang="en-US" sz="2000" dirty="0" smtClean="0">
                <a:latin typeface="Times New Roman" pitchFamily="18" charset="0"/>
                <a:cs typeface="Times New Roman" pitchFamily="18" charset="0"/>
              </a:rPr>
              <a:t>. Determine the value of the current, in amps, measured by the ammeter in Figure a.</a:t>
            </a:r>
            <a:endParaRPr lang="en-US" sz="20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1979712" y="2708920"/>
            <a:ext cx="5181600" cy="2114550"/>
          </a:xfrm>
          <a:prstGeom prst="rect">
            <a:avLst/>
          </a:prstGeom>
          <a:noFill/>
          <a:ln w="9525">
            <a:noFill/>
            <a:miter lim="800000"/>
            <a:headEnd/>
            <a:tailEnd/>
          </a:ln>
        </p:spPr>
      </p:pic>
      <p:sp>
        <p:nvSpPr>
          <p:cNvPr id="7" name="Title 1"/>
          <p:cNvSpPr>
            <a:spLocks noGrp="1"/>
          </p:cNvSpPr>
          <p:nvPr>
            <p:ph type="title"/>
          </p:nvPr>
        </p:nvSpPr>
        <p:spPr>
          <a:xfrm>
            <a:off x="457200" y="-27384"/>
            <a:ext cx="8229600" cy="1143000"/>
          </a:xfrm>
        </p:spPr>
        <p:txBody>
          <a:bodyPr>
            <a:normAutofit/>
          </a:bodyPr>
          <a:lstStyle/>
          <a:p>
            <a:r>
              <a:rPr lang="en-IN" sz="3200" dirty="0" smtClean="0">
                <a:latin typeface="Times New Roman" pitchFamily="18" charset="0"/>
                <a:cs typeface="Times New Roman" pitchFamily="18" charset="0"/>
              </a:rPr>
              <a:t>Problems</a:t>
            </a:r>
            <a:endParaRPr lang="en-US" sz="32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1430</TotalTime>
  <Words>857</Words>
  <Application>Microsoft Office PowerPoint</Application>
  <PresentationFormat>On-screen Show (4:3)</PresentationFormat>
  <Paragraphs>110</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ELECTRICAL SCIENCE-1 (15B11EC111) UNIT-1 Lecture-5</vt:lpstr>
      <vt:lpstr>Topics to be Discussed</vt:lpstr>
      <vt:lpstr>Kirchhoff’s Laws</vt:lpstr>
      <vt:lpstr>Slide 4</vt:lpstr>
      <vt:lpstr>Kirchhoff’s Current Law (KCL)</vt:lpstr>
      <vt:lpstr>Kirchhoff’s Current Law (KCL)</vt:lpstr>
      <vt:lpstr>Kirchhoff’s Voltage Law (KVL)</vt:lpstr>
      <vt:lpstr>Problems</vt:lpstr>
      <vt:lpstr>Problems</vt:lpstr>
      <vt:lpstr>Problems…</vt:lpstr>
      <vt:lpstr>Problems…</vt:lpstr>
      <vt:lpstr>Problems…</vt:lpstr>
      <vt:lpstr>Problems…</vt:lpstr>
      <vt:lpstr>Problems…</vt:lpstr>
      <vt:lpstr>Problems…</vt:lpstr>
      <vt:lpstr>Practice Problem</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Archana</dc:creator>
  <cp:lastModifiedBy>Neetu Joshi</cp:lastModifiedBy>
  <cp:revision>9</cp:revision>
  <dcterms:created xsi:type="dcterms:W3CDTF">2021-01-15T17:26:14Z</dcterms:created>
  <dcterms:modified xsi:type="dcterms:W3CDTF">2021-01-17T07:13:29Z</dcterms:modified>
</cp:coreProperties>
</file>