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18"/>
  </p:notesMasterIdLst>
  <p:handoutMasterIdLst>
    <p:handoutMasterId r:id="rId19"/>
  </p:handoutMasterIdLst>
  <p:sldIdLst>
    <p:sldId id="365" r:id="rId2"/>
    <p:sldId id="366" r:id="rId3"/>
    <p:sldId id="336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64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3300"/>
    <a:srgbClr val="0066FF"/>
    <a:srgbClr val="99FF33"/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F6C37B8-9D3B-4F42-ADD0-D48FB6EF1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73C2E6-2856-4BBD-818C-9521A07C3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DE455B-7D13-4137-9797-5CCEC92B3F6B}" type="datetimeFigureOut">
              <a:rPr lang="en-US"/>
              <a:pPr>
                <a:defRPr/>
              </a:pPr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C751897-ABE7-4530-A991-DF20014A91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D93EEC9-F44A-4715-BFD1-64ACB90688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BB2D7DA-F0F7-4D30-853F-B299B951E3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B8B4DC0D-E95F-430D-AAD8-DD502BE3FB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0D733CE4-4676-4903-8E88-7C5999ECEC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="" xmlns:a16="http://schemas.microsoft.com/office/drawing/2014/main" id="{098C6D6F-8011-44C7-8180-5AEAE511E8F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="" xmlns:a16="http://schemas.microsoft.com/office/drawing/2014/main" id="{7BC4BC1B-CC0E-44D4-A82D-585E55C84A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="" xmlns:a16="http://schemas.microsoft.com/office/drawing/2014/main" id="{0182F0FE-FB0C-4B95-96E2-3C4B946FF9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>
            <a:extLst>
              <a:ext uri="{FF2B5EF4-FFF2-40B4-BE49-F238E27FC236}">
                <a16:creationId xmlns="" xmlns:a16="http://schemas.microsoft.com/office/drawing/2014/main" id="{7BF58763-82F9-40CA-B219-A43243EDE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C0EDB44-94DE-4EA3-88F8-E62DD65878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5D436C-83E1-4AA7-B996-0CEB7094B1FD}" type="slidenum">
              <a:rPr lang="en-IN" altLang="en-US" smtClean="0">
                <a:solidFill>
                  <a:prstClr val="black"/>
                </a:solidFill>
              </a:rPr>
              <a:pPr/>
              <a:t>1</a:t>
            </a:fld>
            <a:endParaRPr lang="en-I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783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20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="" xmlns:a16="http://schemas.microsoft.com/office/drawing/2014/main" id="{4BF8B141-82CF-43EF-9D40-C7B451B59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="" xmlns:a16="http://schemas.microsoft.com/office/drawing/2014/main" id="{106EB058-9F98-4AEB-B05E-0E41C587A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="" xmlns:a16="http://schemas.microsoft.com/office/drawing/2014/main" id="{B35E155C-D32B-4F1F-8070-C256FE0EBB6C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46AC8E8-4A03-428D-A852-561BC1EAE73C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609335-FB1E-4F59-92D7-7CBF2F95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1A71A-7866-426E-9436-8D404A795891}" type="datetimeFigureOut">
              <a:rPr lang="en-US"/>
              <a:pPr>
                <a:defRPr/>
              </a:pPr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5ED8F6-0453-4030-9C11-BF1834A7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902D0A-DC48-43B6-A635-75025906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65C68-2EAA-40DD-8FD3-6636562092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67719950"/>
      </p:ext>
    </p:extLst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109B0A-A102-4614-B9A3-5B982A57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6C87-ECC7-4EF8-AADF-9A776C4998F4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093474-A739-4AD8-A10B-982B400E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14C2F-95AC-41C1-8495-98C557C4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43774-29AD-4D18-B745-F26D162C9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39910805"/>
      </p:ext>
    </p:extLst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E52003-1A77-4765-8687-875E6788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F60E-EC0F-41ED-8AFD-DE5717F9FE76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7B2910-8377-42FB-9B47-515EBBF9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CD03D2-EFF1-4AC3-A34A-92377B7E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EFD3B-A7B2-4085-BD58-05B7B5F83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72931235"/>
      </p:ext>
    </p:extLst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4ED68A-B0ED-44C2-B9F2-A8D4007D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1A71A-7866-426E-9436-8D404A795891}" type="datetimeFigureOut">
              <a:rPr lang="en-US"/>
              <a:pPr>
                <a:defRPr/>
              </a:pPr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4BA7DE-6756-4C93-B655-EB68BA9E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5D7587-720D-4614-A364-AA2FCCA1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5811C-79DD-4D51-8AC3-5023C8A9B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9445137"/>
      </p:ext>
    </p:extLst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013266-8029-4A2A-AEBE-118A8020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8B59-609C-49A0-9FDE-EB3389B58ABE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5BBF48-D2C9-4C6B-BF07-5BD250E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9643DE-3821-4571-A1F6-3E2D11E2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ECEAC-8802-47D3-9EA8-50B854939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13237172"/>
      </p:ext>
    </p:extLst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B1D09B-3F34-4D12-BEFE-88184985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12E70-E940-4ADE-BC2D-6D2CA06DE27F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9931C22-8E24-4F32-864A-C6EEB71C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BD49CC-C928-4D05-9F64-98B0B6A7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5FAC9-FFA5-444D-9E27-A584F0AA1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93664407"/>
      </p:ext>
    </p:extLst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E4E03B-8507-471E-853F-A8EBBEF2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CD450-4256-4885-8341-E2A8C8683F94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68787B4-A4EA-4CA8-9347-775E8DA1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81E181D-05B8-455B-9093-99439B0A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917B2-671B-41E8-BDA5-391AEEB90C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86776237"/>
      </p:ext>
    </p:extLst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637A398-10E5-4F2B-8048-0B4FF024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DDD68-F0AE-4718-AF38-2CBEB0397CD2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001AD4A-DBA1-4650-B175-A95B211C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DEA0EEF-8237-477F-80E9-F79EAE8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BDDCF-2E2B-4924-88D4-05BBA496F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96736762"/>
      </p:ext>
    </p:extLst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8ACA89-0606-470B-A7F6-8EC6FD3A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A0E43-03BA-4FB2-A1C1-3269651FACC4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2F62F72-03A2-47A6-A9B7-D45031C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71A1EF6-F96E-4D12-8BFF-A654116C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6C32E-2776-4001-8FD7-4D53630B5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59050663"/>
      </p:ext>
    </p:extLst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205F36D-4AB4-4DE6-86ED-2EDB4F17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7C026-68CC-4B49-A908-EC8DA361F7AB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4C0F59-BBED-4347-B868-3D1629F7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83EF4D-D59E-404B-8DE4-1FF1ED75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774BA-39B1-490D-9593-97716DFA1A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59237677"/>
      </p:ext>
    </p:extLst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89B3E1-6245-4158-B772-6973DF6E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6F50-6566-47EF-A613-A3F3D3AC0815}" type="datetime2">
              <a:rPr lang="en-IN"/>
              <a:pPr>
                <a:defRPr/>
              </a:pPr>
              <a:t>Friday, 29 January 2021</a:t>
            </a:fld>
            <a:endParaRPr lang="en-US"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BD9558-FAFF-4434-9C98-45FF1DCC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6932F3-6CC6-4C67-A4A8-0933715C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7B39B-7963-4F5C-AC41-C72080FE2A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79522168"/>
      </p:ext>
    </p:extLst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="" xmlns:a16="http://schemas.microsoft.com/office/drawing/2014/main" id="{35D9DC6F-ED77-4105-AA9C-257B1260AF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="" xmlns:a16="http://schemas.microsoft.com/office/drawing/2014/main" id="{174120F3-25F0-42AC-B72A-250C49FFDB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5F83B7-C456-4AC1-B6A0-5D3990005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279AAF-AD4A-4654-ADEC-D50CCA18431B}" type="datetime2">
              <a:rPr lang="en-IN"/>
              <a:pPr>
                <a:defRPr/>
              </a:pPr>
              <a:t>Friday, 29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CEEC10-6F98-40EF-9476-EF858833F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Circuit Elements-1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991DF7-8ECD-48FC-997F-9B53959B3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5C0634C-7112-40AD-9E20-8116D730A5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657350" y="2644777"/>
            <a:ext cx="58293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ts val="4525"/>
              </a:lnSpc>
            </a:pP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ELECTRICAL 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SCIENCE-1</a:t>
            </a:r>
            <a: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15B11EC111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UNIT-2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Lecture-1</a:t>
            </a:r>
            <a:endParaRPr lang="en-US" altLang="en-US" sz="4000" b="1" dirty="0">
              <a:latin typeface="Times New Roman" panose="02020603050405020304" pitchFamily="18" charset="0"/>
              <a:ea typeface="DQLMEJ+FranklinGothic-Book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FBFA7-3D01-4FF6-A58F-C30292061BB7}" type="slidenum">
              <a:rPr lang="ru-RU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3130933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7">
            <a:extLst>
              <a:ext uri="{FF2B5EF4-FFF2-40B4-BE49-F238E27FC236}">
                <a16:creationId xmlns="" xmlns:a16="http://schemas.microsoft.com/office/drawing/2014/main" id="{04F24C2C-F5ED-44F0-87B9-B8D357E2284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135C2CE-9DF2-4980-817A-469E6477D582}" type="slidenum">
              <a:rPr lang="en-US" altLang="en-US" sz="1400"/>
              <a:pPr algn="r" eaLnBrk="1" hangingPunct="1"/>
              <a:t>10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="" xmlns:a16="http://schemas.microsoft.com/office/drawing/2014/main" id="{C415C8CF-B880-448B-B05F-36F6F128F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Problem</a:t>
            </a:r>
          </a:p>
        </p:txBody>
      </p:sp>
      <p:pic>
        <p:nvPicPr>
          <p:cNvPr id="21508" name="Picture 4" descr="6">
            <a:extLst>
              <a:ext uri="{FF2B5EF4-FFF2-40B4-BE49-F238E27FC236}">
                <a16:creationId xmlns="" xmlns:a16="http://schemas.microsoft.com/office/drawing/2014/main" id="{26BB39B8-CBE4-4BBE-ACAB-377FFEB8F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30000" contrast="7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960"/>
          <a:stretch>
            <a:fillRect/>
          </a:stretch>
        </p:blipFill>
        <p:spPr>
          <a:xfrm>
            <a:off x="1066800" y="1909763"/>
            <a:ext cx="6096000" cy="4795837"/>
          </a:xfr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1509" name="Rectangle 3">
            <a:extLst>
              <a:ext uri="{FF2B5EF4-FFF2-40B4-BE49-F238E27FC236}">
                <a16:creationId xmlns="" xmlns:a16="http://schemas.microsoft.com/office/drawing/2014/main" id="{34E5EA98-98F8-4A73-A4AA-22935EFAF78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762000"/>
            <a:ext cx="8839200" cy="9144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Find the current drawn from the 5 volt battery in the network shown in figure.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="" xmlns:a16="http://schemas.microsoft.com/office/drawing/2014/main" id="{A2875847-C1CE-4657-861D-71705641508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59EA62-758A-4C58-A358-69DFBD6C7326}" type="slidenum">
              <a:rPr lang="en-US" altLang="en-US" sz="1400"/>
              <a:pPr algn="r" eaLnBrk="1" hangingPunct="1"/>
              <a:t>11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="" xmlns:a16="http://schemas.microsoft.com/office/drawing/2014/main" id="{DD2CB76B-68FA-4A32-9003-2D9FCCA6A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Solution :</a:t>
            </a:r>
            <a:br>
              <a:rPr lang="en-US" altLang="en-US" b="1">
                <a:solidFill>
                  <a:srgbClr val="FF0000"/>
                </a:solidFill>
              </a:rPr>
            </a:br>
            <a:endParaRPr lang="en-US" altLang="en-US" b="1">
              <a:solidFill>
                <a:srgbClr val="FF0000"/>
              </a:solidFill>
            </a:endParaRPr>
          </a:p>
        </p:txBody>
      </p:sp>
      <p:pic>
        <p:nvPicPr>
          <p:cNvPr id="30724" name="Picture 4" descr="6">
            <a:extLst>
              <a:ext uri="{FF2B5EF4-FFF2-40B4-BE49-F238E27FC236}">
                <a16:creationId xmlns="" xmlns:a16="http://schemas.microsoft.com/office/drawing/2014/main" id="{214E803C-4C8A-48D9-B450-CE0F7FDBD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30000" contrast="6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73"/>
          <a:stretch>
            <a:fillRect/>
          </a:stretch>
        </p:blipFill>
        <p:spPr>
          <a:xfrm>
            <a:off x="914400" y="1371600"/>
            <a:ext cx="7086600" cy="4764088"/>
          </a:xfr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="" xmlns:a16="http://schemas.microsoft.com/office/drawing/2014/main" id="{61017CFB-9A31-47CE-8B4D-59423A19BF3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1270E01-6515-4F56-B48C-5D7DF4F3594E}" type="slidenum">
              <a:rPr lang="en-US" altLang="en-US" sz="1400"/>
              <a:pPr algn="r" eaLnBrk="1" hangingPunct="1"/>
              <a:t>12</a:t>
            </a:fld>
            <a:endParaRPr lang="en-US" altLang="en-US" sz="1400"/>
          </a:p>
        </p:txBody>
      </p:sp>
      <p:pic>
        <p:nvPicPr>
          <p:cNvPr id="2" name="Picture 4" descr="6">
            <a:extLst>
              <a:ext uri="{FF2B5EF4-FFF2-40B4-BE49-F238E27FC236}">
                <a16:creationId xmlns="" xmlns:a16="http://schemas.microsoft.com/office/drawing/2014/main" id="{2129B791-C8A6-4BE9-93E0-781035181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4000" contrast="6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380" b="7530"/>
          <a:stretch>
            <a:fillRect/>
          </a:stretch>
        </p:blipFill>
        <p:spPr bwMode="auto">
          <a:xfrm>
            <a:off x="1219200" y="457200"/>
            <a:ext cx="6934200" cy="55816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="" xmlns:a16="http://schemas.microsoft.com/office/drawing/2014/main" id="{41579EB6-6C28-4080-A77E-D6F1A809C98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7C9BEDE-95F4-418A-A8BF-58AC164B9A1A}" type="slidenum">
              <a:rPr lang="en-US" altLang="en-US" sz="1400"/>
              <a:pPr algn="r" eaLnBrk="1" hangingPunct="1"/>
              <a:t>13</a:t>
            </a:fld>
            <a:endParaRPr lang="en-US" altLang="en-US" sz="1400"/>
          </a:p>
        </p:txBody>
      </p:sp>
      <p:pic>
        <p:nvPicPr>
          <p:cNvPr id="32772" name="Picture 4" descr="6">
            <a:extLst>
              <a:ext uri="{FF2B5EF4-FFF2-40B4-BE49-F238E27FC236}">
                <a16:creationId xmlns="" xmlns:a16="http://schemas.microsoft.com/office/drawing/2014/main" id="{3766D2B6-B4E2-4CFC-8D7A-B1BE222F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2000" contras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818" b="3426"/>
          <a:stretch>
            <a:fillRect/>
          </a:stretch>
        </p:blipFill>
        <p:spPr bwMode="auto">
          <a:xfrm>
            <a:off x="1524000" y="449263"/>
            <a:ext cx="6172200" cy="55705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="" xmlns:a16="http://schemas.microsoft.com/office/drawing/2014/main" id="{879EA36F-4638-411E-8F8C-5EB904E0D17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699C90C-63F2-4198-BFF0-49EF2653EFB4}" type="slidenum">
              <a:rPr lang="en-US" altLang="en-US" sz="1400"/>
              <a:pPr algn="r" eaLnBrk="1" hangingPunct="1"/>
              <a:t>14</a:t>
            </a:fld>
            <a:endParaRPr lang="en-US" altLang="en-US" sz="1400"/>
          </a:p>
        </p:txBody>
      </p:sp>
      <p:pic>
        <p:nvPicPr>
          <p:cNvPr id="33796" name="Picture 4" descr="6">
            <a:extLst>
              <a:ext uri="{FF2B5EF4-FFF2-40B4-BE49-F238E27FC236}">
                <a16:creationId xmlns="" xmlns:a16="http://schemas.microsoft.com/office/drawing/2014/main" id="{8051E7AB-8F93-4F98-B79D-1E8999AC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2000" contrast="3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651" b="6099"/>
          <a:stretch>
            <a:fillRect/>
          </a:stretch>
        </p:blipFill>
        <p:spPr bwMode="auto">
          <a:xfrm>
            <a:off x="1066800" y="419100"/>
            <a:ext cx="6781800" cy="5626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="" xmlns:a16="http://schemas.microsoft.com/office/drawing/2014/main" id="{0111B143-8545-4E26-8BB6-984BDDE56AB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3469E41-23C9-4B19-9607-6BD806897F65}" type="slidenum">
              <a:rPr lang="en-US" altLang="en-US" sz="1400"/>
              <a:pPr algn="r" eaLnBrk="1" hangingPunct="1"/>
              <a:t>15</a:t>
            </a:fld>
            <a:endParaRPr lang="en-US" altLang="en-US" sz="1400"/>
          </a:p>
        </p:txBody>
      </p:sp>
      <p:pic>
        <p:nvPicPr>
          <p:cNvPr id="24580" name="Picture 4" descr="6">
            <a:extLst>
              <a:ext uri="{FF2B5EF4-FFF2-40B4-BE49-F238E27FC236}">
                <a16:creationId xmlns="" xmlns:a16="http://schemas.microsoft.com/office/drawing/2014/main" id="{7DED310C-2A90-46B7-925A-79A789BC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18000" contrast="4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358"/>
          <a:stretch>
            <a:fillRect/>
          </a:stretch>
        </p:blipFill>
        <p:spPr bwMode="auto">
          <a:xfrm>
            <a:off x="304800" y="304800"/>
            <a:ext cx="5257800" cy="2971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6">
            <a:extLst>
              <a:ext uri="{FF2B5EF4-FFF2-40B4-BE49-F238E27FC236}">
                <a16:creationId xmlns="" xmlns:a16="http://schemas.microsoft.com/office/drawing/2014/main" id="{D7024FE6-355F-4085-843E-D2B15AC52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8000" contrast="4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366"/>
          <a:stretch>
            <a:fillRect/>
          </a:stretch>
        </p:blipFill>
        <p:spPr bwMode="auto">
          <a:xfrm>
            <a:off x="228600" y="3914775"/>
            <a:ext cx="5410200" cy="29432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3" name="Text Box 7">
            <a:extLst>
              <a:ext uri="{FF2B5EF4-FFF2-40B4-BE49-F238E27FC236}">
                <a16:creationId xmlns="" xmlns:a16="http://schemas.microsoft.com/office/drawing/2014/main" id="{B97B1852-222E-46D3-AE68-B2419F14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00400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4000">
                <a:solidFill>
                  <a:srgbClr val="0066FF"/>
                </a:solidFill>
              </a:rPr>
              <a:t>Ans. : </a:t>
            </a:r>
            <a:r>
              <a:rPr lang="en-US" altLang="en-US" sz="4000"/>
              <a:t>0.974 A</a:t>
            </a:r>
            <a:endParaRPr lang="en-US" altLang="en-US" sz="400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1] R.C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Dorf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James A. Svoboda, “Introduction to Electric Circuits”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John Wiley &amp; Sons, 2013.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Topics to be </a:t>
            </a:r>
            <a:r>
              <a:rPr lang="en-US" b="1" dirty="0" smtClean="0"/>
              <a:t>Discussed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59100"/>
            <a:ext cx="7886700" cy="55623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Star-delta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Problems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1403321"/>
      </p:ext>
    </p:extLst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4C192889-EC19-4EC8-B167-9B8053B09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Star-Delta Transformation </a:t>
            </a:r>
          </a:p>
        </p:txBody>
      </p:sp>
      <p:pic>
        <p:nvPicPr>
          <p:cNvPr id="15363" name="Picture 8" descr="6">
            <a:extLst>
              <a:ext uri="{FF2B5EF4-FFF2-40B4-BE49-F238E27FC236}">
                <a16:creationId xmlns="" xmlns:a16="http://schemas.microsoft.com/office/drawing/2014/main" id="{09600853-BDBD-4B45-B34F-9E282BC64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42000" contrast="9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36" r="6363" b="8353"/>
          <a:stretch>
            <a:fillRect/>
          </a:stretch>
        </p:blipFill>
        <p:spPr>
          <a:xfrm>
            <a:off x="76200" y="1066800"/>
            <a:ext cx="8991600" cy="3810000"/>
          </a:xfr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5364" name="Slide Number Placeholder 12">
            <a:extLst>
              <a:ext uri="{FF2B5EF4-FFF2-40B4-BE49-F238E27FC236}">
                <a16:creationId xmlns="" xmlns:a16="http://schemas.microsoft.com/office/drawing/2014/main" id="{572AA13E-1385-424D-A0F9-5E00DFCA341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06714A4-050E-4126-A872-B42E122368EA}" type="slidenum">
              <a:rPr lang="en-US" altLang="en-US" sz="1400"/>
              <a:pPr algn="r"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="" xmlns:a16="http://schemas.microsoft.com/office/drawing/2014/main" id="{89177A46-FA97-4293-9FDD-9FA1BA87878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1916E32-468E-4689-8517-12580F34D999}" type="slidenum">
              <a:rPr lang="en-US" altLang="en-US" sz="1400"/>
              <a:pPr algn="r" eaLnBrk="1" hangingPunct="1"/>
              <a:t>4</a:t>
            </a:fld>
            <a:endParaRPr lang="en-US" altLang="en-US" sz="1400"/>
          </a:p>
        </p:txBody>
      </p:sp>
      <p:pic>
        <p:nvPicPr>
          <p:cNvPr id="16387" name="Picture 4" descr="2">
            <a:extLst>
              <a:ext uri="{FF2B5EF4-FFF2-40B4-BE49-F238E27FC236}">
                <a16:creationId xmlns="" xmlns:a16="http://schemas.microsoft.com/office/drawing/2014/main" id="{4A634A6D-8D7B-45A8-B732-3B7F1EE7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30000" contrast="6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7311" b="6427"/>
          <a:stretch>
            <a:fillRect/>
          </a:stretch>
        </p:blipFill>
        <p:spPr bwMode="auto">
          <a:xfrm>
            <a:off x="0" y="0"/>
            <a:ext cx="4295775" cy="3305175"/>
          </a:xfrm>
          <a:prstGeom prst="rect">
            <a:avLst/>
          </a:prstGeom>
          <a:solidFill>
            <a:schemeClr val="accent1"/>
          </a:solidFill>
          <a:ln w="76200">
            <a:solidFill>
              <a:srgbClr val="0066FF"/>
            </a:solidFill>
            <a:miter lim="800000"/>
            <a:headEnd/>
            <a:tailEnd/>
          </a:ln>
        </p:spPr>
      </p:pic>
      <p:sp>
        <p:nvSpPr>
          <p:cNvPr id="16388" name="Text Box 7">
            <a:extLst>
              <a:ext uri="{FF2B5EF4-FFF2-40B4-BE49-F238E27FC236}">
                <a16:creationId xmlns="" xmlns:a16="http://schemas.microsoft.com/office/drawing/2014/main" id="{90AF3E0E-BD80-4483-BDF0-BDCB6F230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327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4400" b="1">
                <a:solidFill>
                  <a:srgbClr val="FF0000"/>
                </a:solidFill>
              </a:rPr>
              <a:t>Delta to Star</a:t>
            </a:r>
          </a:p>
        </p:txBody>
      </p:sp>
      <p:pic>
        <p:nvPicPr>
          <p:cNvPr id="8" name="Picture 5" descr="6">
            <a:extLst>
              <a:ext uri="{FF2B5EF4-FFF2-40B4-BE49-F238E27FC236}">
                <a16:creationId xmlns="" xmlns:a16="http://schemas.microsoft.com/office/drawing/2014/main" id="{0125C2FF-C048-43EC-A3B3-9EFD60CA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24000" contrast="5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347" b="15138"/>
          <a:stretch>
            <a:fillRect/>
          </a:stretch>
        </p:blipFill>
        <p:spPr bwMode="auto">
          <a:xfrm>
            <a:off x="4324350" y="1905000"/>
            <a:ext cx="4819650" cy="1752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6">
            <a:extLst>
              <a:ext uri="{FF2B5EF4-FFF2-40B4-BE49-F238E27FC236}">
                <a16:creationId xmlns="" xmlns:a16="http://schemas.microsoft.com/office/drawing/2014/main" id="{3CFF0D2D-F9E7-4119-B504-B1FE6813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-24000" contrast="5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796" r="4445" b="22176"/>
          <a:stretch>
            <a:fillRect/>
          </a:stretch>
        </p:blipFill>
        <p:spPr bwMode="auto">
          <a:xfrm>
            <a:off x="838200" y="3762375"/>
            <a:ext cx="4267200" cy="28892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="" xmlns:a16="http://schemas.microsoft.com/office/drawing/2014/main" id="{53048137-A94A-4354-A706-5E98E739630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436A6AF-05FE-4B3D-9088-BB8A204EC704}" type="slidenum">
              <a:rPr lang="en-US" altLang="en-US" sz="1400"/>
              <a:pPr algn="r" eaLnBrk="1" hangingPunct="1"/>
              <a:t>5</a:t>
            </a:fld>
            <a:endParaRPr lang="en-US" altLang="en-US" sz="1400"/>
          </a:p>
        </p:txBody>
      </p:sp>
      <p:pic>
        <p:nvPicPr>
          <p:cNvPr id="17411" name="Picture 4" descr="2">
            <a:extLst>
              <a:ext uri="{FF2B5EF4-FFF2-40B4-BE49-F238E27FC236}">
                <a16:creationId xmlns="" xmlns:a16="http://schemas.microsoft.com/office/drawing/2014/main" id="{7F095460-C525-4D76-83EF-19192301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30000" contrast="6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7311" b="6427"/>
          <a:stretch>
            <a:fillRect/>
          </a:stretch>
        </p:blipFill>
        <p:spPr bwMode="auto">
          <a:xfrm>
            <a:off x="152400" y="123825"/>
            <a:ext cx="4394200" cy="3381375"/>
          </a:xfrm>
          <a:prstGeom prst="rect">
            <a:avLst/>
          </a:prstGeom>
          <a:solidFill>
            <a:schemeClr val="accent1"/>
          </a:solidFill>
          <a:ln w="76200">
            <a:solidFill>
              <a:srgbClr val="0066FF"/>
            </a:solidFill>
            <a:miter lim="800000"/>
            <a:headEnd/>
            <a:tailEnd/>
          </a:ln>
        </p:spPr>
      </p:pic>
      <p:sp>
        <p:nvSpPr>
          <p:cNvPr id="17412" name="Text Box 5">
            <a:extLst>
              <a:ext uri="{FF2B5EF4-FFF2-40B4-BE49-F238E27FC236}">
                <a16:creationId xmlns="" xmlns:a16="http://schemas.microsoft.com/office/drawing/2014/main" id="{566057AF-6A87-459E-89CB-1077537B0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"/>
            <a:ext cx="381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4400" b="1">
                <a:solidFill>
                  <a:srgbClr val="FF0000"/>
                </a:solidFill>
              </a:rPr>
              <a:t>Star to Delta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="" xmlns:a16="http://schemas.microsoft.com/office/drawing/2014/main" id="{599A4B60-D868-498E-93F4-81407965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17414" name="Rectangle 10">
            <a:extLst>
              <a:ext uri="{FF2B5EF4-FFF2-40B4-BE49-F238E27FC236}">
                <a16:creationId xmlns="" xmlns:a16="http://schemas.microsoft.com/office/drawing/2014/main" id="{D107591B-229F-46B0-9C24-8F9C4C72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pic>
        <p:nvPicPr>
          <p:cNvPr id="10" name="Picture 2" descr="6">
            <a:extLst>
              <a:ext uri="{FF2B5EF4-FFF2-40B4-BE49-F238E27FC236}">
                <a16:creationId xmlns="" xmlns:a16="http://schemas.microsoft.com/office/drawing/2014/main" id="{39EDA141-695B-4399-B4B4-7978027D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30000" contrast="6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0204" b="18092"/>
          <a:stretch>
            <a:fillRect/>
          </a:stretch>
        </p:blipFill>
        <p:spPr bwMode="auto">
          <a:xfrm>
            <a:off x="4800600" y="1289050"/>
            <a:ext cx="4343400" cy="1319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6">
            <a:extLst>
              <a:ext uri="{FF2B5EF4-FFF2-40B4-BE49-F238E27FC236}">
                <a16:creationId xmlns="" xmlns:a16="http://schemas.microsoft.com/office/drawing/2014/main" id="{2EEC4464-275A-4A0C-9D06-11D0912A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-12000" contrast="4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8" r="5000" b="10966"/>
          <a:stretch>
            <a:fillRect/>
          </a:stretch>
        </p:blipFill>
        <p:spPr bwMode="auto">
          <a:xfrm>
            <a:off x="1447800" y="3962400"/>
            <a:ext cx="5195888" cy="2133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7">
            <a:extLst>
              <a:ext uri="{FF2B5EF4-FFF2-40B4-BE49-F238E27FC236}">
                <a16:creationId xmlns="" xmlns:a16="http://schemas.microsoft.com/office/drawing/2014/main" id="{47C837FC-7DD5-4464-AE18-16268EDBD26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D3C1C82-1C6C-4596-A4B1-A3E5FE43FBC8}" type="slidenum">
              <a:rPr lang="en-US" altLang="en-US" sz="1400"/>
              <a:pPr algn="r" eaLnBrk="1" hangingPunct="1"/>
              <a:t>6</a:t>
            </a:fld>
            <a:endParaRPr lang="en-US" altLang="en-US" sz="1400"/>
          </a:p>
        </p:txBody>
      </p:sp>
      <p:sp>
        <p:nvSpPr>
          <p:cNvPr id="1028" name="Rectangle 2">
            <a:extLst>
              <a:ext uri="{FF2B5EF4-FFF2-40B4-BE49-F238E27FC236}">
                <a16:creationId xmlns="" xmlns:a16="http://schemas.microsoft.com/office/drawing/2014/main" id="{04F12B46-22D6-43E8-824D-C50502DFA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Problem</a:t>
            </a:r>
          </a:p>
        </p:txBody>
      </p:sp>
      <p:pic>
        <p:nvPicPr>
          <p:cNvPr id="1029" name="Picture 4" descr="6">
            <a:extLst>
              <a:ext uri="{FF2B5EF4-FFF2-40B4-BE49-F238E27FC236}">
                <a16:creationId xmlns="" xmlns:a16="http://schemas.microsoft.com/office/drawing/2014/main" id="{F78C9173-36A5-48DC-A586-AB2C966340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36000" contrast="7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930" r="3749" b="459"/>
          <a:stretch>
            <a:fillRect/>
          </a:stretch>
        </p:blipFill>
        <p:spPr>
          <a:xfrm>
            <a:off x="152400" y="2667000"/>
            <a:ext cx="8839200" cy="2505075"/>
          </a:xfr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030" name="Rectangle 3">
            <a:extLst>
              <a:ext uri="{FF2B5EF4-FFF2-40B4-BE49-F238E27FC236}">
                <a16:creationId xmlns="" xmlns:a16="http://schemas.microsoft.com/office/drawing/2014/main" id="{B1B0A8F8-FD56-4F99-9C10-5F091661C56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914400"/>
            <a:ext cx="8153400" cy="5181600"/>
          </a:xfrm>
        </p:spPr>
        <p:txBody>
          <a:bodyPr/>
          <a:lstStyle/>
          <a:p>
            <a:pPr eaLnBrk="1" hangingPunct="1"/>
            <a:r>
              <a:rPr lang="en-US" altLang="en-US" b="1"/>
              <a:t>A </a:t>
            </a:r>
            <a:r>
              <a:rPr lang="el-GR" altLang="en-US" b="1"/>
              <a:t>π</a:t>
            </a:r>
            <a:r>
              <a:rPr lang="en-US" altLang="en-US" b="1"/>
              <a:t>-section of resistors is given in figure. Convert this </a:t>
            </a:r>
            <a:r>
              <a:rPr lang="el-GR" altLang="en-US" b="1"/>
              <a:t>π</a:t>
            </a:r>
            <a:r>
              <a:rPr lang="en-US" altLang="en-US" b="1"/>
              <a:t>-section into an equivalent T-section. </a:t>
            </a:r>
            <a:endParaRPr lang="el-GR" altLang="en-US" b="1"/>
          </a:p>
        </p:txBody>
      </p:sp>
      <p:graphicFrame>
        <p:nvGraphicFramePr>
          <p:cNvPr id="10246" name="Object 2">
            <a:extLst>
              <a:ext uri="{FF2B5EF4-FFF2-40B4-BE49-F238E27FC236}">
                <a16:creationId xmlns="" xmlns:a16="http://schemas.microsoft.com/office/drawing/2014/main" id="{9845FA24-49DF-4927-92D0-658D159B8E4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5540375"/>
          <a:ext cx="8458200" cy="723900"/>
        </p:xfrm>
        <a:graphic>
          <a:graphicData uri="http://schemas.openxmlformats.org/presentationml/2006/ole">
            <p:oleObj spid="_x0000_s1025" name="Equation" r:id="rId4" imgW="26670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="" xmlns:a16="http://schemas.microsoft.com/office/drawing/2014/main" id="{3F788E40-323F-46C3-ACA4-B3FABCE33BC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AF38401-8E3D-489F-8841-D89016407A6B}" type="slidenum">
              <a:rPr lang="en-US" altLang="en-US" sz="1400"/>
              <a:pPr algn="r" eaLnBrk="1" hangingPunct="1"/>
              <a:t>7</a:t>
            </a:fld>
            <a:endParaRPr lang="en-US" altLang="en-US" sz="1400"/>
          </a:p>
        </p:txBody>
      </p:sp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F90B8172-0A33-4EDB-A59B-D337164B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</a:t>
            </a:r>
          </a:p>
        </p:txBody>
      </p:sp>
      <p:pic>
        <p:nvPicPr>
          <p:cNvPr id="13316" name="Picture 4" descr="6">
            <a:extLst>
              <a:ext uri="{FF2B5EF4-FFF2-40B4-BE49-F238E27FC236}">
                <a16:creationId xmlns="" xmlns:a16="http://schemas.microsoft.com/office/drawing/2014/main" id="{0A32048A-7C9F-4880-AF5E-0C7A9D5DFD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30000" contrast="7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 b="3355"/>
          <a:stretch>
            <a:fillRect/>
          </a:stretch>
        </p:blipFill>
        <p:spPr>
          <a:xfrm>
            <a:off x="4191000" y="1143000"/>
            <a:ext cx="4953000" cy="4160838"/>
          </a:xfr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8437" name="Rectangle 3">
            <a:extLst>
              <a:ext uri="{FF2B5EF4-FFF2-40B4-BE49-F238E27FC236}">
                <a16:creationId xmlns="" xmlns:a16="http://schemas.microsoft.com/office/drawing/2014/main" id="{012B175E-94A1-47E6-A847-7AD31C445E9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066800"/>
            <a:ext cx="4038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/>
              <a:t>The figure shows a network.  The number on each branch represents the value of resistance in ohms. Find the resistance between the points </a:t>
            </a:r>
            <a:r>
              <a:rPr lang="en-US" altLang="en-US" sz="2800" b="1" i="1"/>
              <a:t>E </a:t>
            </a:r>
            <a:r>
              <a:rPr lang="en-US" altLang="en-US" sz="2800" b="1"/>
              <a:t>and </a:t>
            </a:r>
            <a:r>
              <a:rPr lang="en-US" altLang="en-US" sz="2800" b="1" i="1"/>
              <a:t>F.</a:t>
            </a:r>
            <a:endParaRPr lang="en-US" altLang="en-US" sz="2800" b="1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7">
            <a:extLst>
              <a:ext uri="{FF2B5EF4-FFF2-40B4-BE49-F238E27FC236}">
                <a16:creationId xmlns="" xmlns:a16="http://schemas.microsoft.com/office/drawing/2014/main" id="{8AECEAFC-456F-40BB-BFC1-F261ECB7B97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42743F2-FDEB-4736-8C6B-4743E541DC14}" type="slidenum">
              <a:rPr lang="en-US" altLang="en-US" sz="1400"/>
              <a:pPr algn="r" eaLnBrk="1" hangingPunct="1"/>
              <a:t>8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="" xmlns:a16="http://schemas.microsoft.com/office/drawing/2014/main" id="{73B2FD0E-E8DB-4407-A0D9-AB5EA53B7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0" y="715963"/>
            <a:ext cx="73406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</a:rPr>
              <a:t>Solution</a:t>
            </a:r>
          </a:p>
        </p:txBody>
      </p:sp>
      <p:pic>
        <p:nvPicPr>
          <p:cNvPr id="15364" name="Picture 4" descr="6">
            <a:extLst>
              <a:ext uri="{FF2B5EF4-FFF2-40B4-BE49-F238E27FC236}">
                <a16:creationId xmlns="" xmlns:a16="http://schemas.microsoft.com/office/drawing/2014/main" id="{541B1FE7-5782-4113-A6F7-E455801A42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2000" contras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999" b="6673"/>
          <a:stretch>
            <a:fillRect/>
          </a:stretch>
        </p:blipFill>
        <p:spPr>
          <a:xfrm>
            <a:off x="0" y="1752600"/>
            <a:ext cx="4648200" cy="3797300"/>
          </a:xfr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5366" name="Picture 6" descr="6">
            <a:extLst>
              <a:ext uri="{FF2B5EF4-FFF2-40B4-BE49-F238E27FC236}">
                <a16:creationId xmlns="" xmlns:a16="http://schemas.microsoft.com/office/drawing/2014/main" id="{5091F81E-36E6-4BEB-BB7F-230347DA58B2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lum bright="-18000" contrast="5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584" r="49698" b="6023"/>
          <a:stretch>
            <a:fillRect/>
          </a:stretch>
        </p:blipFill>
        <p:spPr>
          <a:xfrm>
            <a:off x="4749800" y="1752600"/>
            <a:ext cx="4394200" cy="3806825"/>
          </a:xfr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="" xmlns:a16="http://schemas.microsoft.com/office/drawing/2014/main" id="{CE629EC2-015C-462A-8C03-1DCE99628F6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DE8206F-5A10-489D-B12A-ECAAD8E4F43B}" type="slidenum">
              <a:rPr lang="en-US" altLang="en-US" sz="1400"/>
              <a:pPr algn="r" eaLnBrk="1" hangingPunct="1"/>
              <a:t>9</a:t>
            </a:fld>
            <a:endParaRPr lang="en-US" altLang="en-US" sz="1400"/>
          </a:p>
        </p:txBody>
      </p:sp>
      <p:pic>
        <p:nvPicPr>
          <p:cNvPr id="19460" name="Picture 4" descr="6">
            <a:extLst>
              <a:ext uri="{FF2B5EF4-FFF2-40B4-BE49-F238E27FC236}">
                <a16:creationId xmlns="" xmlns:a16="http://schemas.microsoft.com/office/drawing/2014/main" id="{BB923F97-AD57-4038-9D26-05526785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4000" contrast="7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6406" t="29866" r="4359" b="3389"/>
          <a:stretch>
            <a:fillRect/>
          </a:stretch>
        </p:blipFill>
        <p:spPr bwMode="auto">
          <a:xfrm>
            <a:off x="1676400" y="0"/>
            <a:ext cx="3657600" cy="32512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6">
            <a:extLst>
              <a:ext uri="{FF2B5EF4-FFF2-40B4-BE49-F238E27FC236}">
                <a16:creationId xmlns="" xmlns:a16="http://schemas.microsoft.com/office/drawing/2014/main" id="{931D22E8-5F16-4128-93C1-E19BA1A6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54000" contrast="94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942" b="8281"/>
          <a:stretch>
            <a:fillRect/>
          </a:stretch>
        </p:blipFill>
        <p:spPr bwMode="auto">
          <a:xfrm>
            <a:off x="457200" y="3429000"/>
            <a:ext cx="6858000" cy="34290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Text Box 6">
            <a:extLst>
              <a:ext uri="{FF2B5EF4-FFF2-40B4-BE49-F238E27FC236}">
                <a16:creationId xmlns="" xmlns:a16="http://schemas.microsoft.com/office/drawing/2014/main" id="{8B7F4B12-B159-4E37-8310-90ED664B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320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4000">
                <a:solidFill>
                  <a:srgbClr val="0066FF"/>
                </a:solidFill>
              </a:rPr>
              <a:t>Ans. : </a:t>
            </a:r>
            <a:r>
              <a:rPr lang="en-US" altLang="en-US" sz="4000"/>
              <a:t>5.6 </a:t>
            </a:r>
            <a:r>
              <a:rPr lang="el-GR" altLang="en-US" sz="4000"/>
              <a:t>Ω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3164</TotalTime>
  <Words>146</Words>
  <Application>Microsoft Office PowerPoint</Application>
  <PresentationFormat>On-screen Show (4:3)</PresentationFormat>
  <Paragraphs>38</Paragraphs>
  <Slides>16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ELECTRICAL SCIENCE-1 (15B11EC111) UNIT-2 Lecture-1</vt:lpstr>
      <vt:lpstr>Topics to be Discussed</vt:lpstr>
      <vt:lpstr>Star-Delta Transformation </vt:lpstr>
      <vt:lpstr>Slide 4</vt:lpstr>
      <vt:lpstr>Slide 5</vt:lpstr>
      <vt:lpstr>Problem</vt:lpstr>
      <vt:lpstr>Problem</vt:lpstr>
      <vt:lpstr>Solution</vt:lpstr>
      <vt:lpstr>Slide 9</vt:lpstr>
      <vt:lpstr>Problem</vt:lpstr>
      <vt:lpstr>Solution : </vt:lpstr>
      <vt:lpstr>Slide 12</vt:lpstr>
      <vt:lpstr>Slide 13</vt:lpstr>
      <vt:lpstr>Slide 14</vt:lpstr>
      <vt:lpstr>Slide 15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Neetu Joshi</cp:lastModifiedBy>
  <cp:revision>162</cp:revision>
  <dcterms:created xsi:type="dcterms:W3CDTF">1601-01-01T00:00:00Z</dcterms:created>
  <dcterms:modified xsi:type="dcterms:W3CDTF">2021-01-29T10:04:51Z</dcterms:modified>
</cp:coreProperties>
</file>