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7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8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4" r:id="rId31"/>
    <p:sldId id="295" r:id="rId32"/>
    <p:sldId id="288" r:id="rId33"/>
    <p:sldId id="296" r:id="rId34"/>
    <p:sldId id="297" r:id="rId35"/>
    <p:sldId id="292" r:id="rId36"/>
    <p:sldId id="299" r:id="rId37"/>
    <p:sldId id="298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8" r:id="rId46"/>
    <p:sldId id="310" r:id="rId47"/>
    <p:sldId id="312" r:id="rId48"/>
    <p:sldId id="313" r:id="rId49"/>
    <p:sldId id="316" r:id="rId50"/>
    <p:sldId id="317" r:id="rId51"/>
    <p:sldId id="314" r:id="rId52"/>
    <p:sldId id="315" r:id="rId53"/>
    <p:sldId id="318" r:id="rId54"/>
    <p:sldId id="319" r:id="rId55"/>
    <p:sldId id="322" r:id="rId56"/>
    <p:sldId id="320" r:id="rId57"/>
    <p:sldId id="321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3" r:id="rId66"/>
    <p:sldId id="334" r:id="rId67"/>
    <p:sldId id="335" r:id="rId68"/>
    <p:sldId id="330" r:id="rId69"/>
    <p:sldId id="331" r:id="rId70"/>
    <p:sldId id="336" r:id="rId71"/>
    <p:sldId id="337" r:id="rId72"/>
    <p:sldId id="33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 varScale="1">
        <p:scale>
          <a:sx n="49" d="100"/>
          <a:sy n="49" d="100"/>
        </p:scale>
        <p:origin x="1323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B1094-496A-47EF-B2D4-49A96B24CBF1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FFCF5-9D52-4103-8388-FB852CB9E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FFCF5-9D52-4103-8388-FB852CB9E39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7CD4E-8E82-4CF6-BE22-DA66E7868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B6EB-9C41-4A28-AD33-16C36328C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5901B-5DB8-4E45-A3F7-EE1C89D2B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D89AE-AFB0-476F-8E4E-DC5CE41C72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CA3AC-9271-44E0-8370-660326D88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5E25-C9E0-417E-B781-0E9580C32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C67B-66D6-4EEB-A07B-64B454CB6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08A5-198B-4C4E-AB96-D1C0BEF73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C5908-48C8-493B-83B6-FAC5F6BC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3577-5531-4E54-9FB8-504FE4CE7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5DFD1-7099-4025-BEE4-775123D85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8AFE8-A400-4180-A982-B956FD8CE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40104E64-168B-4880-9853-DBF4FCA30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Inheritance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/>
              <a:t>Key Points : Private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 base class is privately inherited by a derived class, </a:t>
            </a:r>
          </a:p>
          <a:p>
            <a:pPr lvl="1" algn="just"/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public members’ of the base class become ‘private members’ of the derived </a:t>
            </a:r>
            <a:r>
              <a:rPr lang="en-US" dirty="0"/>
              <a:t>class </a:t>
            </a:r>
          </a:p>
          <a:p>
            <a:pPr lvl="1" algn="just"/>
            <a:r>
              <a:rPr lang="en-US" dirty="0"/>
              <a:t>the public members of the base class can only be accessed by the </a:t>
            </a:r>
            <a:r>
              <a:rPr lang="en-US" dirty="0">
                <a:solidFill>
                  <a:srgbClr val="FF0000"/>
                </a:solidFill>
              </a:rPr>
              <a:t>member functions </a:t>
            </a:r>
            <a:r>
              <a:rPr lang="en-US" dirty="0"/>
              <a:t>of the derived class. </a:t>
            </a:r>
          </a:p>
          <a:p>
            <a:pPr lvl="1" algn="just"/>
            <a:r>
              <a:rPr lang="en-US" dirty="0"/>
              <a:t>They are inaccessible to the objects of the derived class.</a:t>
            </a:r>
          </a:p>
          <a:p>
            <a:pPr lvl="1" algn="just"/>
            <a:r>
              <a:rPr lang="en-US" dirty="0"/>
              <a:t>A public member of a class can be accessed by its own objects using the dot operator. </a:t>
            </a:r>
          </a:p>
          <a:p>
            <a:pPr lvl="1" algn="just"/>
            <a:r>
              <a:rPr lang="en-US" dirty="0"/>
              <a:t>The result is that no member of the base class is accessible to the objects of the derived class.</a:t>
            </a:r>
          </a:p>
          <a:p>
            <a:pPr lvl="1"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: Public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 the other hand, </a:t>
            </a:r>
            <a:r>
              <a:rPr lang="en-US" dirty="0">
                <a:solidFill>
                  <a:srgbClr val="FF0000"/>
                </a:solidFill>
              </a:rPr>
              <a:t>when the base class is publicly inherited, 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‘public members’ of the base class become ‘public members’ of the derived class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they are accessible to the objects of the derived class.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both the cases, </a:t>
            </a:r>
            <a:r>
              <a:rPr lang="en-US" dirty="0">
                <a:solidFill>
                  <a:srgbClr val="FF0000"/>
                </a:solidFill>
              </a:rPr>
              <a:t>the private members are not </a:t>
            </a:r>
            <a:r>
              <a:rPr lang="en-US" dirty="0"/>
              <a:t>inherited and therefore, the private members of a base class will never become the members of its derived class. </a:t>
            </a:r>
          </a:p>
          <a:p>
            <a:pPr algn="just"/>
            <a:r>
              <a:rPr lang="en-US" dirty="0"/>
              <a:t>In inheritance, some of the base class data elements and member functions are ‘inherited’ into the derived class.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Let us consider a simple example. </a:t>
            </a:r>
          </a:p>
          <a:p>
            <a:pPr algn="just"/>
            <a:r>
              <a:rPr lang="en-US" dirty="0"/>
              <a:t>In the program we have a base </a:t>
            </a:r>
            <a:r>
              <a:rPr lang="en-US" dirty="0">
                <a:solidFill>
                  <a:srgbClr val="FF0000"/>
                </a:solidFill>
              </a:rPr>
              <a:t>class B</a:t>
            </a:r>
            <a:r>
              <a:rPr lang="en-US" dirty="0"/>
              <a:t> and a derived </a:t>
            </a:r>
            <a:r>
              <a:rPr lang="en-US" dirty="0">
                <a:solidFill>
                  <a:srgbClr val="FF0000"/>
                </a:solidFill>
              </a:rPr>
              <a:t>class D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class B contains one private data member, one public data member, and three public member functions. </a:t>
            </a:r>
          </a:p>
          <a:p>
            <a:pPr algn="just"/>
            <a:r>
              <a:rPr lang="en-US" dirty="0"/>
              <a:t>The class D contains one private data member and two public member functions.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4191000" cy="624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"/>
            <a:ext cx="4191000" cy="62623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2819400" cy="56179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a =5</a:t>
            </a:r>
          </a:p>
          <a:p>
            <a:pPr>
              <a:buNone/>
            </a:pPr>
            <a:r>
              <a:rPr lang="en-US" dirty="0"/>
              <a:t> a = 5</a:t>
            </a:r>
          </a:p>
          <a:p>
            <a:pPr>
              <a:buNone/>
            </a:pPr>
            <a:r>
              <a:rPr lang="en-US" dirty="0"/>
              <a:t> b = 10</a:t>
            </a:r>
          </a:p>
          <a:p>
            <a:pPr>
              <a:buNone/>
            </a:pPr>
            <a:r>
              <a:rPr lang="en-US" dirty="0"/>
              <a:t> c = 50</a:t>
            </a:r>
          </a:p>
          <a:p>
            <a:pPr>
              <a:buNone/>
            </a:pPr>
            <a:r>
              <a:rPr lang="en-US" dirty="0"/>
              <a:t> a = 5</a:t>
            </a:r>
          </a:p>
          <a:p>
            <a:pPr>
              <a:buNone/>
            </a:pPr>
            <a:r>
              <a:rPr lang="en-US" dirty="0"/>
              <a:t> b = 20</a:t>
            </a:r>
          </a:p>
          <a:p>
            <a:pPr>
              <a:buNone/>
            </a:pPr>
            <a:r>
              <a:rPr lang="en-US" dirty="0"/>
              <a:t> c = 100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Code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102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class D is a public derivation of the base class B.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Therefore, D inherits all the public members of B and retains their visibility.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Thus a public member of the </a:t>
            </a:r>
            <a:r>
              <a:rPr lang="en-US" dirty="0">
                <a:solidFill>
                  <a:srgbClr val="FF0000"/>
                </a:solidFill>
              </a:rPr>
              <a:t>Base class B is also a public </a:t>
            </a:r>
            <a:r>
              <a:rPr lang="en-US" dirty="0"/>
              <a:t>member of the derived class D.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private members of B cannot be inherited by class D.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class D, in effect, will have more members than what it contains at the time of declaration.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more members to a class by Public derivation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5562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Public derivation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program illustrates that the objects of class D have access to all the public members of B.</a:t>
            </a:r>
          </a:p>
          <a:p>
            <a:pPr algn="just"/>
            <a:r>
              <a:rPr lang="en-US" dirty="0"/>
              <a:t> Let us have a look at the functions </a:t>
            </a:r>
            <a:r>
              <a:rPr lang="en-US" dirty="0" err="1"/>
              <a:t>show_a</a:t>
            </a:r>
            <a:r>
              <a:rPr lang="en-US" dirty="0"/>
              <a:t>() and </a:t>
            </a:r>
            <a:r>
              <a:rPr lang="en-US" dirty="0" err="1"/>
              <a:t>mul</a:t>
            </a:r>
            <a:r>
              <a:rPr lang="en-US" dirty="0"/>
              <a:t>();</a:t>
            </a:r>
          </a:p>
          <a:p>
            <a:pPr algn="just"/>
            <a:r>
              <a:rPr lang="en-US" dirty="0"/>
              <a:t>Although the data member </a:t>
            </a:r>
            <a:r>
              <a:rPr lang="en-US" dirty="0">
                <a:solidFill>
                  <a:srgbClr val="FF0000"/>
                </a:solidFill>
              </a:rPr>
              <a:t>a is private in B </a:t>
            </a:r>
            <a:r>
              <a:rPr lang="en-US" dirty="0"/>
              <a:t>and cannot be inherited, objects of  D are able to access through an inherited member function of B.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4968416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Reusability is another important feature of OOP. </a:t>
            </a:r>
          </a:p>
          <a:p>
            <a:pPr algn="just"/>
            <a:r>
              <a:rPr lang="en-US" dirty="0"/>
              <a:t>It is a good </a:t>
            </a:r>
            <a:r>
              <a:rPr lang="en-US" dirty="0">
                <a:solidFill>
                  <a:srgbClr val="FF0000"/>
                </a:solidFill>
              </a:rPr>
              <a:t>practice to reuse something </a:t>
            </a:r>
            <a:r>
              <a:rPr lang="en-US" dirty="0"/>
              <a:t>that already exists rather than trying to create the same all over again. </a:t>
            </a:r>
          </a:p>
          <a:p>
            <a:r>
              <a:rPr lang="en-US" dirty="0"/>
              <a:t>For instance, the reuse of a class that has already been tested, debugged and used many times can save the effort of developing and testing the same again.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 Private Declaration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052202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members of the derived class D is shown as follows. </a:t>
            </a:r>
          </a:p>
          <a:p>
            <a:pPr algn="just"/>
            <a:r>
              <a:rPr lang="en-US" dirty="0"/>
              <a:t>In private derivation, the </a:t>
            </a:r>
            <a:r>
              <a:rPr lang="en-US" dirty="0">
                <a:solidFill>
                  <a:srgbClr val="FF0000"/>
                </a:solidFill>
              </a:rPr>
              <a:t>public members </a:t>
            </a:r>
            <a:r>
              <a:rPr lang="en-US" dirty="0"/>
              <a:t>of the base class become </a:t>
            </a:r>
            <a:r>
              <a:rPr lang="en-US" dirty="0">
                <a:solidFill>
                  <a:srgbClr val="FF0000"/>
                </a:solidFill>
              </a:rPr>
              <a:t>private members </a:t>
            </a:r>
            <a:r>
              <a:rPr lang="en-US" dirty="0"/>
              <a:t>of the derived class. </a:t>
            </a:r>
          </a:p>
          <a:p>
            <a:pPr algn="just"/>
            <a:r>
              <a:rPr lang="en-US" dirty="0"/>
              <a:t>Therefore, the objects of D cannot have direct access to the public member functions of B. 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more members to the class (Private Declaration)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28800"/>
            <a:ext cx="455138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r>
              <a:rPr lang="en-US" dirty="0"/>
              <a:t>The statements will not work.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14600"/>
            <a:ext cx="6500813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3078163"/>
          </a:xfrm>
        </p:spPr>
        <p:txBody>
          <a:bodyPr/>
          <a:lstStyle/>
          <a:p>
            <a:r>
              <a:rPr lang="en-US" dirty="0"/>
              <a:t>However, these functions can be used inside </a:t>
            </a:r>
            <a:r>
              <a:rPr lang="en-US" dirty="0" err="1"/>
              <a:t>mul</a:t>
            </a:r>
            <a:r>
              <a:rPr lang="en-US" dirty="0"/>
              <a:t>() and display() like normal functions as shown below.</a:t>
            </a:r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352800"/>
            <a:ext cx="4916311" cy="2743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4038600" cy="601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81000"/>
            <a:ext cx="4114800" cy="594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012546" cy="457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 the values of a and b : 5 10</a:t>
            </a:r>
          </a:p>
          <a:p>
            <a:r>
              <a:rPr lang="en-US" dirty="0"/>
              <a:t>A= 5</a:t>
            </a:r>
          </a:p>
          <a:p>
            <a:r>
              <a:rPr lang="en-US" dirty="0"/>
              <a:t>B=10</a:t>
            </a:r>
          </a:p>
          <a:p>
            <a:r>
              <a:rPr lang="en-US" dirty="0"/>
              <a:t>C= 50</a:t>
            </a:r>
          </a:p>
          <a:p>
            <a:r>
              <a:rPr lang="en-US" dirty="0"/>
              <a:t>Enter the values of a and b : 12 20</a:t>
            </a:r>
          </a:p>
          <a:p>
            <a:r>
              <a:rPr lang="en-US" dirty="0"/>
              <a:t>A= 12</a:t>
            </a:r>
          </a:p>
          <a:p>
            <a:r>
              <a:rPr lang="en-US" dirty="0"/>
              <a:t>B=20</a:t>
            </a:r>
          </a:p>
          <a:p>
            <a:r>
              <a:rPr lang="en-US" dirty="0"/>
              <a:t>C=240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Suppose a base class and a derived class defines a function of the same name. 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will happen when a derived class object invokes the function? </a:t>
            </a:r>
          </a:p>
          <a:p>
            <a:pPr lvl="1"/>
            <a:r>
              <a:rPr lang="en-US" dirty="0"/>
              <a:t>In such cases, the derived class function supersedes the base class definition. </a:t>
            </a:r>
          </a:p>
          <a:p>
            <a:pPr lvl="1"/>
            <a:r>
              <a:rPr lang="en-US" dirty="0"/>
              <a:t>The base class function will be called only if the derived class does not redefine the 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Program: Inheritance using Public Specifier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C++ strongly supports the concept of reusability. </a:t>
            </a:r>
          </a:p>
          <a:p>
            <a:pPr algn="just"/>
            <a:r>
              <a:rPr lang="en-US" dirty="0"/>
              <a:t>The C++ classes can be reused in several ways.</a:t>
            </a:r>
          </a:p>
          <a:p>
            <a:pPr algn="just"/>
            <a:r>
              <a:rPr lang="en-US" dirty="0"/>
              <a:t>Once a class has been written and tested, it can be adapted by other programmers to suit their requirements. </a:t>
            </a:r>
          </a:p>
          <a:p>
            <a:pPr algn="just"/>
            <a:r>
              <a:rPr lang="en-US" dirty="0"/>
              <a:t>This is basically done by creating new classes, reusing the properties of the existing ones.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114800" cy="579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533400"/>
            <a:ext cx="4419600" cy="579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172200" y="4724400"/>
            <a:ext cx="2971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 dirty="0">
                <a:solidFill>
                  <a:srgbClr val="CC3300"/>
                </a:solidFill>
              </a:rPr>
              <a:t>Public members of base class are accessed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rgbClr val="CC3300"/>
                </a:solidFill>
              </a:rPr>
              <a:t>as public of derived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Output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pPr eaLnBrk="1" hangingPunct="1"/>
            <a:r>
              <a:rPr lang="en-US" dirty="0"/>
              <a:t>enter roll no and name 12 ABC</a:t>
            </a:r>
          </a:p>
          <a:p>
            <a:pPr eaLnBrk="1" hangingPunct="1"/>
            <a:r>
              <a:rPr lang="en-US" dirty="0"/>
              <a:t>roll no is 12</a:t>
            </a:r>
          </a:p>
          <a:p>
            <a:pPr eaLnBrk="1" hangingPunct="1"/>
            <a:r>
              <a:rPr lang="en-US" dirty="0"/>
              <a:t>and name is ABC</a:t>
            </a:r>
          </a:p>
          <a:p>
            <a:pPr eaLnBrk="1" hangingPunct="1"/>
            <a:r>
              <a:rPr lang="en-US" dirty="0"/>
              <a:t>and subjects are OOPS and</a:t>
            </a:r>
          </a:p>
          <a:p>
            <a:pPr eaLnBrk="1" hangingPunct="1">
              <a:buFontTx/>
              <a:buNone/>
            </a:pPr>
            <a:r>
              <a:rPr lang="en-US" dirty="0"/>
              <a:t>   PROGRAMMING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Program: Inheritance using Private Specifier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4191000" cy="579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57200"/>
            <a:ext cx="4114800" cy="579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Output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enter roll no and name100 ABC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roll no is 100 and name is ABC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and subjects are OOPS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Making a Private Member Inheritable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How to increase the capabilities of an existing class without modifying it?</a:t>
            </a:r>
          </a:p>
          <a:p>
            <a:pPr>
              <a:lnSpc>
                <a:spcPct val="170000"/>
              </a:lnSpc>
            </a:pPr>
            <a:r>
              <a:rPr lang="en-US" dirty="0"/>
              <a:t>A Private member of a base class cannot be inherited and therefore it is not available for the derived class directly.</a:t>
            </a:r>
          </a:p>
          <a:p>
            <a:pPr>
              <a:lnSpc>
                <a:spcPct val="170000"/>
              </a:lnSpc>
            </a:pPr>
            <a:r>
              <a:rPr lang="en-US" i="1" dirty="0">
                <a:solidFill>
                  <a:srgbClr val="FF0000"/>
                </a:solidFill>
              </a:rPr>
              <a:t>What do we do if the private data needs to be inherited by a derived class?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This can be accomplished by modifying the visibility limit of the private member by making it public.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This would make it accessible to all the other functions of the program, thus taking away the advantage of  data hiding.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C++ provides a third visibility modifier, protected, which serve a limited purpose in inheritance.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A member declared as </a:t>
            </a:r>
            <a:r>
              <a:rPr lang="en-US" dirty="0">
                <a:solidFill>
                  <a:srgbClr val="FF0000"/>
                </a:solidFill>
              </a:rPr>
              <a:t>protected </a:t>
            </a:r>
            <a:r>
              <a:rPr lang="en-US" dirty="0"/>
              <a:t>is accessible by the member functions </a:t>
            </a:r>
            <a:r>
              <a:rPr lang="en-US" dirty="0">
                <a:solidFill>
                  <a:srgbClr val="FF0000"/>
                </a:solidFill>
              </a:rPr>
              <a:t>within its class </a:t>
            </a:r>
            <a:r>
              <a:rPr lang="en-US" dirty="0"/>
              <a:t>and any </a:t>
            </a:r>
            <a:r>
              <a:rPr lang="en-US" dirty="0">
                <a:solidFill>
                  <a:srgbClr val="FF0000"/>
                </a:solidFill>
              </a:rPr>
              <a:t>class immediately derived </a:t>
            </a:r>
            <a:r>
              <a:rPr lang="en-US" dirty="0"/>
              <a:t>from it.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It cannot be accessed by the functions outside these two classes.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Access Specifier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6400800" cy="141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648788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1143000"/>
            <a:ext cx="8077200" cy="11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class can now use all the three visibility modes as illustrated below.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Protected Member inherited in Public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a protected member is </a:t>
            </a:r>
            <a:r>
              <a:rPr lang="en-US" dirty="0">
                <a:solidFill>
                  <a:srgbClr val="FF0000"/>
                </a:solidFill>
              </a:rPr>
              <a:t>inherited in public mode,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becomes </a:t>
            </a:r>
            <a:r>
              <a:rPr lang="en-US" dirty="0">
                <a:solidFill>
                  <a:srgbClr val="FF0000"/>
                </a:solidFill>
              </a:rPr>
              <a:t>protected in the derived class too </a:t>
            </a:r>
            <a:r>
              <a:rPr lang="en-US" dirty="0"/>
              <a:t>and therefore is accessible by the member functions of the </a:t>
            </a:r>
            <a:r>
              <a:rPr lang="en-US" dirty="0">
                <a:solidFill>
                  <a:srgbClr val="FF0000"/>
                </a:solidFill>
              </a:rPr>
              <a:t>derived class.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also ready for further inheritance.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mechanism of deriving a new class from an old one is called </a:t>
            </a:r>
            <a:r>
              <a:rPr lang="en-US" dirty="0">
                <a:solidFill>
                  <a:srgbClr val="FF0000"/>
                </a:solidFill>
              </a:rPr>
              <a:t>inheritance. </a:t>
            </a:r>
          </a:p>
          <a:p>
            <a:r>
              <a:rPr lang="en-US" dirty="0"/>
              <a:t>The old class is referred to as the base class and the new one is called the derived class or subclass.</a:t>
            </a:r>
          </a:p>
          <a:p>
            <a:r>
              <a:rPr lang="en-US" dirty="0"/>
              <a:t>The derived class inherits some or all of the traits from the base class.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Protected Member inherited in Private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protected member, </a:t>
            </a:r>
            <a:r>
              <a:rPr lang="en-US" dirty="0">
                <a:solidFill>
                  <a:srgbClr val="FF0000"/>
                </a:solidFill>
              </a:rPr>
              <a:t>inherited in the private mode derivation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becomes </a:t>
            </a:r>
            <a:r>
              <a:rPr lang="en-US" dirty="0">
                <a:solidFill>
                  <a:srgbClr val="FF0000"/>
                </a:solidFill>
              </a:rPr>
              <a:t>private in </a:t>
            </a:r>
            <a:r>
              <a:rPr lang="en-US" dirty="0"/>
              <a:t>the derived class.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Although it is available to the member functions of the derived class, </a:t>
            </a:r>
            <a:r>
              <a:rPr lang="en-US" dirty="0">
                <a:solidFill>
                  <a:srgbClr val="FF0000"/>
                </a:solidFill>
              </a:rPr>
              <a:t>it is not available for further inheritance (since private members cannot be inherited).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Inheritance on the Visibility of members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895703" cy="4862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also possible to inherit a base class in </a:t>
            </a:r>
            <a:r>
              <a:rPr lang="en-US" dirty="0">
                <a:solidFill>
                  <a:srgbClr val="FF0000"/>
                </a:solidFill>
              </a:rPr>
              <a:t>protected mode </a:t>
            </a:r>
            <a:r>
              <a:rPr lang="en-US" dirty="0"/>
              <a:t>(known as protected derivation).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protected derivation, both the </a:t>
            </a: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protected</a:t>
            </a:r>
            <a:r>
              <a:rPr lang="en-US" dirty="0"/>
              <a:t> members of the base class become protected members of the derived class.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of base class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/>
              <a:t>Table summarizes how visibility of base class members undergoes modifications in all the three types of derivation.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505200"/>
            <a:ext cx="7671371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a class is derived from another derived class is called multilevel inheritance. </a:t>
            </a:r>
          </a:p>
          <a:p>
            <a:pPr algn="just"/>
            <a:r>
              <a:rPr lang="en-US" dirty="0"/>
              <a:t>It is implemented by defining at least three classes. </a:t>
            </a:r>
          </a:p>
          <a:p>
            <a:pPr algn="just"/>
            <a:r>
              <a:rPr lang="en-US" dirty="0"/>
              <a:t>It has a Base class,  an intermediate base class and  a derived class.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09800"/>
            <a:ext cx="4114800" cy="40341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Derived class with multilevel inheritance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67700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Assume that </a:t>
            </a:r>
            <a:r>
              <a:rPr lang="en-US" dirty="0">
                <a:solidFill>
                  <a:srgbClr val="FF0000"/>
                </a:solidFill>
              </a:rPr>
              <a:t>the test results </a:t>
            </a:r>
            <a:r>
              <a:rPr lang="en-US" dirty="0"/>
              <a:t>of a batch of students are stored in three different classes.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FF0000"/>
                </a:solidFill>
              </a:rPr>
              <a:t>Class student </a:t>
            </a:r>
            <a:r>
              <a:rPr lang="en-US" dirty="0"/>
              <a:t>stores the roll number, 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FF0000"/>
                </a:solidFill>
              </a:rPr>
              <a:t>Class test </a:t>
            </a:r>
            <a:r>
              <a:rPr lang="en-US" dirty="0"/>
              <a:t>stores the marks obtained in two subjects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FF0000"/>
                </a:solidFill>
              </a:rPr>
              <a:t>Class result </a:t>
            </a:r>
            <a:r>
              <a:rPr lang="en-US" dirty="0"/>
              <a:t>contains the total marks obtained in the test.</a:t>
            </a:r>
          </a:p>
          <a:p>
            <a:pPr>
              <a:lnSpc>
                <a:spcPct val="160000"/>
              </a:lnSpc>
            </a:pPr>
            <a:r>
              <a:rPr lang="en-US" dirty="0"/>
              <a:t>The class result can inherit the details of the marks obtained in the test and the roll-number of students through multilevel inheritance.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4038600" cy="586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609600"/>
            <a:ext cx="4267200" cy="586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609600"/>
            <a:ext cx="5473611" cy="548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172200" y="609600"/>
            <a:ext cx="266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Since the classes are derived in public mode: private/protected/public  members of base class will remain private/protected/public in derived class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class can also inherit properties from more than one class or from more than one level. </a:t>
            </a:r>
          </a:p>
          <a:p>
            <a:pPr algn="just"/>
            <a:r>
              <a:rPr lang="en-US" dirty="0"/>
              <a:t>A derived class with only one base class, is called single inheritance and one with several base classes is called </a:t>
            </a:r>
            <a:r>
              <a:rPr lang="en-US" dirty="0">
                <a:solidFill>
                  <a:srgbClr val="FF0000"/>
                </a:solidFill>
              </a:rPr>
              <a:t>multiple inheritance.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 number :111 </a:t>
            </a:r>
          </a:p>
          <a:p>
            <a:r>
              <a:rPr lang="en-US" dirty="0"/>
              <a:t>Marks in SUB1 = 75</a:t>
            </a:r>
          </a:p>
          <a:p>
            <a:r>
              <a:rPr lang="en-US" dirty="0"/>
              <a:t> Marks in SUB2 = 56 </a:t>
            </a:r>
          </a:p>
          <a:p>
            <a:r>
              <a:rPr lang="en-US" dirty="0"/>
              <a:t>Total = 131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class can inherit the attributes of two or more classes. </a:t>
            </a:r>
          </a:p>
          <a:p>
            <a:pPr algn="just"/>
            <a:r>
              <a:rPr lang="en-US" dirty="0"/>
              <a:t>This is  known as multiple inheritance. </a:t>
            </a:r>
          </a:p>
          <a:p>
            <a:pPr algn="just"/>
            <a:r>
              <a:rPr lang="en-US" dirty="0"/>
              <a:t>It allows us to combine the features of several existing classes as starting point for defining new classes.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2209800"/>
            <a:ext cx="6461125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of Derived class with Multiple Inheritance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31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4495800"/>
            <a:ext cx="7848600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visibility may be either public or private.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base classes are separated by comma.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3810000" cy="586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609600"/>
            <a:ext cx="4343400" cy="579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Resolution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1910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At sometimes, we may face a problem in using the multiple inheritance , when a function with the same name appears in more then one base class. </a:t>
            </a:r>
          </a:p>
          <a:p>
            <a:pPr>
              <a:lnSpc>
                <a:spcPct val="150000"/>
              </a:lnSpc>
            </a:pPr>
            <a:r>
              <a:rPr lang="en-US" dirty="0"/>
              <a:t>Consider the example.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752600"/>
            <a:ext cx="3886200" cy="480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Resolution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Which display() function is used by the derived class when we inherit these two classes?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solve this problem by defining a named instance within the </a:t>
            </a:r>
            <a:r>
              <a:rPr lang="en-US" dirty="0">
                <a:solidFill>
                  <a:srgbClr val="FF0000"/>
                </a:solidFill>
              </a:rPr>
              <a:t>derived class, using the class resolution operator.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Ambiguity Resolution In Inheritance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464820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86000"/>
            <a:ext cx="693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524000"/>
            <a:ext cx="77724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Single Inheritance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0"/>
            <a:ext cx="36786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case the function in the derived class </a:t>
            </a:r>
            <a:r>
              <a:rPr lang="en-US" dirty="0">
                <a:solidFill>
                  <a:srgbClr val="FF0000"/>
                </a:solidFill>
              </a:rPr>
              <a:t>overrides the inherited </a:t>
            </a:r>
            <a:r>
              <a:rPr lang="en-US" dirty="0"/>
              <a:t>function and therefore, a simple call to display() by B type object will invoke function defined in B only.</a:t>
            </a:r>
          </a:p>
          <a:p>
            <a:pPr>
              <a:lnSpc>
                <a:spcPct val="150000"/>
              </a:lnSpc>
            </a:pPr>
            <a:r>
              <a:rPr lang="en-US" dirty="0"/>
              <a:t>However, we may invoke the function defined in </a:t>
            </a:r>
            <a:r>
              <a:rPr lang="en-US" dirty="0">
                <a:solidFill>
                  <a:srgbClr val="FF0000"/>
                </a:solidFill>
              </a:rPr>
              <a:t>A by using the scope </a:t>
            </a:r>
            <a:r>
              <a:rPr lang="en-US" dirty="0"/>
              <a:t>resolution operator to specify the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Inheritance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2424545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524000"/>
            <a:ext cx="2708352" cy="220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524000"/>
            <a:ext cx="2590800" cy="2209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114800"/>
            <a:ext cx="23622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4114800"/>
            <a:ext cx="2667000" cy="2438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Single Inheritance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905000"/>
            <a:ext cx="178904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43200"/>
            <a:ext cx="609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399" y="5334000"/>
            <a:ext cx="3253339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When more than one classes are derived from a single base class, such inheritance is known as </a:t>
            </a:r>
            <a:r>
              <a:rPr lang="en-US" b="1" dirty="0"/>
              <a:t>Hierarchical Inheritance</a:t>
            </a:r>
            <a:r>
              <a:rPr lang="en-US" dirty="0"/>
              <a:t>, where features that are common in lower level are included in parent class.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Problems where hierarchy has to be maintained can be solved easily using this inheritance.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Hierarchical classification of Students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489122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 bank accounts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28800"/>
            <a:ext cx="6540049" cy="399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3"/>
          </a:xfrm>
        </p:spPr>
        <p:txBody>
          <a:bodyPr/>
          <a:lstStyle/>
          <a:p>
            <a:pPr eaLnBrk="1" hangingPunct="1"/>
            <a:r>
              <a:rPr lang="en-US" sz="320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4724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college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protected: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char name[12];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&lt;&lt;"name of college is"&lt;&lt;name&lt;&lt;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college()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&lt;&lt;"constructor of college is called"&lt;&lt;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(name, "PIET");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}};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731838"/>
            <a:ext cx="5105400" cy="6049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200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cse_dept</a:t>
            </a:r>
            <a:r>
              <a:rPr lang="en-US" sz="22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: public college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faculty;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get_faculty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&lt;&lt;"enter no of faculty members  in CSE" &lt;&lt;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&gt;&gt;faculty;}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void display()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  // now a protected member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cse_dept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&lt;&lt;"no of teachers in CSE "&lt;&lt;faculty&lt;&lt;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4038600" cy="5592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ece_dept</a:t>
            </a:r>
            <a:r>
              <a:rPr lang="en-US" sz="2400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: public college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faculty;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get_faculty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&lt;&lt;"enter no of faculty members  in ECE"&lt;&lt;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&gt;&gt;faculty;}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display()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();// now a protected member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ece_dept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&lt;&lt;"no of teachers in ECE "&lt;&lt;faculty&lt;&lt;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;}};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609600"/>
            <a:ext cx="4038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cse_dept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C.get_faculty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ece_dept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E.get_faculty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E.display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constructor of college is called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constructor of college is called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enter no of faculty members  in CSE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enter no of faculty members  in ECE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36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 of college is PIET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of teachers in CSE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 of college is PIET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of teachers in ECE 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Hybrid inheritance is combination of two or more inheritances such as single, multiple, multilevel or Hierarchical inheritances.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Exmple </a:t>
            </a:r>
            <a:r>
              <a:rPr lang="en-US" dirty="0"/>
              <a:t>of Hybrid Inheritance: Multilevel, Multiple inheritance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33600"/>
            <a:ext cx="6469977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3733799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57200"/>
            <a:ext cx="4591050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Derived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459163"/>
          </a:xfrm>
        </p:spPr>
        <p:txBody>
          <a:bodyPr/>
          <a:lstStyle/>
          <a:p>
            <a:r>
              <a:rPr lang="en-US" dirty="0"/>
              <a:t>A derived class can be defined by specifying its relationship with the base class in addition to its own details. </a:t>
            </a:r>
          </a:p>
          <a:p>
            <a:r>
              <a:rPr lang="en-US" dirty="0"/>
              <a:t>The general for of deriving a derived class is :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9624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304800"/>
            <a:ext cx="4191000" cy="617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04800"/>
            <a:ext cx="4114800" cy="617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 no123</a:t>
            </a:r>
          </a:p>
          <a:p>
            <a:r>
              <a:rPr lang="en-US" dirty="0"/>
              <a:t>Marks obtained:</a:t>
            </a:r>
          </a:p>
          <a:p>
            <a:r>
              <a:rPr lang="en-US" dirty="0"/>
              <a:t>part1=27.5</a:t>
            </a:r>
          </a:p>
          <a:p>
            <a:r>
              <a:rPr lang="en-US" dirty="0"/>
              <a:t>part2=33</a:t>
            </a:r>
          </a:p>
          <a:p>
            <a:r>
              <a:rPr lang="en-US" dirty="0"/>
              <a:t>sports:6</a:t>
            </a:r>
          </a:p>
          <a:p>
            <a:r>
              <a:rPr lang="en-US" dirty="0"/>
              <a:t>Total Score=66.5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Derived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The colon indicates that the derived class name is derived from the base class name. </a:t>
            </a:r>
          </a:p>
          <a:p>
            <a:r>
              <a:rPr lang="en-US" dirty="0"/>
              <a:t>The visibility mode is optional and if present, may be  either private or public. </a:t>
            </a:r>
          </a:p>
          <a:p>
            <a:r>
              <a:rPr lang="en-US" dirty="0"/>
              <a:t>The default visibility mode is private. </a:t>
            </a:r>
          </a:p>
          <a:p>
            <a:r>
              <a:rPr lang="en-US" dirty="0"/>
              <a:t>Visibility mode specifies whether the feature of the base class are </a:t>
            </a:r>
            <a:r>
              <a:rPr lang="en-US" i="1" dirty="0">
                <a:solidFill>
                  <a:srgbClr val="FF0000"/>
                </a:solidFill>
              </a:rPr>
              <a:t>privately derived or publicly derived.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752600"/>
            <a:ext cx="8032937" cy="449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2153</Words>
  <Application>Microsoft Office PowerPoint</Application>
  <PresentationFormat>On-screen Show (4:3)</PresentationFormat>
  <Paragraphs>252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Times New Roman</vt:lpstr>
      <vt:lpstr>Office Theme</vt:lpstr>
      <vt:lpstr>Default Design</vt:lpstr>
      <vt:lpstr>Inheritance </vt:lpstr>
      <vt:lpstr>Inheritance</vt:lpstr>
      <vt:lpstr>Inheritance</vt:lpstr>
      <vt:lpstr>Inheritance</vt:lpstr>
      <vt:lpstr>Inheritance</vt:lpstr>
      <vt:lpstr>Forms of Inheritance</vt:lpstr>
      <vt:lpstr>Defining Derived Classes</vt:lpstr>
      <vt:lpstr>Defining Derived Classes</vt:lpstr>
      <vt:lpstr>Examples</vt:lpstr>
      <vt:lpstr>Key Points : Private Derivation</vt:lpstr>
      <vt:lpstr>Key Points : Public Derivation</vt:lpstr>
      <vt:lpstr>Key Points</vt:lpstr>
      <vt:lpstr>Single Inheritance</vt:lpstr>
      <vt:lpstr>PowerPoint Presentation</vt:lpstr>
      <vt:lpstr>PowerPoint Presentation</vt:lpstr>
      <vt:lpstr>Output</vt:lpstr>
      <vt:lpstr>Code Walkthrough</vt:lpstr>
      <vt:lpstr>Adding more members to a class by Public derivation</vt:lpstr>
      <vt:lpstr>Public derivation </vt:lpstr>
      <vt:lpstr>Case: Private Declaration</vt:lpstr>
      <vt:lpstr>Private Declaration</vt:lpstr>
      <vt:lpstr>Adding more members to the class (Private Declaration)</vt:lpstr>
      <vt:lpstr>Private Declaration</vt:lpstr>
      <vt:lpstr>Private Declaration</vt:lpstr>
      <vt:lpstr>PowerPoint Presentation</vt:lpstr>
      <vt:lpstr>PowerPoint Presentation</vt:lpstr>
      <vt:lpstr>Output</vt:lpstr>
      <vt:lpstr>Key point</vt:lpstr>
      <vt:lpstr>Program: Inheritance using Public Specifier</vt:lpstr>
      <vt:lpstr>PowerPoint Presentation</vt:lpstr>
      <vt:lpstr>Output</vt:lpstr>
      <vt:lpstr>Program: Inheritance using Private Specifier</vt:lpstr>
      <vt:lpstr>PowerPoint Presentation</vt:lpstr>
      <vt:lpstr>Output</vt:lpstr>
      <vt:lpstr>Making a Private Member Inheritable</vt:lpstr>
      <vt:lpstr>Summary </vt:lpstr>
      <vt:lpstr>Protected  Modifier</vt:lpstr>
      <vt:lpstr>Access Specifier</vt:lpstr>
      <vt:lpstr>Protected Member inherited in Public Mode</vt:lpstr>
      <vt:lpstr>Protected Member inherited in Private Mode</vt:lpstr>
      <vt:lpstr>Effect of Inheritance on the Visibility of members</vt:lpstr>
      <vt:lpstr>Key points</vt:lpstr>
      <vt:lpstr>Visibility of base class members</vt:lpstr>
      <vt:lpstr>Multilevel Inheritance</vt:lpstr>
      <vt:lpstr>Multilevel Inheritance</vt:lpstr>
      <vt:lpstr>Example: A Derived class with multilevel inheritance</vt:lpstr>
      <vt:lpstr>Example: </vt:lpstr>
      <vt:lpstr>PowerPoint Presentation</vt:lpstr>
      <vt:lpstr>PowerPoint Presentation</vt:lpstr>
      <vt:lpstr>Output</vt:lpstr>
      <vt:lpstr>Multiple Inheritance</vt:lpstr>
      <vt:lpstr>Multiple Inheritance</vt:lpstr>
      <vt:lpstr>Syntax of Derived class with Multiple Inheritance</vt:lpstr>
      <vt:lpstr>PowerPoint Presentation</vt:lpstr>
      <vt:lpstr>Ambiguity Resolution In Inheritance</vt:lpstr>
      <vt:lpstr>Ambiguity Resolution In Inheritance</vt:lpstr>
      <vt:lpstr>Ambiguity Resolution In Inheritance</vt:lpstr>
      <vt:lpstr>Ambiguity in Single Inheritance</vt:lpstr>
      <vt:lpstr>Ambiguity in Single Inheritance</vt:lpstr>
      <vt:lpstr>Ambiguity in Single Inheritance</vt:lpstr>
      <vt:lpstr>Hierarchical Inheritance</vt:lpstr>
      <vt:lpstr>Hierarchical classification of Students</vt:lpstr>
      <vt:lpstr>Classification of  bank accounts</vt:lpstr>
      <vt:lpstr>Example</vt:lpstr>
      <vt:lpstr>PowerPoint Presentation</vt:lpstr>
      <vt:lpstr>OUTPUT</vt:lpstr>
      <vt:lpstr>Hybrid Inheritance</vt:lpstr>
      <vt:lpstr>Exmple of Hybrid Inheritance: Multilevel, Multiple inheritance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Power</dc:creator>
  <cp:lastModifiedBy>Neetu Sardana</cp:lastModifiedBy>
  <cp:revision>150</cp:revision>
  <dcterms:created xsi:type="dcterms:W3CDTF">2006-08-16T00:00:00Z</dcterms:created>
  <dcterms:modified xsi:type="dcterms:W3CDTF">2021-02-16T04:52:48Z</dcterms:modified>
</cp:coreProperties>
</file>