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9" r:id="rId2"/>
    <p:sldId id="261" r:id="rId3"/>
    <p:sldId id="262" r:id="rId4"/>
    <p:sldId id="263" r:id="rId5"/>
    <p:sldId id="258" r:id="rId6"/>
    <p:sldId id="260" r:id="rId7"/>
    <p:sldId id="265" r:id="rId8"/>
    <p:sldId id="266" r:id="rId9"/>
    <p:sldId id="264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9E92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-2892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/>
              <a:t>Jaypee Institute of Information Technology, Noida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4AAB8B-E2EC-482F-B66E-CC7B13559872}" type="datetimeFigureOut">
              <a:rPr lang="en-IN" smtClean="0"/>
              <a:pPr/>
              <a:t>01-02-2021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CFEAA9-CC63-4453-9BB0-9DFD83648C9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/>
              <a:t>Jaypee Institute of Information Technology, Noida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8055F3-B35E-4BF2-8D5C-FC2094A0E1E1}" type="datetimeFigureOut">
              <a:rPr lang="en-IN" smtClean="0"/>
              <a:pPr/>
              <a:t>01-02-2021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736CF3-4EC5-4372-AF5C-5429E45FDA51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IN"/>
              <a:t>Jaypee Institute of Information Technology, Noida</a:t>
            </a:r>
          </a:p>
        </p:txBody>
      </p:sp>
    </p:spTree>
    <p:extLst>
      <p:ext uri="{BB962C8B-B14F-4D97-AF65-F5344CB8AC3E}">
        <p14:creationId xmlns:p14="http://schemas.microsoft.com/office/powerpoint/2010/main" val="1909147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44624"/>
            <a:ext cx="8172400" cy="792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600" y="980728"/>
            <a:ext cx="8172400" cy="5390059"/>
          </a:xfrm>
        </p:spPr>
        <p:txBody>
          <a:bodyPr/>
          <a:lstStyle>
            <a:lvl4pPr>
              <a:defRPr/>
            </a:lvl4pPr>
          </a:lstStyle>
          <a:p>
            <a:pPr lvl="0"/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71600" y="6492875"/>
            <a:ext cx="2061592" cy="365125"/>
          </a:xfrm>
        </p:spPr>
        <p:txBody>
          <a:bodyPr/>
          <a:lstStyle/>
          <a:p>
            <a:fld id="{8A10081B-4C6B-4497-8AF3-BDDF35765BE4}" type="datetime1">
              <a:rPr lang="en-IN" smtClean="0"/>
              <a:t>01-02-2021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31840" y="6492875"/>
            <a:ext cx="2895600" cy="365125"/>
          </a:xfrm>
        </p:spPr>
        <p:txBody>
          <a:bodyPr/>
          <a:lstStyle>
            <a:lvl1pPr>
              <a:defRPr b="1">
                <a:latin typeface="Cambria" pitchFamily="18" charset="0"/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16216" y="6492875"/>
            <a:ext cx="2627784" cy="365125"/>
          </a:xfrm>
        </p:spPr>
        <p:txBody>
          <a:bodyPr/>
          <a:lstStyle/>
          <a:p>
            <a:fld id="{C9A0615A-79E6-423C-A6E2-DC5FF8B742A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BDF73-C52E-46AA-A15B-62E5771CF585}" type="datetime1">
              <a:rPr lang="en-IN" smtClean="0"/>
              <a:t>01-02-2021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0615A-79E6-423C-A6E2-DC5FF8B742A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04BC1-6055-4E41-9A83-2BC352A3355B}" type="datetime1">
              <a:rPr lang="en-IN" smtClean="0"/>
              <a:t>01-02-2021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0615A-79E6-423C-A6E2-DC5FF8B742A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8EFA1-1C52-41B1-A329-51C1D0330AC9}" type="datetime1">
              <a:rPr lang="en-IN" smtClean="0"/>
              <a:t>01-02-2021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0615A-79E6-423C-A6E2-DC5FF8B742A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9BADE-62FF-4175-9E2A-4F96683F2B80}" type="datetime1">
              <a:rPr lang="en-IN" smtClean="0"/>
              <a:t>01-02-2021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0615A-79E6-423C-A6E2-DC5FF8B742A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CF091-0D7D-400C-9539-005D2EB09177}" type="datetime1">
              <a:rPr lang="en-IN" smtClean="0"/>
              <a:t>01-02-2021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0615A-79E6-423C-A6E2-DC5FF8B742A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64E5D-2F49-49F3-85BB-8C7164EFBB3D}" type="datetime1">
              <a:rPr lang="en-IN" smtClean="0"/>
              <a:t>01-02-2021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0615A-79E6-423C-A6E2-DC5FF8B742A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67047-5552-48B3-8E91-96D14B50B5D9}" type="datetime1">
              <a:rPr lang="en-IN" smtClean="0"/>
              <a:t>01-02-2021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0615A-79E6-423C-A6E2-DC5FF8B742A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C70C0-48AE-43B3-AD82-D0CE8157EAAF}" type="datetime1">
              <a:rPr lang="en-IN" smtClean="0"/>
              <a:t>01-02-2021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0615A-79E6-423C-A6E2-DC5FF8B742A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2A183-FB07-446D-A5E4-3F91975B5547}" type="datetime1">
              <a:rPr lang="en-IN" smtClean="0"/>
              <a:t>01-02-2021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0615A-79E6-423C-A6E2-DC5FF8B742A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20000"/>
                <a:lumOff val="80000"/>
              </a:schemeClr>
            </a:gs>
            <a:gs pos="64999">
              <a:srgbClr val="F0EBD5"/>
            </a:gs>
            <a:gs pos="100000">
              <a:srgbClr val="D1C39F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5616" y="1556792"/>
            <a:ext cx="745232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E03B55-8812-41FD-B69D-BD1BD59B99C5}" type="datetime1">
              <a:rPr lang="en-IN" smtClean="0"/>
              <a:t>01-02-2021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A0615A-79E6-423C-A6E2-DC5FF8B742A7}" type="slidenum">
              <a:rPr lang="en-IN" smtClean="0"/>
              <a:pPr/>
              <a:t>‹#›</a:t>
            </a:fld>
            <a:endParaRPr lang="en-IN"/>
          </a:p>
        </p:txBody>
      </p:sp>
      <p:pic>
        <p:nvPicPr>
          <p:cNvPr id="1028" name="Picture 4" descr="C:\Users\Raju Pal\Downloads\Logo-jiit.png"/>
          <p:cNvPicPr>
            <a:picLocks noChangeAspect="1" noChangeArrowheads="1"/>
          </p:cNvPicPr>
          <p:nvPr userDrawn="1"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35496" y="44624"/>
            <a:ext cx="792088" cy="792088"/>
          </a:xfrm>
          <a:prstGeom prst="rect">
            <a:avLst/>
          </a:prstGeom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1" name="Rectangle 10"/>
          <p:cNvSpPr/>
          <p:nvPr userDrawn="1"/>
        </p:nvSpPr>
        <p:spPr>
          <a:xfrm>
            <a:off x="0" y="908720"/>
            <a:ext cx="827584" cy="5976664"/>
          </a:xfrm>
          <a:prstGeom prst="rect">
            <a:avLst/>
          </a:prstGeom>
          <a:gradFill>
            <a:gsLst>
              <a:gs pos="0">
                <a:srgbClr val="5E9EFF"/>
              </a:gs>
              <a:gs pos="14000">
                <a:schemeClr val="tx2">
                  <a:lumMod val="20000"/>
                  <a:lumOff val="80000"/>
                </a:schemeClr>
              </a:gs>
              <a:gs pos="70000">
                <a:srgbClr val="C4D6EB"/>
              </a:gs>
              <a:gs pos="100000">
                <a:srgbClr val="FFEBFA"/>
              </a:gs>
            </a:gsLst>
            <a:lin ang="12000000" scaled="0"/>
          </a:gra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IN" sz="2400" dirty="0">
                <a:solidFill>
                  <a:schemeClr val="tx2"/>
                </a:solidFill>
                <a:latin typeface="Cambria" pitchFamily="18" charset="0"/>
              </a:rPr>
              <a:t>Department of CSE/IT</a:t>
            </a:r>
          </a:p>
          <a:p>
            <a:pPr algn="ctr"/>
            <a:r>
              <a:rPr lang="en-IN" sz="2400" dirty="0">
                <a:solidFill>
                  <a:schemeClr val="tx2"/>
                </a:solidFill>
                <a:latin typeface="Cambria" pitchFamily="18" charset="0"/>
              </a:rPr>
              <a:t>Object</a:t>
            </a:r>
            <a:r>
              <a:rPr lang="en-IN" sz="2400" baseline="0" dirty="0">
                <a:solidFill>
                  <a:schemeClr val="tx2"/>
                </a:solidFill>
                <a:latin typeface="Cambria" pitchFamily="18" charset="0"/>
              </a:rPr>
              <a:t>  Oriented Programming</a:t>
            </a:r>
            <a:endParaRPr lang="en-IN" sz="2400" dirty="0">
              <a:solidFill>
                <a:schemeClr val="tx2"/>
              </a:solidFill>
              <a:latin typeface="Cambria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616" y="3212976"/>
            <a:ext cx="7772400" cy="1794123"/>
          </a:xfrm>
        </p:spPr>
        <p:txBody>
          <a:bodyPr/>
          <a:lstStyle/>
          <a:p>
            <a:pPr algn="ctr"/>
            <a:r>
              <a:rPr lang="en-IN" sz="4400" dirty="0">
                <a:solidFill>
                  <a:schemeClr val="accent3">
                    <a:lumMod val="50000"/>
                  </a:schemeClr>
                </a:solidFill>
              </a:rPr>
              <a:t>Operator Overloading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608" y="980728"/>
            <a:ext cx="7772400" cy="1500187"/>
          </a:xfrm>
        </p:spPr>
        <p:txBody>
          <a:bodyPr/>
          <a:lstStyle/>
          <a:p>
            <a:r>
              <a:rPr lang="en-IN" dirty="0"/>
              <a:t>Polymorphism in C++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15616" y="6356350"/>
            <a:ext cx="2133600" cy="365125"/>
          </a:xfrm>
        </p:spPr>
        <p:txBody>
          <a:bodyPr/>
          <a:lstStyle/>
          <a:p>
            <a:fld id="{1EF30227-58B4-4DE9-AAB2-CE4AA2CCE7BF}" type="datetime1">
              <a:rPr lang="en-IN" smtClean="0"/>
              <a:t>01-02-2021</a:t>
            </a:fld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0615A-79E6-423C-A6E2-DC5FF8B742A7}" type="slidenum">
              <a:rPr lang="en-IN" smtClean="0"/>
              <a:pPr/>
              <a:t>1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600" y="908720"/>
            <a:ext cx="8172400" cy="5462067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operator overloading functions for overloading (), [], -&gt; or the assignment operators </a:t>
            </a:r>
            <a:r>
              <a:rPr lang="en-US" sz="2400" b="1" dirty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must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be declared as a class member.</a:t>
            </a:r>
          </a:p>
          <a:p>
            <a:pPr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All other operators may be declared as non-member functions.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Operator overload function is a function just like any other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Can be called like any other – e.g.,</a:t>
            </a:r>
          </a:p>
          <a:p>
            <a:pPr lvl="1" algn="ctr">
              <a:buFontTx/>
              <a:buNone/>
            </a:pP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a.operator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+(b)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++ provides the following short-hand</a:t>
            </a:r>
          </a:p>
          <a:p>
            <a:pPr algn="ctr">
              <a:buFontTx/>
              <a:buNone/>
            </a:pP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a+b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If operator overload function is declared global then</a:t>
            </a:r>
          </a:p>
          <a:p>
            <a:pPr lvl="1" algn="ctr">
              <a:buFontTx/>
              <a:buNone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operator+(a, b)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also reduces to the following short-hand</a:t>
            </a:r>
          </a:p>
          <a:p>
            <a:pPr algn="ctr">
              <a:buFontTx/>
              <a:buNone/>
            </a:pP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a+b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None/>
              <a:defRPr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6A100-6A95-41F0-A3B8-BD38C012FD39}" type="datetime1">
              <a:rPr lang="en-IN" smtClean="0"/>
              <a:t>01-02-2021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0615A-79E6-423C-A6E2-DC5FF8B742A7}" type="slidenum">
              <a:rPr lang="en-IN" smtClean="0"/>
              <a:pPr/>
              <a:t>10</a:t>
            </a:fld>
            <a:endParaRPr lang="en-I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To use any operators on a class object,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…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9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The operator must be overloaded for that class.</a:t>
            </a:r>
          </a:p>
          <a:p>
            <a:pPr>
              <a:lnSpc>
                <a:spcPct val="90000"/>
              </a:lnSpc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Three Exceptions: </a:t>
            </a:r>
            <a:r>
              <a:rPr lang="en-US" sz="2800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{overloading not required}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9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Assignment operator (</a:t>
            </a:r>
            <a:r>
              <a:rPr lang="en-US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2">
              <a:lnSpc>
                <a:spcPct val="90000"/>
              </a:lnSpc>
            </a:pP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Memberwise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assignment between objects</a:t>
            </a:r>
            <a:endParaRPr lang="en-US" sz="2800" dirty="0">
              <a:solidFill>
                <a:srgbClr val="990033"/>
              </a:solidFill>
              <a:latin typeface="Times New Roman" pitchFamily="18" charset="0"/>
              <a:cs typeface="Times New Roman" pitchFamily="18" charset="0"/>
            </a:endParaRPr>
          </a:p>
          <a:p>
            <a:pPr lvl="2">
              <a:lnSpc>
                <a:spcPct val="90000"/>
              </a:lnSpc>
            </a:pPr>
            <a:r>
              <a:rPr lang="en-US" sz="2800" dirty="0">
                <a:solidFill>
                  <a:srgbClr val="990033"/>
                </a:solidFill>
                <a:latin typeface="Times New Roman" pitchFamily="18" charset="0"/>
                <a:cs typeface="Times New Roman" pitchFamily="18" charset="0"/>
              </a:rPr>
              <a:t>Dangerous for classes with pointer members!!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9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Address operator (</a:t>
            </a:r>
            <a:r>
              <a:rPr lang="en-US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&amp;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2">
              <a:lnSpc>
                <a:spcPct val="90000"/>
              </a:lnSpc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Returns address of the object in memory.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Comma operator (</a:t>
            </a:r>
            <a:r>
              <a:rPr lang="en-US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2">
              <a:lnSpc>
                <a:spcPct val="9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Evaluates expression to its left then the expression to its right.</a:t>
            </a:r>
          </a:p>
          <a:p>
            <a:pPr lvl="2">
              <a:lnSpc>
                <a:spcPct val="9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Returns the value of the expression to its right.</a:t>
            </a:r>
          </a:p>
          <a:p>
            <a:endParaRPr lang="en-IN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2F8E3-B732-4764-B113-FD1132952402}" type="datetime1">
              <a:rPr lang="en-IN" smtClean="0"/>
              <a:t>01-02-2021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0615A-79E6-423C-A6E2-DC5FF8B742A7}" type="slidenum">
              <a:rPr lang="en-IN" smtClean="0"/>
              <a:pPr/>
              <a:t>11</a:t>
            </a:fld>
            <a:endParaRPr lang="en-I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Operator Functions as Class Members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Leftmost operand must be of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same class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as operator function.</a:t>
            </a: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Use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this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keyword to implicitly get left operand argument.</a:t>
            </a: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Operators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()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[]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-&gt;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or any assignment operator must be overloaded as a class member function.</a:t>
            </a: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Called when</a:t>
            </a:r>
          </a:p>
          <a:p>
            <a:pPr lvl="1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Left operand of binary operator is of this class.</a:t>
            </a:r>
          </a:p>
          <a:p>
            <a:pPr lvl="1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Single operand of unary operator is of this class.</a:t>
            </a:r>
          </a:p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83807-2601-48DF-8487-D5398A60E17A}" type="datetime1">
              <a:rPr lang="en-IN" smtClean="0"/>
              <a:t>01-02-2021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0615A-79E6-423C-A6E2-DC5FF8B742A7}" type="slidenum">
              <a:rPr lang="en-IN" smtClean="0"/>
              <a:pPr/>
              <a:t>12</a:t>
            </a:fld>
            <a:endParaRPr lang="en-I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Operator Functions as Global Members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Need parameters for both operands.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Can have object of different class than operator.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Can be made a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friend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to access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private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or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protected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data.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/>
              <a:t>Stream Insertion and Extraction Operators as Global Functions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Overload </a:t>
            </a:r>
            <a:r>
              <a:rPr lang="en-US" sz="1600" b="1" dirty="0">
                <a:latin typeface="Courier New" pitchFamily="49" charset="0"/>
              </a:rPr>
              <a:t>&lt;&lt;</a:t>
            </a:r>
            <a:r>
              <a:rPr lang="en-US" dirty="0"/>
              <a:t> operator used where</a:t>
            </a:r>
          </a:p>
          <a:p>
            <a:pPr lvl="3">
              <a:lnSpc>
                <a:spcPct val="90000"/>
              </a:lnSpc>
            </a:pPr>
            <a:r>
              <a:rPr lang="en-US" dirty="0"/>
              <a:t>Left operand of type </a:t>
            </a:r>
            <a:r>
              <a:rPr lang="en-US" sz="1600" b="1" dirty="0" err="1">
                <a:latin typeface="Courier New" pitchFamily="49" charset="0"/>
              </a:rPr>
              <a:t>ostream</a:t>
            </a:r>
            <a:r>
              <a:rPr lang="en-US" sz="1600" b="1" dirty="0">
                <a:latin typeface="Courier New" pitchFamily="49" charset="0"/>
              </a:rPr>
              <a:t> &amp;</a:t>
            </a:r>
          </a:p>
          <a:p>
            <a:pPr lvl="4">
              <a:lnSpc>
                <a:spcPct val="90000"/>
              </a:lnSpc>
            </a:pPr>
            <a:r>
              <a:rPr lang="en-US" dirty="0"/>
              <a:t>Such as </a:t>
            </a:r>
            <a:r>
              <a:rPr lang="en-US" b="1" dirty="0" err="1">
                <a:latin typeface="Courier New" pitchFamily="49" charset="0"/>
              </a:rPr>
              <a:t>cout</a:t>
            </a:r>
            <a:r>
              <a:rPr lang="en-US" dirty="0"/>
              <a:t> object in </a:t>
            </a:r>
            <a:r>
              <a:rPr lang="en-US" b="1" dirty="0" err="1">
                <a:latin typeface="Courier New" pitchFamily="49" charset="0"/>
              </a:rPr>
              <a:t>cout</a:t>
            </a:r>
            <a:r>
              <a:rPr lang="en-US" b="1" dirty="0">
                <a:latin typeface="Courier New" pitchFamily="49" charset="0"/>
              </a:rPr>
              <a:t> &lt;&lt; </a:t>
            </a:r>
            <a:r>
              <a:rPr lang="en-US" b="1" dirty="0" err="1">
                <a:latin typeface="Courier New" pitchFamily="49" charset="0"/>
              </a:rPr>
              <a:t>classObject</a:t>
            </a:r>
            <a:endParaRPr lang="en-US" b="1" dirty="0">
              <a:latin typeface="Courier New" pitchFamily="49" charset="0"/>
            </a:endParaRPr>
          </a:p>
          <a:p>
            <a:pPr lvl="2">
              <a:lnSpc>
                <a:spcPct val="90000"/>
              </a:lnSpc>
            </a:pPr>
            <a:r>
              <a:rPr lang="en-US" dirty="0"/>
              <a:t>Overload </a:t>
            </a:r>
            <a:r>
              <a:rPr lang="en-US" sz="1600" b="1" dirty="0">
                <a:latin typeface="Courier New" pitchFamily="49" charset="0"/>
              </a:rPr>
              <a:t>&gt;&gt;</a:t>
            </a:r>
            <a:r>
              <a:rPr lang="en-US" dirty="0"/>
              <a:t> has left operand of </a:t>
            </a:r>
            <a:r>
              <a:rPr lang="en-US" sz="1600" b="1" dirty="0" err="1">
                <a:latin typeface="Courier New" pitchFamily="49" charset="0"/>
              </a:rPr>
              <a:t>istream</a:t>
            </a:r>
            <a:r>
              <a:rPr lang="en-US" sz="1600" b="1" dirty="0">
                <a:latin typeface="Courier New" pitchFamily="49" charset="0"/>
              </a:rPr>
              <a:t> &amp;</a:t>
            </a:r>
          </a:p>
          <a:p>
            <a:pPr lvl="3">
              <a:lnSpc>
                <a:spcPct val="90000"/>
              </a:lnSpc>
            </a:pPr>
            <a:r>
              <a:rPr lang="en-US" dirty="0"/>
              <a:t>Left operand of type </a:t>
            </a:r>
            <a:r>
              <a:rPr lang="en-US" sz="1600" b="1" dirty="0" err="1">
                <a:latin typeface="Courier New" pitchFamily="49" charset="0"/>
              </a:rPr>
              <a:t>istream</a:t>
            </a:r>
            <a:r>
              <a:rPr lang="en-US" sz="1600" b="1" dirty="0">
                <a:latin typeface="Courier New" pitchFamily="49" charset="0"/>
              </a:rPr>
              <a:t> &amp;</a:t>
            </a:r>
          </a:p>
          <a:p>
            <a:pPr lvl="4">
              <a:lnSpc>
                <a:spcPct val="90000"/>
              </a:lnSpc>
            </a:pPr>
            <a:r>
              <a:rPr lang="en-US" dirty="0"/>
              <a:t>Such as </a:t>
            </a:r>
            <a:r>
              <a:rPr lang="en-US" b="1" dirty="0" err="1">
                <a:latin typeface="Courier New" pitchFamily="49" charset="0"/>
              </a:rPr>
              <a:t>cin</a:t>
            </a:r>
            <a:r>
              <a:rPr lang="en-US" dirty="0"/>
              <a:t> object in </a:t>
            </a:r>
            <a:r>
              <a:rPr lang="en-US" b="1" dirty="0" err="1">
                <a:latin typeface="Courier New" pitchFamily="49" charset="0"/>
              </a:rPr>
              <a:t>cout</a:t>
            </a:r>
            <a:r>
              <a:rPr lang="en-US" b="1" dirty="0">
                <a:latin typeface="Courier New" pitchFamily="49" charset="0"/>
              </a:rPr>
              <a:t> &gt;&gt; </a:t>
            </a:r>
            <a:r>
              <a:rPr lang="en-US" b="1" dirty="0" err="1">
                <a:latin typeface="Courier New" pitchFamily="49" charset="0"/>
              </a:rPr>
              <a:t>classObject</a:t>
            </a:r>
            <a:endParaRPr lang="en-US" b="1" dirty="0">
              <a:latin typeface="Courier New" pitchFamily="49" charset="0"/>
            </a:endParaRPr>
          </a:p>
          <a:p>
            <a:pPr lvl="5">
              <a:lnSpc>
                <a:spcPct val="90000"/>
              </a:lnSpc>
            </a:pPr>
            <a:endParaRPr lang="en-US" b="1" dirty="0">
              <a:latin typeface="Courier New" pitchFamily="49" charset="0"/>
            </a:endParaRPr>
          </a:p>
          <a:p>
            <a:pPr lvl="2">
              <a:lnSpc>
                <a:spcPct val="90000"/>
              </a:lnSpc>
            </a:pPr>
            <a:r>
              <a:rPr lang="en-US" dirty="0"/>
              <a:t>Reason:– </a:t>
            </a:r>
          </a:p>
          <a:p>
            <a:pPr lvl="3">
              <a:lnSpc>
                <a:spcPct val="90000"/>
              </a:lnSpc>
            </a:pPr>
            <a:r>
              <a:rPr lang="en-US" dirty="0"/>
              <a:t>These operators are associated with class of </a:t>
            </a:r>
            <a:r>
              <a:rPr lang="en-US" i="1" dirty="0"/>
              <a:t>right</a:t>
            </a:r>
            <a:r>
              <a:rPr lang="en-US" dirty="0"/>
              <a:t> operand</a:t>
            </a:r>
          </a:p>
          <a:p>
            <a:pPr lvl="1"/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1554E-F7F5-41D9-A6E7-AABCBCC75F58}" type="datetime1">
              <a:rPr lang="en-IN" smtClean="0"/>
              <a:t>01-02-2021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0615A-79E6-423C-A6E2-DC5FF8B742A7}" type="slidenum">
              <a:rPr lang="en-IN" smtClean="0"/>
              <a:pPr/>
              <a:t>13</a:t>
            </a:fld>
            <a:endParaRPr lang="en-I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May need </a:t>
            </a:r>
            <a:r>
              <a:rPr lang="en-US" sz="2400" b="1" dirty="0">
                <a:latin typeface="Courier New" pitchFamily="49" charset="0"/>
              </a:rPr>
              <a:t>+</a:t>
            </a:r>
            <a:r>
              <a:rPr lang="en-US" dirty="0"/>
              <a:t> to be commutative</a:t>
            </a:r>
          </a:p>
          <a:p>
            <a:pPr lvl="2"/>
            <a:r>
              <a:rPr lang="en-US" dirty="0"/>
              <a:t>So both “</a:t>
            </a:r>
            <a:r>
              <a:rPr lang="en-US" b="1" dirty="0">
                <a:latin typeface="Courier New" pitchFamily="49" charset="0"/>
              </a:rPr>
              <a:t>a + b</a:t>
            </a:r>
            <a:r>
              <a:rPr lang="en-US" dirty="0"/>
              <a:t>” and “</a:t>
            </a:r>
            <a:r>
              <a:rPr lang="en-US" b="1" dirty="0">
                <a:latin typeface="Courier New" pitchFamily="49" charset="0"/>
              </a:rPr>
              <a:t>b + a</a:t>
            </a:r>
            <a:r>
              <a:rPr lang="en-US" dirty="0"/>
              <a:t>” work as expected.</a:t>
            </a:r>
          </a:p>
          <a:p>
            <a:r>
              <a:rPr lang="en-US" dirty="0"/>
              <a:t>Suppose we have two different classes</a:t>
            </a:r>
          </a:p>
          <a:p>
            <a:pPr lvl="1"/>
            <a:r>
              <a:rPr lang="en-US" dirty="0"/>
              <a:t>Overloaded operator can only be member function when its class is on left.</a:t>
            </a:r>
          </a:p>
          <a:p>
            <a:pPr lvl="3"/>
            <a:r>
              <a:rPr lang="en-US" b="1" dirty="0" err="1">
                <a:latin typeface="Courier New" pitchFamily="49" charset="0"/>
              </a:rPr>
              <a:t>HugeIntClass</a:t>
            </a:r>
            <a:r>
              <a:rPr lang="en-US" dirty="0"/>
              <a:t> </a:t>
            </a:r>
            <a:r>
              <a:rPr lang="en-US" b="1" dirty="0">
                <a:latin typeface="Courier New" pitchFamily="49" charset="0"/>
              </a:rPr>
              <a:t>+</a:t>
            </a:r>
            <a:r>
              <a:rPr lang="en-US" dirty="0"/>
              <a:t> </a:t>
            </a:r>
            <a:r>
              <a:rPr lang="en-US" b="1" dirty="0">
                <a:latin typeface="Courier New" pitchFamily="49" charset="0"/>
              </a:rPr>
              <a:t>long </a:t>
            </a:r>
            <a:r>
              <a:rPr lang="en-US" b="1" dirty="0" err="1">
                <a:latin typeface="Courier New" pitchFamily="49" charset="0"/>
              </a:rPr>
              <a:t>int</a:t>
            </a:r>
            <a:endParaRPr lang="en-US" b="1" dirty="0">
              <a:latin typeface="Courier New" pitchFamily="49" charset="0"/>
            </a:endParaRPr>
          </a:p>
          <a:p>
            <a:pPr lvl="2"/>
            <a:r>
              <a:rPr lang="en-US" dirty="0"/>
              <a:t>Can be member function</a:t>
            </a:r>
          </a:p>
          <a:p>
            <a:pPr lvl="1"/>
            <a:r>
              <a:rPr lang="en-US" dirty="0"/>
              <a:t>For the other way, you need a global overloaded function.</a:t>
            </a:r>
          </a:p>
          <a:p>
            <a:pPr lvl="3"/>
            <a:r>
              <a:rPr lang="en-US" b="1" dirty="0">
                <a:latin typeface="Courier New" pitchFamily="49" charset="0"/>
              </a:rPr>
              <a:t>long </a:t>
            </a:r>
            <a:r>
              <a:rPr lang="en-US" b="1" dirty="0" err="1">
                <a:latin typeface="Courier New" pitchFamily="49" charset="0"/>
              </a:rPr>
              <a:t>int</a:t>
            </a:r>
            <a:r>
              <a:rPr lang="en-US" dirty="0"/>
              <a:t> </a:t>
            </a:r>
            <a:r>
              <a:rPr lang="en-US" b="1" dirty="0">
                <a:latin typeface="Courier New" pitchFamily="49" charset="0"/>
              </a:rPr>
              <a:t>+</a:t>
            </a:r>
            <a:r>
              <a:rPr lang="en-US" dirty="0"/>
              <a:t> </a:t>
            </a:r>
            <a:r>
              <a:rPr lang="en-US" b="1" dirty="0" err="1">
                <a:latin typeface="Courier New" pitchFamily="49" charset="0"/>
              </a:rPr>
              <a:t>HugeIntClass</a:t>
            </a:r>
            <a:endParaRPr lang="en-US" b="1" dirty="0">
              <a:latin typeface="Courier New" pitchFamily="49" charset="0"/>
            </a:endParaRPr>
          </a:p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E2694-4649-4976-9226-EA512DAE5DDD}" type="datetime1">
              <a:rPr lang="en-IN" smtClean="0"/>
              <a:t>01-02-2021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0615A-79E6-423C-A6E2-DC5FF8B742A7}" type="slidenum">
              <a:rPr lang="en-IN" smtClean="0"/>
              <a:pPr/>
              <a:t>14</a:t>
            </a:fld>
            <a:endParaRPr lang="en-I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&lt;&lt;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&gt;&gt;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operators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Already overloaded to process each built-in type (pointers and strings).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Can also process a user-defined class.</a:t>
            </a:r>
          </a:p>
          <a:p>
            <a:pPr lvl="2">
              <a:lnSpc>
                <a:spcPct val="9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Overload using global, friend functions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Example program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Class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PhoneNumber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pPr lvl="2">
              <a:lnSpc>
                <a:spcPct val="9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Holds a telephone number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Prints out formatted number automatically.</a:t>
            </a:r>
          </a:p>
          <a:p>
            <a:pPr lvl="2">
              <a:lnSpc>
                <a:spcPct val="90000"/>
              </a:lnSpc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(123) 456-7890</a:t>
            </a:r>
          </a:p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5F653-07B7-4D28-90BA-E239366E0F4F}" type="datetime1">
              <a:rPr lang="en-IN" smtClean="0"/>
              <a:t>01-02-2021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0615A-79E6-423C-A6E2-DC5FF8B742A7}" type="slidenum">
              <a:rPr lang="en-IN" smtClean="0"/>
              <a:pPr/>
              <a:t>15</a:t>
            </a:fld>
            <a:endParaRPr lang="en-I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Cont..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FB3F8-D305-47F4-966A-B4AD10B04B66}" type="datetime1">
              <a:rPr lang="en-IN" smtClean="0"/>
              <a:t>01-02-2021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0615A-79E6-423C-A6E2-DC5FF8B742A7}" type="slidenum">
              <a:rPr lang="en-IN" smtClean="0"/>
              <a:pPr/>
              <a:t>16</a:t>
            </a:fld>
            <a:endParaRPr lang="en-IN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899592" y="873968"/>
            <a:ext cx="7010400" cy="586740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Courier New" pitchFamily="49" charset="0"/>
              </a:rPr>
              <a:t>// Overloading the stream-insertion and  stream-extraction operators.</a:t>
            </a:r>
            <a:endParaRPr kumimoji="0" lang="en-US" sz="1300" b="1" i="0" u="none" strike="noStrike" kern="1200" cap="none" spc="0" normalizeH="0" baseline="0" noProof="0" dirty="0">
              <a:ln>
                <a:noFill/>
              </a:ln>
              <a:solidFill>
                <a:srgbClr val="6600CC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urier" pitchFamily="49" charset="0"/>
              <a:ea typeface="+mn-ea"/>
              <a:cs typeface="Times New Roman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vantGarde" pitchFamily="34" charset="0"/>
                <a:ea typeface="+mn-ea"/>
                <a:cs typeface="Times New Roman" pitchFamily="18" charset="0"/>
              </a:rPr>
              <a:t>      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Courier New" pitchFamily="49" charset="0"/>
              </a:rPr>
              <a:t>#include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Courier New" pitchFamily="49" charset="0"/>
              </a:rPr>
              <a:t> &lt;</a:t>
            </a:r>
            <a:r>
              <a:rPr kumimoji="0" lang="en-US" sz="11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Courier New" pitchFamily="49" charset="0"/>
              </a:rPr>
              <a:t>iostream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Courier New" pitchFamily="49" charset="0"/>
              </a:rPr>
              <a:t>&gt;</a:t>
            </a:r>
            <a:endParaRPr kumimoji="0" lang="en-US" sz="11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urier" pitchFamily="49" charset="0"/>
              <a:ea typeface="+mn-ea"/>
              <a:cs typeface="Times New Roman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vantGarde" pitchFamily="34" charset="0"/>
                <a:ea typeface="+mn-ea"/>
                <a:cs typeface="Times New Roman" pitchFamily="18" charset="0"/>
              </a:rPr>
              <a:t>      </a:t>
            </a:r>
            <a:endParaRPr kumimoji="0" lang="en-US" sz="11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urier" pitchFamily="49" charset="0"/>
              <a:ea typeface="+mn-ea"/>
              <a:cs typeface="Times New Roman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vantGarde" pitchFamily="34" charset="0"/>
                <a:ea typeface="+mn-ea"/>
                <a:cs typeface="Times New Roman" pitchFamily="18" charset="0"/>
              </a:rPr>
              <a:t>      </a:t>
            </a:r>
            <a:r>
              <a: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Courier New" pitchFamily="49" charset="0"/>
              </a:rPr>
              <a:t>using</a:t>
            </a:r>
            <a:r>
              <a: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Courier New" pitchFamily="49" charset="0"/>
              </a:rPr>
              <a:t> std::</a:t>
            </a:r>
            <a:r>
              <a:rPr kumimoji="0" lang="en-US" sz="13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Courier New" pitchFamily="49" charset="0"/>
              </a:rPr>
              <a:t>cout</a:t>
            </a:r>
            <a:r>
              <a: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Courier New" pitchFamily="49" charset="0"/>
              </a:rPr>
              <a:t>;</a:t>
            </a:r>
            <a:endParaRPr kumimoji="0" lang="en-US" sz="13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urier" pitchFamily="49" charset="0"/>
              <a:ea typeface="+mn-ea"/>
              <a:cs typeface="Times New Roman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vantGarde" pitchFamily="34" charset="0"/>
                <a:ea typeface="+mn-ea"/>
                <a:cs typeface="Times New Roman" pitchFamily="18" charset="0"/>
              </a:rPr>
              <a:t>      </a:t>
            </a:r>
            <a:r>
              <a: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Courier New" pitchFamily="49" charset="0"/>
              </a:rPr>
              <a:t>using</a:t>
            </a:r>
            <a:r>
              <a: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Courier New" pitchFamily="49" charset="0"/>
              </a:rPr>
              <a:t> std::</a:t>
            </a:r>
            <a:r>
              <a:rPr kumimoji="0" lang="en-US" sz="13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Courier New" pitchFamily="49" charset="0"/>
              </a:rPr>
              <a:t>cin</a:t>
            </a:r>
            <a:r>
              <a: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Courier New" pitchFamily="49" charset="0"/>
              </a:rPr>
              <a:t>;</a:t>
            </a:r>
            <a:endParaRPr kumimoji="0" lang="en-US" sz="13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urier" pitchFamily="49" charset="0"/>
              <a:ea typeface="+mn-ea"/>
              <a:cs typeface="Times New Roman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vantGarde" pitchFamily="34" charset="0"/>
                <a:ea typeface="+mn-ea"/>
                <a:cs typeface="Times New Roman" pitchFamily="18" charset="0"/>
              </a:rPr>
              <a:t>      </a:t>
            </a:r>
            <a:r>
              <a: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Courier New" pitchFamily="49" charset="0"/>
              </a:rPr>
              <a:t>using</a:t>
            </a:r>
            <a:r>
              <a: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Courier New" pitchFamily="49" charset="0"/>
              </a:rPr>
              <a:t> std::</a:t>
            </a:r>
            <a:r>
              <a:rPr kumimoji="0" lang="en-US" sz="13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Courier New" pitchFamily="49" charset="0"/>
              </a:rPr>
              <a:t>endl</a:t>
            </a:r>
            <a:r>
              <a: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Courier New" pitchFamily="49" charset="0"/>
              </a:rPr>
              <a:t>;</a:t>
            </a:r>
            <a:endParaRPr kumimoji="0" lang="en-US" sz="13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urier" pitchFamily="49" charset="0"/>
              <a:ea typeface="+mn-ea"/>
              <a:cs typeface="Times New Roman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vantGarde" pitchFamily="34" charset="0"/>
                <a:ea typeface="+mn-ea"/>
                <a:cs typeface="Times New Roman" pitchFamily="18" charset="0"/>
              </a:rPr>
              <a:t>      </a:t>
            </a:r>
            <a:r>
              <a: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Courier New" pitchFamily="49" charset="0"/>
              </a:rPr>
              <a:t>using</a:t>
            </a:r>
            <a:r>
              <a: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Courier New" pitchFamily="49" charset="0"/>
              </a:rPr>
              <a:t> std::</a:t>
            </a:r>
            <a:r>
              <a:rPr kumimoji="0" lang="en-US" sz="13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Courier New" pitchFamily="49" charset="0"/>
              </a:rPr>
              <a:t>ostream</a:t>
            </a:r>
            <a:r>
              <a: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Courier New" pitchFamily="49" charset="0"/>
              </a:rPr>
              <a:t>;</a:t>
            </a:r>
            <a:endParaRPr kumimoji="0" lang="en-US" sz="13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urier" pitchFamily="49" charset="0"/>
              <a:ea typeface="+mn-ea"/>
              <a:cs typeface="Times New Roman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vantGarde" pitchFamily="34" charset="0"/>
                <a:ea typeface="+mn-ea"/>
                <a:cs typeface="Times New Roman" pitchFamily="18" charset="0"/>
              </a:rPr>
              <a:t>      </a:t>
            </a:r>
            <a:r>
              <a: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Courier New" pitchFamily="49" charset="0"/>
              </a:rPr>
              <a:t>using</a:t>
            </a:r>
            <a:r>
              <a: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Courier New" pitchFamily="49" charset="0"/>
              </a:rPr>
              <a:t> std::</a:t>
            </a:r>
            <a:r>
              <a:rPr kumimoji="0" lang="en-US" sz="13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Courier New" pitchFamily="49" charset="0"/>
              </a:rPr>
              <a:t>istream</a:t>
            </a:r>
            <a:r>
              <a: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Courier New" pitchFamily="49" charset="0"/>
              </a:rPr>
              <a:t>;</a:t>
            </a:r>
            <a:endParaRPr kumimoji="0" lang="en-US" sz="13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urier" pitchFamily="49" charset="0"/>
              <a:ea typeface="+mn-ea"/>
              <a:cs typeface="Times New Roman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vantGarde" pitchFamily="34" charset="0"/>
                <a:ea typeface="+mn-ea"/>
                <a:cs typeface="Times New Roman" pitchFamily="18" charset="0"/>
              </a:rPr>
              <a:t>    </a:t>
            </a:r>
            <a:endParaRPr kumimoji="0" lang="en-US" sz="13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urier" pitchFamily="49" charset="0"/>
              <a:ea typeface="+mn-ea"/>
              <a:cs typeface="Times New Roman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vantGarde" pitchFamily="34" charset="0"/>
                <a:ea typeface="+mn-ea"/>
                <a:cs typeface="Times New Roman" pitchFamily="18" charset="0"/>
              </a:rPr>
              <a:t>    </a:t>
            </a:r>
            <a:r>
              <a: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Courier New" pitchFamily="49" charset="0"/>
              </a:rPr>
              <a:t>#include</a:t>
            </a:r>
            <a:r>
              <a: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Courier New" pitchFamily="49" charset="0"/>
              </a:rPr>
              <a:t> &lt;</a:t>
            </a:r>
            <a:r>
              <a:rPr kumimoji="0" lang="en-US" sz="13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Courier New" pitchFamily="49" charset="0"/>
              </a:rPr>
              <a:t>iomanip</a:t>
            </a:r>
            <a:r>
              <a: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Courier New" pitchFamily="49" charset="0"/>
              </a:rPr>
              <a:t>&gt;</a:t>
            </a:r>
            <a:endParaRPr kumimoji="0" lang="en-US" sz="13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urier" pitchFamily="49" charset="0"/>
              <a:ea typeface="+mn-ea"/>
              <a:cs typeface="Times New Roman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vantGarde" pitchFamily="34" charset="0"/>
                <a:ea typeface="+mn-ea"/>
                <a:cs typeface="Times New Roman" pitchFamily="18" charset="0"/>
              </a:rPr>
              <a:t>    </a:t>
            </a:r>
            <a:endParaRPr kumimoji="0" lang="en-US" sz="13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urier" pitchFamily="49" charset="0"/>
              <a:ea typeface="+mn-ea"/>
              <a:cs typeface="Times New Roman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vantGarde" pitchFamily="34" charset="0"/>
                <a:ea typeface="+mn-ea"/>
                <a:cs typeface="Times New Roman" pitchFamily="18" charset="0"/>
              </a:rPr>
              <a:t>    </a:t>
            </a:r>
            <a:r>
              <a: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Courier New" pitchFamily="49" charset="0"/>
              </a:rPr>
              <a:t>using</a:t>
            </a:r>
            <a:r>
              <a: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Courier New" pitchFamily="49" charset="0"/>
              </a:rPr>
              <a:t> std::</a:t>
            </a:r>
            <a:r>
              <a:rPr kumimoji="0" lang="en-US" sz="13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Courier New" pitchFamily="49" charset="0"/>
              </a:rPr>
              <a:t>setw</a:t>
            </a:r>
            <a:r>
              <a: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Courier New" pitchFamily="49" charset="0"/>
              </a:rPr>
              <a:t>;</a:t>
            </a:r>
            <a:endParaRPr kumimoji="0" lang="en-US" sz="13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urier" pitchFamily="49" charset="0"/>
              <a:ea typeface="+mn-ea"/>
              <a:cs typeface="Times New Roman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vantGarde" pitchFamily="34" charset="0"/>
                <a:ea typeface="+mn-ea"/>
                <a:cs typeface="Times New Roman" pitchFamily="18" charset="0"/>
              </a:rPr>
              <a:t>    </a:t>
            </a:r>
            <a:endParaRPr kumimoji="0" lang="en-US" sz="13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urier" pitchFamily="49" charset="0"/>
              <a:ea typeface="+mn-ea"/>
              <a:cs typeface="Times New Roman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vantGarde" pitchFamily="34" charset="0"/>
                <a:ea typeface="+mn-ea"/>
                <a:cs typeface="Times New Roman" pitchFamily="18" charset="0"/>
              </a:rPr>
              <a:t>    </a:t>
            </a:r>
            <a:r>
              <a: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Courier New" pitchFamily="49" charset="0"/>
              </a:rPr>
              <a:t>// </a:t>
            </a:r>
            <a:r>
              <a:rPr kumimoji="0" lang="en-US" sz="1300" b="1" i="0" u="none" strike="noStrike" kern="1200" cap="none" spc="0" normalizeH="0" baseline="0" noProof="0" dirty="0" err="1">
                <a:ln>
                  <a:noFill/>
                </a:ln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Courier New" pitchFamily="49" charset="0"/>
              </a:rPr>
              <a:t>PhoneNumber</a:t>
            </a:r>
            <a:r>
              <a: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Courier New" pitchFamily="49" charset="0"/>
              </a:rPr>
              <a:t> class definition</a:t>
            </a:r>
            <a:endParaRPr kumimoji="0" lang="en-US" sz="13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urier" pitchFamily="49" charset="0"/>
              <a:ea typeface="+mn-ea"/>
              <a:cs typeface="Times New Roman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vantGarde" pitchFamily="34" charset="0"/>
                <a:ea typeface="+mn-ea"/>
                <a:cs typeface="Times New Roman" pitchFamily="18" charset="0"/>
              </a:rPr>
              <a:t>    </a:t>
            </a:r>
            <a:r>
              <a: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Courier New" pitchFamily="49" charset="0"/>
              </a:rPr>
              <a:t>class</a:t>
            </a:r>
            <a:r>
              <a: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Courier New" pitchFamily="49" charset="0"/>
              </a:rPr>
              <a:t> </a:t>
            </a:r>
            <a:r>
              <a:rPr kumimoji="0" lang="en-US" sz="13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Courier New" pitchFamily="49" charset="0"/>
              </a:rPr>
              <a:t>PhoneNumber</a:t>
            </a:r>
            <a:r>
              <a: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Courier New" pitchFamily="49" charset="0"/>
              </a:rPr>
              <a:t> {</a:t>
            </a:r>
            <a:endParaRPr kumimoji="0" lang="en-US" sz="13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urier" pitchFamily="49" charset="0"/>
              <a:ea typeface="+mn-ea"/>
              <a:cs typeface="Times New Roman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vantGarde" pitchFamily="34" charset="0"/>
                <a:ea typeface="+mn-ea"/>
                <a:cs typeface="Times New Roman" pitchFamily="18" charset="0"/>
              </a:rPr>
              <a:t>    </a:t>
            </a:r>
            <a:r>
              <a: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Courier New" pitchFamily="49" charset="0"/>
              </a:rPr>
              <a:t>   </a:t>
            </a:r>
            <a:r>
              <a: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Courier New" pitchFamily="49" charset="0"/>
              </a:rPr>
              <a:t>friend</a:t>
            </a:r>
            <a:r>
              <a: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Courier New" pitchFamily="49" charset="0"/>
              </a:rPr>
              <a:t> </a:t>
            </a:r>
            <a:r>
              <a:rPr kumimoji="0" lang="en-US" sz="13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Courier New" pitchFamily="49" charset="0"/>
              </a:rPr>
              <a:t>ostream</a:t>
            </a:r>
            <a:r>
              <a: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Courier New" pitchFamily="49" charset="0"/>
              </a:rPr>
              <a:t> &amp;</a:t>
            </a:r>
            <a:r>
              <a: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Courier New" pitchFamily="49" charset="0"/>
              </a:rPr>
              <a:t>operator</a:t>
            </a:r>
            <a:r>
              <a: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Courier New" pitchFamily="49" charset="0"/>
              </a:rPr>
              <a:t>&lt;&lt;( </a:t>
            </a:r>
            <a:r>
              <a:rPr kumimoji="0" lang="en-US" sz="13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Courier New" pitchFamily="49" charset="0"/>
              </a:rPr>
              <a:t>ostream</a:t>
            </a:r>
            <a:r>
              <a: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Courier New" pitchFamily="49" charset="0"/>
              </a:rPr>
              <a:t>&amp;, </a:t>
            </a:r>
            <a:r>
              <a: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Courier New" pitchFamily="49" charset="0"/>
              </a:rPr>
              <a:t>const</a:t>
            </a:r>
            <a:r>
              <a: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Courier New" pitchFamily="49" charset="0"/>
              </a:rPr>
              <a:t> </a:t>
            </a:r>
            <a:r>
              <a:rPr kumimoji="0" lang="en-US" sz="13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Courier New" pitchFamily="49" charset="0"/>
              </a:rPr>
              <a:t>PhoneNumber</a:t>
            </a:r>
            <a:r>
              <a: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Courier New" pitchFamily="49" charset="0"/>
              </a:rPr>
              <a:t> &amp; );</a:t>
            </a:r>
            <a:endParaRPr kumimoji="0" lang="en-US" sz="13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urier" pitchFamily="49" charset="0"/>
              <a:ea typeface="+mn-ea"/>
              <a:cs typeface="Times New Roman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vantGarde" pitchFamily="34" charset="0"/>
                <a:ea typeface="+mn-ea"/>
                <a:cs typeface="Times New Roman" pitchFamily="18" charset="0"/>
              </a:rPr>
              <a:t>    </a:t>
            </a:r>
            <a:r>
              <a: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Courier New" pitchFamily="49" charset="0"/>
              </a:rPr>
              <a:t>   </a:t>
            </a:r>
            <a:r>
              <a: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Courier New" pitchFamily="49" charset="0"/>
              </a:rPr>
              <a:t>friend</a:t>
            </a:r>
            <a:r>
              <a: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Courier New" pitchFamily="49" charset="0"/>
              </a:rPr>
              <a:t> </a:t>
            </a:r>
            <a:r>
              <a:rPr kumimoji="0" lang="en-US" sz="13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Courier New" pitchFamily="49" charset="0"/>
              </a:rPr>
              <a:t>istream</a:t>
            </a:r>
            <a:r>
              <a: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Courier New" pitchFamily="49" charset="0"/>
              </a:rPr>
              <a:t> &amp;</a:t>
            </a:r>
            <a:r>
              <a: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Courier New" pitchFamily="49" charset="0"/>
              </a:rPr>
              <a:t>operator</a:t>
            </a:r>
            <a:r>
              <a: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Courier New" pitchFamily="49" charset="0"/>
              </a:rPr>
              <a:t>&gt;&gt;( </a:t>
            </a:r>
            <a:r>
              <a:rPr kumimoji="0" lang="en-US" sz="13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Courier New" pitchFamily="49" charset="0"/>
              </a:rPr>
              <a:t>istream</a:t>
            </a:r>
            <a:r>
              <a: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Courier New" pitchFamily="49" charset="0"/>
              </a:rPr>
              <a:t>&amp;, </a:t>
            </a:r>
            <a:r>
              <a:rPr kumimoji="0" lang="en-US" sz="13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Courier New" pitchFamily="49" charset="0"/>
              </a:rPr>
              <a:t>PhoneNumber</a:t>
            </a:r>
            <a:r>
              <a: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Courier New" pitchFamily="49" charset="0"/>
              </a:rPr>
              <a:t> &amp; );      </a:t>
            </a:r>
            <a:endParaRPr kumimoji="0" lang="en-US" sz="13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urier" pitchFamily="49" charset="0"/>
              <a:ea typeface="+mn-ea"/>
              <a:cs typeface="Times New Roman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vantGarde" pitchFamily="34" charset="0"/>
                <a:ea typeface="+mn-ea"/>
                <a:cs typeface="Times New Roman" pitchFamily="18" charset="0"/>
              </a:rPr>
              <a:t>    </a:t>
            </a:r>
            <a:endParaRPr kumimoji="0" lang="en-US" sz="13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urier" pitchFamily="49" charset="0"/>
              <a:ea typeface="+mn-ea"/>
              <a:cs typeface="Times New Roman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vantGarde" pitchFamily="34" charset="0"/>
                <a:ea typeface="+mn-ea"/>
                <a:cs typeface="Times New Roman" pitchFamily="18" charset="0"/>
              </a:rPr>
              <a:t>    </a:t>
            </a:r>
            <a:r>
              <a: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Courier New" pitchFamily="49" charset="0"/>
              </a:rPr>
              <a:t>private</a:t>
            </a:r>
            <a:r>
              <a: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Courier New" pitchFamily="49" charset="0"/>
              </a:rPr>
              <a:t>:</a:t>
            </a:r>
            <a:endParaRPr kumimoji="0" lang="en-US" sz="13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urier" pitchFamily="49" charset="0"/>
              <a:ea typeface="+mn-ea"/>
              <a:cs typeface="Times New Roman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vantGarde" pitchFamily="34" charset="0"/>
                <a:ea typeface="+mn-ea"/>
                <a:cs typeface="Times New Roman" pitchFamily="18" charset="0"/>
              </a:rPr>
              <a:t>    </a:t>
            </a:r>
            <a:r>
              <a: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Courier New" pitchFamily="49" charset="0"/>
              </a:rPr>
              <a:t>   </a:t>
            </a:r>
            <a:r>
              <a: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Courier New" pitchFamily="49" charset="0"/>
              </a:rPr>
              <a:t>char</a:t>
            </a:r>
            <a:r>
              <a: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Courier New" pitchFamily="49" charset="0"/>
              </a:rPr>
              <a:t> </a:t>
            </a:r>
            <a:r>
              <a:rPr kumimoji="0" lang="en-US" sz="13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Courier New" pitchFamily="49" charset="0"/>
              </a:rPr>
              <a:t>areaCode</a:t>
            </a:r>
            <a:r>
              <a: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Courier New" pitchFamily="49" charset="0"/>
              </a:rPr>
              <a:t>[ </a:t>
            </a:r>
            <a:r>
              <a: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srgbClr val="0099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Courier New" pitchFamily="49" charset="0"/>
              </a:rPr>
              <a:t>4</a:t>
            </a:r>
            <a:r>
              <a: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Courier New" pitchFamily="49" charset="0"/>
              </a:rPr>
              <a:t> ];  </a:t>
            </a:r>
            <a:r>
              <a: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Courier New" pitchFamily="49" charset="0"/>
              </a:rPr>
              <a:t>// 3-digit area code and null</a:t>
            </a:r>
            <a:endParaRPr kumimoji="0" lang="en-US" sz="13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urier" pitchFamily="49" charset="0"/>
              <a:ea typeface="+mn-ea"/>
              <a:cs typeface="Times New Roman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vantGarde" pitchFamily="34" charset="0"/>
                <a:ea typeface="+mn-ea"/>
                <a:cs typeface="Times New Roman" pitchFamily="18" charset="0"/>
              </a:rPr>
              <a:t>    </a:t>
            </a:r>
            <a:r>
              <a: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Courier New" pitchFamily="49" charset="0"/>
              </a:rPr>
              <a:t>   </a:t>
            </a:r>
            <a:r>
              <a: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Courier New" pitchFamily="49" charset="0"/>
              </a:rPr>
              <a:t>char</a:t>
            </a:r>
            <a:r>
              <a: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Courier New" pitchFamily="49" charset="0"/>
              </a:rPr>
              <a:t> exchange[ </a:t>
            </a:r>
            <a:r>
              <a: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srgbClr val="0099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Courier New" pitchFamily="49" charset="0"/>
              </a:rPr>
              <a:t>4</a:t>
            </a:r>
            <a:r>
              <a: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Courier New" pitchFamily="49" charset="0"/>
              </a:rPr>
              <a:t> ];  </a:t>
            </a:r>
            <a:r>
              <a: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Courier New" pitchFamily="49" charset="0"/>
              </a:rPr>
              <a:t>// 3-digit exchange and null</a:t>
            </a:r>
            <a:endParaRPr kumimoji="0" lang="en-US" sz="13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urier" pitchFamily="49" charset="0"/>
              <a:ea typeface="+mn-ea"/>
              <a:cs typeface="Times New Roman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vantGarde" pitchFamily="34" charset="0"/>
                <a:ea typeface="+mn-ea"/>
                <a:cs typeface="Times New Roman" pitchFamily="18" charset="0"/>
              </a:rPr>
              <a:t>    </a:t>
            </a:r>
            <a:r>
              <a: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Courier New" pitchFamily="49" charset="0"/>
              </a:rPr>
              <a:t>   </a:t>
            </a:r>
            <a:r>
              <a: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Courier New" pitchFamily="49" charset="0"/>
              </a:rPr>
              <a:t>char</a:t>
            </a:r>
            <a:r>
              <a: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Courier New" pitchFamily="49" charset="0"/>
              </a:rPr>
              <a:t> line[ </a:t>
            </a:r>
            <a:r>
              <a: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srgbClr val="0099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Courier New" pitchFamily="49" charset="0"/>
              </a:rPr>
              <a:t>5</a:t>
            </a:r>
            <a:r>
              <a: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Courier New" pitchFamily="49" charset="0"/>
              </a:rPr>
              <a:t> ];      </a:t>
            </a:r>
            <a:r>
              <a: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Courier New" pitchFamily="49" charset="0"/>
              </a:rPr>
              <a:t>// 4-digit line and null</a:t>
            </a:r>
            <a:endParaRPr kumimoji="0" lang="en-US" sz="13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urier" pitchFamily="49" charset="0"/>
              <a:ea typeface="+mn-ea"/>
              <a:cs typeface="Times New Roman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vantGarde" pitchFamily="34" charset="0"/>
                <a:ea typeface="+mn-ea"/>
                <a:cs typeface="Times New Roman" pitchFamily="18" charset="0"/>
              </a:rPr>
              <a:t>    </a:t>
            </a:r>
            <a:r>
              <a: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Courier New" pitchFamily="49" charset="0"/>
              </a:rPr>
              <a:t>}; </a:t>
            </a:r>
            <a:r>
              <a: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Courier New" pitchFamily="49" charset="0"/>
              </a:rPr>
              <a:t>// end class </a:t>
            </a:r>
            <a:r>
              <a:rPr kumimoji="0" lang="en-US" sz="1300" b="1" i="0" u="none" strike="noStrike" kern="1200" cap="none" spc="0" normalizeH="0" baseline="0" noProof="0" dirty="0" err="1">
                <a:ln>
                  <a:noFill/>
                </a:ln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Courier New" pitchFamily="49" charset="0"/>
              </a:rPr>
              <a:t>PhoneNumber</a:t>
            </a:r>
            <a:endParaRPr kumimoji="0" lang="en-US" sz="13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5457305" y="1712168"/>
            <a:ext cx="3443287" cy="2301875"/>
          </a:xfrm>
          <a:prstGeom prst="rect">
            <a:avLst/>
          </a:prstGeom>
          <a:noFill/>
          <a:ln w="9525">
            <a:solidFill>
              <a:schemeClr val="accent2">
                <a:lumMod val="5000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Notice function prototypes for overloaded operators 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&gt;&gt;</a:t>
            </a:r>
            <a:r>
              <a:rPr lang="en-US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and  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&lt;&lt;</a:t>
            </a:r>
          </a:p>
          <a:p>
            <a:pPr>
              <a:spcBef>
                <a:spcPct val="50000"/>
              </a:spcBef>
            </a:pPr>
            <a:r>
              <a:rPr lang="en-US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They must be non-member 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friend</a:t>
            </a:r>
            <a:r>
              <a:rPr lang="en-US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functions, since the object of class 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Phonenumber</a:t>
            </a:r>
            <a:r>
              <a:rPr lang="en-US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appears on the right of the operator.</a:t>
            </a:r>
          </a:p>
          <a:p>
            <a:pPr>
              <a:spcBef>
                <a:spcPct val="50000"/>
              </a:spcBef>
            </a:pP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cin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 &gt;&gt; object</a:t>
            </a:r>
            <a:b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</a:b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cout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Times New Roman" pitchFamily="18" charset="0"/>
              </a:rPr>
              <a:t>&lt;&lt; object</a:t>
            </a:r>
          </a:p>
        </p:txBody>
      </p:sp>
      <p:sp>
        <p:nvSpPr>
          <p:cNvPr id="9" name="Line 4"/>
          <p:cNvSpPr>
            <a:spLocks noChangeShapeType="1"/>
          </p:cNvSpPr>
          <p:nvPr/>
        </p:nvSpPr>
        <p:spPr bwMode="auto">
          <a:xfrm flipH="1">
            <a:off x="3707903" y="3921968"/>
            <a:ext cx="1749401" cy="731168"/>
          </a:xfrm>
          <a:prstGeom prst="line">
            <a:avLst/>
          </a:prstGeom>
          <a:noFill/>
          <a:ln w="9525">
            <a:solidFill>
              <a:schemeClr val="accent2">
                <a:lumMod val="50000"/>
              </a:schemeClr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I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29C39-7A8B-4FED-B553-FCF1DA2E5701}" type="datetime1">
              <a:rPr lang="en-IN" smtClean="0"/>
              <a:t>01-02-2021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0615A-79E6-423C-A6E2-DC5FF8B742A7}" type="slidenum">
              <a:rPr lang="en-IN" smtClean="0"/>
              <a:pPr/>
              <a:t>17</a:t>
            </a:fld>
            <a:endParaRPr lang="en-IN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874836" y="598884"/>
            <a:ext cx="8521700" cy="59436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vantGarde" pitchFamily="34" charset="0"/>
                <a:ea typeface="+mn-ea"/>
                <a:cs typeface="Times New Roman" pitchFamily="18" charset="0"/>
              </a:rPr>
              <a:t>   </a:t>
            </a:r>
            <a:endParaRPr kumimoji="0" lang="en-US" sz="13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urier" pitchFamily="49" charset="0"/>
              <a:ea typeface="+mn-ea"/>
              <a:cs typeface="Times New Roman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vantGarde" pitchFamily="34" charset="0"/>
                <a:ea typeface="+mn-ea"/>
                <a:cs typeface="Times New Roman" pitchFamily="18" charset="0"/>
              </a:rPr>
              <a:t>    </a:t>
            </a:r>
            <a:r>
              <a: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Courier New" pitchFamily="49" charset="0"/>
              </a:rPr>
              <a:t>// overloaded stream-insertion operator; cannot be            </a:t>
            </a:r>
            <a:endParaRPr kumimoji="0" lang="en-US" sz="13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urier" pitchFamily="49" charset="0"/>
              <a:ea typeface="+mn-ea"/>
              <a:cs typeface="Times New Roman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vantGarde" pitchFamily="34" charset="0"/>
                <a:ea typeface="+mn-ea"/>
                <a:cs typeface="Times New Roman" pitchFamily="18" charset="0"/>
              </a:rPr>
              <a:t>    </a:t>
            </a:r>
            <a:r>
              <a: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Courier New" pitchFamily="49" charset="0"/>
              </a:rPr>
              <a:t>// a member function if we would like to invoke it with       </a:t>
            </a:r>
            <a:endParaRPr kumimoji="0" lang="en-US" sz="13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urier" pitchFamily="49" charset="0"/>
              <a:ea typeface="+mn-ea"/>
              <a:cs typeface="Times New Roman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vantGarde" pitchFamily="34" charset="0"/>
                <a:ea typeface="+mn-ea"/>
                <a:cs typeface="Times New Roman" pitchFamily="18" charset="0"/>
              </a:rPr>
              <a:t>    </a:t>
            </a:r>
            <a:r>
              <a: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Courier New" pitchFamily="49" charset="0"/>
              </a:rPr>
              <a:t>// </a:t>
            </a:r>
            <a:r>
              <a:rPr kumimoji="0" lang="en-US" sz="1300" b="1" i="0" u="none" strike="noStrike" kern="1200" cap="none" spc="0" normalizeH="0" baseline="0" noProof="0" dirty="0" err="1">
                <a:ln>
                  <a:noFill/>
                </a:ln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Courier New" pitchFamily="49" charset="0"/>
              </a:rPr>
              <a:t>cout</a:t>
            </a:r>
            <a:r>
              <a: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Courier New" pitchFamily="49" charset="0"/>
              </a:rPr>
              <a:t> &lt;&lt; </a:t>
            </a:r>
            <a:r>
              <a:rPr kumimoji="0" lang="en-US" sz="1300" b="1" i="0" u="none" strike="noStrike" kern="1200" cap="none" spc="0" normalizeH="0" baseline="0" noProof="0" dirty="0" err="1">
                <a:ln>
                  <a:noFill/>
                </a:ln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Courier New" pitchFamily="49" charset="0"/>
              </a:rPr>
              <a:t>somePhoneNumber</a:t>
            </a:r>
            <a:r>
              <a: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Courier New" pitchFamily="49" charset="0"/>
              </a:rPr>
              <a:t>;                                   </a:t>
            </a:r>
            <a:endParaRPr kumimoji="0" lang="en-US" sz="13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urier" pitchFamily="49" charset="0"/>
              <a:ea typeface="+mn-ea"/>
              <a:cs typeface="Times New Roman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vantGarde" pitchFamily="34" charset="0"/>
                <a:ea typeface="+mn-ea"/>
                <a:cs typeface="Times New Roman" pitchFamily="18" charset="0"/>
              </a:rPr>
              <a:t>    </a:t>
            </a:r>
            <a:r>
              <a:rPr kumimoji="0" lang="en-US" sz="13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Courier New" pitchFamily="49" charset="0"/>
              </a:rPr>
              <a:t>ostream</a:t>
            </a:r>
            <a:r>
              <a: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Courier New" pitchFamily="49" charset="0"/>
              </a:rPr>
              <a:t> &amp;</a:t>
            </a:r>
            <a:r>
              <a: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Courier New" pitchFamily="49" charset="0"/>
              </a:rPr>
              <a:t>operator</a:t>
            </a:r>
            <a:r>
              <a: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Courier New" pitchFamily="49" charset="0"/>
              </a:rPr>
              <a:t>&lt;&lt;( </a:t>
            </a:r>
            <a:r>
              <a:rPr kumimoji="0" lang="en-US" sz="13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Courier New" pitchFamily="49" charset="0"/>
              </a:rPr>
              <a:t>ostream</a:t>
            </a:r>
            <a:r>
              <a: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Courier New" pitchFamily="49" charset="0"/>
              </a:rPr>
              <a:t> &amp;output, </a:t>
            </a:r>
            <a:r>
              <a: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Courier New" pitchFamily="49" charset="0"/>
              </a:rPr>
              <a:t>const</a:t>
            </a:r>
            <a:r>
              <a: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Courier New" pitchFamily="49" charset="0"/>
              </a:rPr>
              <a:t> </a:t>
            </a:r>
            <a:r>
              <a:rPr kumimoji="0" lang="en-US" sz="13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Courier New" pitchFamily="49" charset="0"/>
              </a:rPr>
              <a:t>PhoneNumber</a:t>
            </a:r>
            <a:r>
              <a: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Courier New" pitchFamily="49" charset="0"/>
              </a:rPr>
              <a:t> &amp;num )</a:t>
            </a:r>
            <a:endParaRPr kumimoji="0" lang="en-US" sz="13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urier" pitchFamily="49" charset="0"/>
              <a:ea typeface="+mn-ea"/>
              <a:cs typeface="Times New Roman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vantGarde" pitchFamily="34" charset="0"/>
                <a:ea typeface="+mn-ea"/>
                <a:cs typeface="Times New Roman" pitchFamily="18" charset="0"/>
              </a:rPr>
              <a:t>    </a:t>
            </a:r>
            <a:r>
              <a: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Courier New" pitchFamily="49" charset="0"/>
              </a:rPr>
              <a:t>{                                                             </a:t>
            </a:r>
            <a:endParaRPr kumimoji="0" lang="en-US" sz="13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urier" pitchFamily="49" charset="0"/>
              <a:ea typeface="+mn-ea"/>
              <a:cs typeface="Times New Roman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vantGarde" pitchFamily="34" charset="0"/>
                <a:ea typeface="+mn-ea"/>
                <a:cs typeface="Times New Roman" pitchFamily="18" charset="0"/>
              </a:rPr>
              <a:t>    </a:t>
            </a:r>
            <a:r>
              <a: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Courier New" pitchFamily="49" charset="0"/>
              </a:rPr>
              <a:t>   output &lt;&lt; </a:t>
            </a:r>
            <a:r>
              <a: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srgbClr val="0099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Courier New" pitchFamily="49" charset="0"/>
              </a:rPr>
              <a:t>"("</a:t>
            </a:r>
            <a:r>
              <a: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Courier New" pitchFamily="49" charset="0"/>
              </a:rPr>
              <a:t> &lt;&lt; </a:t>
            </a:r>
            <a:r>
              <a:rPr kumimoji="0" lang="en-US" sz="13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Courier New" pitchFamily="49" charset="0"/>
              </a:rPr>
              <a:t>num.areaCode</a:t>
            </a:r>
            <a:r>
              <a: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Courier New" pitchFamily="49" charset="0"/>
              </a:rPr>
              <a:t> &lt;&lt;</a:t>
            </a:r>
            <a:r>
              <a: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srgbClr val="0099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Courier New" pitchFamily="49" charset="0"/>
              </a:rPr>
              <a:t> ") "                      </a:t>
            </a:r>
            <a:endParaRPr kumimoji="0" lang="en-US" sz="13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urier" pitchFamily="49" charset="0"/>
              <a:ea typeface="+mn-ea"/>
              <a:cs typeface="Times New Roman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vantGarde" pitchFamily="34" charset="0"/>
                <a:ea typeface="+mn-ea"/>
                <a:cs typeface="Times New Roman" pitchFamily="18" charset="0"/>
              </a:rPr>
              <a:t>    </a:t>
            </a:r>
            <a:r>
              <a: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Courier New" pitchFamily="49" charset="0"/>
              </a:rPr>
              <a:t>          &lt;&lt; </a:t>
            </a:r>
            <a:r>
              <a:rPr kumimoji="0" lang="en-US" sz="13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Courier New" pitchFamily="49" charset="0"/>
              </a:rPr>
              <a:t>num.exchange</a:t>
            </a:r>
            <a:r>
              <a: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Courier New" pitchFamily="49" charset="0"/>
              </a:rPr>
              <a:t> &lt;&lt; </a:t>
            </a:r>
            <a:r>
              <a: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srgbClr val="0099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Courier New" pitchFamily="49" charset="0"/>
              </a:rPr>
              <a:t>"-" </a:t>
            </a:r>
            <a:r>
              <a: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Courier New" pitchFamily="49" charset="0"/>
              </a:rPr>
              <a:t>&lt;&lt; </a:t>
            </a:r>
            <a:r>
              <a:rPr kumimoji="0" lang="en-US" sz="13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Courier New" pitchFamily="49" charset="0"/>
              </a:rPr>
              <a:t>num.line</a:t>
            </a:r>
            <a:r>
              <a: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Courier New" pitchFamily="49" charset="0"/>
              </a:rPr>
              <a:t>;                 </a:t>
            </a:r>
            <a:endParaRPr kumimoji="0" lang="en-US" sz="13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urier" pitchFamily="49" charset="0"/>
              <a:ea typeface="+mn-ea"/>
              <a:cs typeface="Times New Roman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vantGarde" pitchFamily="34" charset="0"/>
                <a:ea typeface="+mn-ea"/>
                <a:cs typeface="Times New Roman" pitchFamily="18" charset="0"/>
              </a:rPr>
              <a:t>    </a:t>
            </a:r>
            <a:r>
              <a: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Courier New" pitchFamily="49" charset="0"/>
              </a:rPr>
              <a:t>                                                              </a:t>
            </a:r>
            <a:endParaRPr kumimoji="0" lang="en-US" sz="13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urier" pitchFamily="49" charset="0"/>
              <a:ea typeface="+mn-ea"/>
              <a:cs typeface="Times New Roman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vantGarde" pitchFamily="34" charset="0"/>
                <a:ea typeface="+mn-ea"/>
                <a:cs typeface="Times New Roman" pitchFamily="18" charset="0"/>
              </a:rPr>
              <a:t>    </a:t>
            </a:r>
            <a:r>
              <a: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Courier New" pitchFamily="49" charset="0"/>
              </a:rPr>
              <a:t>   </a:t>
            </a:r>
            <a:r>
              <a: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Courier New" pitchFamily="49" charset="0"/>
              </a:rPr>
              <a:t>return</a:t>
            </a:r>
            <a:r>
              <a: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Courier New" pitchFamily="49" charset="0"/>
              </a:rPr>
              <a:t> output;     </a:t>
            </a:r>
            <a:r>
              <a: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Courier New" pitchFamily="49" charset="0"/>
              </a:rPr>
              <a:t>// enables </a:t>
            </a:r>
            <a:r>
              <a:rPr kumimoji="0" lang="en-US" sz="1300" b="1" i="0" u="none" strike="noStrike" kern="1200" cap="none" spc="0" normalizeH="0" baseline="0" noProof="0" dirty="0" err="1">
                <a:ln>
                  <a:noFill/>
                </a:ln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Courier New" pitchFamily="49" charset="0"/>
              </a:rPr>
              <a:t>cout</a:t>
            </a:r>
            <a:r>
              <a: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Courier New" pitchFamily="49" charset="0"/>
              </a:rPr>
              <a:t> &lt;&lt; a &lt;&lt; b &lt;&lt; c;         </a:t>
            </a:r>
            <a:endParaRPr kumimoji="0" lang="en-US" sz="13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urier" pitchFamily="49" charset="0"/>
              <a:ea typeface="+mn-ea"/>
              <a:cs typeface="Times New Roman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vantGarde" pitchFamily="34" charset="0"/>
                <a:ea typeface="+mn-ea"/>
                <a:cs typeface="Times New Roman" pitchFamily="18" charset="0"/>
              </a:rPr>
              <a:t>    </a:t>
            </a:r>
            <a:r>
              <a: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Courier New" pitchFamily="49" charset="0"/>
              </a:rPr>
              <a:t>                                                              </a:t>
            </a:r>
            <a:endParaRPr kumimoji="0" lang="en-US" sz="13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urier" pitchFamily="49" charset="0"/>
              <a:ea typeface="+mn-ea"/>
              <a:cs typeface="Times New Roman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vantGarde" pitchFamily="34" charset="0"/>
                <a:ea typeface="+mn-ea"/>
                <a:cs typeface="Times New Roman" pitchFamily="18" charset="0"/>
              </a:rPr>
              <a:t>    </a:t>
            </a:r>
            <a:r>
              <a: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Courier New" pitchFamily="49" charset="0"/>
              </a:rPr>
              <a:t>} </a:t>
            </a:r>
            <a:r>
              <a: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Courier New" pitchFamily="49" charset="0"/>
              </a:rPr>
              <a:t>// end function operator&lt;&lt;                                  </a:t>
            </a:r>
            <a:endParaRPr kumimoji="0" lang="en-US" sz="13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urier" pitchFamily="49" charset="0"/>
              <a:ea typeface="+mn-ea"/>
              <a:cs typeface="Times New Roman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vantGarde" pitchFamily="34" charset="0"/>
                <a:ea typeface="+mn-ea"/>
                <a:cs typeface="Times New Roman" pitchFamily="18" charset="0"/>
              </a:rPr>
              <a:t>    </a:t>
            </a:r>
            <a:r>
              <a: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Courier New" pitchFamily="49" charset="0"/>
              </a:rPr>
              <a:t>// overloaded stream-extraction operator; cannot be  a member function if we would like to invoke it with   </a:t>
            </a:r>
            <a:endParaRPr kumimoji="0" lang="en-US" sz="13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urier" pitchFamily="49" charset="0"/>
              <a:ea typeface="+mn-ea"/>
              <a:cs typeface="Times New Roman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vantGarde" pitchFamily="34" charset="0"/>
                <a:ea typeface="+mn-ea"/>
                <a:cs typeface="Times New Roman" pitchFamily="18" charset="0"/>
              </a:rPr>
              <a:t>    </a:t>
            </a:r>
            <a:r>
              <a: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Courier New" pitchFamily="49" charset="0"/>
              </a:rPr>
              <a:t>// </a:t>
            </a:r>
            <a:r>
              <a:rPr kumimoji="0" lang="en-US" sz="1300" b="1" i="0" u="none" strike="noStrike" kern="1200" cap="none" spc="0" normalizeH="0" baseline="0" noProof="0" dirty="0" err="1">
                <a:ln>
                  <a:noFill/>
                </a:ln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Courier New" pitchFamily="49" charset="0"/>
              </a:rPr>
              <a:t>cin</a:t>
            </a:r>
            <a:r>
              <a: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Courier New" pitchFamily="49" charset="0"/>
              </a:rPr>
              <a:t> &gt;&gt; </a:t>
            </a:r>
            <a:r>
              <a:rPr kumimoji="0" lang="en-US" sz="1300" b="1" i="0" u="none" strike="noStrike" kern="1200" cap="none" spc="0" normalizeH="0" baseline="0" noProof="0" dirty="0" err="1">
                <a:ln>
                  <a:noFill/>
                </a:ln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Courier New" pitchFamily="49" charset="0"/>
              </a:rPr>
              <a:t>somePhoneNumber</a:t>
            </a:r>
            <a:r>
              <a: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Courier New" pitchFamily="49" charset="0"/>
              </a:rPr>
              <a:t>;                                </a:t>
            </a:r>
            <a:endParaRPr kumimoji="0" lang="en-US" sz="13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urier" pitchFamily="49" charset="0"/>
              <a:ea typeface="+mn-ea"/>
              <a:cs typeface="Times New Roman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vantGarde" pitchFamily="34" charset="0"/>
                <a:ea typeface="+mn-ea"/>
                <a:cs typeface="Times New Roman" pitchFamily="18" charset="0"/>
              </a:rPr>
              <a:t>    </a:t>
            </a:r>
            <a:r>
              <a:rPr kumimoji="0" lang="en-US" sz="13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Courier New" pitchFamily="49" charset="0"/>
              </a:rPr>
              <a:t>istream</a:t>
            </a:r>
            <a:r>
              <a: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Courier New" pitchFamily="49" charset="0"/>
              </a:rPr>
              <a:t> &amp;</a:t>
            </a:r>
            <a:r>
              <a: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Courier New" pitchFamily="49" charset="0"/>
              </a:rPr>
              <a:t>operator</a:t>
            </a:r>
            <a:r>
              <a: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Courier New" pitchFamily="49" charset="0"/>
              </a:rPr>
              <a:t>&gt;&gt;( </a:t>
            </a:r>
            <a:r>
              <a:rPr kumimoji="0" lang="en-US" sz="13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Courier New" pitchFamily="49" charset="0"/>
              </a:rPr>
              <a:t>istream</a:t>
            </a:r>
            <a:r>
              <a: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Courier New" pitchFamily="49" charset="0"/>
              </a:rPr>
              <a:t> &amp;input, </a:t>
            </a:r>
            <a:r>
              <a:rPr kumimoji="0" lang="en-US" sz="13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Courier New" pitchFamily="49" charset="0"/>
              </a:rPr>
              <a:t>PhoneNumber</a:t>
            </a:r>
            <a:r>
              <a: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Courier New" pitchFamily="49" charset="0"/>
              </a:rPr>
              <a:t> &amp;num )   </a:t>
            </a:r>
            <a:endParaRPr kumimoji="0" lang="en-US" sz="13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urier" pitchFamily="49" charset="0"/>
              <a:ea typeface="+mn-ea"/>
              <a:cs typeface="Times New Roman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vantGarde" pitchFamily="34" charset="0"/>
                <a:ea typeface="+mn-ea"/>
                <a:cs typeface="Times New Roman" pitchFamily="18" charset="0"/>
              </a:rPr>
              <a:t>    </a:t>
            </a:r>
            <a:r>
              <a: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Courier New" pitchFamily="49" charset="0"/>
              </a:rPr>
              <a:t>{                                                         </a:t>
            </a:r>
            <a:endParaRPr kumimoji="0" lang="en-US" sz="13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urier" pitchFamily="49" charset="0"/>
              <a:ea typeface="+mn-ea"/>
              <a:cs typeface="Times New Roman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vantGarde" pitchFamily="34" charset="0"/>
                <a:ea typeface="+mn-ea"/>
                <a:cs typeface="Times New Roman" pitchFamily="18" charset="0"/>
              </a:rPr>
              <a:t>    </a:t>
            </a:r>
            <a:r>
              <a: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Courier New" pitchFamily="49" charset="0"/>
              </a:rPr>
              <a:t>   </a:t>
            </a:r>
            <a:r>
              <a:rPr kumimoji="0" lang="en-US" sz="13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Courier New" pitchFamily="49" charset="0"/>
              </a:rPr>
              <a:t>input.ignore</a:t>
            </a:r>
            <a:r>
              <a: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Courier New" pitchFamily="49" charset="0"/>
              </a:rPr>
              <a:t>();                     </a:t>
            </a:r>
            <a:r>
              <a: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Courier New" pitchFamily="49" charset="0"/>
              </a:rPr>
              <a:t>// skip (          </a:t>
            </a:r>
            <a:endParaRPr kumimoji="0" lang="en-US" sz="13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urier" pitchFamily="49" charset="0"/>
              <a:ea typeface="+mn-ea"/>
              <a:cs typeface="Times New Roman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vantGarde" pitchFamily="34" charset="0"/>
                <a:ea typeface="+mn-ea"/>
                <a:cs typeface="Times New Roman" pitchFamily="18" charset="0"/>
              </a:rPr>
              <a:t>    </a:t>
            </a:r>
            <a:r>
              <a: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Courier New" pitchFamily="49" charset="0"/>
              </a:rPr>
              <a:t>   input &gt;&gt; </a:t>
            </a:r>
            <a:r>
              <a:rPr kumimoji="0" lang="en-US" sz="13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Courier New" pitchFamily="49" charset="0"/>
              </a:rPr>
              <a:t>setw</a:t>
            </a:r>
            <a:r>
              <a: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Courier New" pitchFamily="49" charset="0"/>
              </a:rPr>
              <a:t>( </a:t>
            </a:r>
            <a:r>
              <a: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srgbClr val="0099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Courier New" pitchFamily="49" charset="0"/>
              </a:rPr>
              <a:t>4</a:t>
            </a:r>
            <a:r>
              <a: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Courier New" pitchFamily="49" charset="0"/>
              </a:rPr>
              <a:t> ) &gt;&gt; </a:t>
            </a:r>
            <a:r>
              <a:rPr kumimoji="0" lang="en-US" sz="13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Courier New" pitchFamily="49" charset="0"/>
              </a:rPr>
              <a:t>num.areaCode</a:t>
            </a:r>
            <a:r>
              <a: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Courier New" pitchFamily="49" charset="0"/>
              </a:rPr>
              <a:t>; </a:t>
            </a:r>
            <a:r>
              <a: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Courier New" pitchFamily="49" charset="0"/>
              </a:rPr>
              <a:t>// input area code </a:t>
            </a:r>
            <a:endParaRPr kumimoji="0" lang="en-US" sz="13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urier" pitchFamily="49" charset="0"/>
              <a:ea typeface="+mn-ea"/>
              <a:cs typeface="Times New Roman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vantGarde" pitchFamily="34" charset="0"/>
                <a:ea typeface="+mn-ea"/>
                <a:cs typeface="Times New Roman" pitchFamily="18" charset="0"/>
              </a:rPr>
              <a:t>    </a:t>
            </a:r>
            <a:r>
              <a: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Courier New" pitchFamily="49" charset="0"/>
              </a:rPr>
              <a:t>   </a:t>
            </a:r>
            <a:r>
              <a:rPr kumimoji="0" lang="en-US" sz="13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Courier New" pitchFamily="49" charset="0"/>
              </a:rPr>
              <a:t>input.ignore</a:t>
            </a:r>
            <a:r>
              <a: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Courier New" pitchFamily="49" charset="0"/>
              </a:rPr>
              <a:t>( </a:t>
            </a:r>
            <a:r>
              <a: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srgbClr val="0099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Courier New" pitchFamily="49" charset="0"/>
              </a:rPr>
              <a:t>2</a:t>
            </a:r>
            <a:r>
              <a: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Courier New" pitchFamily="49" charset="0"/>
              </a:rPr>
              <a:t> );                  </a:t>
            </a:r>
            <a:r>
              <a: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Courier New" pitchFamily="49" charset="0"/>
              </a:rPr>
              <a:t>// skip ) and space</a:t>
            </a:r>
            <a:endParaRPr kumimoji="0" lang="en-US" sz="13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urier" pitchFamily="49" charset="0"/>
              <a:ea typeface="+mn-ea"/>
              <a:cs typeface="Times New Roman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vantGarde" pitchFamily="34" charset="0"/>
                <a:ea typeface="+mn-ea"/>
                <a:cs typeface="Times New Roman" pitchFamily="18" charset="0"/>
              </a:rPr>
              <a:t>    </a:t>
            </a:r>
            <a:r>
              <a: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Courier New" pitchFamily="49" charset="0"/>
              </a:rPr>
              <a:t>   input &gt;&gt; </a:t>
            </a:r>
            <a:r>
              <a:rPr kumimoji="0" lang="en-US" sz="13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Courier New" pitchFamily="49" charset="0"/>
              </a:rPr>
              <a:t>setw</a:t>
            </a:r>
            <a:r>
              <a: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Courier New" pitchFamily="49" charset="0"/>
              </a:rPr>
              <a:t>( </a:t>
            </a:r>
            <a:r>
              <a: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srgbClr val="0099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Courier New" pitchFamily="49" charset="0"/>
              </a:rPr>
              <a:t>4</a:t>
            </a:r>
            <a:r>
              <a: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Courier New" pitchFamily="49" charset="0"/>
              </a:rPr>
              <a:t> ) &gt;&gt; </a:t>
            </a:r>
            <a:r>
              <a:rPr kumimoji="0" lang="en-US" sz="13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Courier New" pitchFamily="49" charset="0"/>
              </a:rPr>
              <a:t>num.exchange</a:t>
            </a:r>
            <a:r>
              <a: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Courier New" pitchFamily="49" charset="0"/>
              </a:rPr>
              <a:t>; </a:t>
            </a:r>
            <a:r>
              <a: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Courier New" pitchFamily="49" charset="0"/>
              </a:rPr>
              <a:t>// input exchange  </a:t>
            </a:r>
            <a:endParaRPr kumimoji="0" lang="en-US" sz="13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urier" pitchFamily="49" charset="0"/>
              <a:ea typeface="+mn-ea"/>
              <a:cs typeface="Times New Roman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vantGarde" pitchFamily="34" charset="0"/>
                <a:ea typeface="+mn-ea"/>
                <a:cs typeface="Times New Roman" pitchFamily="18" charset="0"/>
              </a:rPr>
              <a:t>    </a:t>
            </a:r>
            <a:r>
              <a: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Courier New" pitchFamily="49" charset="0"/>
              </a:rPr>
              <a:t>   </a:t>
            </a:r>
            <a:r>
              <a:rPr kumimoji="0" lang="en-US" sz="13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Courier New" pitchFamily="49" charset="0"/>
              </a:rPr>
              <a:t>input.ignore</a:t>
            </a:r>
            <a:r>
              <a: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Courier New" pitchFamily="49" charset="0"/>
              </a:rPr>
              <a:t>();                    </a:t>
            </a:r>
            <a:r>
              <a: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Courier New" pitchFamily="49" charset="0"/>
              </a:rPr>
              <a:t> // skip dash (-)   </a:t>
            </a:r>
            <a:endParaRPr kumimoji="0" lang="en-US" sz="13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urier" pitchFamily="49" charset="0"/>
              <a:ea typeface="+mn-ea"/>
              <a:cs typeface="Times New Roman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vantGarde" pitchFamily="34" charset="0"/>
                <a:ea typeface="+mn-ea"/>
                <a:cs typeface="Times New Roman" pitchFamily="18" charset="0"/>
              </a:rPr>
              <a:t>    </a:t>
            </a:r>
            <a:r>
              <a: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Courier New" pitchFamily="49" charset="0"/>
              </a:rPr>
              <a:t>   input &gt;&gt; </a:t>
            </a:r>
            <a:r>
              <a:rPr kumimoji="0" lang="en-US" sz="13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Courier New" pitchFamily="49" charset="0"/>
              </a:rPr>
              <a:t>setw</a:t>
            </a:r>
            <a:r>
              <a: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Courier New" pitchFamily="49" charset="0"/>
              </a:rPr>
              <a:t>( </a:t>
            </a:r>
            <a:r>
              <a: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srgbClr val="0099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Courier New" pitchFamily="49" charset="0"/>
              </a:rPr>
              <a:t>5 </a:t>
            </a:r>
            <a:r>
              <a: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Courier New" pitchFamily="49" charset="0"/>
              </a:rPr>
              <a:t>) &gt;&gt; </a:t>
            </a:r>
            <a:r>
              <a:rPr kumimoji="0" lang="en-US" sz="13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Courier New" pitchFamily="49" charset="0"/>
              </a:rPr>
              <a:t>num.line</a:t>
            </a:r>
            <a:r>
              <a: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Courier New" pitchFamily="49" charset="0"/>
              </a:rPr>
              <a:t>;     </a:t>
            </a:r>
            <a:r>
              <a: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Courier New" pitchFamily="49" charset="0"/>
              </a:rPr>
              <a:t>// input line      </a:t>
            </a:r>
            <a:r>
              <a: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Courier New" pitchFamily="49" charset="0"/>
              </a:rPr>
              <a:t>                                                         </a:t>
            </a:r>
            <a:endParaRPr kumimoji="0" lang="en-US" sz="13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urier" pitchFamily="49" charset="0"/>
              <a:ea typeface="+mn-ea"/>
              <a:cs typeface="Times New Roman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vantGarde" pitchFamily="34" charset="0"/>
                <a:ea typeface="+mn-ea"/>
                <a:cs typeface="Times New Roman" pitchFamily="18" charset="0"/>
              </a:rPr>
              <a:t>    </a:t>
            </a:r>
            <a:r>
              <a: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Courier New" pitchFamily="49" charset="0"/>
              </a:rPr>
              <a:t>   </a:t>
            </a:r>
            <a:r>
              <a: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Courier New" pitchFamily="49" charset="0"/>
              </a:rPr>
              <a:t>return</a:t>
            </a:r>
            <a:r>
              <a: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Courier New" pitchFamily="49" charset="0"/>
              </a:rPr>
              <a:t> input;      </a:t>
            </a:r>
            <a:r>
              <a: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Courier New" pitchFamily="49" charset="0"/>
              </a:rPr>
              <a:t>// enables </a:t>
            </a:r>
            <a:r>
              <a:rPr kumimoji="0" lang="en-US" sz="1300" b="1" i="0" u="none" strike="noStrike" kern="1200" cap="none" spc="0" normalizeH="0" baseline="0" noProof="0" dirty="0" err="1">
                <a:ln>
                  <a:noFill/>
                </a:ln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Courier New" pitchFamily="49" charset="0"/>
              </a:rPr>
              <a:t>cin</a:t>
            </a:r>
            <a:r>
              <a: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Courier New" pitchFamily="49" charset="0"/>
              </a:rPr>
              <a:t> &gt;&gt; a &gt;&gt; b &gt;&gt; c;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vantGarde" pitchFamily="34" charset="0"/>
                <a:ea typeface="+mn-ea"/>
                <a:cs typeface="Times New Roman" pitchFamily="18" charset="0"/>
              </a:rPr>
              <a:t> </a:t>
            </a:r>
            <a:r>
              <a: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Courier New" pitchFamily="49" charset="0"/>
              </a:rPr>
              <a:t>} </a:t>
            </a:r>
            <a:r>
              <a: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Courier New" pitchFamily="49" charset="0"/>
              </a:rPr>
              <a:t>// end function operator&gt;&gt; </a:t>
            </a:r>
          </a:p>
        </p:txBody>
      </p:sp>
      <p:grpSp>
        <p:nvGrpSpPr>
          <p:cNvPr id="8" name="Group 3"/>
          <p:cNvGrpSpPr>
            <a:grpSpLocks/>
          </p:cNvGrpSpPr>
          <p:nvPr/>
        </p:nvGrpSpPr>
        <p:grpSpPr bwMode="auto">
          <a:xfrm>
            <a:off x="4151436" y="1857772"/>
            <a:ext cx="4648200" cy="1446212"/>
            <a:chOff x="2784" y="817"/>
            <a:chExt cx="2928" cy="911"/>
          </a:xfrm>
          <a:noFill/>
        </p:grpSpPr>
        <p:sp>
          <p:nvSpPr>
            <p:cNvPr id="9" name="Text Box 4"/>
            <p:cNvSpPr txBox="1">
              <a:spLocks noChangeArrowheads="1"/>
            </p:cNvSpPr>
            <p:nvPr/>
          </p:nvSpPr>
          <p:spPr bwMode="auto">
            <a:xfrm>
              <a:off x="3504" y="817"/>
              <a:ext cx="2208" cy="91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The expression:</a:t>
              </a:r>
              <a:br>
                <a:rPr lang="en-US" sz="16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</a:b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  <a:cs typeface="Times New Roman" pitchFamily="18" charset="0"/>
                </a:rPr>
                <a:t>cout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Times New Roman" pitchFamily="18" charset="0"/>
                </a:rPr>
                <a:t> &lt;&lt; phone;</a:t>
              </a:r>
              <a:r>
                <a:rPr lang="en-US" sz="16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br>
                <a:rPr lang="en-US" sz="16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</a:br>
              <a:r>
                <a:rPr lang="en-US" sz="16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is interpreted as the function call:</a:t>
              </a:r>
              <a:br>
                <a:rPr lang="en-US" sz="16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</a:b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Times New Roman" pitchFamily="18" charset="0"/>
                </a:rPr>
                <a:t>operator&lt;&lt;(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  <a:cs typeface="Times New Roman" pitchFamily="18" charset="0"/>
                </a:rPr>
                <a:t>cout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Times New Roman" pitchFamily="18" charset="0"/>
                </a:rPr>
                <a:t>, phone);</a:t>
              </a:r>
            </a:p>
            <a:p>
              <a:pPr>
                <a:spcBef>
                  <a:spcPct val="50000"/>
                </a:spcBef>
              </a:pP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Times New Roman" pitchFamily="18" charset="0"/>
                </a:rPr>
                <a:t>output</a:t>
              </a:r>
              <a:r>
                <a:rPr lang="en-US" sz="16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is an alias for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Times New Roman" pitchFamily="18" charset="0"/>
                </a:rPr>
                <a:t> </a:t>
              </a:r>
              <a:r>
                <a:rPr lang="en-US" sz="1600" b="1" dirty="0" err="1">
                  <a:solidFill>
                    <a:srgbClr val="000000"/>
                  </a:solidFill>
                  <a:latin typeface="Courier New" pitchFamily="49" charset="0"/>
                  <a:cs typeface="Times New Roman" pitchFamily="18" charset="0"/>
                </a:rPr>
                <a:t>cout</a:t>
              </a:r>
              <a:r>
                <a:rPr lang="en-US" sz="1600" b="1" dirty="0">
                  <a:solidFill>
                    <a:srgbClr val="000000"/>
                  </a:solidFill>
                  <a:latin typeface="Courier New" pitchFamily="49" charset="0"/>
                  <a:cs typeface="Times New Roman" pitchFamily="18" charset="0"/>
                </a:rPr>
                <a:t>.</a:t>
              </a:r>
              <a:endParaRPr lang="en-US" sz="16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" name="Line 5"/>
            <p:cNvSpPr>
              <a:spLocks noChangeShapeType="1"/>
            </p:cNvSpPr>
            <p:nvPr/>
          </p:nvSpPr>
          <p:spPr bwMode="auto">
            <a:xfrm flipH="1" flipV="1">
              <a:off x="2784" y="817"/>
              <a:ext cx="720" cy="432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IN"/>
            </a:p>
          </p:txBody>
        </p:sp>
      </p:grpSp>
      <p:grpSp>
        <p:nvGrpSpPr>
          <p:cNvPr id="11" name="Group 6"/>
          <p:cNvGrpSpPr>
            <a:grpSpLocks/>
          </p:cNvGrpSpPr>
          <p:nvPr/>
        </p:nvGrpSpPr>
        <p:grpSpPr bwMode="auto">
          <a:xfrm>
            <a:off x="2170236" y="3091259"/>
            <a:ext cx="6819900" cy="2422525"/>
            <a:chOff x="1344" y="1488"/>
            <a:chExt cx="4296" cy="1526"/>
          </a:xfrm>
          <a:noFill/>
        </p:grpSpPr>
        <p:sp>
          <p:nvSpPr>
            <p:cNvPr id="12" name="Text Box 7"/>
            <p:cNvSpPr txBox="1">
              <a:spLocks noChangeArrowheads="1"/>
            </p:cNvSpPr>
            <p:nvPr/>
          </p:nvSpPr>
          <p:spPr bwMode="auto">
            <a:xfrm>
              <a:off x="3192" y="1872"/>
              <a:ext cx="2448" cy="114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600" dirty="0">
                  <a:solidFill>
                    <a:srgbClr val="000099"/>
                  </a:solidFill>
                  <a:latin typeface="Times New Roman" pitchFamily="18" charset="0"/>
                  <a:cs typeface="Times New Roman" pitchFamily="18" charset="0"/>
                </a:rPr>
                <a:t>This allows objects to be cascaded.</a:t>
              </a:r>
              <a:br>
                <a:rPr lang="en-US" sz="1600" dirty="0">
                  <a:solidFill>
                    <a:srgbClr val="000099"/>
                  </a:solidFill>
                  <a:latin typeface="Times New Roman" pitchFamily="18" charset="0"/>
                  <a:cs typeface="Times New Roman" pitchFamily="18" charset="0"/>
                </a:rPr>
              </a:br>
              <a:r>
                <a:rPr lang="en-US" sz="1600" b="1" dirty="0" err="1">
                  <a:solidFill>
                    <a:srgbClr val="000099"/>
                  </a:solidFill>
                  <a:latin typeface="Courier New" pitchFamily="49" charset="0"/>
                  <a:cs typeface="Times New Roman" pitchFamily="18" charset="0"/>
                </a:rPr>
                <a:t>cout</a:t>
              </a:r>
              <a:r>
                <a:rPr lang="en-US" sz="1600" b="1" dirty="0">
                  <a:solidFill>
                    <a:srgbClr val="000099"/>
                  </a:solidFill>
                  <a:latin typeface="Courier New" pitchFamily="49" charset="0"/>
                  <a:cs typeface="Times New Roman" pitchFamily="18" charset="0"/>
                </a:rPr>
                <a:t> &lt;&lt; phone1 &lt;&lt; phone2;</a:t>
              </a:r>
              <a:br>
                <a:rPr lang="en-US" sz="1600" dirty="0">
                  <a:solidFill>
                    <a:srgbClr val="000099"/>
                  </a:solidFill>
                  <a:latin typeface="Times New Roman" pitchFamily="18" charset="0"/>
                  <a:cs typeface="Times New Roman" pitchFamily="18" charset="0"/>
                </a:rPr>
              </a:br>
              <a:r>
                <a:rPr lang="en-US" sz="1600" dirty="0">
                  <a:solidFill>
                    <a:srgbClr val="000099"/>
                  </a:solidFill>
                  <a:latin typeface="Times New Roman" pitchFamily="18" charset="0"/>
                  <a:cs typeface="Times New Roman" pitchFamily="18" charset="0"/>
                </a:rPr>
                <a:t>first calls </a:t>
              </a:r>
              <a:br>
                <a:rPr lang="en-US" sz="1600" dirty="0">
                  <a:solidFill>
                    <a:srgbClr val="000099"/>
                  </a:solidFill>
                  <a:latin typeface="Times New Roman" pitchFamily="18" charset="0"/>
                  <a:cs typeface="Times New Roman" pitchFamily="18" charset="0"/>
                </a:rPr>
              </a:br>
              <a:r>
                <a:rPr lang="en-US" sz="1600" b="1" dirty="0">
                  <a:solidFill>
                    <a:srgbClr val="000099"/>
                  </a:solidFill>
                  <a:latin typeface="Courier New" pitchFamily="49" charset="0"/>
                  <a:cs typeface="Times New Roman" pitchFamily="18" charset="0"/>
                </a:rPr>
                <a:t>operator&lt;&lt;(</a:t>
              </a:r>
              <a:r>
                <a:rPr lang="en-US" sz="1600" b="1" dirty="0" err="1">
                  <a:solidFill>
                    <a:srgbClr val="000099"/>
                  </a:solidFill>
                  <a:latin typeface="Courier New" pitchFamily="49" charset="0"/>
                  <a:cs typeface="Times New Roman" pitchFamily="18" charset="0"/>
                </a:rPr>
                <a:t>cout</a:t>
              </a:r>
              <a:r>
                <a:rPr lang="en-US" sz="1600" b="1" dirty="0">
                  <a:solidFill>
                    <a:srgbClr val="000099"/>
                  </a:solidFill>
                  <a:latin typeface="Courier New" pitchFamily="49" charset="0"/>
                  <a:cs typeface="Times New Roman" pitchFamily="18" charset="0"/>
                </a:rPr>
                <a:t>, phone1)</a:t>
              </a:r>
              <a:r>
                <a:rPr lang="en-US" sz="1600" dirty="0">
                  <a:solidFill>
                    <a:srgbClr val="000099"/>
                  </a:solidFill>
                  <a:latin typeface="Times New Roman" pitchFamily="18" charset="0"/>
                  <a:cs typeface="Times New Roman" pitchFamily="18" charset="0"/>
                </a:rPr>
                <a:t>, and returns </a:t>
              </a:r>
              <a:r>
                <a:rPr lang="en-US" sz="1600" b="1" dirty="0" err="1">
                  <a:solidFill>
                    <a:srgbClr val="000099"/>
                  </a:solidFill>
                  <a:latin typeface="Courier New" pitchFamily="49" charset="0"/>
                  <a:cs typeface="Times New Roman" pitchFamily="18" charset="0"/>
                </a:rPr>
                <a:t>cout</a:t>
              </a:r>
              <a:r>
                <a:rPr lang="en-US" sz="1600" dirty="0">
                  <a:solidFill>
                    <a:srgbClr val="000099"/>
                  </a:solidFill>
                  <a:latin typeface="Times New Roman" pitchFamily="18" charset="0"/>
                  <a:cs typeface="Times New Roman" pitchFamily="18" charset="0"/>
                </a:rPr>
                <a:t>. </a:t>
              </a:r>
              <a:br>
                <a:rPr lang="en-US" sz="1600" dirty="0">
                  <a:solidFill>
                    <a:srgbClr val="000099"/>
                  </a:solidFill>
                  <a:latin typeface="Times New Roman" pitchFamily="18" charset="0"/>
                  <a:cs typeface="Times New Roman" pitchFamily="18" charset="0"/>
                </a:rPr>
              </a:br>
              <a:br>
                <a:rPr lang="en-US" sz="1600" dirty="0">
                  <a:solidFill>
                    <a:srgbClr val="000099"/>
                  </a:solidFill>
                  <a:latin typeface="Times New Roman" pitchFamily="18" charset="0"/>
                  <a:cs typeface="Times New Roman" pitchFamily="18" charset="0"/>
                </a:rPr>
              </a:br>
              <a:r>
                <a:rPr lang="en-US" sz="1600" dirty="0">
                  <a:solidFill>
                    <a:srgbClr val="000099"/>
                  </a:solidFill>
                  <a:latin typeface="Times New Roman" pitchFamily="18" charset="0"/>
                  <a:cs typeface="Times New Roman" pitchFamily="18" charset="0"/>
                </a:rPr>
                <a:t>Next, </a:t>
              </a:r>
              <a:r>
                <a:rPr lang="en-US" sz="1600" b="1" dirty="0" err="1">
                  <a:solidFill>
                    <a:srgbClr val="000099"/>
                  </a:solidFill>
                  <a:latin typeface="Courier New" pitchFamily="49" charset="0"/>
                  <a:cs typeface="Times New Roman" pitchFamily="18" charset="0"/>
                </a:rPr>
                <a:t>cout</a:t>
              </a:r>
              <a:r>
                <a:rPr lang="en-US" sz="1600" b="1" dirty="0">
                  <a:solidFill>
                    <a:srgbClr val="000099"/>
                  </a:solidFill>
                  <a:latin typeface="Courier New" pitchFamily="49" charset="0"/>
                  <a:cs typeface="Times New Roman" pitchFamily="18" charset="0"/>
                </a:rPr>
                <a:t> &lt;&lt; phone2</a:t>
              </a:r>
              <a:r>
                <a:rPr lang="en-US" sz="1600" dirty="0">
                  <a:solidFill>
                    <a:srgbClr val="000099"/>
                  </a:solidFill>
                  <a:latin typeface="Times New Roman" pitchFamily="18" charset="0"/>
                  <a:cs typeface="Times New Roman" pitchFamily="18" charset="0"/>
                </a:rPr>
                <a:t> executes.</a:t>
              </a:r>
            </a:p>
          </p:txBody>
        </p:sp>
        <p:sp>
          <p:nvSpPr>
            <p:cNvPr id="13" name="Line 8"/>
            <p:cNvSpPr>
              <a:spLocks noChangeShapeType="1"/>
            </p:cNvSpPr>
            <p:nvPr/>
          </p:nvSpPr>
          <p:spPr bwMode="auto">
            <a:xfrm flipH="1" flipV="1">
              <a:off x="1344" y="1488"/>
              <a:ext cx="1848" cy="528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IN"/>
            </a:p>
          </p:txBody>
        </p:sp>
      </p:grpSp>
      <p:grpSp>
        <p:nvGrpSpPr>
          <p:cNvPr id="14" name="Group 9"/>
          <p:cNvGrpSpPr>
            <a:grpSpLocks/>
          </p:cNvGrpSpPr>
          <p:nvPr/>
        </p:nvGrpSpPr>
        <p:grpSpPr bwMode="auto">
          <a:xfrm>
            <a:off x="2170236" y="4091384"/>
            <a:ext cx="4114800" cy="838200"/>
            <a:chOff x="960" y="2064"/>
            <a:chExt cx="2592" cy="528"/>
          </a:xfrm>
          <a:noFill/>
        </p:grpSpPr>
        <p:sp>
          <p:nvSpPr>
            <p:cNvPr id="15" name="Text Box 10"/>
            <p:cNvSpPr txBox="1">
              <a:spLocks noChangeArrowheads="1"/>
            </p:cNvSpPr>
            <p:nvPr/>
          </p:nvSpPr>
          <p:spPr bwMode="auto">
            <a:xfrm>
              <a:off x="1872" y="2064"/>
              <a:ext cx="1680" cy="5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600" b="1" dirty="0">
                  <a:solidFill>
                    <a:srgbClr val="000099"/>
                  </a:solidFill>
                  <a:latin typeface="Courier New" pitchFamily="49" charset="0"/>
                  <a:cs typeface="Times New Roman" pitchFamily="18" charset="0"/>
                </a:rPr>
                <a:t>ignore()</a:t>
              </a:r>
              <a:r>
                <a:rPr lang="en-US" sz="1600" dirty="0">
                  <a:solidFill>
                    <a:srgbClr val="000099"/>
                  </a:solidFill>
                  <a:latin typeface="Times New Roman" pitchFamily="18" charset="0"/>
                  <a:cs typeface="Times New Roman" pitchFamily="18" charset="0"/>
                </a:rPr>
                <a:t> skips specified number of characters from input (1 by default). </a:t>
              </a:r>
            </a:p>
          </p:txBody>
        </p:sp>
        <p:sp>
          <p:nvSpPr>
            <p:cNvPr id="16" name="Line 11"/>
            <p:cNvSpPr>
              <a:spLocks noChangeShapeType="1"/>
            </p:cNvSpPr>
            <p:nvPr/>
          </p:nvSpPr>
          <p:spPr bwMode="auto">
            <a:xfrm flipH="1">
              <a:off x="960" y="2160"/>
              <a:ext cx="912" cy="432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spAutoFit/>
            </a:bodyPr>
            <a:lstStyle/>
            <a:p>
              <a:endParaRPr lang="en-IN"/>
            </a:p>
          </p:txBody>
        </p:sp>
      </p:grpSp>
      <p:grpSp>
        <p:nvGrpSpPr>
          <p:cNvPr id="17" name="Group 12"/>
          <p:cNvGrpSpPr>
            <a:grpSpLocks/>
          </p:cNvGrpSpPr>
          <p:nvPr/>
        </p:nvGrpSpPr>
        <p:grpSpPr bwMode="auto">
          <a:xfrm>
            <a:off x="3084636" y="5361384"/>
            <a:ext cx="4114800" cy="1524000"/>
            <a:chOff x="1536" y="2832"/>
            <a:chExt cx="2592" cy="960"/>
          </a:xfrm>
          <a:noFill/>
        </p:grpSpPr>
        <p:sp>
          <p:nvSpPr>
            <p:cNvPr id="18" name="Text Box 13"/>
            <p:cNvSpPr txBox="1">
              <a:spLocks noChangeArrowheads="1"/>
            </p:cNvSpPr>
            <p:nvPr/>
          </p:nvSpPr>
          <p:spPr bwMode="auto">
            <a:xfrm>
              <a:off x="2448" y="2958"/>
              <a:ext cx="1680" cy="83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600" dirty="0">
                  <a:solidFill>
                    <a:srgbClr val="000099"/>
                  </a:solidFill>
                  <a:latin typeface="Times New Roman" pitchFamily="18" charset="0"/>
                  <a:cs typeface="Times New Roman" pitchFamily="18" charset="0"/>
                </a:rPr>
                <a:t>Stream manipulator </a:t>
              </a:r>
              <a:r>
                <a:rPr lang="en-US" sz="1600" b="1" dirty="0" err="1">
                  <a:solidFill>
                    <a:srgbClr val="000099"/>
                  </a:solidFill>
                  <a:latin typeface="Courier New" pitchFamily="49" charset="0"/>
                  <a:cs typeface="Times New Roman" pitchFamily="18" charset="0"/>
                </a:rPr>
                <a:t>setw</a:t>
              </a:r>
              <a:r>
                <a:rPr lang="en-US" sz="1600" dirty="0">
                  <a:solidFill>
                    <a:srgbClr val="000099"/>
                  </a:solidFill>
                  <a:latin typeface="Times New Roman" pitchFamily="18" charset="0"/>
                  <a:cs typeface="Times New Roman" pitchFamily="18" charset="0"/>
                </a:rPr>
                <a:t> restricts number of characters read. </a:t>
              </a:r>
              <a:r>
                <a:rPr lang="en-US" sz="1600" b="1" dirty="0" err="1">
                  <a:solidFill>
                    <a:srgbClr val="000099"/>
                  </a:solidFill>
                  <a:latin typeface="Courier New" pitchFamily="49" charset="0"/>
                  <a:cs typeface="Times New Roman" pitchFamily="18" charset="0"/>
                </a:rPr>
                <a:t>setw</a:t>
              </a:r>
              <a:r>
                <a:rPr lang="en-US" sz="1600" b="1" dirty="0">
                  <a:solidFill>
                    <a:srgbClr val="000099"/>
                  </a:solidFill>
                  <a:latin typeface="Courier New" pitchFamily="49" charset="0"/>
                  <a:cs typeface="Times New Roman" pitchFamily="18" charset="0"/>
                </a:rPr>
                <a:t>(4)</a:t>
              </a:r>
              <a:r>
                <a:rPr lang="en-US" sz="1600" dirty="0">
                  <a:solidFill>
                    <a:srgbClr val="000099"/>
                  </a:solidFill>
                  <a:latin typeface="Times New Roman" pitchFamily="18" charset="0"/>
                  <a:cs typeface="Times New Roman" pitchFamily="18" charset="0"/>
                </a:rPr>
                <a:t> allows 3 characters to be read, leaving room for the null character. </a:t>
              </a:r>
            </a:p>
          </p:txBody>
        </p:sp>
        <p:sp>
          <p:nvSpPr>
            <p:cNvPr id="19" name="Line 14"/>
            <p:cNvSpPr>
              <a:spLocks noChangeShapeType="1"/>
            </p:cNvSpPr>
            <p:nvPr/>
          </p:nvSpPr>
          <p:spPr bwMode="auto">
            <a:xfrm flipH="1" flipV="1">
              <a:off x="1536" y="2832"/>
              <a:ext cx="912" cy="432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IN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E01DC-A3C5-4AB2-8182-463C7296C95B}" type="datetime1">
              <a:rPr lang="en-IN" smtClean="0"/>
              <a:t>01-02-2021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0615A-79E6-423C-A6E2-DC5FF8B742A7}" type="slidenum">
              <a:rPr lang="en-IN" smtClean="0"/>
              <a:pPr/>
              <a:t>18</a:t>
            </a:fld>
            <a:endParaRPr lang="en-IN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712168" y="44624"/>
            <a:ext cx="6172200" cy="5105400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vantGarde" pitchFamily="34" charset="0"/>
                <a:ea typeface="+mn-ea"/>
                <a:cs typeface="Times New Roman" pitchFamily="18" charset="0"/>
              </a:rPr>
              <a:t>   </a:t>
            </a:r>
            <a:r>
              <a: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Courier New" pitchFamily="49" charset="0"/>
              </a:rPr>
              <a:t>                                                          </a:t>
            </a:r>
            <a:endParaRPr kumimoji="0" lang="en-US" sz="13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urier" pitchFamily="49" charset="0"/>
              <a:ea typeface="+mn-ea"/>
              <a:cs typeface="Times New Roman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sz="13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urier" pitchFamily="49" charset="0"/>
              <a:ea typeface="+mn-ea"/>
              <a:cs typeface="Times New Roman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3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Courier New" pitchFamily="49" charset="0"/>
              </a:rPr>
              <a:t>int</a:t>
            </a:r>
            <a:r>
              <a: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Courier New" pitchFamily="49" charset="0"/>
              </a:rPr>
              <a:t> main()</a:t>
            </a:r>
            <a:endParaRPr kumimoji="0" lang="en-US" sz="13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urier" pitchFamily="49" charset="0"/>
              <a:ea typeface="+mn-ea"/>
              <a:cs typeface="Times New Roman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vantGarde" pitchFamily="34" charset="0"/>
                <a:ea typeface="+mn-ea"/>
                <a:cs typeface="Times New Roman" pitchFamily="18" charset="0"/>
              </a:rPr>
              <a:t>    </a:t>
            </a:r>
            <a:r>
              <a: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Courier New" pitchFamily="49" charset="0"/>
              </a:rPr>
              <a:t>{</a:t>
            </a:r>
            <a:endParaRPr kumimoji="0" lang="en-US" sz="13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urier" pitchFamily="49" charset="0"/>
              <a:ea typeface="+mn-ea"/>
              <a:cs typeface="Times New Roman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vantGarde" pitchFamily="34" charset="0"/>
                <a:ea typeface="+mn-ea"/>
                <a:cs typeface="Times New Roman" pitchFamily="18" charset="0"/>
              </a:rPr>
              <a:t>    </a:t>
            </a:r>
            <a:r>
              <a: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Courier New" pitchFamily="49" charset="0"/>
              </a:rPr>
              <a:t>   </a:t>
            </a:r>
            <a:r>
              <a:rPr kumimoji="0" lang="en-US" sz="13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Courier New" pitchFamily="49" charset="0"/>
              </a:rPr>
              <a:t>PhoneNumber</a:t>
            </a:r>
            <a:r>
              <a: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Courier New" pitchFamily="49" charset="0"/>
              </a:rPr>
              <a:t> phone;</a:t>
            </a:r>
            <a:r>
              <a: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Courier New" pitchFamily="49" charset="0"/>
              </a:rPr>
              <a:t> // create object phone</a:t>
            </a:r>
            <a:endParaRPr kumimoji="0" lang="en-US" sz="13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urier" pitchFamily="49" charset="0"/>
              <a:ea typeface="+mn-ea"/>
              <a:cs typeface="Times New Roman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vantGarde" pitchFamily="34" charset="0"/>
                <a:ea typeface="+mn-ea"/>
                <a:cs typeface="Times New Roman" pitchFamily="18" charset="0"/>
              </a:rPr>
              <a:t>    </a:t>
            </a:r>
            <a:endParaRPr kumimoji="0" lang="en-US" sz="13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urier" pitchFamily="49" charset="0"/>
              <a:ea typeface="+mn-ea"/>
              <a:cs typeface="Times New Roman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vantGarde" pitchFamily="34" charset="0"/>
                <a:ea typeface="+mn-ea"/>
                <a:cs typeface="Times New Roman" pitchFamily="18" charset="0"/>
              </a:rPr>
              <a:t>    </a:t>
            </a:r>
            <a:r>
              <a: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Courier New" pitchFamily="49" charset="0"/>
              </a:rPr>
              <a:t>   </a:t>
            </a:r>
            <a:r>
              <a:rPr kumimoji="0" lang="en-US" sz="13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Courier New" pitchFamily="49" charset="0"/>
              </a:rPr>
              <a:t>cout</a:t>
            </a:r>
            <a:r>
              <a: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Courier New" pitchFamily="49" charset="0"/>
              </a:rPr>
              <a:t> &lt;&lt;</a:t>
            </a:r>
            <a:r>
              <a: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srgbClr val="0099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Courier New" pitchFamily="49" charset="0"/>
              </a:rPr>
              <a:t> "Enter phone number in the form (123) 456-7890:\n"</a:t>
            </a:r>
            <a:r>
              <a: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Courier New" pitchFamily="49" charset="0"/>
              </a:rPr>
              <a:t>;</a:t>
            </a:r>
            <a:endParaRPr kumimoji="0" lang="en-US" sz="13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urier" pitchFamily="49" charset="0"/>
              <a:ea typeface="+mn-ea"/>
              <a:cs typeface="Times New Roman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vantGarde" pitchFamily="34" charset="0"/>
                <a:ea typeface="+mn-ea"/>
                <a:cs typeface="Times New Roman" pitchFamily="18" charset="0"/>
              </a:rPr>
              <a:t>    </a:t>
            </a:r>
            <a:endParaRPr kumimoji="0" lang="en-US" sz="13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urier" pitchFamily="49" charset="0"/>
              <a:ea typeface="+mn-ea"/>
              <a:cs typeface="Times New Roman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vantGarde" pitchFamily="34" charset="0"/>
                <a:ea typeface="+mn-ea"/>
                <a:cs typeface="Times New Roman" pitchFamily="18" charset="0"/>
              </a:rPr>
              <a:t>   </a:t>
            </a:r>
            <a:r>
              <a: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Courier New" pitchFamily="49" charset="0"/>
              </a:rPr>
              <a:t>   // </a:t>
            </a:r>
            <a:r>
              <a:rPr kumimoji="0" lang="en-US" sz="1300" b="1" i="0" u="none" strike="noStrike" kern="1200" cap="none" spc="0" normalizeH="0" baseline="0" noProof="0" dirty="0" err="1">
                <a:ln>
                  <a:noFill/>
                </a:ln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Courier New" pitchFamily="49" charset="0"/>
              </a:rPr>
              <a:t>cin</a:t>
            </a:r>
            <a:r>
              <a: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Courier New" pitchFamily="49" charset="0"/>
              </a:rPr>
              <a:t> &gt;&gt; phone invokes operator&gt;&gt; by implicitly issuing</a:t>
            </a:r>
            <a:endParaRPr kumimoji="0" lang="en-US" sz="13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urier" pitchFamily="49" charset="0"/>
              <a:ea typeface="+mn-ea"/>
              <a:cs typeface="Times New Roman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vantGarde" pitchFamily="34" charset="0"/>
                <a:ea typeface="+mn-ea"/>
                <a:cs typeface="Times New Roman" pitchFamily="18" charset="0"/>
              </a:rPr>
              <a:t>   </a:t>
            </a:r>
            <a:r>
              <a: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Courier New" pitchFamily="49" charset="0"/>
              </a:rPr>
              <a:t>   // the non-member function call operator&gt;&gt;( </a:t>
            </a:r>
            <a:r>
              <a:rPr kumimoji="0" lang="en-US" sz="1300" b="1" i="0" u="none" strike="noStrike" kern="1200" cap="none" spc="0" normalizeH="0" baseline="0" noProof="0" dirty="0" err="1">
                <a:ln>
                  <a:noFill/>
                </a:ln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Courier New" pitchFamily="49" charset="0"/>
              </a:rPr>
              <a:t>cin</a:t>
            </a:r>
            <a:r>
              <a: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Courier New" pitchFamily="49" charset="0"/>
              </a:rPr>
              <a:t>, phone )</a:t>
            </a:r>
            <a:endParaRPr kumimoji="0" lang="en-US" sz="13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urier" pitchFamily="49" charset="0"/>
              <a:ea typeface="+mn-ea"/>
              <a:cs typeface="Times New Roman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vantGarde" pitchFamily="34" charset="0"/>
                <a:ea typeface="+mn-ea"/>
                <a:cs typeface="Times New Roman" pitchFamily="18" charset="0"/>
              </a:rPr>
              <a:t>   </a:t>
            </a:r>
            <a:r>
              <a: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Courier New" pitchFamily="49" charset="0"/>
              </a:rPr>
              <a:t>   </a:t>
            </a:r>
            <a:r>
              <a:rPr kumimoji="0" lang="en-US" sz="13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Courier New" pitchFamily="49" charset="0"/>
              </a:rPr>
              <a:t>cin</a:t>
            </a:r>
            <a:r>
              <a: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Courier New" pitchFamily="49" charset="0"/>
              </a:rPr>
              <a:t> &gt;&gt; phone;                                           </a:t>
            </a:r>
            <a:endParaRPr kumimoji="0" lang="en-US" sz="13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urier" pitchFamily="49" charset="0"/>
              <a:ea typeface="+mn-ea"/>
              <a:cs typeface="Times New Roman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vantGarde" pitchFamily="34" charset="0"/>
                <a:ea typeface="+mn-ea"/>
                <a:cs typeface="Times New Roman" pitchFamily="18" charset="0"/>
              </a:rPr>
              <a:t>    </a:t>
            </a:r>
            <a:endParaRPr kumimoji="0" lang="en-US" sz="13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urier" pitchFamily="49" charset="0"/>
              <a:ea typeface="+mn-ea"/>
              <a:cs typeface="Times New Roman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vantGarde" pitchFamily="34" charset="0"/>
                <a:ea typeface="+mn-ea"/>
                <a:cs typeface="Times New Roman" pitchFamily="18" charset="0"/>
              </a:rPr>
              <a:t>   </a:t>
            </a:r>
            <a:r>
              <a: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Courier New" pitchFamily="49" charset="0"/>
              </a:rPr>
              <a:t>   </a:t>
            </a:r>
            <a:r>
              <a:rPr kumimoji="0" lang="en-US" sz="13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Courier New" pitchFamily="49" charset="0"/>
              </a:rPr>
              <a:t>cout</a:t>
            </a:r>
            <a:r>
              <a: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Courier New" pitchFamily="49" charset="0"/>
              </a:rPr>
              <a:t> &lt;&lt;</a:t>
            </a:r>
            <a:r>
              <a: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srgbClr val="0099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Courier New" pitchFamily="49" charset="0"/>
              </a:rPr>
              <a:t> "The phone number entered was: "</a:t>
            </a:r>
            <a:r>
              <a: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Courier New" pitchFamily="49" charset="0"/>
              </a:rPr>
              <a:t> ;</a:t>
            </a:r>
            <a:endParaRPr kumimoji="0" lang="en-US" sz="13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urier" pitchFamily="49" charset="0"/>
              <a:ea typeface="+mn-ea"/>
              <a:cs typeface="Times New Roman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vantGarde" pitchFamily="34" charset="0"/>
                <a:ea typeface="+mn-ea"/>
                <a:cs typeface="Times New Roman" pitchFamily="18" charset="0"/>
              </a:rPr>
              <a:t>    </a:t>
            </a:r>
            <a:endParaRPr kumimoji="0" lang="en-US" sz="13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urier" pitchFamily="49" charset="0"/>
              <a:ea typeface="+mn-ea"/>
              <a:cs typeface="Times New Roman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vantGarde" pitchFamily="34" charset="0"/>
                <a:ea typeface="+mn-ea"/>
                <a:cs typeface="Times New Roman" pitchFamily="18" charset="0"/>
              </a:rPr>
              <a:t>    </a:t>
            </a:r>
            <a:r>
              <a: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Courier New" pitchFamily="49" charset="0"/>
              </a:rPr>
              <a:t>   // </a:t>
            </a:r>
            <a:r>
              <a:rPr kumimoji="0" lang="en-US" sz="1300" b="1" i="0" u="none" strike="noStrike" kern="1200" cap="none" spc="0" normalizeH="0" baseline="0" noProof="0" dirty="0" err="1">
                <a:ln>
                  <a:noFill/>
                </a:ln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Courier New" pitchFamily="49" charset="0"/>
              </a:rPr>
              <a:t>cout</a:t>
            </a:r>
            <a:r>
              <a: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Courier New" pitchFamily="49" charset="0"/>
              </a:rPr>
              <a:t> &lt;&lt; phone invokes operator&lt;&lt; by implicitly issuing</a:t>
            </a:r>
            <a:endParaRPr kumimoji="0" lang="en-US" sz="13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urier" pitchFamily="49" charset="0"/>
              <a:ea typeface="+mn-ea"/>
              <a:cs typeface="Times New Roman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vantGarde" pitchFamily="34" charset="0"/>
                <a:ea typeface="+mn-ea"/>
                <a:cs typeface="Times New Roman" pitchFamily="18" charset="0"/>
              </a:rPr>
              <a:t>    </a:t>
            </a:r>
            <a:r>
              <a: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Courier New" pitchFamily="49" charset="0"/>
              </a:rPr>
              <a:t>   // the non-member function call operator&lt;&lt;( </a:t>
            </a:r>
            <a:r>
              <a:rPr kumimoji="0" lang="en-US" sz="1300" b="1" i="0" u="none" strike="noStrike" kern="1200" cap="none" spc="0" normalizeH="0" baseline="0" noProof="0" dirty="0" err="1">
                <a:ln>
                  <a:noFill/>
                </a:ln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Courier New" pitchFamily="49" charset="0"/>
              </a:rPr>
              <a:t>cout</a:t>
            </a:r>
            <a:r>
              <a: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Courier New" pitchFamily="49" charset="0"/>
              </a:rPr>
              <a:t>, phone )</a:t>
            </a:r>
            <a:endParaRPr kumimoji="0" lang="en-US" sz="13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urier" pitchFamily="49" charset="0"/>
              <a:ea typeface="+mn-ea"/>
              <a:cs typeface="Times New Roman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vantGarde" pitchFamily="34" charset="0"/>
                <a:ea typeface="+mn-ea"/>
                <a:cs typeface="Times New Roman" pitchFamily="18" charset="0"/>
              </a:rPr>
              <a:t>    </a:t>
            </a:r>
            <a:r>
              <a: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Courier New" pitchFamily="49" charset="0"/>
              </a:rPr>
              <a:t>   </a:t>
            </a:r>
            <a:r>
              <a:rPr kumimoji="0" lang="en-US" sz="13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Courier New" pitchFamily="49" charset="0"/>
              </a:rPr>
              <a:t>cout</a:t>
            </a:r>
            <a:r>
              <a: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Courier New" pitchFamily="49" charset="0"/>
              </a:rPr>
              <a:t> &lt;&lt; phone &lt;&lt; </a:t>
            </a:r>
            <a:r>
              <a:rPr kumimoji="0" lang="en-US" sz="13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Courier New" pitchFamily="49" charset="0"/>
              </a:rPr>
              <a:t>endl</a:t>
            </a:r>
            <a:r>
              <a: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Courier New" pitchFamily="49" charset="0"/>
              </a:rPr>
              <a:t>;                                   </a:t>
            </a:r>
            <a:endParaRPr kumimoji="0" lang="en-US" sz="13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urier" pitchFamily="49" charset="0"/>
              <a:ea typeface="+mn-ea"/>
              <a:cs typeface="Times New Roman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vantGarde" pitchFamily="34" charset="0"/>
                <a:ea typeface="+mn-ea"/>
                <a:cs typeface="Times New Roman" pitchFamily="18" charset="0"/>
              </a:rPr>
              <a:t>   </a:t>
            </a:r>
            <a:r>
              <a: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Courier New" pitchFamily="49" charset="0"/>
              </a:rPr>
              <a:t>   </a:t>
            </a:r>
            <a:r>
              <a: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Courier New" pitchFamily="49" charset="0"/>
              </a:rPr>
              <a:t>return</a:t>
            </a:r>
            <a:r>
              <a: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Courier New" pitchFamily="49" charset="0"/>
              </a:rPr>
              <a:t> </a:t>
            </a:r>
            <a:r>
              <a: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srgbClr val="0099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Courier New" pitchFamily="49" charset="0"/>
              </a:rPr>
              <a:t>0</a:t>
            </a:r>
            <a:r>
              <a: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Courier New" pitchFamily="49" charset="0"/>
              </a:rPr>
              <a:t>;</a:t>
            </a:r>
            <a:endParaRPr kumimoji="0" lang="en-US" sz="13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urier" pitchFamily="49" charset="0"/>
              <a:ea typeface="+mn-ea"/>
              <a:cs typeface="Times New Roman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srgbClr val="5F5F5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vantGarde" pitchFamily="34" charset="0"/>
                <a:ea typeface="+mn-ea"/>
                <a:cs typeface="Times New Roman" pitchFamily="18" charset="0"/>
              </a:rPr>
              <a:t>    </a:t>
            </a:r>
            <a:r>
              <a: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Courier New" pitchFamily="49" charset="0"/>
              </a:rPr>
              <a:t>} </a:t>
            </a:r>
            <a:r>
              <a: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Courier New" pitchFamily="49" charset="0"/>
              </a:rPr>
              <a:t>// end main</a:t>
            </a:r>
            <a:endParaRPr kumimoji="0" lang="en-US" sz="13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urier" pitchFamily="49" charset="0"/>
              <a:ea typeface="+mn-ea"/>
              <a:cs typeface="Times New Roman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sz="13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162000" y="5382344"/>
            <a:ext cx="7010400" cy="1143000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/>
        </p:spPr>
        <p:txBody>
          <a:bodyPr tIns="182880" bIns="182880"/>
          <a:lstStyle/>
          <a:p>
            <a:pPr algn="ctr"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sz="15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Courier New" pitchFamily="49" charset="0"/>
              </a:rPr>
              <a:t>Enter phone number in the form (123) 456-7890:</a:t>
            </a:r>
            <a:endParaRPr lang="en-US" sz="1500" b="1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" pitchFamily="49" charset="0"/>
              <a:cs typeface="Times New Roman" pitchFamily="18" charset="0"/>
            </a:endParaRPr>
          </a:p>
          <a:p>
            <a:pPr algn="ctr"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sz="15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Courier New" pitchFamily="49" charset="0"/>
              </a:rPr>
              <a:t>(800) 555-1212</a:t>
            </a:r>
            <a:endParaRPr lang="en-US" sz="1500" b="1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urier" pitchFamily="49" charset="0"/>
              <a:cs typeface="Times New Roman" pitchFamily="18" charset="0"/>
            </a:endParaRPr>
          </a:p>
          <a:p>
            <a:pPr algn="ctr"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  <a:defRPr/>
            </a:pPr>
            <a:r>
              <a:rPr lang="en-US" sz="15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Courier New" pitchFamily="49" charset="0"/>
              </a:rPr>
              <a:t>The phone number entered was: (800) 555-1212</a:t>
            </a:r>
            <a:endParaRPr lang="en-US" sz="1500" b="1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Unary Operators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The unary operators operate on the object for which they were called and normally, this operator appears on the left side of the object, as in !</a:t>
            </a: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obj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, -</a:t>
            </a: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obj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, and ++</a:t>
            </a: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obj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but sometime they can be used as postfix as well like </a:t>
            </a: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obj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++ or </a:t>
            </a: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obj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--.</a:t>
            </a: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Can overload as </a:t>
            </a:r>
          </a:p>
          <a:p>
            <a:pPr lvl="1"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Non-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static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member function with no arguments.</a:t>
            </a:r>
          </a:p>
          <a:p>
            <a:pPr lvl="1"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As a global function with one argument.</a:t>
            </a:r>
          </a:p>
          <a:p>
            <a:pPr lvl="2"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Argument must be class object or reference to class object.</a:t>
            </a: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Why non-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static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?</a:t>
            </a:r>
          </a:p>
          <a:p>
            <a:pPr lvl="1" algn="just"/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static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functions only access static data</a:t>
            </a:r>
          </a:p>
          <a:p>
            <a:pPr lvl="1"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Not what is needed for operator functions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E3BD2-093A-44D1-AE11-F61BD8655827}" type="datetime1">
              <a:rPr lang="en-IN" smtClean="0"/>
              <a:t>01-02-2021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0615A-79E6-423C-A6E2-DC5FF8B742A7}" type="slidenum">
              <a:rPr lang="en-IN" smtClean="0"/>
              <a:pPr/>
              <a:t>19</a:t>
            </a:fld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44624"/>
            <a:ext cx="8172400" cy="864096"/>
          </a:xfrm>
        </p:spPr>
        <p:txBody>
          <a:bodyPr/>
          <a:lstStyle/>
          <a:p>
            <a:r>
              <a:rPr lang="en-IN" dirty="0"/>
              <a:t>Operator Overloading 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600" y="1196752"/>
            <a:ext cx="8172400" cy="4525963"/>
          </a:xfrm>
        </p:spPr>
        <p:txBody>
          <a:bodyPr>
            <a:noAutofit/>
          </a:bodyPr>
          <a:lstStyle/>
          <a:p>
            <a:pPr algn="just">
              <a:spcBef>
                <a:spcPts val="500"/>
              </a:spcBef>
              <a:defRPr/>
            </a:pPr>
            <a:r>
              <a:rPr lang="en-US" sz="2400" b="1" dirty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Operator Overloading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allows a programmer to define new types from the built-in types.</a:t>
            </a:r>
          </a:p>
          <a:p>
            <a:pPr lvl="1" algn="just">
              <a:spcBef>
                <a:spcPts val="500"/>
              </a:spcBef>
              <a:defRPr/>
            </a:pPr>
            <a:r>
              <a:rPr lang="en-US" sz="2400" b="1" dirty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Operator Overloading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is useful for redefining built-in operations for user defined types.</a:t>
            </a:r>
          </a:p>
          <a:p>
            <a:pPr lvl="1" algn="just">
              <a:spcBef>
                <a:spcPts val="500"/>
              </a:spcBef>
              <a:defRPr/>
            </a:pPr>
            <a:r>
              <a:rPr lang="en-US" sz="2400" b="1" dirty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Operator Overloading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should be used to perform the same function or similar function on class objects as the built-in behavior.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ts val="500"/>
              </a:spcBef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Overloading an operator does </a:t>
            </a:r>
            <a:r>
              <a:rPr lang="en-US" sz="2400" b="1" dirty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not</a:t>
            </a:r>
            <a:r>
              <a:rPr lang="en-US" sz="2400" dirty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change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1" algn="just">
              <a:spcBef>
                <a:spcPts val="500"/>
              </a:spcBef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dirty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operator precedence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</a:t>
            </a:r>
          </a:p>
          <a:p>
            <a:pPr lvl="1" algn="just">
              <a:spcBef>
                <a:spcPts val="500"/>
              </a:spcBef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sz="2400" dirty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associativity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of the operator, </a:t>
            </a:r>
          </a:p>
          <a:p>
            <a:pPr lvl="1" algn="just">
              <a:spcBef>
                <a:spcPts val="500"/>
              </a:spcBef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dirty="0" err="1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arity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of the operator, or</a:t>
            </a:r>
          </a:p>
          <a:p>
            <a:pPr lvl="1" algn="just">
              <a:spcBef>
                <a:spcPts val="500"/>
              </a:spcBef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dirty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meaning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of how the operator works on objects of built-in types.</a:t>
            </a:r>
          </a:p>
          <a:p>
            <a:pPr algn="just">
              <a:spcBef>
                <a:spcPts val="500"/>
              </a:spcBef>
            </a:pP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660E2-4A75-454E-A0BB-06331A571C19}" type="datetime1">
              <a:rPr lang="en-IN" smtClean="0"/>
              <a:t>01-02-2021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0615A-79E6-423C-A6E2-DC5FF8B742A7}" type="slidenum">
              <a:rPr lang="en-IN" smtClean="0"/>
              <a:pPr/>
              <a:t>2</a:t>
            </a:fld>
            <a:endParaRPr lang="en-IN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44624"/>
            <a:ext cx="8172400" cy="648072"/>
          </a:xfrm>
        </p:spPr>
        <p:txBody>
          <a:bodyPr/>
          <a:lstStyle/>
          <a:p>
            <a:r>
              <a:rPr lang="en-IN" sz="3200" dirty="0">
                <a:latin typeface="Courier New" pitchFamily="49" charset="0"/>
                <a:cs typeface="Courier New" pitchFamily="49" charset="0"/>
              </a:rPr>
              <a:t>Example: </a:t>
            </a:r>
            <a:r>
              <a:rPr lang="en-IN" sz="3200" b="1" dirty="0">
                <a:latin typeface="Courier New" pitchFamily="49" charset="0"/>
                <a:cs typeface="Courier New" pitchFamily="49" charset="0"/>
              </a:rPr>
              <a:t>Integer</a:t>
            </a:r>
            <a:r>
              <a:rPr lang="en-IN" sz="3200" dirty="0">
                <a:latin typeface="Courier New" pitchFamily="49" charset="0"/>
                <a:cs typeface="Courier New" pitchFamily="49" charset="0"/>
              </a:rPr>
              <a:t> Class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4E34E-B736-4E3E-861E-4C3E4A385417}" type="datetime1">
              <a:rPr lang="en-IN" smtClean="0"/>
              <a:t>01-02-2021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0615A-79E6-423C-A6E2-DC5FF8B742A7}" type="slidenum">
              <a:rPr lang="en-IN" smtClean="0"/>
              <a:pPr/>
              <a:t>20</a:t>
            </a:fld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971600" y="565512"/>
            <a:ext cx="81724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IN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IN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IN" sz="1600" dirty="0">
                <a:latin typeface="Courier New" pitchFamily="49" charset="0"/>
                <a:cs typeface="Courier New" pitchFamily="49" charset="0"/>
              </a:rPr>
              <a:t>using namespace std;</a:t>
            </a:r>
          </a:p>
          <a:p>
            <a:r>
              <a:rPr lang="en-IN" sz="1600" dirty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// Non-member functions</a:t>
            </a:r>
          </a:p>
          <a:p>
            <a:r>
              <a:rPr lang="en-IN" sz="1600" dirty="0">
                <a:latin typeface="Courier New" pitchFamily="49" charset="0"/>
                <a:cs typeface="Courier New" pitchFamily="49" charset="0"/>
              </a:rPr>
              <a:t>class Integer</a:t>
            </a:r>
          </a:p>
          <a:p>
            <a:r>
              <a:rPr lang="en-IN" sz="16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IN" sz="1600" dirty="0">
                <a:latin typeface="Courier New" pitchFamily="49" charset="0"/>
                <a:cs typeface="Courier New" pitchFamily="49" charset="0"/>
              </a:rPr>
              <a:t>    long </a:t>
            </a:r>
            <a:r>
              <a:rPr lang="en-IN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IN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IN" sz="1600" dirty="0">
                <a:latin typeface="Courier New" pitchFamily="49" charset="0"/>
                <a:cs typeface="Courier New" pitchFamily="49" charset="0"/>
              </a:rPr>
              <a:t>    Integer* This()</a:t>
            </a:r>
          </a:p>
          <a:p>
            <a:r>
              <a:rPr lang="en-IN" sz="1600" dirty="0">
                <a:latin typeface="Courier New" pitchFamily="49" charset="0"/>
                <a:cs typeface="Courier New" pitchFamily="49" charset="0"/>
              </a:rPr>
              <a:t>    {</a:t>
            </a:r>
          </a:p>
          <a:p>
            <a:r>
              <a:rPr lang="en-IN" sz="1600" dirty="0">
                <a:latin typeface="Courier New" pitchFamily="49" charset="0"/>
                <a:cs typeface="Courier New" pitchFamily="49" charset="0"/>
              </a:rPr>
              <a:t>        return this;</a:t>
            </a:r>
          </a:p>
          <a:p>
            <a:r>
              <a:rPr lang="en-IN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IN" sz="1600" dirty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r>
              <a:rPr lang="en-IN" sz="1600" dirty="0">
                <a:latin typeface="Courier New" pitchFamily="49" charset="0"/>
                <a:cs typeface="Courier New" pitchFamily="49" charset="0"/>
              </a:rPr>
              <a:t>    Integer(long </a:t>
            </a:r>
            <a:r>
              <a:rPr lang="en-IN" sz="1600" dirty="0" err="1">
                <a:latin typeface="Courier New" pitchFamily="49" charset="0"/>
                <a:cs typeface="Courier New" pitchFamily="49" charset="0"/>
              </a:rPr>
              <a:t>ll</a:t>
            </a:r>
            <a:r>
              <a:rPr lang="en-IN" sz="1600" dirty="0">
                <a:latin typeface="Courier New" pitchFamily="49" charset="0"/>
                <a:cs typeface="Courier New" pitchFamily="49" charset="0"/>
              </a:rPr>
              <a:t> = 0) : </a:t>
            </a:r>
            <a:r>
              <a:rPr lang="en-IN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IN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IN" sz="1600" dirty="0" err="1">
                <a:latin typeface="Courier New" pitchFamily="49" charset="0"/>
                <a:cs typeface="Courier New" pitchFamily="49" charset="0"/>
              </a:rPr>
              <a:t>ll</a:t>
            </a:r>
            <a:r>
              <a:rPr lang="en-IN" sz="1600" dirty="0">
                <a:latin typeface="Courier New" pitchFamily="49" charset="0"/>
                <a:cs typeface="Courier New" pitchFamily="49" charset="0"/>
              </a:rPr>
              <a:t>) {} </a:t>
            </a:r>
          </a:p>
          <a:p>
            <a:r>
              <a:rPr lang="en-IN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IN" sz="1600" dirty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// No side effects takes const&amp; argument:</a:t>
            </a:r>
          </a:p>
          <a:p>
            <a:r>
              <a:rPr lang="en-IN" sz="1600" dirty="0">
                <a:latin typeface="Courier New" pitchFamily="49" charset="0"/>
                <a:cs typeface="Courier New" pitchFamily="49" charset="0"/>
              </a:rPr>
              <a:t>    friend const Integer&amp; operator+(const Integer&amp; a);</a:t>
            </a:r>
          </a:p>
          <a:p>
            <a:r>
              <a:rPr lang="en-IN" sz="1600" dirty="0">
                <a:latin typeface="Courier New" pitchFamily="49" charset="0"/>
                <a:cs typeface="Courier New" pitchFamily="49" charset="0"/>
              </a:rPr>
              <a:t>    friend const Integer operator-(const Integer&amp; a);</a:t>
            </a:r>
          </a:p>
          <a:p>
            <a:r>
              <a:rPr lang="en-IN" sz="1600" dirty="0">
                <a:latin typeface="Courier New" pitchFamily="49" charset="0"/>
                <a:cs typeface="Courier New" pitchFamily="49" charset="0"/>
              </a:rPr>
              <a:t>    friend const Integer operator~(const Integer&amp; a);</a:t>
            </a:r>
          </a:p>
          <a:p>
            <a:r>
              <a:rPr lang="en-IN" sz="1600" dirty="0">
                <a:latin typeface="Courier New" pitchFamily="49" charset="0"/>
                <a:cs typeface="Courier New" pitchFamily="49" charset="0"/>
              </a:rPr>
              <a:t>    friend Integer* operator&amp;(Integer&amp; a);</a:t>
            </a:r>
          </a:p>
          <a:p>
            <a:r>
              <a:rPr lang="en-IN" sz="1600" dirty="0">
                <a:latin typeface="Courier New" pitchFamily="49" charset="0"/>
                <a:cs typeface="Courier New" pitchFamily="49" charset="0"/>
              </a:rPr>
              <a:t>    friend </a:t>
            </a:r>
            <a:r>
              <a:rPr lang="en-IN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sz="1600" dirty="0">
                <a:latin typeface="Courier New" pitchFamily="49" charset="0"/>
                <a:cs typeface="Courier New" pitchFamily="49" charset="0"/>
              </a:rPr>
              <a:t> operator!(const Integer&amp; a);</a:t>
            </a:r>
          </a:p>
          <a:p>
            <a:r>
              <a:rPr lang="en-IN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// Side effects have non-const&amp; argument:</a:t>
            </a:r>
          </a:p>
          <a:p>
            <a:r>
              <a:rPr lang="en-IN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IN" sz="1600" dirty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friend const Integer&amp; operator++(Integer&amp; a); </a:t>
            </a:r>
            <a:r>
              <a:rPr lang="en-IN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Prefix</a:t>
            </a:r>
          </a:p>
          <a:p>
            <a:r>
              <a:rPr lang="en-IN" sz="1600" dirty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friend const Integer operator++(Integer&amp; a, </a:t>
            </a:r>
            <a:r>
              <a:rPr lang="en-IN" sz="1600" dirty="0" err="1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sz="1600" dirty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); </a:t>
            </a:r>
            <a:r>
              <a:rPr lang="en-IN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Postfix</a:t>
            </a:r>
          </a:p>
          <a:p>
            <a:r>
              <a:rPr lang="en-IN" sz="1600" dirty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friend const Integer&amp; operator--(Integer&amp; a); </a:t>
            </a:r>
            <a:r>
              <a:rPr lang="en-IN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Prefix</a:t>
            </a:r>
          </a:p>
          <a:p>
            <a:r>
              <a:rPr lang="en-IN" sz="1600" dirty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friend const Integer operator--(Integer&amp; a, </a:t>
            </a:r>
            <a:r>
              <a:rPr lang="en-IN" sz="1600" dirty="0" err="1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sz="1600" dirty="0">
                <a:solidFill>
                  <a:schemeClr val="tx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); </a:t>
            </a:r>
            <a:r>
              <a:rPr lang="en-IN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Postfix</a:t>
            </a:r>
          </a:p>
          <a:p>
            <a:r>
              <a:rPr lang="en-IN" sz="1600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5ED0E-C9EF-480C-BD97-262E957A47CE}" type="datetime1">
              <a:rPr lang="en-IN" smtClean="0"/>
              <a:t>01-02-2021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0615A-79E6-423C-A6E2-DC5FF8B742A7}" type="slidenum">
              <a:rPr lang="en-IN" smtClean="0"/>
              <a:pPr/>
              <a:t>21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827584" y="44624"/>
            <a:ext cx="3960440" cy="67710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Global operators</a:t>
            </a:r>
            <a:r>
              <a:rPr lang="en-IN" sz="14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IN" sz="1400" dirty="0">
                <a:latin typeface="Courier New" pitchFamily="49" charset="0"/>
                <a:cs typeface="Courier New" pitchFamily="49" charset="0"/>
              </a:rPr>
              <a:t>const Integer&amp; operator+(const Integer&amp; a)</a:t>
            </a:r>
          </a:p>
          <a:p>
            <a:r>
              <a:rPr lang="en-IN" sz="14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IN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IN" sz="14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IN" sz="1400" dirty="0">
                <a:latin typeface="Courier New" pitchFamily="49" charset="0"/>
                <a:cs typeface="Courier New" pitchFamily="49" charset="0"/>
              </a:rPr>
              <a:t> &lt;&lt; "+Integer\n";</a:t>
            </a:r>
          </a:p>
          <a:p>
            <a:r>
              <a:rPr lang="en-IN" sz="1400" dirty="0">
                <a:latin typeface="Courier New" pitchFamily="49" charset="0"/>
                <a:cs typeface="Courier New" pitchFamily="49" charset="0"/>
              </a:rPr>
              <a:t>    return a; </a:t>
            </a:r>
            <a:r>
              <a:rPr lang="en-IN" sz="11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Unary + has no effect</a:t>
            </a:r>
            <a:endParaRPr lang="en-IN" sz="1400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IN" sz="14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IN" sz="1400" dirty="0">
                <a:latin typeface="Courier New" pitchFamily="49" charset="0"/>
                <a:cs typeface="Courier New" pitchFamily="49" charset="0"/>
              </a:rPr>
              <a:t>const Integer operator-(const Integer&amp; a)</a:t>
            </a:r>
          </a:p>
          <a:p>
            <a:r>
              <a:rPr lang="en-IN" sz="14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IN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IN" sz="14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IN" sz="1400" dirty="0">
                <a:latin typeface="Courier New" pitchFamily="49" charset="0"/>
                <a:cs typeface="Courier New" pitchFamily="49" charset="0"/>
              </a:rPr>
              <a:t> &lt;&lt; "-Integer\n";</a:t>
            </a:r>
          </a:p>
          <a:p>
            <a:r>
              <a:rPr lang="en-IN" sz="1400" dirty="0">
                <a:latin typeface="Courier New" pitchFamily="49" charset="0"/>
                <a:cs typeface="Courier New" pitchFamily="49" charset="0"/>
              </a:rPr>
              <a:t>    return Integer(-</a:t>
            </a:r>
            <a:r>
              <a:rPr lang="en-IN" sz="1400" dirty="0" err="1">
                <a:latin typeface="Courier New" pitchFamily="49" charset="0"/>
                <a:cs typeface="Courier New" pitchFamily="49" charset="0"/>
              </a:rPr>
              <a:t>a.i</a:t>
            </a:r>
            <a:r>
              <a:rPr lang="en-IN" sz="14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IN" sz="14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IN" sz="1400" dirty="0">
                <a:latin typeface="Courier New" pitchFamily="49" charset="0"/>
                <a:cs typeface="Courier New" pitchFamily="49" charset="0"/>
              </a:rPr>
              <a:t>const Integer operator~(const Integer&amp; a)</a:t>
            </a:r>
          </a:p>
          <a:p>
            <a:r>
              <a:rPr lang="en-IN" sz="14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IN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IN" sz="14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IN" sz="1400" dirty="0">
                <a:latin typeface="Courier New" pitchFamily="49" charset="0"/>
                <a:cs typeface="Courier New" pitchFamily="49" charset="0"/>
              </a:rPr>
              <a:t> &lt;&lt; "~Integer\n";</a:t>
            </a:r>
          </a:p>
          <a:p>
            <a:r>
              <a:rPr lang="en-IN" sz="1400" dirty="0">
                <a:latin typeface="Courier New" pitchFamily="49" charset="0"/>
                <a:cs typeface="Courier New" pitchFamily="49" charset="0"/>
              </a:rPr>
              <a:t>    return Integer(~</a:t>
            </a:r>
            <a:r>
              <a:rPr lang="en-IN" sz="1400" dirty="0" err="1">
                <a:latin typeface="Courier New" pitchFamily="49" charset="0"/>
                <a:cs typeface="Courier New" pitchFamily="49" charset="0"/>
              </a:rPr>
              <a:t>a.i</a:t>
            </a:r>
            <a:r>
              <a:rPr lang="en-IN" sz="14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IN" sz="14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IN" sz="1400" dirty="0">
                <a:latin typeface="Courier New" pitchFamily="49" charset="0"/>
                <a:cs typeface="Courier New" pitchFamily="49" charset="0"/>
              </a:rPr>
              <a:t>Integer* operator&amp;(Integer&amp; a)</a:t>
            </a:r>
          </a:p>
          <a:p>
            <a:r>
              <a:rPr lang="en-IN" sz="14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IN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IN" sz="14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IN" sz="1400" dirty="0">
                <a:latin typeface="Courier New" pitchFamily="49" charset="0"/>
                <a:cs typeface="Courier New" pitchFamily="49" charset="0"/>
              </a:rPr>
              <a:t> &lt;&lt; "&amp;Integer\n";</a:t>
            </a:r>
          </a:p>
          <a:p>
            <a:r>
              <a:rPr lang="en-IN" sz="1400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IN" sz="1400" dirty="0" err="1">
                <a:latin typeface="Courier New" pitchFamily="49" charset="0"/>
                <a:cs typeface="Courier New" pitchFamily="49" charset="0"/>
              </a:rPr>
              <a:t>a.This</a:t>
            </a:r>
            <a:r>
              <a:rPr lang="en-IN" sz="1400" dirty="0">
                <a:latin typeface="Courier New" pitchFamily="49" charset="0"/>
                <a:cs typeface="Courier New" pitchFamily="49" charset="0"/>
              </a:rPr>
              <a:t>(); // &amp;a is recursive!</a:t>
            </a:r>
          </a:p>
          <a:p>
            <a:r>
              <a:rPr lang="en-IN" sz="14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IN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sz="1400" dirty="0">
                <a:latin typeface="Courier New" pitchFamily="49" charset="0"/>
                <a:cs typeface="Courier New" pitchFamily="49" charset="0"/>
              </a:rPr>
              <a:t> operator!(const Integer&amp; a)</a:t>
            </a:r>
          </a:p>
          <a:p>
            <a:r>
              <a:rPr lang="en-IN" sz="14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IN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IN" sz="14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IN" sz="1400" dirty="0">
                <a:latin typeface="Courier New" pitchFamily="49" charset="0"/>
                <a:cs typeface="Courier New" pitchFamily="49" charset="0"/>
              </a:rPr>
              <a:t> &lt;&lt; "!Integer\n";</a:t>
            </a:r>
          </a:p>
          <a:p>
            <a:r>
              <a:rPr lang="en-IN" sz="1400" dirty="0">
                <a:latin typeface="Courier New" pitchFamily="49" charset="0"/>
                <a:cs typeface="Courier New" pitchFamily="49" charset="0"/>
              </a:rPr>
              <a:t>    return !</a:t>
            </a:r>
            <a:r>
              <a:rPr lang="en-IN" sz="1400" dirty="0" err="1">
                <a:latin typeface="Courier New" pitchFamily="49" charset="0"/>
                <a:cs typeface="Courier New" pitchFamily="49" charset="0"/>
              </a:rPr>
              <a:t>a.i</a:t>
            </a:r>
            <a:r>
              <a:rPr lang="en-IN" sz="14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IN" sz="14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4716016" y="-29136"/>
            <a:ext cx="4572000" cy="69865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1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Prefix; return incremented value</a:t>
            </a:r>
          </a:p>
          <a:p>
            <a:r>
              <a:rPr lang="en-IN" sz="1400" dirty="0">
                <a:latin typeface="Courier New" pitchFamily="49" charset="0"/>
                <a:cs typeface="Courier New" pitchFamily="49" charset="0"/>
              </a:rPr>
              <a:t>const Integer&amp; operator++(Integer&amp; a)</a:t>
            </a:r>
          </a:p>
          <a:p>
            <a:r>
              <a:rPr lang="en-IN" sz="14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IN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IN" sz="14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IN" sz="1400" dirty="0">
                <a:latin typeface="Courier New" pitchFamily="49" charset="0"/>
                <a:cs typeface="Courier New" pitchFamily="49" charset="0"/>
              </a:rPr>
              <a:t> &lt;&lt; "++Integer\n";</a:t>
            </a:r>
          </a:p>
          <a:p>
            <a:r>
              <a:rPr lang="en-IN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IN" sz="1400" dirty="0" err="1">
                <a:latin typeface="Courier New" pitchFamily="49" charset="0"/>
                <a:cs typeface="Courier New" pitchFamily="49" charset="0"/>
              </a:rPr>
              <a:t>a.i</a:t>
            </a:r>
            <a:r>
              <a:rPr lang="en-IN" sz="1400" dirty="0">
                <a:latin typeface="Courier New" pitchFamily="49" charset="0"/>
                <a:cs typeface="Courier New" pitchFamily="49" charset="0"/>
              </a:rPr>
              <a:t>++;</a:t>
            </a:r>
          </a:p>
          <a:p>
            <a:r>
              <a:rPr lang="en-IN" sz="1400" dirty="0">
                <a:latin typeface="Courier New" pitchFamily="49" charset="0"/>
                <a:cs typeface="Courier New" pitchFamily="49" charset="0"/>
              </a:rPr>
              <a:t>    return a;</a:t>
            </a:r>
          </a:p>
          <a:p>
            <a:r>
              <a:rPr lang="en-IN" sz="14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IN" sz="1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Postfix; return the value before increment:</a:t>
            </a:r>
          </a:p>
          <a:p>
            <a:r>
              <a:rPr lang="en-IN" sz="1400" dirty="0">
                <a:latin typeface="Courier New" pitchFamily="49" charset="0"/>
                <a:cs typeface="Courier New" pitchFamily="49" charset="0"/>
              </a:rPr>
              <a:t>const Integer operator++(Integer&amp; a, </a:t>
            </a:r>
            <a:r>
              <a:rPr lang="en-IN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sz="1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IN" sz="14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IN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IN" sz="14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IN" sz="1400" dirty="0">
                <a:latin typeface="Courier New" pitchFamily="49" charset="0"/>
                <a:cs typeface="Courier New" pitchFamily="49" charset="0"/>
              </a:rPr>
              <a:t> &lt;&lt; "Integer++\n";</a:t>
            </a:r>
          </a:p>
          <a:p>
            <a:r>
              <a:rPr lang="en-IN" sz="1400" dirty="0">
                <a:latin typeface="Courier New" pitchFamily="49" charset="0"/>
                <a:cs typeface="Courier New" pitchFamily="49" charset="0"/>
              </a:rPr>
              <a:t>    Integer before(</a:t>
            </a:r>
            <a:r>
              <a:rPr lang="en-IN" sz="1400" dirty="0" err="1">
                <a:latin typeface="Courier New" pitchFamily="49" charset="0"/>
                <a:cs typeface="Courier New" pitchFamily="49" charset="0"/>
              </a:rPr>
              <a:t>a.i</a:t>
            </a:r>
            <a:r>
              <a:rPr lang="en-IN" sz="14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IN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IN" sz="1400" dirty="0" err="1">
                <a:latin typeface="Courier New" pitchFamily="49" charset="0"/>
                <a:cs typeface="Courier New" pitchFamily="49" charset="0"/>
              </a:rPr>
              <a:t>a.i</a:t>
            </a:r>
            <a:r>
              <a:rPr lang="en-IN" sz="1400" dirty="0">
                <a:latin typeface="Courier New" pitchFamily="49" charset="0"/>
                <a:cs typeface="Courier New" pitchFamily="49" charset="0"/>
              </a:rPr>
              <a:t>++;</a:t>
            </a:r>
          </a:p>
          <a:p>
            <a:r>
              <a:rPr lang="en-IN" sz="1400" dirty="0">
                <a:latin typeface="Courier New" pitchFamily="49" charset="0"/>
                <a:cs typeface="Courier New" pitchFamily="49" charset="0"/>
              </a:rPr>
              <a:t>    return before;</a:t>
            </a:r>
          </a:p>
          <a:p>
            <a:r>
              <a:rPr lang="en-IN" sz="14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IN" sz="1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Prefix; return decremented value</a:t>
            </a:r>
          </a:p>
          <a:p>
            <a:r>
              <a:rPr lang="en-IN" sz="1400" dirty="0">
                <a:latin typeface="Courier New" pitchFamily="49" charset="0"/>
                <a:cs typeface="Courier New" pitchFamily="49" charset="0"/>
              </a:rPr>
              <a:t>const Integer&amp; operator--(Integer&amp; a)</a:t>
            </a:r>
          </a:p>
          <a:p>
            <a:r>
              <a:rPr lang="en-IN" sz="14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IN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IN" sz="14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IN" sz="1400" dirty="0">
                <a:latin typeface="Courier New" pitchFamily="49" charset="0"/>
                <a:cs typeface="Courier New" pitchFamily="49" charset="0"/>
              </a:rPr>
              <a:t> &lt;&lt; "--Integer\n";</a:t>
            </a:r>
          </a:p>
          <a:p>
            <a:r>
              <a:rPr lang="en-IN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IN" sz="1400" dirty="0" err="1">
                <a:latin typeface="Courier New" pitchFamily="49" charset="0"/>
                <a:cs typeface="Courier New" pitchFamily="49" charset="0"/>
              </a:rPr>
              <a:t>a.i</a:t>
            </a:r>
            <a:r>
              <a:rPr lang="en-IN" sz="1400" dirty="0">
                <a:latin typeface="Courier New" pitchFamily="49" charset="0"/>
                <a:cs typeface="Courier New" pitchFamily="49" charset="0"/>
              </a:rPr>
              <a:t>--;</a:t>
            </a:r>
          </a:p>
          <a:p>
            <a:r>
              <a:rPr lang="en-IN" sz="1400" dirty="0">
                <a:latin typeface="Courier New" pitchFamily="49" charset="0"/>
                <a:cs typeface="Courier New" pitchFamily="49" charset="0"/>
              </a:rPr>
              <a:t>    return a;</a:t>
            </a:r>
          </a:p>
          <a:p>
            <a:r>
              <a:rPr lang="en-IN" sz="14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IN" sz="1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Postfix; return the value before decrement:</a:t>
            </a:r>
          </a:p>
          <a:p>
            <a:r>
              <a:rPr lang="en-IN" sz="1400" dirty="0">
                <a:latin typeface="Courier New" pitchFamily="49" charset="0"/>
                <a:cs typeface="Courier New" pitchFamily="49" charset="0"/>
              </a:rPr>
              <a:t>const Integer operator--(Integer&amp; a, </a:t>
            </a:r>
            <a:r>
              <a:rPr lang="en-IN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sz="1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IN" sz="14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IN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IN" sz="14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IN" sz="1400" dirty="0">
                <a:latin typeface="Courier New" pitchFamily="49" charset="0"/>
                <a:cs typeface="Courier New" pitchFamily="49" charset="0"/>
              </a:rPr>
              <a:t> &lt;&lt; "Integer--\n";</a:t>
            </a:r>
          </a:p>
          <a:p>
            <a:r>
              <a:rPr lang="en-IN" sz="1400" dirty="0">
                <a:latin typeface="Courier New" pitchFamily="49" charset="0"/>
                <a:cs typeface="Courier New" pitchFamily="49" charset="0"/>
              </a:rPr>
              <a:t>    Integer before(</a:t>
            </a:r>
            <a:r>
              <a:rPr lang="en-IN" sz="1400" dirty="0" err="1">
                <a:latin typeface="Courier New" pitchFamily="49" charset="0"/>
                <a:cs typeface="Courier New" pitchFamily="49" charset="0"/>
              </a:rPr>
              <a:t>a.i</a:t>
            </a:r>
            <a:r>
              <a:rPr lang="en-IN" sz="14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IN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IN" sz="1400" dirty="0" err="1">
                <a:latin typeface="Courier New" pitchFamily="49" charset="0"/>
                <a:cs typeface="Courier New" pitchFamily="49" charset="0"/>
              </a:rPr>
              <a:t>a.i</a:t>
            </a:r>
            <a:r>
              <a:rPr lang="en-IN" sz="1400" dirty="0">
                <a:latin typeface="Courier New" pitchFamily="49" charset="0"/>
                <a:cs typeface="Courier New" pitchFamily="49" charset="0"/>
              </a:rPr>
              <a:t>--;</a:t>
            </a:r>
          </a:p>
          <a:p>
            <a:r>
              <a:rPr lang="en-IN" sz="1400" dirty="0">
                <a:latin typeface="Courier New" pitchFamily="49" charset="0"/>
                <a:cs typeface="Courier New" pitchFamily="49" charset="0"/>
              </a:rPr>
              <a:t>    return before;</a:t>
            </a:r>
          </a:p>
          <a:p>
            <a:r>
              <a:rPr lang="en-IN" sz="14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25C8B-09F7-47AE-9E2C-D41565FCB71D}" type="datetime1">
              <a:rPr lang="en-IN" smtClean="0"/>
              <a:t>01-02-2021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0615A-79E6-423C-A6E2-DC5FF8B742A7}" type="slidenum">
              <a:rPr lang="en-IN" smtClean="0"/>
              <a:pPr/>
              <a:t>22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899592" y="-27384"/>
            <a:ext cx="4572000" cy="35394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Show that the overloaded operators work:</a:t>
            </a:r>
          </a:p>
          <a:p>
            <a:r>
              <a:rPr lang="en-IN" sz="1600" dirty="0">
                <a:latin typeface="Courier New" pitchFamily="49" charset="0"/>
                <a:cs typeface="Courier New" pitchFamily="49" charset="0"/>
              </a:rPr>
              <a:t>void f(Integer a)</a:t>
            </a:r>
          </a:p>
          <a:p>
            <a:r>
              <a:rPr lang="en-IN" sz="16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IN" sz="1600" dirty="0">
                <a:latin typeface="Courier New" pitchFamily="49" charset="0"/>
                <a:cs typeface="Courier New" pitchFamily="49" charset="0"/>
              </a:rPr>
              <a:t>    +a;</a:t>
            </a:r>
          </a:p>
          <a:p>
            <a:r>
              <a:rPr lang="en-IN" sz="1600" dirty="0">
                <a:latin typeface="Courier New" pitchFamily="49" charset="0"/>
                <a:cs typeface="Courier New" pitchFamily="49" charset="0"/>
              </a:rPr>
              <a:t>    -a;</a:t>
            </a:r>
          </a:p>
          <a:p>
            <a:r>
              <a:rPr lang="en-IN" sz="1600" dirty="0">
                <a:latin typeface="Courier New" pitchFamily="49" charset="0"/>
                <a:cs typeface="Courier New" pitchFamily="49" charset="0"/>
              </a:rPr>
              <a:t>    ~a;</a:t>
            </a:r>
          </a:p>
          <a:p>
            <a:r>
              <a:rPr lang="en-IN" sz="1600" dirty="0">
                <a:latin typeface="Courier New" pitchFamily="49" charset="0"/>
                <a:cs typeface="Courier New" pitchFamily="49" charset="0"/>
              </a:rPr>
              <a:t>    Integer* </a:t>
            </a:r>
            <a:r>
              <a:rPr lang="en-IN" sz="1600" dirty="0" err="1">
                <a:latin typeface="Courier New" pitchFamily="49" charset="0"/>
                <a:cs typeface="Courier New" pitchFamily="49" charset="0"/>
              </a:rPr>
              <a:t>ip</a:t>
            </a:r>
            <a:r>
              <a:rPr lang="en-IN" sz="1600" dirty="0">
                <a:latin typeface="Courier New" pitchFamily="49" charset="0"/>
                <a:cs typeface="Courier New" pitchFamily="49" charset="0"/>
              </a:rPr>
              <a:t> = &amp;a;</a:t>
            </a:r>
          </a:p>
          <a:p>
            <a:r>
              <a:rPr lang="en-IN" sz="1600" dirty="0">
                <a:latin typeface="Courier New" pitchFamily="49" charset="0"/>
                <a:cs typeface="Courier New" pitchFamily="49" charset="0"/>
              </a:rPr>
              <a:t>    !a;</a:t>
            </a:r>
          </a:p>
          <a:p>
            <a:r>
              <a:rPr lang="en-IN" sz="1600" dirty="0">
                <a:latin typeface="Courier New" pitchFamily="49" charset="0"/>
                <a:cs typeface="Courier New" pitchFamily="49" charset="0"/>
              </a:rPr>
              <a:t>    ++a;</a:t>
            </a:r>
          </a:p>
          <a:p>
            <a:r>
              <a:rPr lang="en-IN" sz="1600" dirty="0">
                <a:latin typeface="Courier New" pitchFamily="49" charset="0"/>
                <a:cs typeface="Courier New" pitchFamily="49" charset="0"/>
              </a:rPr>
              <a:t>    a++;</a:t>
            </a:r>
          </a:p>
          <a:p>
            <a:r>
              <a:rPr lang="en-IN" sz="1600" dirty="0">
                <a:latin typeface="Courier New" pitchFamily="49" charset="0"/>
                <a:cs typeface="Courier New" pitchFamily="49" charset="0"/>
              </a:rPr>
              <a:t>    --a;</a:t>
            </a:r>
          </a:p>
          <a:p>
            <a:r>
              <a:rPr lang="en-IN" sz="1600" dirty="0">
                <a:latin typeface="Courier New" pitchFamily="49" charset="0"/>
                <a:cs typeface="Courier New" pitchFamily="49" charset="0"/>
              </a:rPr>
              <a:t>    a--;</a:t>
            </a:r>
          </a:p>
          <a:p>
            <a:r>
              <a:rPr lang="en-IN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792088" y="3357567"/>
            <a:ext cx="4355976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Member functions (implicit "this"):</a:t>
            </a:r>
          </a:p>
          <a:p>
            <a:r>
              <a:rPr lang="en-IN" sz="1600" dirty="0">
                <a:latin typeface="Courier New" pitchFamily="49" charset="0"/>
                <a:cs typeface="Courier New" pitchFamily="49" charset="0"/>
              </a:rPr>
              <a:t>class Byte</a:t>
            </a:r>
          </a:p>
          <a:p>
            <a:r>
              <a:rPr lang="en-IN" sz="16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IN" sz="1600" dirty="0">
                <a:latin typeface="Courier New" pitchFamily="49" charset="0"/>
                <a:cs typeface="Courier New" pitchFamily="49" charset="0"/>
              </a:rPr>
              <a:t>    unsigned char b;</a:t>
            </a:r>
          </a:p>
          <a:p>
            <a:r>
              <a:rPr lang="en-IN" sz="1600" dirty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r>
              <a:rPr lang="en-IN" sz="1600" dirty="0">
                <a:latin typeface="Courier New" pitchFamily="49" charset="0"/>
                <a:cs typeface="Courier New" pitchFamily="49" charset="0"/>
              </a:rPr>
              <a:t>    Byte(unsigned char bb = 0) : b(bb) {}</a:t>
            </a:r>
          </a:p>
          <a:p>
            <a:r>
              <a:rPr lang="en-IN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No side effects: const member function:</a:t>
            </a:r>
          </a:p>
          <a:p>
            <a:r>
              <a:rPr lang="en-IN" sz="1600" dirty="0">
                <a:latin typeface="Courier New" pitchFamily="49" charset="0"/>
                <a:cs typeface="Courier New" pitchFamily="49" charset="0"/>
              </a:rPr>
              <a:t>    const Byte&amp; operator+() const</a:t>
            </a:r>
          </a:p>
          <a:p>
            <a:r>
              <a:rPr lang="en-IN" sz="1600" dirty="0">
                <a:latin typeface="Courier New" pitchFamily="49" charset="0"/>
                <a:cs typeface="Courier New" pitchFamily="49" charset="0"/>
              </a:rPr>
              <a:t>    {</a:t>
            </a:r>
          </a:p>
          <a:p>
            <a:r>
              <a:rPr lang="en-IN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IN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IN" sz="1600" dirty="0">
                <a:latin typeface="Courier New" pitchFamily="49" charset="0"/>
                <a:cs typeface="Courier New" pitchFamily="49" charset="0"/>
              </a:rPr>
              <a:t> &lt;&lt; "+Byte\n";</a:t>
            </a:r>
          </a:p>
          <a:p>
            <a:r>
              <a:rPr lang="en-IN" sz="1600" dirty="0">
                <a:latin typeface="Courier New" pitchFamily="49" charset="0"/>
                <a:cs typeface="Courier New" pitchFamily="49" charset="0"/>
              </a:rPr>
              <a:t>        return *this;</a:t>
            </a:r>
          </a:p>
          <a:p>
            <a:r>
              <a:rPr lang="en-IN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IN" sz="1600" dirty="0">
                <a:latin typeface="Courier New" pitchFamily="49" charset="0"/>
                <a:cs typeface="Courier New" pitchFamily="49" charset="0"/>
              </a:rPr>
              <a:t>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5256584" y="0"/>
            <a:ext cx="457200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dirty="0">
                <a:latin typeface="Courier New" pitchFamily="49" charset="0"/>
                <a:cs typeface="Courier New" pitchFamily="49" charset="0"/>
              </a:rPr>
              <a:t>const Byte operator-() const</a:t>
            </a:r>
          </a:p>
          <a:p>
            <a:r>
              <a:rPr lang="en-IN" sz="1600" dirty="0">
                <a:latin typeface="Courier New" pitchFamily="49" charset="0"/>
                <a:cs typeface="Courier New" pitchFamily="49" charset="0"/>
              </a:rPr>
              <a:t>    {</a:t>
            </a:r>
          </a:p>
          <a:p>
            <a:r>
              <a:rPr lang="en-IN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IN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IN" sz="1600" dirty="0">
                <a:latin typeface="Courier New" pitchFamily="49" charset="0"/>
                <a:cs typeface="Courier New" pitchFamily="49" charset="0"/>
              </a:rPr>
              <a:t> &lt;&lt; "-Byte\n";</a:t>
            </a:r>
          </a:p>
          <a:p>
            <a:r>
              <a:rPr lang="en-IN" sz="1600" dirty="0">
                <a:latin typeface="Courier New" pitchFamily="49" charset="0"/>
                <a:cs typeface="Courier New" pitchFamily="49" charset="0"/>
              </a:rPr>
              <a:t>        return Byte(-b);</a:t>
            </a:r>
          </a:p>
          <a:p>
            <a:r>
              <a:rPr lang="en-IN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IN" sz="1600" dirty="0">
                <a:latin typeface="Courier New" pitchFamily="49" charset="0"/>
                <a:cs typeface="Courier New" pitchFamily="49" charset="0"/>
              </a:rPr>
              <a:t>const Byte operator~() const</a:t>
            </a:r>
          </a:p>
          <a:p>
            <a:r>
              <a:rPr lang="en-IN" sz="1600" dirty="0">
                <a:latin typeface="Courier New" pitchFamily="49" charset="0"/>
                <a:cs typeface="Courier New" pitchFamily="49" charset="0"/>
              </a:rPr>
              <a:t>    {</a:t>
            </a:r>
          </a:p>
          <a:p>
            <a:r>
              <a:rPr lang="en-IN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IN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IN" sz="1600" dirty="0">
                <a:latin typeface="Courier New" pitchFamily="49" charset="0"/>
                <a:cs typeface="Courier New" pitchFamily="49" charset="0"/>
              </a:rPr>
              <a:t> &lt;&lt; "~Byte\n";</a:t>
            </a:r>
          </a:p>
          <a:p>
            <a:r>
              <a:rPr lang="en-IN" sz="1600" dirty="0">
                <a:latin typeface="Courier New" pitchFamily="49" charset="0"/>
                <a:cs typeface="Courier New" pitchFamily="49" charset="0"/>
              </a:rPr>
              <a:t>        return Byte(~b);</a:t>
            </a:r>
          </a:p>
          <a:p>
            <a:r>
              <a:rPr lang="en-IN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IN" sz="1600" dirty="0">
                <a:latin typeface="Courier New" pitchFamily="49" charset="0"/>
                <a:cs typeface="Courier New" pitchFamily="49" charset="0"/>
              </a:rPr>
              <a:t>Byte operator!() const</a:t>
            </a:r>
          </a:p>
          <a:p>
            <a:r>
              <a:rPr lang="en-IN" sz="1600" dirty="0">
                <a:latin typeface="Courier New" pitchFamily="49" charset="0"/>
                <a:cs typeface="Courier New" pitchFamily="49" charset="0"/>
              </a:rPr>
              <a:t>    {</a:t>
            </a:r>
          </a:p>
          <a:p>
            <a:r>
              <a:rPr lang="en-IN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IN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IN" sz="1600" dirty="0">
                <a:latin typeface="Courier New" pitchFamily="49" charset="0"/>
                <a:cs typeface="Courier New" pitchFamily="49" charset="0"/>
              </a:rPr>
              <a:t> &lt;&lt; "!Byte\n";</a:t>
            </a:r>
          </a:p>
          <a:p>
            <a:r>
              <a:rPr lang="en-IN" sz="1600" dirty="0">
                <a:latin typeface="Courier New" pitchFamily="49" charset="0"/>
                <a:cs typeface="Courier New" pitchFamily="49" charset="0"/>
              </a:rPr>
              <a:t>        return Byte(!b);</a:t>
            </a:r>
          </a:p>
          <a:p>
            <a:r>
              <a:rPr lang="en-IN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IN" sz="1600" dirty="0">
                <a:latin typeface="Courier New" pitchFamily="49" charset="0"/>
                <a:cs typeface="Courier New" pitchFamily="49" charset="0"/>
              </a:rPr>
              <a:t>Byte* operator&amp;()</a:t>
            </a:r>
          </a:p>
          <a:p>
            <a:r>
              <a:rPr lang="en-IN" sz="1600" dirty="0">
                <a:latin typeface="Courier New" pitchFamily="49" charset="0"/>
                <a:cs typeface="Courier New" pitchFamily="49" charset="0"/>
              </a:rPr>
              <a:t>    {</a:t>
            </a:r>
          </a:p>
          <a:p>
            <a:r>
              <a:rPr lang="en-IN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IN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IN" sz="1600" dirty="0">
                <a:latin typeface="Courier New" pitchFamily="49" charset="0"/>
                <a:cs typeface="Courier New" pitchFamily="49" charset="0"/>
              </a:rPr>
              <a:t> &lt;&lt; "&amp;Byte\n";</a:t>
            </a:r>
          </a:p>
          <a:p>
            <a:r>
              <a:rPr lang="en-IN" sz="1600" dirty="0">
                <a:latin typeface="Courier New" pitchFamily="49" charset="0"/>
                <a:cs typeface="Courier New" pitchFamily="49" charset="0"/>
              </a:rPr>
              <a:t>        return this;</a:t>
            </a:r>
          </a:p>
          <a:p>
            <a:r>
              <a:rPr lang="en-IN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endParaRPr lang="en-IN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IN" sz="1600" dirty="0">
                <a:latin typeface="Courier New" pitchFamily="49" charset="0"/>
                <a:cs typeface="Courier New" pitchFamily="49" charset="0"/>
              </a:rPr>
              <a:t>    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3A644-C01B-4675-929B-410E5CE4FDEF}" type="datetime1">
              <a:rPr lang="en-IN" smtClean="0"/>
              <a:t>01-02-2021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0615A-79E6-423C-A6E2-DC5FF8B742A7}" type="slidenum">
              <a:rPr lang="en-IN" smtClean="0"/>
              <a:pPr/>
              <a:t>23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845840" y="44624"/>
            <a:ext cx="5598368" cy="77251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Side effects: non-const member function:</a:t>
            </a:r>
          </a:p>
          <a:p>
            <a:r>
              <a:rPr lang="en-IN" sz="1600" dirty="0">
                <a:latin typeface="Courier New" pitchFamily="49" charset="0"/>
                <a:cs typeface="Courier New" pitchFamily="49" charset="0"/>
              </a:rPr>
              <a:t>const Byte&amp; operator++()   // Prefix</a:t>
            </a:r>
          </a:p>
          <a:p>
            <a:r>
              <a:rPr lang="en-IN" sz="1600" dirty="0">
                <a:latin typeface="Courier New" pitchFamily="49" charset="0"/>
                <a:cs typeface="Courier New" pitchFamily="49" charset="0"/>
              </a:rPr>
              <a:t>    {</a:t>
            </a:r>
          </a:p>
          <a:p>
            <a:r>
              <a:rPr lang="en-IN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IN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IN" sz="1600" dirty="0">
                <a:latin typeface="Courier New" pitchFamily="49" charset="0"/>
                <a:cs typeface="Courier New" pitchFamily="49" charset="0"/>
              </a:rPr>
              <a:t> &lt;&lt; "++Byte\n";</a:t>
            </a:r>
          </a:p>
          <a:p>
            <a:r>
              <a:rPr lang="en-IN" sz="1600" dirty="0">
                <a:latin typeface="Courier New" pitchFamily="49" charset="0"/>
                <a:cs typeface="Courier New" pitchFamily="49" charset="0"/>
              </a:rPr>
              <a:t>        b++;</a:t>
            </a:r>
          </a:p>
          <a:p>
            <a:r>
              <a:rPr lang="en-IN" sz="1600" dirty="0">
                <a:latin typeface="Courier New" pitchFamily="49" charset="0"/>
                <a:cs typeface="Courier New" pitchFamily="49" charset="0"/>
              </a:rPr>
              <a:t>        return *this;</a:t>
            </a:r>
          </a:p>
          <a:p>
            <a:r>
              <a:rPr lang="en-IN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IN" sz="1600" dirty="0">
                <a:latin typeface="Courier New" pitchFamily="49" charset="0"/>
                <a:cs typeface="Courier New" pitchFamily="49" charset="0"/>
              </a:rPr>
              <a:t>const Byte operator++(</a:t>
            </a:r>
            <a:r>
              <a:rPr lang="en-IN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sz="1600" dirty="0">
                <a:latin typeface="Courier New" pitchFamily="49" charset="0"/>
                <a:cs typeface="Courier New" pitchFamily="49" charset="0"/>
              </a:rPr>
              <a:t>)   </a:t>
            </a:r>
            <a:r>
              <a:rPr lang="en-IN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Postfix</a:t>
            </a:r>
          </a:p>
          <a:p>
            <a:r>
              <a:rPr lang="en-IN" sz="1600" dirty="0">
                <a:latin typeface="Courier New" pitchFamily="49" charset="0"/>
                <a:cs typeface="Courier New" pitchFamily="49" charset="0"/>
              </a:rPr>
              <a:t>    {</a:t>
            </a:r>
          </a:p>
          <a:p>
            <a:r>
              <a:rPr lang="en-IN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IN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IN" sz="1600" dirty="0">
                <a:latin typeface="Courier New" pitchFamily="49" charset="0"/>
                <a:cs typeface="Courier New" pitchFamily="49" charset="0"/>
              </a:rPr>
              <a:t> &lt;&lt; "Byte++\n";</a:t>
            </a:r>
          </a:p>
          <a:p>
            <a:r>
              <a:rPr lang="en-IN" sz="1600" dirty="0">
                <a:latin typeface="Courier New" pitchFamily="49" charset="0"/>
                <a:cs typeface="Courier New" pitchFamily="49" charset="0"/>
              </a:rPr>
              <a:t>        Byte before(b);</a:t>
            </a:r>
          </a:p>
          <a:p>
            <a:r>
              <a:rPr lang="en-IN" sz="1600" dirty="0">
                <a:latin typeface="Courier New" pitchFamily="49" charset="0"/>
                <a:cs typeface="Courier New" pitchFamily="49" charset="0"/>
              </a:rPr>
              <a:t>        b++;</a:t>
            </a:r>
          </a:p>
          <a:p>
            <a:r>
              <a:rPr lang="en-IN" sz="1600" dirty="0">
                <a:latin typeface="Courier New" pitchFamily="49" charset="0"/>
                <a:cs typeface="Courier New" pitchFamily="49" charset="0"/>
              </a:rPr>
              <a:t>        return before;</a:t>
            </a:r>
          </a:p>
          <a:p>
            <a:r>
              <a:rPr lang="en-IN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IN" sz="1600" dirty="0">
                <a:latin typeface="Courier New" pitchFamily="49" charset="0"/>
                <a:cs typeface="Courier New" pitchFamily="49" charset="0"/>
              </a:rPr>
              <a:t>const Byte&amp; operator--()   </a:t>
            </a:r>
            <a:r>
              <a:rPr lang="en-IN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Prefix</a:t>
            </a:r>
          </a:p>
          <a:p>
            <a:r>
              <a:rPr lang="en-IN" sz="1600" dirty="0">
                <a:latin typeface="Courier New" pitchFamily="49" charset="0"/>
                <a:cs typeface="Courier New" pitchFamily="49" charset="0"/>
              </a:rPr>
              <a:t>    {</a:t>
            </a:r>
          </a:p>
          <a:p>
            <a:r>
              <a:rPr lang="en-IN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IN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IN" sz="1600" dirty="0">
                <a:latin typeface="Courier New" pitchFamily="49" charset="0"/>
                <a:cs typeface="Courier New" pitchFamily="49" charset="0"/>
              </a:rPr>
              <a:t> &lt;&lt; "--Byte\n";</a:t>
            </a:r>
          </a:p>
          <a:p>
            <a:r>
              <a:rPr lang="en-IN" sz="1600" dirty="0">
                <a:latin typeface="Courier New" pitchFamily="49" charset="0"/>
                <a:cs typeface="Courier New" pitchFamily="49" charset="0"/>
              </a:rPr>
              <a:t>        --b;</a:t>
            </a:r>
          </a:p>
          <a:p>
            <a:r>
              <a:rPr lang="en-IN" sz="1600" dirty="0">
                <a:latin typeface="Courier New" pitchFamily="49" charset="0"/>
                <a:cs typeface="Courier New" pitchFamily="49" charset="0"/>
              </a:rPr>
              <a:t>        return *this;</a:t>
            </a:r>
          </a:p>
          <a:p>
            <a:r>
              <a:rPr lang="en-IN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IN" sz="1600" dirty="0">
                <a:latin typeface="Courier New" pitchFamily="49" charset="0"/>
                <a:cs typeface="Courier New" pitchFamily="49" charset="0"/>
              </a:rPr>
              <a:t>const Byte operator--(</a:t>
            </a:r>
            <a:r>
              <a:rPr lang="en-IN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sz="1600" dirty="0">
                <a:latin typeface="Courier New" pitchFamily="49" charset="0"/>
                <a:cs typeface="Courier New" pitchFamily="49" charset="0"/>
              </a:rPr>
              <a:t>)   </a:t>
            </a:r>
            <a:r>
              <a:rPr lang="en-IN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Postfix</a:t>
            </a:r>
          </a:p>
          <a:p>
            <a:r>
              <a:rPr lang="en-IN" sz="1600" dirty="0">
                <a:latin typeface="Courier New" pitchFamily="49" charset="0"/>
                <a:cs typeface="Courier New" pitchFamily="49" charset="0"/>
              </a:rPr>
              <a:t>    {</a:t>
            </a:r>
          </a:p>
          <a:p>
            <a:r>
              <a:rPr lang="en-IN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IN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IN" sz="1600" dirty="0">
                <a:latin typeface="Courier New" pitchFamily="49" charset="0"/>
                <a:cs typeface="Courier New" pitchFamily="49" charset="0"/>
              </a:rPr>
              <a:t> &lt;&lt; "Byte--\n";</a:t>
            </a:r>
          </a:p>
          <a:p>
            <a:r>
              <a:rPr lang="en-IN" sz="1600" dirty="0">
                <a:latin typeface="Courier New" pitchFamily="49" charset="0"/>
                <a:cs typeface="Courier New" pitchFamily="49" charset="0"/>
              </a:rPr>
              <a:t>        Byte before(b);</a:t>
            </a:r>
          </a:p>
          <a:p>
            <a:r>
              <a:rPr lang="en-IN" sz="1600" dirty="0">
                <a:latin typeface="Courier New" pitchFamily="49" charset="0"/>
                <a:cs typeface="Courier New" pitchFamily="49" charset="0"/>
              </a:rPr>
              <a:t>        --b;</a:t>
            </a:r>
          </a:p>
          <a:p>
            <a:r>
              <a:rPr lang="en-IN" sz="1600" dirty="0">
                <a:latin typeface="Courier New" pitchFamily="49" charset="0"/>
                <a:cs typeface="Courier New" pitchFamily="49" charset="0"/>
              </a:rPr>
              <a:t>        return before;</a:t>
            </a:r>
          </a:p>
          <a:p>
            <a:r>
              <a:rPr lang="en-IN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IN" sz="1600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endParaRPr lang="en-IN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IN" sz="1600" dirty="0">
                <a:latin typeface="Courier New" pitchFamily="49" charset="0"/>
                <a:cs typeface="Courier New" pitchFamily="49" charset="0"/>
              </a:rPr>
              <a:t>    </a:t>
            </a:r>
          </a:p>
        </p:txBody>
      </p:sp>
      <p:sp>
        <p:nvSpPr>
          <p:cNvPr id="9" name="Rectangle 8"/>
          <p:cNvSpPr/>
          <p:nvPr/>
        </p:nvSpPr>
        <p:spPr>
          <a:xfrm>
            <a:off x="6552728" y="-59328"/>
            <a:ext cx="4572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>
                <a:latin typeface="Courier New" pitchFamily="49" charset="0"/>
                <a:cs typeface="Courier New" pitchFamily="49" charset="0"/>
              </a:rPr>
              <a:t>void g(Byte b)</a:t>
            </a:r>
          </a:p>
          <a:p>
            <a:r>
              <a:rPr lang="en-IN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IN" dirty="0">
                <a:latin typeface="Courier New" pitchFamily="49" charset="0"/>
                <a:cs typeface="Courier New" pitchFamily="49" charset="0"/>
              </a:rPr>
              <a:t>    +b;</a:t>
            </a:r>
          </a:p>
          <a:p>
            <a:r>
              <a:rPr lang="en-IN" dirty="0">
                <a:latin typeface="Courier New" pitchFamily="49" charset="0"/>
                <a:cs typeface="Courier New" pitchFamily="49" charset="0"/>
              </a:rPr>
              <a:t>    -b;</a:t>
            </a:r>
          </a:p>
          <a:p>
            <a:r>
              <a:rPr lang="en-IN" dirty="0">
                <a:latin typeface="Courier New" pitchFamily="49" charset="0"/>
                <a:cs typeface="Courier New" pitchFamily="49" charset="0"/>
              </a:rPr>
              <a:t>    ~b;</a:t>
            </a:r>
          </a:p>
          <a:p>
            <a:r>
              <a:rPr lang="en-IN" dirty="0">
                <a:latin typeface="Courier New" pitchFamily="49" charset="0"/>
                <a:cs typeface="Courier New" pitchFamily="49" charset="0"/>
              </a:rPr>
              <a:t>    Byte* </a:t>
            </a:r>
            <a:r>
              <a:rPr lang="en-IN" dirty="0" err="1">
                <a:latin typeface="Courier New" pitchFamily="49" charset="0"/>
                <a:cs typeface="Courier New" pitchFamily="49" charset="0"/>
              </a:rPr>
              <a:t>bp</a:t>
            </a:r>
            <a:r>
              <a:rPr lang="en-IN" dirty="0">
                <a:latin typeface="Courier New" pitchFamily="49" charset="0"/>
                <a:cs typeface="Courier New" pitchFamily="49" charset="0"/>
              </a:rPr>
              <a:t> = &amp;b;</a:t>
            </a:r>
          </a:p>
          <a:p>
            <a:r>
              <a:rPr lang="en-IN" dirty="0">
                <a:latin typeface="Courier New" pitchFamily="49" charset="0"/>
                <a:cs typeface="Courier New" pitchFamily="49" charset="0"/>
              </a:rPr>
              <a:t>    !b;</a:t>
            </a:r>
          </a:p>
          <a:p>
            <a:r>
              <a:rPr lang="en-IN" dirty="0">
                <a:latin typeface="Courier New" pitchFamily="49" charset="0"/>
                <a:cs typeface="Courier New" pitchFamily="49" charset="0"/>
              </a:rPr>
              <a:t>    ++b;</a:t>
            </a:r>
          </a:p>
          <a:p>
            <a:r>
              <a:rPr lang="en-IN" dirty="0">
                <a:latin typeface="Courier New" pitchFamily="49" charset="0"/>
                <a:cs typeface="Courier New" pitchFamily="49" charset="0"/>
              </a:rPr>
              <a:t>    b++;</a:t>
            </a:r>
          </a:p>
          <a:p>
            <a:r>
              <a:rPr lang="en-IN" dirty="0">
                <a:latin typeface="Courier New" pitchFamily="49" charset="0"/>
                <a:cs typeface="Courier New" pitchFamily="49" charset="0"/>
              </a:rPr>
              <a:t>    --b;</a:t>
            </a:r>
          </a:p>
          <a:p>
            <a:r>
              <a:rPr lang="en-IN" dirty="0">
                <a:latin typeface="Courier New" pitchFamily="49" charset="0"/>
                <a:cs typeface="Courier New" pitchFamily="49" charset="0"/>
              </a:rPr>
              <a:t>    b--;</a:t>
            </a:r>
          </a:p>
          <a:p>
            <a:r>
              <a:rPr lang="en-IN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6228184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6480720" y="3845947"/>
            <a:ext cx="241176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r>
              <a:rPr lang="en-IN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IN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Integer a;</a:t>
            </a:r>
          </a:p>
          <a:p>
            <a:r>
              <a:rPr lang="en-IN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f(a);</a:t>
            </a:r>
          </a:p>
          <a:p>
            <a:r>
              <a:rPr lang="en-IN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Byte b;</a:t>
            </a:r>
          </a:p>
          <a:p>
            <a:r>
              <a:rPr lang="en-IN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g(b);</a:t>
            </a:r>
          </a:p>
          <a:p>
            <a:r>
              <a:rPr lang="en-IN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Overloading Binary Operators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Non-</a:t>
            </a:r>
            <a:r>
              <a:rPr lang="en-US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static</a:t>
            </a:r>
            <a:r>
              <a:rPr lang="en-US" dirty="0"/>
              <a:t> member function with one argument.</a:t>
            </a:r>
          </a:p>
          <a:p>
            <a:pPr marL="542925" lvl="2">
              <a:buNone/>
            </a:pPr>
            <a:r>
              <a:rPr lang="en-US" sz="2600" dirty="0" err="1">
                <a:latin typeface="Courier New" pitchFamily="49" charset="0"/>
              </a:rPr>
              <a:t>return_type</a:t>
            </a:r>
            <a:r>
              <a:rPr lang="en-US" sz="2600" dirty="0">
                <a:latin typeface="Courier New" pitchFamily="49" charset="0"/>
              </a:rPr>
              <a:t> </a:t>
            </a:r>
            <a:r>
              <a:rPr lang="en-US" sz="2600" dirty="0">
                <a:solidFill>
                  <a:schemeClr val="hlink"/>
                </a:solidFill>
                <a:latin typeface="Courier New" pitchFamily="49" charset="0"/>
              </a:rPr>
              <a:t>operator</a:t>
            </a:r>
            <a:r>
              <a:rPr lang="en-US" sz="2600" dirty="0">
                <a:latin typeface="Courier New" pitchFamily="49" charset="0"/>
              </a:rPr>
              <a:t> symbol</a:t>
            </a:r>
            <a:r>
              <a:rPr lang="en-US" sz="2600" dirty="0">
                <a:solidFill>
                  <a:schemeClr val="hlink"/>
                </a:solidFill>
                <a:latin typeface="Courier New" pitchFamily="49" charset="0"/>
              </a:rPr>
              <a:t>(</a:t>
            </a:r>
            <a:r>
              <a:rPr lang="en-US" sz="2600" dirty="0">
                <a:latin typeface="Courier New" pitchFamily="49" charset="0"/>
              </a:rPr>
              <a:t>R-Value</a:t>
            </a:r>
            <a:r>
              <a:rPr lang="en-US" sz="2600" dirty="0">
                <a:solidFill>
                  <a:schemeClr val="hlink"/>
                </a:solidFill>
                <a:latin typeface="Courier New" pitchFamily="49" charset="0"/>
              </a:rPr>
              <a:t>);</a:t>
            </a:r>
          </a:p>
          <a:p>
            <a:pPr algn="ctr">
              <a:buFontTx/>
              <a:buNone/>
            </a:pPr>
            <a:r>
              <a:rPr lang="en-US" dirty="0"/>
              <a:t>or</a:t>
            </a:r>
          </a:p>
          <a:p>
            <a:r>
              <a:rPr lang="en-US" dirty="0"/>
              <a:t>Global function with two arguments:</a:t>
            </a:r>
          </a:p>
          <a:p>
            <a:pPr lvl="1"/>
            <a:r>
              <a:rPr lang="en-US" dirty="0"/>
              <a:t>One argument must be class object or reference to a class object.</a:t>
            </a:r>
          </a:p>
          <a:p>
            <a:pPr marL="809625" lvl="1" indent="-630238">
              <a:buNone/>
            </a:pPr>
            <a:r>
              <a:rPr lang="en-US" sz="2000" dirty="0" err="1">
                <a:latin typeface="Courier New" pitchFamily="49" charset="0"/>
              </a:rPr>
              <a:t>return_type</a:t>
            </a:r>
            <a:r>
              <a:rPr lang="en-US" sz="2000" dirty="0">
                <a:latin typeface="Courier New" pitchFamily="49" charset="0"/>
              </a:rPr>
              <a:t>	</a:t>
            </a:r>
            <a:r>
              <a:rPr lang="en-US" sz="2000" dirty="0">
                <a:solidFill>
                  <a:schemeClr val="hlink"/>
                </a:solidFill>
                <a:latin typeface="Courier New" pitchFamily="49" charset="0"/>
              </a:rPr>
              <a:t>operator</a:t>
            </a:r>
            <a:r>
              <a:rPr lang="en-US" sz="2000" dirty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sz="2000" dirty="0">
                <a:latin typeface="Courier New" pitchFamily="49" charset="0"/>
              </a:rPr>
              <a:t>symbol</a:t>
            </a:r>
            <a:r>
              <a:rPr lang="en-US" sz="2000" dirty="0">
                <a:solidFill>
                  <a:schemeClr val="hlink"/>
                </a:solidFill>
                <a:latin typeface="Courier New" pitchFamily="49" charset="0"/>
              </a:rPr>
              <a:t>(</a:t>
            </a:r>
            <a:r>
              <a:rPr lang="en-US" sz="2000" dirty="0">
                <a:latin typeface="Courier New" pitchFamily="49" charset="0"/>
              </a:rPr>
              <a:t>L-Value</a:t>
            </a:r>
            <a:r>
              <a:rPr lang="en-US" sz="2000" dirty="0">
                <a:solidFill>
                  <a:schemeClr val="folHlink"/>
                </a:solidFill>
                <a:latin typeface="Courier New" pitchFamily="49" charset="0"/>
              </a:rPr>
              <a:t>, </a:t>
            </a:r>
            <a:r>
              <a:rPr lang="en-US" sz="2000" dirty="0">
                <a:latin typeface="Courier New" pitchFamily="49" charset="0"/>
              </a:rPr>
              <a:t>R-Value</a:t>
            </a:r>
            <a:r>
              <a:rPr lang="en-US" sz="2000" dirty="0">
                <a:solidFill>
                  <a:schemeClr val="hlink"/>
                </a:solidFill>
                <a:latin typeface="Courier New" pitchFamily="49" charset="0"/>
              </a:rPr>
              <a:t>);</a:t>
            </a:r>
          </a:p>
          <a:p>
            <a:pPr lvl="1"/>
            <a:endParaRPr lang="en-US" dirty="0"/>
          </a:p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A1BF-F96B-4500-84AA-86F7E1B8E1FB}" type="datetime1">
              <a:rPr lang="en-IN" smtClean="0"/>
              <a:t>01-02-2021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0615A-79E6-423C-A6E2-DC5FF8B742A7}" type="slidenum">
              <a:rPr lang="en-IN" smtClean="0"/>
              <a:pPr/>
              <a:t>24</a:t>
            </a:fld>
            <a:endParaRPr lang="en-IN"/>
          </a:p>
        </p:txBody>
      </p:sp>
      <p:grpSp>
        <p:nvGrpSpPr>
          <p:cNvPr id="7" name="Group 9"/>
          <p:cNvGrpSpPr>
            <a:grpSpLocks/>
          </p:cNvGrpSpPr>
          <p:nvPr/>
        </p:nvGrpSpPr>
        <p:grpSpPr bwMode="auto">
          <a:xfrm rot="1438207">
            <a:off x="4038600" y="4800600"/>
            <a:ext cx="4486275" cy="925513"/>
            <a:chOff x="2448" y="2925"/>
            <a:chExt cx="2826" cy="583"/>
          </a:xfrm>
        </p:grpSpPr>
        <p:sp>
          <p:nvSpPr>
            <p:cNvPr id="8" name="Line 8"/>
            <p:cNvSpPr>
              <a:spLocks noChangeShapeType="1"/>
            </p:cNvSpPr>
            <p:nvPr/>
          </p:nvSpPr>
          <p:spPr bwMode="auto">
            <a:xfrm flipH="1">
              <a:off x="2448" y="3216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9" name="Text Box 7"/>
            <p:cNvSpPr txBox="1">
              <a:spLocks noChangeArrowheads="1"/>
            </p:cNvSpPr>
            <p:nvPr/>
          </p:nvSpPr>
          <p:spPr bwMode="auto">
            <a:xfrm>
              <a:off x="3120" y="2925"/>
              <a:ext cx="2154" cy="583"/>
            </a:xfrm>
            <a:prstGeom prst="rect">
              <a:avLst/>
            </a:prstGeom>
            <a:solidFill>
              <a:srgbClr val="00CC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dirty="0"/>
                <a:t>This is the mechanism by which</a:t>
              </a:r>
              <a:br>
                <a:rPr lang="en-US" dirty="0"/>
              </a:br>
              <a:r>
                <a:rPr lang="en-US" dirty="0"/>
                <a:t>the compiler prevents you from</a:t>
              </a:r>
              <a:br>
                <a:rPr lang="en-US" dirty="0"/>
              </a:br>
              <a:r>
                <a:rPr lang="en-US" dirty="0"/>
                <a:t>redefining built-in operations!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Overloading Binary Operators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a non-</a:t>
            </a:r>
            <a:r>
              <a:rPr lang="en-US" sz="2800" b="1" dirty="0">
                <a:latin typeface="Courier New" pitchFamily="49" charset="0"/>
              </a:rPr>
              <a:t>static</a:t>
            </a:r>
            <a:r>
              <a:rPr lang="en-US" dirty="0"/>
              <a:t> member function, it needs one argument.</a:t>
            </a:r>
          </a:p>
          <a:p>
            <a:pPr>
              <a:buFontTx/>
              <a:buNone/>
            </a:pPr>
            <a:r>
              <a:rPr lang="en-US" sz="2400" b="1" dirty="0">
                <a:latin typeface="Courier New" pitchFamily="49" charset="0"/>
              </a:rPr>
              <a:t>	class String {</a:t>
            </a:r>
            <a:br>
              <a:rPr lang="en-US" sz="2400" b="1" dirty="0">
                <a:latin typeface="Courier New" pitchFamily="49" charset="0"/>
              </a:rPr>
            </a:br>
            <a:r>
              <a:rPr lang="en-US" sz="2400" b="1" dirty="0">
                <a:latin typeface="Courier New" pitchFamily="49" charset="0"/>
              </a:rPr>
              <a:t>public:</a:t>
            </a:r>
            <a:br>
              <a:rPr lang="en-US" sz="2400" b="1" dirty="0">
                <a:latin typeface="Courier New" pitchFamily="49" charset="0"/>
              </a:rPr>
            </a:br>
            <a:r>
              <a:rPr lang="en-US" sz="2400" b="1" dirty="0">
                <a:latin typeface="Courier New" pitchFamily="49" charset="0"/>
              </a:rPr>
              <a:t>   String &amp; operator+=( const String &amp;);</a:t>
            </a:r>
            <a:br>
              <a:rPr lang="en-US" sz="2400" b="1" dirty="0">
                <a:latin typeface="Courier New" pitchFamily="49" charset="0"/>
              </a:rPr>
            </a:br>
            <a:r>
              <a:rPr lang="en-US" sz="2400" b="1" dirty="0">
                <a:latin typeface="Courier New" pitchFamily="49" charset="0"/>
              </a:rPr>
              <a:t>   …</a:t>
            </a:r>
            <a:br>
              <a:rPr lang="en-US" sz="2400" b="1" dirty="0">
                <a:latin typeface="Courier New" pitchFamily="49" charset="0"/>
              </a:rPr>
            </a:br>
            <a:r>
              <a:rPr lang="en-US" sz="2400" b="1" dirty="0">
                <a:latin typeface="Courier New" pitchFamily="49" charset="0"/>
              </a:rPr>
              <a:t>};</a:t>
            </a:r>
          </a:p>
          <a:p>
            <a:r>
              <a:rPr lang="en-US" dirty="0"/>
              <a:t>By shorthand rule</a:t>
            </a:r>
          </a:p>
          <a:p>
            <a:pPr lvl="2">
              <a:buFontTx/>
              <a:buNone/>
            </a:pPr>
            <a:r>
              <a:rPr lang="en-US" sz="2800" b="1" dirty="0">
                <a:latin typeface="Courier New" pitchFamily="49" charset="0"/>
              </a:rPr>
              <a:t>y += z</a:t>
            </a:r>
            <a:r>
              <a:rPr lang="en-US" dirty="0"/>
              <a:t> becomes </a:t>
            </a:r>
            <a:r>
              <a:rPr lang="en-US" sz="2800" b="1" dirty="0" err="1">
                <a:latin typeface="Courier New" pitchFamily="49" charset="0"/>
              </a:rPr>
              <a:t>y.operator</a:t>
            </a:r>
            <a:r>
              <a:rPr lang="en-US" sz="2800" b="1" dirty="0">
                <a:latin typeface="Courier New" pitchFamily="49" charset="0"/>
              </a:rPr>
              <a:t>+=( z )</a:t>
            </a:r>
            <a:endParaRPr lang="en-US" dirty="0"/>
          </a:p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DEE51-7046-48B6-8191-115F16379F4D}" type="datetime1">
              <a:rPr lang="en-IN" smtClean="0"/>
              <a:t>01-02-2021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0615A-79E6-423C-A6E2-DC5FF8B742A7}" type="slidenum">
              <a:rPr lang="en-IN" smtClean="0"/>
              <a:pPr/>
              <a:t>25</a:t>
            </a:fld>
            <a:endParaRPr lang="en-IN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a global function, it needs two arguments</a:t>
            </a:r>
          </a:p>
          <a:p>
            <a:pPr>
              <a:buFontTx/>
              <a:buNone/>
            </a:pPr>
            <a:r>
              <a:rPr lang="en-US" sz="2400" b="1" dirty="0">
                <a:latin typeface="Courier New" pitchFamily="49" charset="0"/>
              </a:rPr>
              <a:t>	class String {</a:t>
            </a:r>
            <a:br>
              <a:rPr lang="en-US" sz="2400" b="1" dirty="0">
                <a:latin typeface="Courier New" pitchFamily="49" charset="0"/>
              </a:rPr>
            </a:br>
            <a:r>
              <a:rPr lang="en-US" sz="2400" b="1" dirty="0">
                <a:latin typeface="Courier New" pitchFamily="49" charset="0"/>
              </a:rPr>
              <a:t>public:</a:t>
            </a:r>
            <a:br>
              <a:rPr lang="en-US" sz="2400" b="1" dirty="0">
                <a:latin typeface="Courier New" pitchFamily="49" charset="0"/>
              </a:rPr>
            </a:br>
            <a:r>
              <a:rPr lang="en-US" sz="2400" b="1" dirty="0">
                <a:latin typeface="Courier New" pitchFamily="49" charset="0"/>
              </a:rPr>
              <a:t>   String &amp; operator+=( String &amp;,</a:t>
            </a:r>
            <a:br>
              <a:rPr lang="en-US" sz="2400" b="1" dirty="0">
                <a:latin typeface="Courier New" pitchFamily="49" charset="0"/>
              </a:rPr>
            </a:br>
            <a:r>
              <a:rPr lang="en-US" sz="2400" b="1" dirty="0">
                <a:latin typeface="Courier New" pitchFamily="49" charset="0"/>
              </a:rPr>
              <a:t>			const String &amp; );</a:t>
            </a:r>
            <a:br>
              <a:rPr lang="en-US" sz="2400" b="1" dirty="0">
                <a:latin typeface="Courier New" pitchFamily="49" charset="0"/>
              </a:rPr>
            </a:br>
            <a:r>
              <a:rPr lang="en-US" sz="2400" b="1" dirty="0">
                <a:latin typeface="Courier New" pitchFamily="49" charset="0"/>
              </a:rPr>
              <a:t>   …</a:t>
            </a:r>
            <a:br>
              <a:rPr lang="en-US" sz="2400" b="1" dirty="0">
                <a:latin typeface="Courier New" pitchFamily="49" charset="0"/>
              </a:rPr>
            </a:br>
            <a:r>
              <a:rPr lang="en-US" sz="2400" b="1" dirty="0">
                <a:latin typeface="Courier New" pitchFamily="49" charset="0"/>
              </a:rPr>
              <a:t>};</a:t>
            </a:r>
          </a:p>
          <a:p>
            <a:r>
              <a:rPr lang="en-US" dirty="0"/>
              <a:t>By short-hand rule</a:t>
            </a:r>
          </a:p>
          <a:p>
            <a:pPr lvl="2"/>
            <a:r>
              <a:rPr lang="en-US" sz="2800" b="1" dirty="0">
                <a:latin typeface="Courier New" pitchFamily="49" charset="0"/>
              </a:rPr>
              <a:t>y += z</a:t>
            </a:r>
            <a:r>
              <a:rPr lang="en-US" dirty="0"/>
              <a:t> becomes </a:t>
            </a:r>
            <a:r>
              <a:rPr lang="en-US" sz="2800" b="1" dirty="0">
                <a:latin typeface="Courier New" pitchFamily="49" charset="0"/>
              </a:rPr>
              <a:t>operator+=(y, z)</a:t>
            </a:r>
          </a:p>
          <a:p>
            <a:pPr lvl="2"/>
            <a:endParaRPr lang="en-US" dirty="0"/>
          </a:p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F440E-4815-4D75-BCA3-382FCEEF62BB}" type="datetime1">
              <a:rPr lang="en-IN" smtClean="0"/>
              <a:t>01-02-2021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0615A-79E6-423C-A6E2-DC5FF8B742A7}" type="slidenum">
              <a:rPr lang="en-IN" smtClean="0"/>
              <a:pPr/>
              <a:t>26</a:t>
            </a:fld>
            <a:endParaRPr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Each individual operator must be overloaded for use with </a:t>
            </a:r>
            <a:r>
              <a:rPr lang="en-US" sz="2600" dirty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user defined types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Overloading the assignment operator and the subtraction operator does </a:t>
            </a:r>
            <a:r>
              <a:rPr lang="en-US" sz="2400" b="1" dirty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not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overload the </a:t>
            </a:r>
            <a:r>
              <a:rPr lang="en-US" sz="2400" b="1" dirty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-=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operator.</a:t>
            </a:r>
          </a:p>
          <a:p>
            <a:pPr>
              <a:buClr>
                <a:schemeClr val="accent1"/>
              </a:buClr>
              <a:defRPr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Operator Overloading enables to apply standard operators (such as +,-,*,&lt;, and so on) to objects of the programmer defined type.</a:t>
            </a:r>
          </a:p>
          <a:p>
            <a:pPr>
              <a:buClr>
                <a:schemeClr val="accent1"/>
              </a:buClr>
              <a:defRPr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chemeClr val="accent1"/>
              </a:buClr>
              <a:defRPr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chemeClr val="accent1"/>
              </a:buClr>
              <a:defRPr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chemeClr val="accent1"/>
              </a:buClr>
              <a:defRPr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chemeClr val="accent1"/>
              </a:buClr>
              <a:defRPr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It helps to enhance simplicity in program structure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   </a:t>
            </a:r>
          </a:p>
          <a:p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51703-EC9A-4B60-8302-2B30A8061EA2}" type="datetime1">
              <a:rPr lang="en-IN" smtClean="0"/>
              <a:t>01-02-2021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0615A-79E6-423C-A6E2-DC5FF8B742A7}" type="slidenum">
              <a:rPr lang="en-IN" smtClean="0"/>
              <a:pPr/>
              <a:t>3</a:t>
            </a:fld>
            <a:endParaRPr lang="en-IN"/>
          </a:p>
        </p:txBody>
      </p:sp>
      <p:sp>
        <p:nvSpPr>
          <p:cNvPr id="7" name="Text Box 21"/>
          <p:cNvSpPr txBox="1">
            <a:spLocks noChangeArrowheads="1"/>
          </p:cNvSpPr>
          <p:nvPr/>
        </p:nvSpPr>
        <p:spPr bwMode="auto">
          <a:xfrm>
            <a:off x="916632" y="4284960"/>
            <a:ext cx="75438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en-US" sz="3200" b="1" dirty="0" err="1">
                <a:solidFill>
                  <a:schemeClr val="hlink"/>
                </a:solidFill>
                <a:latin typeface="Courier New" pitchFamily="49" charset="0"/>
              </a:rPr>
              <a:t>int</a:t>
            </a:r>
            <a:r>
              <a:rPr lang="en-US" sz="3200" b="1" dirty="0">
                <a:solidFill>
                  <a:schemeClr val="hlink"/>
                </a:solidFill>
                <a:latin typeface="Courier New" pitchFamily="49" charset="0"/>
              </a:rPr>
              <a:t> a = b + c;</a:t>
            </a:r>
          </a:p>
        </p:txBody>
      </p:sp>
      <p:sp>
        <p:nvSpPr>
          <p:cNvPr id="8" name="Text Box 24"/>
          <p:cNvSpPr txBox="1">
            <a:spLocks noChangeArrowheads="1"/>
          </p:cNvSpPr>
          <p:nvPr/>
        </p:nvSpPr>
        <p:spPr bwMode="auto">
          <a:xfrm>
            <a:off x="3990032" y="5033293"/>
            <a:ext cx="1498600" cy="915987"/>
          </a:xfrm>
          <a:prstGeom prst="rect">
            <a:avLst/>
          </a:prstGeom>
          <a:noFill/>
          <a:ln w="12700">
            <a:noFill/>
            <a:prstDash val="dash"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>
                <a:solidFill>
                  <a:schemeClr val="hlink"/>
                </a:solidFill>
                <a:latin typeface="Times New Roman" pitchFamily="18" charset="0"/>
              </a:rPr>
              <a:t>int data type</a:t>
            </a:r>
          </a:p>
          <a:p>
            <a:pPr algn="ctr" eaLnBrk="1" hangingPunct="1"/>
            <a:r>
              <a:rPr lang="en-US" b="1">
                <a:latin typeface="Times New Roman" pitchFamily="18" charset="0"/>
              </a:rPr>
              <a:t>Calling Party</a:t>
            </a:r>
          </a:p>
          <a:p>
            <a:pPr algn="ctr" eaLnBrk="1" hangingPunct="1"/>
            <a:r>
              <a:rPr lang="en-US">
                <a:solidFill>
                  <a:schemeClr val="hlink"/>
                </a:solidFill>
                <a:latin typeface="Times New Roman" pitchFamily="18" charset="0"/>
              </a:rPr>
              <a:t>L-Value</a:t>
            </a:r>
          </a:p>
        </p:txBody>
      </p:sp>
      <p:sp>
        <p:nvSpPr>
          <p:cNvPr id="10" name="Line 29"/>
          <p:cNvSpPr>
            <a:spLocks noChangeShapeType="1"/>
          </p:cNvSpPr>
          <p:nvPr/>
        </p:nvSpPr>
        <p:spPr bwMode="auto">
          <a:xfrm>
            <a:off x="5945832" y="4652293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 wrap="none"/>
          <a:lstStyle/>
          <a:p>
            <a:endParaRPr lang="en-IN"/>
          </a:p>
        </p:txBody>
      </p:sp>
      <p:sp>
        <p:nvSpPr>
          <p:cNvPr id="11" name="Text Box 30"/>
          <p:cNvSpPr txBox="1">
            <a:spLocks noChangeArrowheads="1"/>
          </p:cNvSpPr>
          <p:nvPr/>
        </p:nvSpPr>
        <p:spPr bwMode="auto">
          <a:xfrm>
            <a:off x="5609282" y="4957093"/>
            <a:ext cx="2368550" cy="915987"/>
          </a:xfrm>
          <a:prstGeom prst="rect">
            <a:avLst/>
          </a:prstGeom>
          <a:noFill/>
          <a:ln w="12700">
            <a:noFill/>
            <a:prstDash val="dash"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>
                <a:solidFill>
                  <a:schemeClr val="hlink"/>
                </a:solidFill>
                <a:latin typeface="Times New Roman" pitchFamily="18" charset="0"/>
              </a:rPr>
              <a:t>int data type</a:t>
            </a:r>
          </a:p>
          <a:p>
            <a:pPr algn="ctr" eaLnBrk="1" hangingPunct="1"/>
            <a:r>
              <a:rPr lang="en-US">
                <a:solidFill>
                  <a:schemeClr val="hlink"/>
                </a:solidFill>
                <a:latin typeface="Times New Roman" pitchFamily="18" charset="0"/>
              </a:rPr>
              <a:t>Argument to function</a:t>
            </a:r>
          </a:p>
          <a:p>
            <a:pPr algn="ctr" eaLnBrk="1" hangingPunct="1"/>
            <a:r>
              <a:rPr lang="en-US">
                <a:solidFill>
                  <a:schemeClr val="hlink"/>
                </a:solidFill>
                <a:latin typeface="Times New Roman" pitchFamily="18" charset="0"/>
              </a:rPr>
              <a:t>R-Value , </a:t>
            </a:r>
            <a:r>
              <a:rPr lang="en-US" b="1">
                <a:latin typeface="Times New Roman" pitchFamily="18" charset="0"/>
              </a:rPr>
              <a:t>Called Party</a:t>
            </a:r>
          </a:p>
        </p:txBody>
      </p:sp>
      <p:sp>
        <p:nvSpPr>
          <p:cNvPr id="12" name="Rectangle 31"/>
          <p:cNvSpPr>
            <a:spLocks noChangeArrowheads="1"/>
          </p:cNvSpPr>
          <p:nvPr/>
        </p:nvSpPr>
        <p:spPr bwMode="auto">
          <a:xfrm>
            <a:off x="4777432" y="4045247"/>
            <a:ext cx="1930400" cy="823913"/>
          </a:xfrm>
          <a:prstGeom prst="rect">
            <a:avLst/>
          </a:prstGeom>
          <a:noFill/>
          <a:ln w="28575">
            <a:solidFill>
              <a:srgbClr val="66FF66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en-US" sz="2400">
              <a:solidFill>
                <a:srgbClr val="66FF66"/>
              </a:solidFill>
              <a:latin typeface="Times New Roman" pitchFamily="18" charset="0"/>
            </a:endParaRPr>
          </a:p>
        </p:txBody>
      </p:sp>
      <p:sp>
        <p:nvSpPr>
          <p:cNvPr id="13" name="Line 32"/>
          <p:cNvSpPr>
            <a:spLocks noChangeShapeType="1"/>
          </p:cNvSpPr>
          <p:nvPr/>
        </p:nvSpPr>
        <p:spPr bwMode="auto">
          <a:xfrm flipH="1">
            <a:off x="3202632" y="4576093"/>
            <a:ext cx="1524000" cy="533400"/>
          </a:xfrm>
          <a:prstGeom prst="line">
            <a:avLst/>
          </a:prstGeom>
          <a:noFill/>
          <a:ln w="28575">
            <a:solidFill>
              <a:srgbClr val="66FF66"/>
            </a:solidFill>
            <a:prstDash val="dash"/>
            <a:round/>
            <a:headEnd/>
            <a:tailEnd type="triangle" w="med" len="med"/>
          </a:ln>
        </p:spPr>
        <p:txBody>
          <a:bodyPr wrap="none"/>
          <a:lstStyle/>
          <a:p>
            <a:endParaRPr lang="en-IN"/>
          </a:p>
        </p:txBody>
      </p:sp>
      <p:sp>
        <p:nvSpPr>
          <p:cNvPr id="14" name="Text Box 33"/>
          <p:cNvSpPr txBox="1">
            <a:spLocks noChangeArrowheads="1"/>
          </p:cNvSpPr>
          <p:nvPr/>
        </p:nvSpPr>
        <p:spPr bwMode="auto">
          <a:xfrm>
            <a:off x="1796107" y="5109493"/>
            <a:ext cx="1466850" cy="641350"/>
          </a:xfrm>
          <a:prstGeom prst="rect">
            <a:avLst/>
          </a:prstGeom>
          <a:noFill/>
          <a:ln w="12700">
            <a:noFill/>
            <a:prstDash val="dash"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>
                <a:solidFill>
                  <a:schemeClr val="hlink"/>
                </a:solidFill>
                <a:latin typeface="Times New Roman" pitchFamily="18" charset="0"/>
              </a:rPr>
              <a:t>Returns an int</a:t>
            </a:r>
          </a:p>
          <a:p>
            <a:pPr algn="ctr" eaLnBrk="1" hangingPunct="1">
              <a:defRPr/>
            </a:pPr>
            <a:r>
              <a:rPr lang="en-US">
                <a:solidFill>
                  <a:schemeClr val="hlink"/>
                </a:solidFill>
                <a:latin typeface="Times New Roman" pitchFamily="18" charset="0"/>
              </a:rPr>
              <a:t>Stored in </a:t>
            </a:r>
            <a:r>
              <a:rPr lang="en-US" b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a</a:t>
            </a:r>
          </a:p>
        </p:txBody>
      </p:sp>
      <p:sp>
        <p:nvSpPr>
          <p:cNvPr id="20" name="Rectangle 22"/>
          <p:cNvSpPr>
            <a:spLocks noChangeArrowheads="1"/>
          </p:cNvSpPr>
          <p:nvPr/>
        </p:nvSpPr>
        <p:spPr bwMode="auto">
          <a:xfrm>
            <a:off x="4788024" y="4373289"/>
            <a:ext cx="384175" cy="384175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solidFill>
                <a:srgbClr val="6600FF"/>
              </a:solidFill>
            </a:endParaRPr>
          </a:p>
        </p:txBody>
      </p:sp>
      <p:sp>
        <p:nvSpPr>
          <p:cNvPr id="21" name="Rectangle 25"/>
          <p:cNvSpPr>
            <a:spLocks noChangeArrowheads="1"/>
          </p:cNvSpPr>
          <p:nvPr/>
        </p:nvSpPr>
        <p:spPr bwMode="auto">
          <a:xfrm>
            <a:off x="5296024" y="4339952"/>
            <a:ext cx="381000" cy="45720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Line 26"/>
          <p:cNvSpPr>
            <a:spLocks noChangeShapeType="1"/>
          </p:cNvSpPr>
          <p:nvPr/>
        </p:nvSpPr>
        <p:spPr bwMode="auto">
          <a:xfrm flipV="1">
            <a:off x="5626224" y="4339952"/>
            <a:ext cx="16002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 wrap="none"/>
          <a:lstStyle/>
          <a:p>
            <a:endParaRPr lang="en-IN"/>
          </a:p>
        </p:txBody>
      </p:sp>
      <p:sp>
        <p:nvSpPr>
          <p:cNvPr id="23" name="Rectangle 28"/>
          <p:cNvSpPr>
            <a:spLocks noChangeArrowheads="1"/>
          </p:cNvSpPr>
          <p:nvPr/>
        </p:nvSpPr>
        <p:spPr bwMode="auto">
          <a:xfrm>
            <a:off x="5778624" y="4378052"/>
            <a:ext cx="384175" cy="384175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Line 23"/>
          <p:cNvSpPr>
            <a:spLocks noChangeShapeType="1"/>
          </p:cNvSpPr>
          <p:nvPr/>
        </p:nvSpPr>
        <p:spPr bwMode="auto">
          <a:xfrm flipH="1">
            <a:off x="4680272" y="4627984"/>
            <a:ext cx="228600" cy="4572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 wrap="none"/>
          <a:lstStyle/>
          <a:p>
            <a:endParaRPr lang="en-IN"/>
          </a:p>
        </p:txBody>
      </p:sp>
      <p:sp>
        <p:nvSpPr>
          <p:cNvPr id="26" name="Text Box 27"/>
          <p:cNvSpPr txBox="1">
            <a:spLocks noChangeArrowheads="1"/>
          </p:cNvSpPr>
          <p:nvPr/>
        </p:nvSpPr>
        <p:spPr bwMode="auto">
          <a:xfrm>
            <a:off x="7271072" y="4094584"/>
            <a:ext cx="1549400" cy="641350"/>
          </a:xfrm>
          <a:prstGeom prst="rect">
            <a:avLst/>
          </a:prstGeom>
          <a:noFill/>
          <a:ln w="12700">
            <a:noFill/>
            <a:prstDash val="dash"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dirty="0">
                <a:solidFill>
                  <a:schemeClr val="hlink"/>
                </a:solidFill>
                <a:latin typeface="Times New Roman" pitchFamily="18" charset="0"/>
              </a:rPr>
              <a:t>Function name</a:t>
            </a:r>
          </a:p>
          <a:p>
            <a:pPr algn="ctr" eaLnBrk="1" hangingPunct="1"/>
            <a:r>
              <a:rPr lang="en-US" dirty="0">
                <a:solidFill>
                  <a:schemeClr val="hlink"/>
                </a:solidFill>
                <a:latin typeface="Times New Roman" pitchFamily="18" charset="0"/>
              </a:rPr>
              <a:t>operator+</a:t>
            </a:r>
          </a:p>
        </p:txBody>
      </p:sp>
      <p:sp>
        <p:nvSpPr>
          <p:cNvPr id="28" name="Title 1"/>
          <p:cNvSpPr txBox="1">
            <a:spLocks/>
          </p:cNvSpPr>
          <p:nvPr/>
        </p:nvSpPr>
        <p:spPr>
          <a:xfrm>
            <a:off x="971600" y="44624"/>
            <a:ext cx="8172400" cy="864096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Operator Overloading 	</a:t>
            </a:r>
            <a:endParaRPr kumimoji="0" lang="en-IN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he-IL" sz="2400" b="1" dirty="0">
                <a:latin typeface="Times New Roman" pitchFamily="18" charset="0"/>
                <a:cs typeface="Times New Roman" pitchFamily="18" charset="0"/>
              </a:rPr>
              <a:t>What?</a:t>
            </a:r>
          </a:p>
          <a:p>
            <a:pPr lvl="1">
              <a:lnSpc>
                <a:spcPct val="80000"/>
              </a:lnSpc>
              <a:buSzPct val="75000"/>
            </a:pPr>
            <a:r>
              <a:rPr lang="en-US" altLang="he-IL" sz="2400" dirty="0">
                <a:latin typeface="Times New Roman" pitchFamily="18" charset="0"/>
                <a:cs typeface="Times New Roman" pitchFamily="18" charset="0"/>
              </a:rPr>
              <a:t>an operator that has multiple meanings</a:t>
            </a:r>
          </a:p>
          <a:p>
            <a:pPr lvl="1">
              <a:lnSpc>
                <a:spcPct val="80000"/>
              </a:lnSpc>
              <a:buSzPct val="75000"/>
            </a:pPr>
            <a:r>
              <a:rPr lang="en-US" altLang="he-IL" sz="2400" dirty="0">
                <a:latin typeface="Times New Roman" pitchFamily="18" charset="0"/>
                <a:cs typeface="Times New Roman" pitchFamily="18" charset="0"/>
              </a:rPr>
              <a:t>varies depending on use</a:t>
            </a:r>
          </a:p>
          <a:p>
            <a:pPr lvl="1">
              <a:lnSpc>
                <a:spcPct val="80000"/>
              </a:lnSpc>
              <a:buSzPct val="75000"/>
            </a:pPr>
            <a:endParaRPr lang="en-US" altLang="he-IL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</a:pPr>
            <a:r>
              <a:rPr lang="en-US" altLang="he-IL" sz="2400" b="1" dirty="0">
                <a:latin typeface="Times New Roman" pitchFamily="18" charset="0"/>
                <a:cs typeface="Times New Roman" pitchFamily="18" charset="0"/>
              </a:rPr>
              <a:t>Why?   </a:t>
            </a:r>
            <a:r>
              <a:rPr lang="en-US" altLang="he-IL" sz="2400" dirty="0">
                <a:latin typeface="Times New Roman" pitchFamily="18" charset="0"/>
                <a:cs typeface="Times New Roman" pitchFamily="18" charset="0"/>
              </a:rPr>
              <a:t>Ease of use is a principle of OO</a:t>
            </a:r>
          </a:p>
          <a:p>
            <a:pPr>
              <a:lnSpc>
                <a:spcPct val="80000"/>
              </a:lnSpc>
            </a:pPr>
            <a:endParaRPr lang="en-US" altLang="he-IL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</a:pPr>
            <a:r>
              <a:rPr lang="en-US" altLang="he-IL" sz="2400" b="1" dirty="0">
                <a:latin typeface="Times New Roman" pitchFamily="18" charset="0"/>
                <a:cs typeface="Times New Roman" pitchFamily="18" charset="0"/>
              </a:rPr>
              <a:t>How?   </a:t>
            </a:r>
            <a:r>
              <a:rPr lang="en-US" altLang="he-IL" sz="2400" dirty="0">
                <a:latin typeface="Times New Roman" pitchFamily="18" charset="0"/>
                <a:cs typeface="Times New Roman" pitchFamily="18" charset="0"/>
              </a:rPr>
              <a:t>by defining as an operator function</a:t>
            </a:r>
          </a:p>
          <a:p>
            <a:pPr lvl="2">
              <a:lnSpc>
                <a:spcPct val="80000"/>
              </a:lnSpc>
              <a:buSzPct val="65000"/>
            </a:pPr>
            <a:r>
              <a:rPr lang="en-US" altLang="he-IL" dirty="0">
                <a:latin typeface="Times New Roman" pitchFamily="18" charset="0"/>
                <a:cs typeface="Times New Roman" pitchFamily="18" charset="0"/>
              </a:rPr>
              <a:t>functions that can extend meaning of </a:t>
            </a:r>
            <a:r>
              <a:rPr lang="en-US" altLang="he-IL" u="sng" dirty="0">
                <a:latin typeface="Times New Roman" pitchFamily="18" charset="0"/>
                <a:cs typeface="Times New Roman" pitchFamily="18" charset="0"/>
              </a:rPr>
              <a:t>built-in</a:t>
            </a:r>
            <a:r>
              <a:rPr lang="en-US" altLang="he-IL" dirty="0">
                <a:latin typeface="Times New Roman" pitchFamily="18" charset="0"/>
                <a:cs typeface="Times New Roman" pitchFamily="18" charset="0"/>
              </a:rPr>
              <a:t> operators</a:t>
            </a:r>
            <a:br>
              <a:rPr lang="en-US" altLang="he-IL" dirty="0">
                <a:latin typeface="Times New Roman" pitchFamily="18" charset="0"/>
                <a:cs typeface="Times New Roman" pitchFamily="18" charset="0"/>
              </a:rPr>
            </a:br>
            <a:r>
              <a:rPr lang="en-US" altLang="he-IL" dirty="0">
                <a:latin typeface="Times New Roman" pitchFamily="18" charset="0"/>
                <a:cs typeface="Times New Roman" pitchFamily="18" charset="0"/>
              </a:rPr>
              <a:t>(cannot define your own new operators)</a:t>
            </a:r>
          </a:p>
          <a:p>
            <a:pPr lvl="2">
              <a:lnSpc>
                <a:spcPct val="80000"/>
              </a:lnSpc>
              <a:buSzPct val="65000"/>
            </a:pPr>
            <a:r>
              <a:rPr lang="en-US" altLang="he-IL" dirty="0">
                <a:latin typeface="Times New Roman" pitchFamily="18" charset="0"/>
                <a:cs typeface="Times New Roman" pitchFamily="18" charset="0"/>
              </a:rPr>
              <a:t>keyword operator is in definition, followed by the operator to be overloaded</a:t>
            </a:r>
          </a:p>
          <a:p>
            <a:pPr lvl="2">
              <a:lnSpc>
                <a:spcPct val="80000"/>
              </a:lnSpc>
              <a:buSzPct val="65000"/>
            </a:pPr>
            <a:endParaRPr lang="en-US" altLang="he-IL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</a:pPr>
            <a:r>
              <a:rPr lang="en-US" altLang="he-IL" sz="2400" b="1" dirty="0">
                <a:latin typeface="Times New Roman" pitchFamily="18" charset="0"/>
                <a:cs typeface="Times New Roman" pitchFamily="18" charset="0"/>
              </a:rPr>
              <a:t>Used</a:t>
            </a:r>
          </a:p>
          <a:p>
            <a:pPr lvl="1">
              <a:lnSpc>
                <a:spcPct val="80000"/>
              </a:lnSpc>
              <a:buSzPct val="75000"/>
            </a:pPr>
            <a:r>
              <a:rPr lang="en-US" altLang="he-IL" sz="2400" dirty="0">
                <a:latin typeface="Times New Roman" pitchFamily="18" charset="0"/>
                <a:cs typeface="Times New Roman" pitchFamily="18" charset="0"/>
              </a:rPr>
              <a:t>method syntax or operator syntax</a:t>
            </a:r>
          </a:p>
          <a:p>
            <a:pPr lvl="2">
              <a:lnSpc>
                <a:spcPct val="80000"/>
              </a:lnSpc>
              <a:buSzPct val="65000"/>
            </a:pPr>
            <a:r>
              <a:rPr lang="en-US" altLang="he-IL" dirty="0">
                <a:latin typeface="Times New Roman" pitchFamily="18" charset="0"/>
                <a:cs typeface="Times New Roman" pitchFamily="18" charset="0"/>
              </a:rPr>
              <a:t>s1.operator&gt;(s2)    vs.   s1 &gt; s2</a:t>
            </a:r>
          </a:p>
          <a:p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BF926-AAE8-49ED-B1CF-EE3F6339455E}" type="datetime1">
              <a:rPr lang="en-IN" smtClean="0"/>
              <a:t>01-02-2021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0615A-79E6-423C-A6E2-DC5FF8B742A7}" type="slidenum">
              <a:rPr lang="en-IN" smtClean="0"/>
              <a:pPr/>
              <a:t>4</a:t>
            </a:fld>
            <a:endParaRPr lang="en-IN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971600" y="44624"/>
            <a:ext cx="8172400" cy="864096"/>
          </a:xfrm>
        </p:spPr>
        <p:txBody>
          <a:bodyPr/>
          <a:lstStyle/>
          <a:p>
            <a:r>
              <a:rPr lang="en-IN" dirty="0"/>
              <a:t>Operator Overloading 	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Why Operation Overloading</a:t>
            </a:r>
            <a:endParaRPr lang="en-IN" sz="40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r>
              <a:rPr lang="sv-SE" sz="2800" dirty="0">
                <a:latin typeface="Times New Roman" pitchFamily="18" charset="0"/>
                <a:cs typeface="Times New Roman" pitchFamily="18" charset="0"/>
              </a:rPr>
              <a:t>makes statements </a:t>
            </a:r>
            <a:r>
              <a:rPr lang="sv-SE" sz="2800" dirty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more intuitive and readable</a:t>
            </a:r>
            <a:r>
              <a:rPr lang="sv-SE" dirty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2">
              <a:lnSpc>
                <a:spcPct val="90000"/>
              </a:lnSpc>
              <a:buNone/>
              <a:defRPr/>
            </a:pPr>
            <a:r>
              <a:rPr lang="sv-SE" sz="2000" dirty="0">
                <a:latin typeface="Times New Roman" pitchFamily="18" charset="0"/>
                <a:cs typeface="Times New Roman" pitchFamily="18" charset="0"/>
              </a:rPr>
              <a:t>for example:</a:t>
            </a:r>
          </a:p>
          <a:p>
            <a:pPr lvl="2">
              <a:lnSpc>
                <a:spcPct val="90000"/>
              </a:lnSpc>
              <a:buNone/>
              <a:defRPr/>
            </a:pPr>
            <a:r>
              <a:rPr lang="sv-SE" sz="1600" dirty="0">
                <a:latin typeface="Times New Roman" pitchFamily="18" charset="0"/>
                <a:cs typeface="Times New Roman" pitchFamily="18" charset="0"/>
              </a:rPr>
              <a:t>	Date d1(12,3,1989);</a:t>
            </a:r>
          </a:p>
          <a:p>
            <a:pPr lvl="2">
              <a:lnSpc>
                <a:spcPct val="90000"/>
              </a:lnSpc>
              <a:buNone/>
              <a:defRPr/>
            </a:pPr>
            <a:r>
              <a:rPr lang="sv-SE" sz="1600" dirty="0">
                <a:latin typeface="Times New Roman" pitchFamily="18" charset="0"/>
                <a:cs typeface="Times New Roman" pitchFamily="18" charset="0"/>
              </a:rPr>
              <a:t>	Date d2;</a:t>
            </a:r>
          </a:p>
          <a:p>
            <a:pPr lvl="2">
              <a:lnSpc>
                <a:spcPct val="90000"/>
              </a:lnSpc>
              <a:buNone/>
              <a:defRPr/>
            </a:pPr>
            <a:r>
              <a:rPr lang="sv-SE" sz="1600" dirty="0">
                <a:latin typeface="Times New Roman" pitchFamily="18" charset="0"/>
                <a:cs typeface="Times New Roman" pitchFamily="18" charset="0"/>
              </a:rPr>
              <a:t>	d2.add_days(d1,45);</a:t>
            </a:r>
          </a:p>
          <a:p>
            <a:pPr lvl="2">
              <a:lnSpc>
                <a:spcPct val="90000"/>
              </a:lnSpc>
              <a:buNone/>
              <a:defRPr/>
            </a:pPr>
            <a:r>
              <a:rPr lang="sv-SE" sz="1200" dirty="0">
                <a:latin typeface="Times New Roman" pitchFamily="18" charset="0"/>
                <a:cs typeface="Times New Roman" pitchFamily="18" charset="0"/>
              </a:rPr>
              <a:t>	// can be written with the + operator as</a:t>
            </a:r>
          </a:p>
          <a:p>
            <a:pPr lvl="2">
              <a:lnSpc>
                <a:spcPct val="90000"/>
              </a:lnSpc>
              <a:buNone/>
              <a:defRPr/>
            </a:pPr>
            <a:r>
              <a:rPr lang="sv-SE" sz="1600" dirty="0">
                <a:latin typeface="Times New Roman" pitchFamily="18" charset="0"/>
                <a:cs typeface="Times New Roman" pitchFamily="18" charset="0"/>
              </a:rPr>
              <a:t>	d2=d1+45;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Extension of language to include </a:t>
            </a:r>
            <a:r>
              <a:rPr lang="en-US" sz="28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user-defined types</a:t>
            </a:r>
          </a:p>
          <a:p>
            <a:pPr lvl="2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I.e., classes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Make operators sensitive to context</a:t>
            </a: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Generalization of function overloading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DEF59-C257-4303-9C8F-8897361ED424}" type="datetime1">
              <a:rPr lang="en-IN" smtClean="0"/>
              <a:t>01-02-2021</a:t>
            </a:fld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0615A-79E6-423C-A6E2-DC5FF8B742A7}" type="slidenum">
              <a:rPr lang="en-IN" smtClean="0"/>
              <a:pPr/>
              <a:t>5</a:t>
            </a:fld>
            <a:endParaRPr lang="en-I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59AA0-40D2-4918-ADE0-AE4619980A52}" type="datetime1">
              <a:rPr lang="en-IN" smtClean="0"/>
              <a:t>01-02-2021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0615A-79E6-423C-A6E2-DC5FF8B742A7}" type="slidenum">
              <a:rPr lang="en-IN" smtClean="0"/>
              <a:pPr/>
              <a:t>6</a:t>
            </a:fld>
            <a:endParaRPr lang="en-IN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971600" y="44624"/>
            <a:ext cx="8172400" cy="864096"/>
          </a:xfrm>
        </p:spPr>
        <p:txBody>
          <a:bodyPr/>
          <a:lstStyle/>
          <a:p>
            <a:r>
              <a:rPr lang="en-IN" dirty="0"/>
              <a:t>Restrictions on Overloading 	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224136" y="4593785"/>
            <a:ext cx="766834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9875" indent="-269875" algn="just">
              <a:buFont typeface="Wingdings" pitchFamily="2" charset="2"/>
              <a:buChar char="Ø"/>
            </a:pPr>
            <a:r>
              <a:rPr lang="en-US" altLang="he-IL" sz="2000" dirty="0">
                <a:latin typeface="Times New Roman" pitchFamily="18" charset="0"/>
                <a:cs typeface="Times New Roman" pitchFamily="18" charset="0"/>
              </a:rPr>
              <a:t>The order of precedence cannot be changed for overloaded operators.</a:t>
            </a:r>
          </a:p>
          <a:p>
            <a:pPr marL="269875" indent="-269875" algn="just">
              <a:buFont typeface="Wingdings" pitchFamily="2" charset="2"/>
              <a:buChar char="Ø"/>
            </a:pPr>
            <a:r>
              <a:rPr lang="en-US" altLang="he-IL" sz="2000" dirty="0">
                <a:latin typeface="Times New Roman" pitchFamily="18" charset="0"/>
                <a:cs typeface="Times New Roman" pitchFamily="18" charset="0"/>
              </a:rPr>
              <a:t>Default arguments may not be used with overloaded operators</a:t>
            </a:r>
          </a:p>
          <a:p>
            <a:pPr marL="269875" indent="-269875" algn="just">
              <a:buFont typeface="Wingdings" pitchFamily="2" charset="2"/>
              <a:buChar char="Ø"/>
            </a:pPr>
            <a:r>
              <a:rPr lang="en-US" altLang="he-IL" sz="2000" dirty="0">
                <a:latin typeface="Times New Roman" pitchFamily="18" charset="0"/>
                <a:cs typeface="Times New Roman" pitchFamily="18" charset="0"/>
              </a:rPr>
              <a:t>New operators cannot be created</a:t>
            </a:r>
          </a:p>
          <a:p>
            <a:pPr marL="269875" indent="-269875" algn="just">
              <a:buFont typeface="Wingdings" pitchFamily="2" charset="2"/>
              <a:buChar char="Ø"/>
            </a:pPr>
            <a:r>
              <a:rPr lang="en-US" altLang="he-IL" sz="2000" dirty="0">
                <a:latin typeface="Times New Roman" pitchFamily="18" charset="0"/>
                <a:cs typeface="Times New Roman" pitchFamily="18" charset="0"/>
              </a:rPr>
              <a:t>Overloading must be explicit, i.e. overloading + does not imply += is overloaded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Object 4">
            <a:extLst>
              <a:ext uri="{FF2B5EF4-FFF2-40B4-BE49-F238E27FC236}">
                <a16:creationId xmlns:a16="http://schemas.microsoft.com/office/drawing/2014/main" id="{83156622-5ACC-47E1-94AE-031C9C1333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5900" y="981075"/>
            <a:ext cx="10404475" cy="2554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Object 5">
            <a:extLst>
              <a:ext uri="{FF2B5EF4-FFF2-40B4-BE49-F238E27FC236}">
                <a16:creationId xmlns:a16="http://schemas.microsoft.com/office/drawing/2014/main" id="{5F3D5E1C-5D3E-46DA-9909-AA4B6C0D23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638" y="3500438"/>
            <a:ext cx="8077200" cy="993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95353-7C53-4D12-B18B-2145FC51A299}" type="datetime1">
              <a:rPr lang="en-IN" smtClean="0"/>
              <a:t>01-02-2021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0615A-79E6-423C-A6E2-DC5FF8B742A7}" type="slidenum">
              <a:rPr lang="en-IN" smtClean="0"/>
              <a:pPr/>
              <a:t>7</a:t>
            </a:fld>
            <a:endParaRPr lang="en-IN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B048311-F031-4A8E-B2CC-137802F3DC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0"/>
            <a:ext cx="4211637" cy="245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>
            <a:extLst>
              <a:ext uri="{FF2B5EF4-FFF2-40B4-BE49-F238E27FC236}">
                <a16:creationId xmlns:a16="http://schemas.microsoft.com/office/drawing/2014/main" id="{A75D71EF-7E68-4A6C-B1B0-32ACEE7AC2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7450" y="0"/>
            <a:ext cx="4038600" cy="6524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>
            <a:extLst>
              <a:ext uri="{FF2B5EF4-FFF2-40B4-BE49-F238E27FC236}">
                <a16:creationId xmlns:a16="http://schemas.microsoft.com/office/drawing/2014/main" id="{0DBC1E0D-074E-40AD-9351-D00B50C11B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2481263"/>
            <a:ext cx="4176712" cy="3900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Cont..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4C726-6516-4A0C-8917-07F72BC3A1C3}" type="datetime1">
              <a:rPr lang="en-IN" smtClean="0"/>
              <a:t>01-02-2021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0615A-79E6-423C-A6E2-DC5FF8B742A7}" type="slidenum">
              <a:rPr lang="en-IN" smtClean="0"/>
              <a:pPr/>
              <a:t>8</a:t>
            </a:fld>
            <a:endParaRPr lang="en-IN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D6F3322-4E86-468A-BBF7-53B14E7446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5" y="954088"/>
            <a:ext cx="6096000" cy="3267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>
            <a:extLst>
              <a:ext uri="{FF2B5EF4-FFF2-40B4-BE49-F238E27FC236}">
                <a16:creationId xmlns:a16="http://schemas.microsoft.com/office/drawing/2014/main" id="{1BA7B9E7-6E25-4F1D-92D4-1BD6CABD6F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9313" y="4568825"/>
            <a:ext cx="5548312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Operator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Operator functions may be defined as either </a:t>
            </a:r>
            <a:r>
              <a:rPr lang="en-US" dirty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member functions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or as </a:t>
            </a:r>
            <a:r>
              <a:rPr lang="en-US" dirty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non-member functions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Non-member functions are usually made </a:t>
            </a:r>
            <a:r>
              <a:rPr lang="en-US" b="1" dirty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friends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for performance reasons.</a:t>
            </a:r>
          </a:p>
          <a:p>
            <a:pPr lvl="1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Member functions usually use the </a:t>
            </a:r>
            <a:r>
              <a:rPr lang="en-US" b="1" dirty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this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pointer implicitly.</a:t>
            </a:r>
          </a:p>
          <a:p>
            <a:pPr>
              <a:buFontTx/>
              <a:buNone/>
            </a:pPr>
            <a:endParaRPr lang="en-US" sz="2400" b="1" i="1" dirty="0">
              <a:latin typeface="Times New Roman" pitchFamily="18" charset="0"/>
              <a:cs typeface="Times New Roman" pitchFamily="18" charset="0"/>
            </a:endParaRPr>
          </a:p>
          <a:p>
            <a:pPr>
              <a:buFontTx/>
              <a:buNone/>
            </a:pPr>
            <a:r>
              <a:rPr lang="en-US" sz="2800" b="1" i="1" dirty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Syntax:</a:t>
            </a:r>
          </a:p>
          <a:p>
            <a:pPr>
              <a:buFontTx/>
              <a:buNone/>
            </a:pP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pPr>
              <a:buFontTx/>
              <a:buNone/>
            </a:pPr>
            <a:r>
              <a:rPr lang="en-US" sz="2400" b="1" i="1" dirty="0" err="1">
                <a:latin typeface="Times New Roman" pitchFamily="18" charset="0"/>
                <a:cs typeface="Times New Roman" pitchFamily="18" charset="0"/>
              </a:rPr>
              <a:t>returnType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operator*(</a:t>
            </a: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parameters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>
              <a:buFontTx/>
              <a:buNone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             </a:t>
            </a:r>
            <a:br>
              <a:rPr lang="en-US" sz="24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</a:br>
            <a:r>
              <a:rPr lang="en-US" sz="20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any type             keyword    operator symbol</a:t>
            </a:r>
          </a:p>
          <a:p>
            <a:endParaRPr lang="en-US" sz="2800" i="1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r>
              <a:rPr lang="en-US" sz="28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Return type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may be whatever the operator returns</a:t>
            </a:r>
          </a:p>
          <a:p>
            <a:pPr lvl="1"/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Including a reference to the object of the operand</a:t>
            </a:r>
          </a:p>
          <a:p>
            <a:r>
              <a:rPr lang="en-US" sz="28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Operator symbol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may be any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overloadable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operator from the list.</a:t>
            </a:r>
            <a:endParaRPr lang="en-US" sz="2800" i="1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lvl="1">
              <a:defRPr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FAE67-48E3-492E-881A-A59BF9320936}" type="datetime1">
              <a:rPr lang="en-IN" smtClean="0"/>
              <a:t>01-02-2021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0615A-79E6-423C-A6E2-DC5FF8B742A7}" type="slidenum">
              <a:rPr lang="en-IN" smtClean="0"/>
              <a:pPr/>
              <a:t>9</a:t>
            </a:fld>
            <a:endParaRPr lang="en-I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785</TotalTime>
  <Words>2778</Words>
  <Application>Microsoft Office PowerPoint</Application>
  <PresentationFormat>On-screen Show (4:3)</PresentationFormat>
  <Paragraphs>484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Arial</vt:lpstr>
      <vt:lpstr>AvantGarde</vt:lpstr>
      <vt:lpstr>Calibri</vt:lpstr>
      <vt:lpstr>Cambria</vt:lpstr>
      <vt:lpstr>Courier</vt:lpstr>
      <vt:lpstr>Courier New</vt:lpstr>
      <vt:lpstr>Times New Roman</vt:lpstr>
      <vt:lpstr>Wingdings</vt:lpstr>
      <vt:lpstr>Office Theme</vt:lpstr>
      <vt:lpstr>Operator Overloading</vt:lpstr>
      <vt:lpstr>Operator Overloading  </vt:lpstr>
      <vt:lpstr>PowerPoint Presentation</vt:lpstr>
      <vt:lpstr>Operator Overloading  </vt:lpstr>
      <vt:lpstr>Why Operation Overloading</vt:lpstr>
      <vt:lpstr>Restrictions on Overloading  </vt:lpstr>
      <vt:lpstr>PowerPoint Presentation</vt:lpstr>
      <vt:lpstr>Cont..</vt:lpstr>
      <vt:lpstr>Operator Functions</vt:lpstr>
      <vt:lpstr>Cont..</vt:lpstr>
      <vt:lpstr>Cont..</vt:lpstr>
      <vt:lpstr>Operator Functions as Class Members</vt:lpstr>
      <vt:lpstr>Operator Functions as Global Members</vt:lpstr>
      <vt:lpstr>Cont..</vt:lpstr>
      <vt:lpstr>Example</vt:lpstr>
      <vt:lpstr>Cont..</vt:lpstr>
      <vt:lpstr>Cont..</vt:lpstr>
      <vt:lpstr>PowerPoint Presentation</vt:lpstr>
      <vt:lpstr>Unary Operators</vt:lpstr>
      <vt:lpstr>Example: Integer Class</vt:lpstr>
      <vt:lpstr>PowerPoint Presentation</vt:lpstr>
      <vt:lpstr>PowerPoint Presentation</vt:lpstr>
      <vt:lpstr>PowerPoint Presentation</vt:lpstr>
      <vt:lpstr>Overloading Binary Operators</vt:lpstr>
      <vt:lpstr>Overloading Binary Operators</vt:lpstr>
      <vt:lpstr>Cont..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Raju Pal</dc:creator>
  <cp:lastModifiedBy>avish.nsit@gmail.com</cp:lastModifiedBy>
  <cp:revision>96</cp:revision>
  <dcterms:created xsi:type="dcterms:W3CDTF">2013-02-23T13:31:56Z</dcterms:created>
  <dcterms:modified xsi:type="dcterms:W3CDTF">2021-02-01T06:09:11Z</dcterms:modified>
</cp:coreProperties>
</file>