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266" r:id="rId5"/>
    <p:sldId id="308" r:id="rId6"/>
    <p:sldId id="309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3" d="100"/>
          <a:sy n="53" d="100"/>
        </p:scale>
        <p:origin x="70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D1035-1BF4-4345-9038-47E7469927EA}" type="datetimeFigureOut">
              <a:rPr lang="en-IN" smtClean="0"/>
              <a:t>18-01-2021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C94D5-6015-4D62-8AE4-89AF53C9D2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54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42ECD-1A10-46C8-B4AE-CD6254339259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AABD-EA14-4239-9134-087B6FEC9A9C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A1EBB-CDFB-464A-ACF5-ACAD903851BB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536EA-D92B-40B4-9F41-33FD693638F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9C24-04E4-4578-86B3-4449F5270774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9503C-AF5D-452F-90C9-EEA24EEFF19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2050-E69F-4369-B8F7-28D19DF29276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D9DD777F-3842-4480-AC8E-3905EA650CA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01BA5A-5D9F-4CF5-A796-6AB637552325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3F76FAEC-E5BB-4CBF-AB17-AF1F4599622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rmAutofit/>
          </a:bodyPr>
          <a:lstStyle/>
          <a:p>
            <a:r>
              <a:rPr lang="en-US" sz="4800" dirty="0"/>
              <a:t>Topic: Introduction to object oriented programming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Course Title: </a:t>
            </a:r>
          </a:p>
          <a:p>
            <a:r>
              <a:rPr lang="en-US" dirty="0"/>
              <a:t>software development fundamentals-2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F18AC4E-9CE2-41AC-B11B-54986F6D8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8407" y="175846"/>
            <a:ext cx="1246632" cy="15544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36305-1AEE-48B2-8FEB-BE24B8FC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AD1-099C-4C52-A541-36540217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Input/Output in C++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7D4C9E-3667-408E-AB3B-0026A8D29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620329"/>
              </p:ext>
            </p:extLst>
          </p:nvPr>
        </p:nvGraphicFramePr>
        <p:xfrm>
          <a:off x="1066800" y="4193541"/>
          <a:ext cx="10058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451611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3969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Output in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printf</a:t>
                      </a:r>
                      <a:r>
                        <a:rPr lang="en-IN" dirty="0"/>
                        <a:t>(“%d”, x);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printf</a:t>
                      </a:r>
                      <a:r>
                        <a:rPr lang="en-IN" dirty="0"/>
                        <a:t>(“Hello World”);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&lt;&lt;“Hello World”;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printf</a:t>
                      </a:r>
                      <a:r>
                        <a:rPr lang="en-IN" dirty="0"/>
                        <a:t>(“The average is %f”, </a:t>
                      </a:r>
                      <a:r>
                        <a:rPr lang="en-IN" dirty="0" err="1"/>
                        <a:t>avg</a:t>
                      </a:r>
                      <a:r>
                        <a:rPr lang="en-IN" dirty="0"/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&lt;&lt;“The average is ”&lt;&lt;</a:t>
                      </a:r>
                      <a:r>
                        <a:rPr lang="en-IN" dirty="0" err="1"/>
                        <a:t>avg</a:t>
                      </a:r>
                      <a:r>
                        <a:rPr lang="en-IN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2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printf</a:t>
                      </a:r>
                      <a:r>
                        <a:rPr lang="en-IN" dirty="0"/>
                        <a:t>(“\n”);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cout</a:t>
                      </a:r>
                      <a:r>
                        <a:rPr lang="en-IN" dirty="0"/>
                        <a:t>&lt;&lt;</a:t>
                      </a:r>
                      <a:r>
                        <a:rPr lang="en-IN" dirty="0" err="1"/>
                        <a:t>endl</a:t>
                      </a:r>
                      <a:r>
                        <a:rPr lang="en-IN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440619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3877B-A1BA-4B89-AD17-6228515D6BE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 err="1"/>
              <a:t>cout</a:t>
            </a:r>
            <a:r>
              <a:rPr lang="en-IN" dirty="0"/>
              <a:t> basically outputs stream on console.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 err="1"/>
              <a:t>cerror</a:t>
            </a:r>
            <a:r>
              <a:rPr lang="en-IN" dirty="0"/>
              <a:t> is used to output error messages on standard console.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/>
              <a:t>clog</a:t>
            </a:r>
            <a:r>
              <a:rPr lang="en-IN" dirty="0"/>
              <a:t> directs the log messages to standard console output.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dirty="0" err="1"/>
              <a:t>cerror</a:t>
            </a:r>
            <a:r>
              <a:rPr lang="en-IN" dirty="0"/>
              <a:t> and clog can be redirected to another output stream.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A886EC-C39A-4E0E-93BF-0B670E5CB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744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AD1-099C-4C52-A541-36540217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Input/Output in C++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B7D4C9E-3667-408E-AB3B-0026A8D29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6031802"/>
              </p:ext>
            </p:extLst>
          </p:nvPr>
        </p:nvGraphicFramePr>
        <p:xfrm>
          <a:off x="1036320" y="3061546"/>
          <a:ext cx="10058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845161103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39697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Input in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Input in 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69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scanf</a:t>
                      </a:r>
                      <a:r>
                        <a:rPr lang="en-IN" dirty="0"/>
                        <a:t>(“%d”, &amp;x);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&gt;&gt;x;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3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scanf</a:t>
                      </a:r>
                      <a:r>
                        <a:rPr lang="en-IN" dirty="0"/>
                        <a:t>(“%s”, str);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&gt;&gt;str;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60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scanf</a:t>
                      </a:r>
                      <a:r>
                        <a:rPr lang="en-IN" dirty="0"/>
                        <a:t>(“%d %s”, &amp;</a:t>
                      </a:r>
                      <a:r>
                        <a:rPr lang="en-IN" dirty="0" err="1"/>
                        <a:t>num</a:t>
                      </a:r>
                      <a:r>
                        <a:rPr lang="en-IN" dirty="0"/>
                        <a:t>, str);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r>
                        <a:rPr lang="en-IN" dirty="0"/>
                        <a:t>&gt;&gt;</a:t>
                      </a:r>
                      <a:r>
                        <a:rPr lang="en-IN" dirty="0" err="1"/>
                        <a:t>num</a:t>
                      </a:r>
                      <a:r>
                        <a:rPr lang="en-IN" dirty="0"/>
                        <a:t>&gt;&gt;str;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2334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673877B-A1BA-4B89-AD17-6228515D6BE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b="1" dirty="0" err="1"/>
              <a:t>cin</a:t>
            </a:r>
            <a:r>
              <a:rPr lang="en-IN" dirty="0"/>
              <a:t> basically inputs stream and directs to the variable.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5AE5B3-2CD1-4271-8468-BBF80B05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24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6EFE-5543-4075-B8F8-2821294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BF61A-3C67-40F9-93B5-2DF1D6FC2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Herbert </a:t>
            </a:r>
            <a:r>
              <a:rPr lang="en-IN" dirty="0" err="1"/>
              <a:t>Schildt</a:t>
            </a:r>
            <a:r>
              <a:rPr lang="en-IN" dirty="0"/>
              <a:t>, “C++: The complete reference”, Mc Graw Hill Osborne media, 4</a:t>
            </a:r>
            <a:r>
              <a:rPr lang="en-IN" baseline="30000" dirty="0"/>
              <a:t>th</a:t>
            </a:r>
            <a:r>
              <a:rPr lang="en-IN" dirty="0"/>
              <a:t> edition, 2017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Robert </a:t>
            </a:r>
            <a:r>
              <a:rPr lang="en-IN" dirty="0" err="1"/>
              <a:t>Lafore</a:t>
            </a:r>
            <a:r>
              <a:rPr lang="en-IN" dirty="0"/>
              <a:t>, “Object oriented programming in C++”, SAMS, 4</a:t>
            </a:r>
            <a:r>
              <a:rPr lang="en-IN" baseline="30000" dirty="0"/>
              <a:t>th</a:t>
            </a:r>
            <a:r>
              <a:rPr lang="en-IN" dirty="0"/>
              <a:t> edition, 2002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92049-1E95-4CEE-BBFB-E89789914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66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Course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8AE058-AA40-4927-B95B-2BDF73BBA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are expected outcomes from the students after the completion of this course,</a:t>
            </a:r>
          </a:p>
          <a:p>
            <a:endParaRPr lang="en-IN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F68CDFCD-1F02-4AAA-B6BE-237B97E18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022278"/>
              </p:ext>
            </p:extLst>
          </p:nvPr>
        </p:nvGraphicFramePr>
        <p:xfrm>
          <a:off x="778413" y="2646531"/>
          <a:ext cx="10696134" cy="346547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747982">
                  <a:extLst>
                    <a:ext uri="{9D8B030D-6E8A-4147-A177-3AD203B41FA5}">
                      <a16:colId xmlns:a16="http://schemas.microsoft.com/office/drawing/2014/main" val="1044524000"/>
                    </a:ext>
                  </a:extLst>
                </a:gridCol>
                <a:gridCol w="7247157">
                  <a:extLst>
                    <a:ext uri="{9D8B030D-6E8A-4147-A177-3AD203B41FA5}">
                      <a16:colId xmlns:a16="http://schemas.microsoft.com/office/drawing/2014/main" val="3323522888"/>
                    </a:ext>
                  </a:extLst>
                </a:gridCol>
                <a:gridCol w="2700995">
                  <a:extLst>
                    <a:ext uri="{9D8B030D-6E8A-4147-A177-3AD203B41FA5}">
                      <a16:colId xmlns:a16="http://schemas.microsoft.com/office/drawing/2014/main" val="69543561"/>
                    </a:ext>
                  </a:extLst>
                </a:gridCol>
              </a:tblGrid>
              <a:tr h="421621">
                <a:tc gridSpan="2">
                  <a:txBody>
                    <a:bodyPr/>
                    <a:lstStyle/>
                    <a:p>
                      <a:r>
                        <a:rPr lang="en-IN" dirty="0"/>
                        <a:t>Outcomes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Cognitive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862024"/>
                  </a:ext>
                </a:extLst>
              </a:tr>
              <a:tr h="701990">
                <a:tc>
                  <a:txBody>
                    <a:bodyPr/>
                    <a:lstStyle/>
                    <a:p>
                      <a:r>
                        <a:rPr lang="en-IN" dirty="0"/>
                        <a:t>CO1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Explain various object oriented concepts like class and objects, friend function, function and operator overloading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Understand level (Level-2)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063536"/>
                  </a:ext>
                </a:extLst>
              </a:tr>
              <a:tr h="421621">
                <a:tc>
                  <a:txBody>
                    <a:bodyPr/>
                    <a:lstStyle/>
                    <a:p>
                      <a:r>
                        <a:rPr lang="en-IN" dirty="0"/>
                        <a:t>CO2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Apply and implement the relationships of association, aggregation, composition and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Apply level (Level-3)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06493"/>
                  </a:ext>
                </a:extLst>
              </a:tr>
              <a:tr h="421621">
                <a:tc>
                  <a:txBody>
                    <a:bodyPr/>
                    <a:lstStyle/>
                    <a:p>
                      <a:r>
                        <a:rPr lang="en-IN" dirty="0"/>
                        <a:t>CO3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Analyze</a:t>
                      </a:r>
                      <a:r>
                        <a:rPr lang="en-IN" dirty="0"/>
                        <a:t> the output of source code and able to debug the errors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Analyze</a:t>
                      </a:r>
                      <a:r>
                        <a:rPr lang="en-IN" dirty="0"/>
                        <a:t> level (Level-4)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05472"/>
                  </a:ext>
                </a:extLst>
              </a:tr>
              <a:tr h="421621">
                <a:tc>
                  <a:txBody>
                    <a:bodyPr/>
                    <a:lstStyle/>
                    <a:p>
                      <a:r>
                        <a:rPr lang="en-IN" dirty="0"/>
                        <a:t>CO4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 the class diagram for real life problems and implement it using virtual functions, abstract classes, templates and exception handling.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level (Level-6)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524657"/>
                  </a:ext>
                </a:extLst>
              </a:tr>
              <a:tr h="421621">
                <a:tc>
                  <a:txBody>
                    <a:bodyPr/>
                    <a:lstStyle/>
                    <a:p>
                      <a:r>
                        <a:rPr lang="en-IN" dirty="0"/>
                        <a:t>CO5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Apply SQL commands to create tables and perform various operations like insert, delete, select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Apply level (Level-3)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21071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F9663-62A3-43F8-BB2C-F8A04867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0849-075B-4947-ADCC-107498AE8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4CBF4-33A1-40C8-8C9C-2AB65EEF9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External Assessment – </a:t>
            </a:r>
          </a:p>
          <a:p>
            <a:pPr lvl="1" algn="just"/>
            <a:r>
              <a:rPr lang="en-IN" sz="2000" dirty="0"/>
              <a:t>T1 			– 20 Marks</a:t>
            </a:r>
          </a:p>
          <a:p>
            <a:pPr lvl="1" algn="just"/>
            <a:r>
              <a:rPr lang="en-IN" sz="2000" dirty="0"/>
              <a:t>T2 			– 20 Marks</a:t>
            </a:r>
          </a:p>
          <a:p>
            <a:pPr lvl="1" algn="just"/>
            <a:r>
              <a:rPr lang="en-IN" sz="2000" dirty="0"/>
              <a:t>End Semester Exam 	– 35 Marks</a:t>
            </a:r>
          </a:p>
          <a:p>
            <a:pPr algn="just"/>
            <a:r>
              <a:rPr lang="en-IN" dirty="0"/>
              <a:t>Internal Assessment</a:t>
            </a:r>
          </a:p>
          <a:p>
            <a:pPr lvl="1" algn="just"/>
            <a:r>
              <a:rPr lang="en-IN" sz="2000" dirty="0"/>
              <a:t>Tutorial Assignments 	- 5 Marks</a:t>
            </a:r>
          </a:p>
          <a:p>
            <a:pPr lvl="1" algn="just"/>
            <a:r>
              <a:rPr lang="en-IN" sz="2000" dirty="0"/>
              <a:t>Mini-project		- 10 Marks</a:t>
            </a:r>
          </a:p>
          <a:p>
            <a:pPr lvl="1" algn="just"/>
            <a:r>
              <a:rPr lang="en-IN" sz="2000" dirty="0"/>
              <a:t>Attendance		- 10 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1059D-627E-452F-9E56-F1917F114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42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40E-778C-47CF-8FF1-2D4FB7A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731-AEE6-4065-B911-54D429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C++ program has following sections in its basic structure,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Directives/libraries inclusion 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Main function section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/>
              <a:t>Function body section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Directives inclusion section allows to include the required libraries for the program.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Main function section defines the sequence of code that has to be executed.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Function body section defines the functionality of the functions. It has declaration and executable statements.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ED5F0-7704-4080-9CB4-86FF1ACE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97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40E-778C-47CF-8FF1-2D4FB7A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731-AEE6-4065-B911-54D429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#include &lt;directives&gt;</a:t>
            </a:r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Declaration statements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Executable statements</a:t>
            </a:r>
          </a:p>
          <a:p>
            <a:pPr marL="201168" lvl="1" indent="0">
              <a:buNone/>
            </a:pPr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1C281D-785F-4CB6-8572-A56727B983E6}"/>
              </a:ext>
            </a:extLst>
          </p:cNvPr>
          <p:cNvSpPr/>
          <p:nvPr/>
        </p:nvSpPr>
        <p:spPr>
          <a:xfrm>
            <a:off x="4023361" y="2108201"/>
            <a:ext cx="422030" cy="56823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5B4DA8A7-36D6-4FD4-908A-AE1C3B0E7CEE}"/>
              </a:ext>
            </a:extLst>
          </p:cNvPr>
          <p:cNvSpPr/>
          <p:nvPr/>
        </p:nvSpPr>
        <p:spPr>
          <a:xfrm>
            <a:off x="6780629" y="3221502"/>
            <a:ext cx="787790" cy="2349304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7B43213-3661-4F0A-B853-E08F90CDE084}"/>
              </a:ext>
            </a:extLst>
          </p:cNvPr>
          <p:cNvSpPr/>
          <p:nvPr/>
        </p:nvSpPr>
        <p:spPr>
          <a:xfrm>
            <a:off x="4023361" y="3889718"/>
            <a:ext cx="422030" cy="120982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4057E-645C-43F2-B7D4-537A23E4D269}"/>
              </a:ext>
            </a:extLst>
          </p:cNvPr>
          <p:cNvSpPr txBox="1"/>
          <p:nvPr/>
        </p:nvSpPr>
        <p:spPr>
          <a:xfrm>
            <a:off x="4614201" y="2211790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Directives inclusion section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4A2FC4-563E-49CD-9CF6-FE6EE0B346C5}"/>
              </a:ext>
            </a:extLst>
          </p:cNvPr>
          <p:cNvSpPr txBox="1"/>
          <p:nvPr/>
        </p:nvSpPr>
        <p:spPr>
          <a:xfrm>
            <a:off x="4614202" y="4309962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Function body section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A5942-B2D3-449B-B867-E181F7C4486B}"/>
              </a:ext>
            </a:extLst>
          </p:cNvPr>
          <p:cNvSpPr txBox="1"/>
          <p:nvPr/>
        </p:nvSpPr>
        <p:spPr>
          <a:xfrm>
            <a:off x="7666893" y="4181567"/>
            <a:ext cx="343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Main function section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1110E7-B10F-4F25-9FD3-A2367540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1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40E-778C-47CF-8FF1-2D4FB7A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731-AEE6-4065-B911-54D429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#include &lt;directives&gt;</a:t>
            </a:r>
            <a:endParaRPr lang="en-IN" dirty="0"/>
          </a:p>
          <a:p>
            <a:r>
              <a:rPr lang="en-IN" dirty="0"/>
              <a:t>using namespace std;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Declaration statements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Executable statements</a:t>
            </a:r>
          </a:p>
          <a:p>
            <a:pPr marL="201168" lvl="1" indent="0">
              <a:buNone/>
            </a:pPr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7AC59-2185-4D30-BBD8-36ABA55E4C3B}"/>
              </a:ext>
            </a:extLst>
          </p:cNvPr>
          <p:cNvSpPr txBox="1"/>
          <p:nvPr/>
        </p:nvSpPr>
        <p:spPr>
          <a:xfrm>
            <a:off x="3753616" y="2168713"/>
            <a:ext cx="7341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It includes the directives/libraries mentioned in angle brackets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FC3E3-926F-41DC-BEFF-3412F384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90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40E-778C-47CF-8FF1-2D4FB7A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731-AEE6-4065-B911-54D429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#include &lt;directives&gt;</a:t>
            </a:r>
          </a:p>
          <a:p>
            <a:r>
              <a:rPr lang="en-IN" b="1" dirty="0">
                <a:solidFill>
                  <a:srgbClr val="00B050"/>
                </a:solidFill>
              </a:rPr>
              <a:t>using namespace std;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Declaration statements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FF0000"/>
                </a:solidFill>
              </a:rPr>
              <a:t>Executable statements</a:t>
            </a:r>
          </a:p>
          <a:p>
            <a:pPr marL="201168" lvl="1" indent="0">
              <a:buNone/>
            </a:pPr>
            <a:r>
              <a:rPr lang="en-IN" dirty="0"/>
              <a:t>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246B1-A3AE-4902-B91D-8A9D3EDAA995}"/>
              </a:ext>
            </a:extLst>
          </p:cNvPr>
          <p:cNvSpPr txBox="1"/>
          <p:nvPr/>
        </p:nvSpPr>
        <p:spPr>
          <a:xfrm>
            <a:off x="3584805" y="2597610"/>
            <a:ext cx="734110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This statement informs compiler to use std namespace in which the standard C++ libraries are declared.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CB5BE-9073-4008-9C2C-1DD5274E5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9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340E-778C-47CF-8FF1-2D4FB7AC0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structure of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E731-AEE6-4065-B911-54D429DDF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#include &lt;directives&gt;</a:t>
            </a:r>
          </a:p>
          <a:p>
            <a:r>
              <a:rPr lang="en-IN" dirty="0">
                <a:solidFill>
                  <a:schemeClr val="tx1"/>
                </a:solidFill>
              </a:rPr>
              <a:t>using namespace std;</a:t>
            </a:r>
          </a:p>
          <a:p>
            <a:r>
              <a:rPr lang="en-IN" b="1" dirty="0">
                <a:solidFill>
                  <a:srgbClr val="00B050"/>
                </a:solidFill>
              </a:rPr>
              <a:t>int main()</a:t>
            </a:r>
          </a:p>
          <a:p>
            <a:r>
              <a:rPr lang="en-IN" b="1" dirty="0">
                <a:solidFill>
                  <a:srgbClr val="00B050"/>
                </a:solidFill>
              </a:rPr>
              <a:t>{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00B050"/>
                </a:solidFill>
              </a:rPr>
              <a:t>Declaration statements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00B050"/>
                </a:solidFill>
              </a:rPr>
              <a:t>Executable statements</a:t>
            </a:r>
          </a:p>
          <a:p>
            <a:pPr marL="201168" lvl="1" indent="0">
              <a:buNone/>
            </a:pPr>
            <a:r>
              <a:rPr lang="en-IN" b="1" dirty="0">
                <a:solidFill>
                  <a:srgbClr val="00B050"/>
                </a:solidFill>
              </a:rPr>
              <a:t>return 0;</a:t>
            </a:r>
          </a:p>
          <a:p>
            <a:r>
              <a:rPr lang="en-IN" b="1" dirty="0">
                <a:solidFill>
                  <a:srgbClr val="00B050"/>
                </a:solidFill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595BE4-9CF3-4D3F-82E5-6D79E9593C93}"/>
              </a:ext>
            </a:extLst>
          </p:cNvPr>
          <p:cNvSpPr txBox="1"/>
          <p:nvPr/>
        </p:nvSpPr>
        <p:spPr>
          <a:xfrm>
            <a:off x="3584805" y="3455739"/>
            <a:ext cx="734110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Main function definition part.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EE426-BB91-4BF0-9273-5EC66A04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0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75DB-49FD-4A6F-A48F-21AA6C8B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Input/Output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8940-B3AA-465F-BFE2-4DC26A9A1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are operations used for input and output in C++,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C715A-84F8-40FA-B0EB-6AB25DF17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314470"/>
              </p:ext>
            </p:extLst>
          </p:nvPr>
        </p:nvGraphicFramePr>
        <p:xfrm>
          <a:off x="2032001" y="2833077"/>
          <a:ext cx="704166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082">
                  <a:extLst>
                    <a:ext uri="{9D8B030D-6E8A-4147-A177-3AD203B41FA5}">
                      <a16:colId xmlns:a16="http://schemas.microsoft.com/office/drawing/2014/main" val="3458721453"/>
                    </a:ext>
                  </a:extLst>
                </a:gridCol>
                <a:gridCol w="1169999">
                  <a:extLst>
                    <a:ext uri="{9D8B030D-6E8A-4147-A177-3AD203B41FA5}">
                      <a16:colId xmlns:a16="http://schemas.microsoft.com/office/drawing/2014/main" val="622621542"/>
                    </a:ext>
                  </a:extLst>
                </a:gridCol>
                <a:gridCol w="4999580">
                  <a:extLst>
                    <a:ext uri="{9D8B030D-6E8A-4147-A177-3AD203B41FA5}">
                      <a16:colId xmlns:a16="http://schemas.microsoft.com/office/drawing/2014/main" val="424714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590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Output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0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Input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16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cerror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error output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3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Standard log output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8357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34E8F-C0BB-4992-96A8-9DEF81A2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756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{7C2FA835-E057-4BC3-9970-94CE48A2E3CA}tf11437505_win32</Template>
  <TotalTime>380</TotalTime>
  <Words>677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Georgia Pro Cond Light</vt:lpstr>
      <vt:lpstr>Speak Pro</vt:lpstr>
      <vt:lpstr>Wingdings</vt:lpstr>
      <vt:lpstr>RetrospectVTI</vt:lpstr>
      <vt:lpstr>Topic: Introduction to object oriented programming</vt:lpstr>
      <vt:lpstr>Course Outcome</vt:lpstr>
      <vt:lpstr>Assessment method</vt:lpstr>
      <vt:lpstr>Basic structure of C++</vt:lpstr>
      <vt:lpstr>Basic structure of C++</vt:lpstr>
      <vt:lpstr>Basic structure of C++</vt:lpstr>
      <vt:lpstr>Basic structure of C++</vt:lpstr>
      <vt:lpstr>Basic structure of C++</vt:lpstr>
      <vt:lpstr>Basic Input/Output in C++</vt:lpstr>
      <vt:lpstr>Basic Input/Output in C++</vt:lpstr>
      <vt:lpstr>Basic Input/Output in C++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Introduction to object oriented programming</dc:title>
  <dc:creator>Vimal Kumar K</dc:creator>
  <cp:lastModifiedBy>Neetu Sardana</cp:lastModifiedBy>
  <cp:revision>21</cp:revision>
  <dcterms:created xsi:type="dcterms:W3CDTF">2021-01-14T14:05:31Z</dcterms:created>
  <dcterms:modified xsi:type="dcterms:W3CDTF">2021-01-18T05:11:59Z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