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23" r:id="rId6"/>
    <p:sldId id="310" r:id="rId7"/>
    <p:sldId id="311" r:id="rId8"/>
    <p:sldId id="320" r:id="rId9"/>
    <p:sldId id="322" r:id="rId10"/>
    <p:sldId id="321" r:id="rId11"/>
    <p:sldId id="324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4800" dirty="0"/>
              <a:t>Topic: Introduction to object oriented programming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Course Title: </a:t>
            </a:r>
          </a:p>
          <a:p>
            <a:r>
              <a:rPr lang="en-US" dirty="0"/>
              <a:t>software development fundamentals-2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F18AC4E-9CE2-41AC-B11B-54986F6D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07" y="175846"/>
            <a:ext cx="1246632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4956-DF2E-4B57-A36F-0D85A5A9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Procedural vs Object oriented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C5B21E-EBCD-4BEA-8160-613C76C76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69669"/>
              </p:ext>
            </p:extLst>
          </p:nvPr>
        </p:nvGraphicFramePr>
        <p:xfrm>
          <a:off x="2032000" y="2281180"/>
          <a:ext cx="8128000" cy="3942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09368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840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Procedural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 oriented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7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Divided into primitive entities called as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Divided into primitive entities called as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gives preference to functions over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gives preference to data over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2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doesn’t support data hiding, polymorphism and exception handling.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supports data hiding, polymorphism and exception handling.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doesn’t have access specifiers.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It has access specifiers such as private, public and protected.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Inclusion of new function and data is cumbersome.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Inclusion of new function and data is easier.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6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Example: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Example: C++, JAVA,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6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4F4-78F8-4CB6-B5B8-A1AE45D9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E513-8C5A-430E-BE0B-17359B3E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Object oriented programming emphasizes more on data than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Each program is represented using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An object communicates with another object through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is hidden and protected from external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It has following characteristics,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 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 hiding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 abstraction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Inheritance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932B2-4FD9-4F5A-B022-A2B3A87F612A}"/>
              </a:ext>
            </a:extLst>
          </p:cNvPr>
          <p:cNvSpPr/>
          <p:nvPr/>
        </p:nvSpPr>
        <p:spPr>
          <a:xfrm>
            <a:off x="6792349" y="4174587"/>
            <a:ext cx="2011680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E9296-2F81-45FC-A737-FD509865B078}"/>
              </a:ext>
            </a:extLst>
          </p:cNvPr>
          <p:cNvSpPr/>
          <p:nvPr/>
        </p:nvSpPr>
        <p:spPr>
          <a:xfrm>
            <a:off x="9423007" y="3130516"/>
            <a:ext cx="2011680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 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B254AB-4AEB-4D48-9713-80013D2799F2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804029" y="3482209"/>
            <a:ext cx="618978" cy="10440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EC47C-68C3-42CE-9A68-073D9912C1C5}"/>
              </a:ext>
            </a:extLst>
          </p:cNvPr>
          <p:cNvSpPr/>
          <p:nvPr/>
        </p:nvSpPr>
        <p:spPr>
          <a:xfrm>
            <a:off x="9423007" y="5005459"/>
            <a:ext cx="2011680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 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E3FD4-C9DA-4431-863C-5E57B7112A31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8804029" y="4526280"/>
            <a:ext cx="618978" cy="8308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873849-55C1-4C18-A86A-EFC7567D677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28847" y="3833901"/>
            <a:ext cx="0" cy="11715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B7E-4E8B-45C2-9E56-81EA24F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8A39-8011-4BEB-A11F-FC7771C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FF0000"/>
                </a:solidFill>
              </a:rPr>
              <a:t> Data Encapsulation</a:t>
            </a:r>
            <a:r>
              <a:rPr lang="en-IN" dirty="0">
                <a:solidFill>
                  <a:schemeClr val="tx1"/>
                </a:solidFill>
              </a:rPr>
              <a:t> binds data with its corresponding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Only those functions which are encapsulated together can access the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These bounded functions acts like an interface that allows access to the data for any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By restricting the access to data, it provides </a:t>
            </a:r>
            <a:r>
              <a:rPr lang="en-IN" b="1" dirty="0">
                <a:solidFill>
                  <a:srgbClr val="FF0000"/>
                </a:solidFill>
              </a:rPr>
              <a:t>data hiding </a:t>
            </a:r>
            <a:r>
              <a:rPr lang="en-IN" dirty="0">
                <a:solidFill>
                  <a:schemeClr val="tx1"/>
                </a:solidFill>
              </a:rPr>
              <a:t>from external program.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CD8912-AF4E-4A64-96F7-3300C3C3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89790"/>
              </p:ext>
            </p:extLst>
          </p:nvPr>
        </p:nvGraphicFramePr>
        <p:xfrm>
          <a:off x="4226561" y="4349131"/>
          <a:ext cx="2188308" cy="11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>
                  <a:extLst>
                    <a:ext uri="{9D8B030D-6E8A-4147-A177-3AD203B41FA5}">
                      <a16:colId xmlns:a16="http://schemas.microsoft.com/office/drawing/2014/main" val="75413873"/>
                    </a:ext>
                  </a:extLst>
                </a:gridCol>
              </a:tblGrid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5638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282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7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B7E-4E8B-45C2-9E56-81EA24F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8A39-8011-4BEB-A11F-FC7771C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FF0000"/>
                </a:solidFill>
              </a:rPr>
              <a:t> Data Abstraction</a:t>
            </a:r>
            <a:r>
              <a:rPr lang="en-IN" dirty="0">
                <a:solidFill>
                  <a:schemeClr val="tx1"/>
                </a:solidFill>
              </a:rPr>
              <a:t> shows only relevant information about the objects instead of the entire background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It separates the interface from its implementation.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Classes are used to implement abstraction and they are called as abstract data types (ADT).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For example, the function </a:t>
            </a:r>
            <a:r>
              <a:rPr lang="en-IN" b="1" dirty="0" err="1">
                <a:solidFill>
                  <a:schemeClr val="tx1"/>
                </a:solidFill>
              </a:rPr>
              <a:t>cout</a:t>
            </a:r>
            <a:r>
              <a:rPr lang="en-IN" dirty="0">
                <a:solidFill>
                  <a:schemeClr val="tx1"/>
                </a:solidFill>
              </a:rPr>
              <a:t> is used as a interface to display on the console and the internal implementation is not revealed to the outside world.</a:t>
            </a:r>
          </a:p>
        </p:txBody>
      </p:sp>
    </p:spTree>
    <p:extLst>
      <p:ext uri="{BB962C8B-B14F-4D97-AF65-F5344CB8AC3E}">
        <p14:creationId xmlns:p14="http://schemas.microsoft.com/office/powerpoint/2010/main" val="106661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B7E-4E8B-45C2-9E56-81EA24F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8A39-8011-4BEB-A11F-FC7771C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Inheritance</a:t>
            </a:r>
            <a:r>
              <a:rPr lang="en-IN" dirty="0">
                <a:solidFill>
                  <a:schemeClr val="tx1"/>
                </a:solidFill>
              </a:rPr>
              <a:t> is a way to include functionalities of a parent class to a child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It doesn’t allow inheritance of private members from parent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It enhances code reusability.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BD7ADC-B596-49DD-86E6-D82C1F611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50449"/>
              </p:ext>
            </p:extLst>
          </p:nvPr>
        </p:nvGraphicFramePr>
        <p:xfrm>
          <a:off x="4367238" y="3157873"/>
          <a:ext cx="2188308" cy="11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>
                  <a:extLst>
                    <a:ext uri="{9D8B030D-6E8A-4147-A177-3AD203B41FA5}">
                      <a16:colId xmlns:a16="http://schemas.microsoft.com/office/drawing/2014/main" val="75413873"/>
                    </a:ext>
                  </a:extLst>
                </a:gridCol>
              </a:tblGrid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5638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282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8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FB3BAE-83A2-49CB-B275-F287B7020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747"/>
              </p:ext>
            </p:extLst>
          </p:nvPr>
        </p:nvGraphicFramePr>
        <p:xfrm>
          <a:off x="4367238" y="4947336"/>
          <a:ext cx="2188308" cy="11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>
                  <a:extLst>
                    <a:ext uri="{9D8B030D-6E8A-4147-A177-3AD203B41FA5}">
                      <a16:colId xmlns:a16="http://schemas.microsoft.com/office/drawing/2014/main" val="75413873"/>
                    </a:ext>
                  </a:extLst>
                </a:gridCol>
              </a:tblGrid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5638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282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8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FA0CA7-DD31-4386-94ED-38FA09668D0D}"/>
              </a:ext>
            </a:extLst>
          </p:cNvPr>
          <p:cNvCxnSpPr>
            <a:endCxn id="4" idx="2"/>
          </p:cNvCxnSpPr>
          <p:nvPr/>
        </p:nvCxnSpPr>
        <p:spPr>
          <a:xfrm flipV="1">
            <a:off x="5461392" y="4337344"/>
            <a:ext cx="0" cy="609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B7E-4E8B-45C2-9E56-81EA24F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8A39-8011-4BEB-A11F-FC7771C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Polymorphism</a:t>
            </a:r>
            <a:r>
              <a:rPr lang="en-IN" dirty="0">
                <a:solidFill>
                  <a:schemeClr val="tx1"/>
                </a:solidFill>
              </a:rPr>
              <a:t> enables to define many forms of a function and it is invoked based on the object calling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The functionality of a function differs according to the object that calls 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Inheritance helps to implement polymorphism.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AA1A6-1B86-41EB-AFA4-18217414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58747"/>
              </p:ext>
            </p:extLst>
          </p:nvPr>
        </p:nvGraphicFramePr>
        <p:xfrm>
          <a:off x="9319066" y="3045329"/>
          <a:ext cx="2188308" cy="11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>
                  <a:extLst>
                    <a:ext uri="{9D8B030D-6E8A-4147-A177-3AD203B41FA5}">
                      <a16:colId xmlns:a16="http://schemas.microsoft.com/office/drawing/2014/main" val="75413873"/>
                    </a:ext>
                  </a:extLst>
                </a:gridCol>
              </a:tblGrid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5638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282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8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3D2951-9657-400D-A77B-00365EA7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57986"/>
              </p:ext>
            </p:extLst>
          </p:nvPr>
        </p:nvGraphicFramePr>
        <p:xfrm>
          <a:off x="9319066" y="4834792"/>
          <a:ext cx="2188308" cy="11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>
                  <a:extLst>
                    <a:ext uri="{9D8B030D-6E8A-4147-A177-3AD203B41FA5}">
                      <a16:colId xmlns:a16="http://schemas.microsoft.com/office/drawing/2014/main" val="75413873"/>
                    </a:ext>
                  </a:extLst>
                </a:gridCol>
              </a:tblGrid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5638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282"/>
                  </a:ext>
                </a:extLst>
              </a:tr>
              <a:tr h="3931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88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6011D-296A-47B4-BA92-1E10EBAC718E}"/>
              </a:ext>
            </a:extLst>
          </p:cNvPr>
          <p:cNvCxnSpPr>
            <a:endCxn id="4" idx="2"/>
          </p:cNvCxnSpPr>
          <p:nvPr/>
        </p:nvCxnSpPr>
        <p:spPr>
          <a:xfrm flipV="1">
            <a:off x="10413220" y="4224800"/>
            <a:ext cx="0" cy="609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B7E-4E8B-45C2-9E56-81EA24F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8A39-8011-4BEB-A11F-FC7771C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Data hiding helps to protect the data and it secures the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Exception handling can be performed using OOP.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Program templates can be developed and used in future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Programs can be easily upgraded and portable.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Reduces redundant codes and improves code reusability.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Improves productivity by saving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3247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6EFE-5543-4075-B8F8-2821294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F61A-3C67-40F9-93B5-2DF1D6FC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Herbert </a:t>
            </a:r>
            <a:r>
              <a:rPr lang="en-IN" dirty="0" err="1"/>
              <a:t>Schildt</a:t>
            </a:r>
            <a:r>
              <a:rPr lang="en-IN" dirty="0"/>
              <a:t>, “C++: The complete reference”, Mc Graw Hill Osborne media, 4</a:t>
            </a:r>
            <a:r>
              <a:rPr lang="en-IN" baseline="30000" dirty="0"/>
              <a:t>th</a:t>
            </a:r>
            <a:r>
              <a:rPr lang="en-IN" dirty="0"/>
              <a:t> edition,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Robert </a:t>
            </a:r>
            <a:r>
              <a:rPr lang="en-IN" dirty="0" err="1"/>
              <a:t>Lafore</a:t>
            </a:r>
            <a:r>
              <a:rPr lang="en-IN" dirty="0"/>
              <a:t>, “Object oriented programming in C++”, SAMS, 4</a:t>
            </a:r>
            <a:r>
              <a:rPr lang="en-IN" baseline="30000" dirty="0"/>
              <a:t>th</a:t>
            </a:r>
            <a:r>
              <a:rPr lang="en-IN" dirty="0"/>
              <a:t> edition,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2049-1E95-4CEE-BBFB-E897899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665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{7C2FA835-E057-4BC3-9970-94CE48A2E3CA}tf11437505_win32</Template>
  <TotalTime>1899</TotalTime>
  <Words>537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Wingdings</vt:lpstr>
      <vt:lpstr>RetrospectVTI</vt:lpstr>
      <vt:lpstr>Topic: Introduction to object oriented programming</vt:lpstr>
      <vt:lpstr>Procedural vs Object oriented</vt:lpstr>
      <vt:lpstr>Introduction to object oriented programming</vt:lpstr>
      <vt:lpstr>Introduction to object oriented programming</vt:lpstr>
      <vt:lpstr>Introduction to object oriented programming</vt:lpstr>
      <vt:lpstr>Introduction to object oriented programming</vt:lpstr>
      <vt:lpstr>Introduction to object oriented programming</vt:lpstr>
      <vt:lpstr>Benefits of object oriented programming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Introduction to object oriented programming</dc:title>
  <dc:creator>Vimal Kumar K</dc:creator>
  <cp:lastModifiedBy>Neetu Sardana</cp:lastModifiedBy>
  <cp:revision>40</cp:revision>
  <dcterms:created xsi:type="dcterms:W3CDTF">2021-01-14T14:05:31Z</dcterms:created>
  <dcterms:modified xsi:type="dcterms:W3CDTF">2021-01-19T06:22:10Z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