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92" r:id="rId2"/>
    <p:sldId id="293" r:id="rId3"/>
    <p:sldId id="269" r:id="rId4"/>
    <p:sldId id="271" r:id="rId5"/>
    <p:sldId id="274" r:id="rId6"/>
    <p:sldId id="275" r:id="rId7"/>
    <p:sldId id="295" r:id="rId8"/>
    <p:sldId id="276" r:id="rId9"/>
    <p:sldId id="277" r:id="rId10"/>
    <p:sldId id="282" r:id="rId11"/>
    <p:sldId id="290" r:id="rId12"/>
    <p:sldId id="291" r:id="rId13"/>
    <p:sldId id="284" r:id="rId14"/>
    <p:sldId id="285" r:id="rId15"/>
    <p:sldId id="278" r:id="rId16"/>
    <p:sldId id="281" r:id="rId17"/>
    <p:sldId id="286" r:id="rId18"/>
    <p:sldId id="287" r:id="rId19"/>
    <p:sldId id="296" r:id="rId20"/>
    <p:sldId id="297" r:id="rId21"/>
    <p:sldId id="300" r:id="rId22"/>
    <p:sldId id="298" r:id="rId23"/>
    <p:sldId id="299"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snapToGrid="0">
      <p:cViewPr varScale="1">
        <p:scale>
          <a:sx n="49" d="100"/>
          <a:sy n="49" d="100"/>
        </p:scale>
        <p:origin x="847" y="21"/>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t>19-01-2021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t>‹#›</a:t>
            </a:fld>
            <a:endParaRPr lang="en-IN"/>
          </a:p>
        </p:txBody>
      </p:sp>
    </p:spTree>
    <p:extLst>
      <p:ext uri="{BB962C8B-B14F-4D97-AF65-F5344CB8AC3E}">
        <p14:creationId xmlns:p14="http://schemas.microsoft.com/office/powerpoint/2010/main"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t>19-01-2021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t>19-01-2021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id="{ED437BC9-F492-4388-ACDB-AF391015F77E}"/>
              </a:ext>
            </a:extLst>
          </p:cNvPr>
          <p:cNvSpPr/>
          <p:nvPr userDrawn="1"/>
        </p:nvSpPr>
        <p:spPr>
          <a:xfrm>
            <a:off x="11001940" y="113546"/>
            <a:ext cx="914400" cy="9144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t>19-01-2021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t>19-01-2021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t>19-01-2021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t>‹#›</a:t>
            </a:fld>
            <a:endParaRPr lang="en-IN"/>
          </a:p>
        </p:txBody>
      </p:sp>
    </p:spTree>
    <p:extLst>
      <p:ext uri="{BB962C8B-B14F-4D97-AF65-F5344CB8AC3E}">
        <p14:creationId xmlns:p14="http://schemas.microsoft.com/office/powerpoint/2010/main"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t>19-01-2021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t>19-01-2021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t>‹#›</a:t>
            </a:fld>
            <a:endParaRPr lang="en-IN"/>
          </a:p>
        </p:txBody>
      </p:sp>
    </p:spTree>
    <p:extLst>
      <p:ext uri="{BB962C8B-B14F-4D97-AF65-F5344CB8AC3E}">
        <p14:creationId xmlns:p14="http://schemas.microsoft.com/office/powerpoint/2010/main"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t>SDF II(15B11CI211)</a:t>
            </a:r>
            <a:br>
              <a:rPr lang="en-US" sz="5400" b="1" dirty="0"/>
            </a:br>
            <a:br>
              <a:rPr lang="en-US" sz="3100" b="1" dirty="0"/>
            </a:br>
            <a:r>
              <a:rPr lang="en-US" sz="3100" dirty="0"/>
              <a:t>EVEN Semester 2021</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a:t>2</a:t>
            </a:r>
            <a:r>
              <a:rPr lang="en-US" sz="2000" baseline="30000" dirty="0"/>
              <a:t>nd</a:t>
            </a:r>
            <a:r>
              <a:rPr lang="en-US" sz="2000" dirty="0"/>
              <a:t>  Semester , First Year</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t>1</a:t>
            </a:fld>
            <a:endParaRPr lang="en-IN"/>
          </a:p>
        </p:txBody>
      </p:sp>
    </p:spTree>
    <p:extLst>
      <p:ext uri="{BB962C8B-B14F-4D97-AF65-F5344CB8AC3E}">
        <p14:creationId xmlns:p14="http://schemas.microsoft.com/office/powerpoint/2010/main"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70973"/>
          </a:xfrm>
        </p:spPr>
        <p:txBody>
          <a:bodyPr/>
          <a:lstStyle/>
          <a:p>
            <a:r>
              <a:rPr lang="en-IN" dirty="0"/>
              <a:t>Dynamic Memory Allocation for Arrays</a:t>
            </a:r>
          </a:p>
        </p:txBody>
      </p:sp>
      <p:sp>
        <p:nvSpPr>
          <p:cNvPr id="3" name="Content Placeholder 2"/>
          <p:cNvSpPr>
            <a:spLocks noGrp="1"/>
          </p:cNvSpPr>
          <p:nvPr>
            <p:ph idx="1"/>
          </p:nvPr>
        </p:nvSpPr>
        <p:spPr>
          <a:xfrm>
            <a:off x="1064955" y="1819072"/>
            <a:ext cx="10299731" cy="3294576"/>
          </a:xfrm>
        </p:spPr>
        <p:txBody>
          <a:bodyPr>
            <a:normAutofit lnSpcReduction="10000"/>
          </a:bodyPr>
          <a:lstStyle/>
          <a:p>
            <a:r>
              <a:rPr lang="en-IN" dirty="0"/>
              <a:t>To allocate memory for an array of characters, i.e., a string of 50 characters. Using that same syntax, memory can be allocated dynamically</a:t>
            </a:r>
          </a:p>
          <a:p>
            <a:r>
              <a:rPr lang="en-IN" dirty="0"/>
              <a:t>char* </a:t>
            </a:r>
            <a:r>
              <a:rPr lang="en-IN" dirty="0" err="1"/>
              <a:t>str</a:t>
            </a:r>
            <a:r>
              <a:rPr lang="en-IN" dirty="0"/>
              <a:t>  = NULL;                       // Pointer initialized with NULL</a:t>
            </a:r>
          </a:p>
          <a:p>
            <a:r>
              <a:rPr lang="en-IN" dirty="0"/>
              <a:t> </a:t>
            </a:r>
            <a:r>
              <a:rPr lang="en-IN" dirty="0" err="1"/>
              <a:t>str</a:t>
            </a:r>
            <a:r>
              <a:rPr lang="en-IN" dirty="0"/>
              <a:t>= new char[50];       	//     Dynamic Allocation will be done</a:t>
            </a:r>
          </a:p>
          <a:p>
            <a:endParaRPr lang="en-IN" dirty="0"/>
          </a:p>
          <a:p>
            <a:r>
              <a:rPr lang="en-IN" dirty="0"/>
              <a:t>Here, new operator allocates 50 continuous elements of type characters to the pointer variable </a:t>
            </a:r>
            <a:r>
              <a:rPr lang="en-IN" dirty="0" err="1"/>
              <a:t>str</a:t>
            </a:r>
            <a:r>
              <a:rPr lang="en-IN" dirty="0"/>
              <a:t> and returns the pointer to the first element of str.</a:t>
            </a:r>
            <a:br>
              <a:rPr lang="en-IN" dirty="0"/>
            </a:br>
            <a:endParaRPr lang="en-IN" dirty="0"/>
          </a:p>
        </p:txBody>
      </p:sp>
      <p:sp>
        <p:nvSpPr>
          <p:cNvPr id="4" name="Slide Number Placeholder 3">
            <a:extLst>
              <a:ext uri="{FF2B5EF4-FFF2-40B4-BE49-F238E27FC236}">
                <a16:creationId xmlns:a16="http://schemas.microsoft.com/office/drawing/2014/main" id="{5FF41166-20F4-4BB9-B337-F449DB795BB1}"/>
              </a:ext>
            </a:extLst>
          </p:cNvPr>
          <p:cNvSpPr>
            <a:spLocks noGrp="1"/>
          </p:cNvSpPr>
          <p:nvPr>
            <p:ph type="sldNum" sz="quarter" idx="12"/>
          </p:nvPr>
        </p:nvSpPr>
        <p:spPr/>
        <p:txBody>
          <a:bodyPr/>
          <a:lstStyle/>
          <a:p>
            <a:fld id="{BBD0BF76-E763-4964-B6E3-972F78D927E1}" type="slidenum">
              <a:rPr lang="en-IN" smtClean="0"/>
              <a:t>10</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860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14136"/>
            <a:ext cx="9603275" cy="1049235"/>
          </a:xfrm>
        </p:spPr>
        <p:txBody>
          <a:bodyPr/>
          <a:lstStyle/>
          <a:p>
            <a:r>
              <a:rPr lang="en-IN" dirty="0"/>
              <a:t>Dynamic Memory Allocation for Linked List</a:t>
            </a:r>
          </a:p>
        </p:txBody>
      </p:sp>
      <p:sp>
        <p:nvSpPr>
          <p:cNvPr id="3" name="Content Placeholder 2"/>
          <p:cNvSpPr>
            <a:spLocks noGrp="1"/>
          </p:cNvSpPr>
          <p:nvPr>
            <p:ph idx="1"/>
          </p:nvPr>
        </p:nvSpPr>
        <p:spPr>
          <a:xfrm>
            <a:off x="901339" y="1436915"/>
            <a:ext cx="10485350" cy="4349930"/>
          </a:xfrm>
        </p:spPr>
        <p:txBody>
          <a:bodyPr>
            <a:normAutofit lnSpcReduction="10000"/>
          </a:bodyPr>
          <a:lstStyle/>
          <a:p>
            <a:pPr marL="0" indent="0">
              <a:buNone/>
            </a:pPr>
            <a:r>
              <a:rPr lang="en-IN" sz="1800" b="1" dirty="0"/>
              <a:t>Let us take a structure of a linked list node:</a:t>
            </a:r>
          </a:p>
          <a:p>
            <a:pPr marL="0" indent="0">
              <a:buNone/>
            </a:pPr>
            <a:r>
              <a:rPr lang="en-IN" sz="1800" b="1" dirty="0"/>
              <a:t>struct</a:t>
            </a:r>
            <a:r>
              <a:rPr lang="en-IN" sz="1800" dirty="0"/>
              <a:t> node </a:t>
            </a:r>
          </a:p>
          <a:p>
            <a:pPr marL="0" indent="0">
              <a:buNone/>
            </a:pPr>
            <a:r>
              <a:rPr lang="en-IN" sz="1800" dirty="0"/>
              <a:t>{</a:t>
            </a:r>
          </a:p>
          <a:p>
            <a:pPr marL="0" indent="0">
              <a:buNone/>
            </a:pPr>
            <a:r>
              <a:rPr lang="en-IN" sz="1800" dirty="0"/>
              <a:t> </a:t>
            </a:r>
            <a:r>
              <a:rPr lang="en-IN" sz="1800" b="1" dirty="0" err="1"/>
              <a:t>int</a:t>
            </a:r>
            <a:r>
              <a:rPr lang="en-IN" sz="1800" dirty="0"/>
              <a:t> data; </a:t>
            </a:r>
          </a:p>
          <a:p>
            <a:pPr marL="0" indent="0">
              <a:buNone/>
            </a:pPr>
            <a:r>
              <a:rPr lang="en-IN" sz="1800" dirty="0"/>
              <a:t> node *next;</a:t>
            </a:r>
          </a:p>
          <a:p>
            <a:pPr marL="0" indent="0">
              <a:buNone/>
            </a:pPr>
            <a:r>
              <a:rPr lang="en-IN" sz="1800" dirty="0"/>
              <a:t> };</a:t>
            </a:r>
          </a:p>
          <a:p>
            <a:pPr marL="0" indent="0">
              <a:buNone/>
            </a:pPr>
            <a:r>
              <a:rPr lang="en-IN" sz="1800" b="1" dirty="0"/>
              <a:t>node *temp=new  node; // dynamic memory allocation</a:t>
            </a:r>
          </a:p>
          <a:p>
            <a:pPr marL="0" indent="0">
              <a:buNone/>
            </a:pPr>
            <a:endParaRPr lang="en-IN" sz="1800" b="1" dirty="0"/>
          </a:p>
          <a:p>
            <a:pPr>
              <a:buFont typeface="Wingdings" pitchFamily="2" charset="2"/>
              <a:buChar char="ü"/>
            </a:pPr>
            <a:r>
              <a:rPr lang="en-IN" sz="1800" dirty="0"/>
              <a:t>Memory is allocated required for a node by the </a:t>
            </a:r>
            <a:r>
              <a:rPr lang="en-IN" sz="1800" b="1" dirty="0"/>
              <a:t>new</a:t>
            </a:r>
            <a:r>
              <a:rPr lang="en-IN" sz="1800" dirty="0"/>
              <a:t> operator. </a:t>
            </a:r>
          </a:p>
          <a:p>
            <a:pPr>
              <a:buFont typeface="Wingdings" pitchFamily="2" charset="2"/>
              <a:buChar char="ü"/>
            </a:pPr>
            <a:r>
              <a:rPr lang="en-IN" sz="1800" dirty="0"/>
              <a:t>‘temp’ points to a node (or space allocated for the node).</a:t>
            </a:r>
          </a:p>
        </p:txBody>
      </p:sp>
      <p:sp>
        <p:nvSpPr>
          <p:cNvPr id="4" name="Slide Number Placeholder 3">
            <a:extLst>
              <a:ext uri="{FF2B5EF4-FFF2-40B4-BE49-F238E27FC236}">
                <a16:creationId xmlns:a16="http://schemas.microsoft.com/office/drawing/2014/main" id="{1C957C01-4707-445B-A0B3-00114F2D2A8E}"/>
              </a:ext>
            </a:extLst>
          </p:cNvPr>
          <p:cNvSpPr>
            <a:spLocks noGrp="1"/>
          </p:cNvSpPr>
          <p:nvPr>
            <p:ph type="sldNum" sz="quarter" idx="12"/>
          </p:nvPr>
        </p:nvSpPr>
        <p:spPr/>
        <p:txBody>
          <a:bodyPr/>
          <a:lstStyle/>
          <a:p>
            <a:fld id="{BBD0BF76-E763-4964-B6E3-972F78D927E1}" type="slidenum">
              <a:rPr lang="en-IN" smtClean="0"/>
              <a:t>11</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91987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567" y="0"/>
            <a:ext cx="9603275" cy="341632"/>
          </a:xfrm>
        </p:spPr>
        <p:txBody>
          <a:bodyPr wrap="square">
            <a:spAutoFit/>
          </a:bodyPr>
          <a:lstStyle/>
          <a:p>
            <a:pPr defTabSz="457200"/>
            <a:r>
              <a:rPr lang="en-IN" sz="1800" b="1" dirty="0">
                <a:latin typeface="+mn-lt"/>
                <a:ea typeface="+mn-ea"/>
                <a:cs typeface="+mn-cs"/>
              </a:rPr>
              <a:t>Example: Linked List using new operator</a:t>
            </a:r>
          </a:p>
        </p:txBody>
      </p:sp>
      <p:sp>
        <p:nvSpPr>
          <p:cNvPr id="3" name="Content Placeholder 2"/>
          <p:cNvSpPr>
            <a:spLocks noGrp="1"/>
          </p:cNvSpPr>
          <p:nvPr>
            <p:ph idx="1"/>
          </p:nvPr>
        </p:nvSpPr>
        <p:spPr>
          <a:xfrm>
            <a:off x="0" y="983464"/>
            <a:ext cx="4297680" cy="4960397"/>
          </a:xfrm>
        </p:spPr>
        <p:txBody>
          <a:bodyPr wrap="square">
            <a:spAutoFit/>
          </a:bodyPr>
          <a:lstStyle/>
          <a:p>
            <a:pPr marL="0" indent="0" defTabSz="457200">
              <a:lnSpc>
                <a:spcPct val="100000"/>
              </a:lnSpc>
              <a:buNone/>
            </a:pPr>
            <a:r>
              <a:rPr lang="en-IN" sz="1800" b="1" dirty="0"/>
              <a:t>#include &lt;</a:t>
            </a:r>
            <a:r>
              <a:rPr lang="en-IN" sz="1800" b="1" dirty="0" err="1"/>
              <a:t>iostream</a:t>
            </a:r>
            <a:r>
              <a:rPr lang="en-IN" sz="1800" b="1" dirty="0"/>
              <a:t>&gt;</a:t>
            </a:r>
          </a:p>
          <a:p>
            <a:pPr marL="0" indent="0" defTabSz="457200">
              <a:lnSpc>
                <a:spcPct val="100000"/>
              </a:lnSpc>
              <a:buNone/>
            </a:pPr>
            <a:r>
              <a:rPr lang="en-IN" sz="1800" b="1" dirty="0"/>
              <a:t>using namespace </a:t>
            </a:r>
            <a:r>
              <a:rPr lang="en-IN" sz="1800" b="1" dirty="0" err="1"/>
              <a:t>std</a:t>
            </a:r>
            <a:r>
              <a:rPr lang="en-IN" sz="1800" b="1" dirty="0"/>
              <a:t>;</a:t>
            </a:r>
          </a:p>
          <a:p>
            <a:pPr marL="0" indent="0" defTabSz="457200">
              <a:lnSpc>
                <a:spcPct val="100000"/>
              </a:lnSpc>
              <a:buNone/>
            </a:pPr>
            <a:r>
              <a:rPr lang="en-IN" sz="1800" b="1" dirty="0" err="1"/>
              <a:t>struct</a:t>
            </a:r>
            <a:r>
              <a:rPr lang="en-IN" sz="1800" b="1" dirty="0"/>
              <a:t> node</a:t>
            </a:r>
          </a:p>
          <a:p>
            <a:pPr marL="0" indent="0" defTabSz="457200">
              <a:lnSpc>
                <a:spcPct val="100000"/>
              </a:lnSpc>
              <a:buNone/>
            </a:pPr>
            <a:r>
              <a:rPr lang="en-IN" sz="1800" b="1" dirty="0"/>
              <a:t>{    int data;</a:t>
            </a:r>
          </a:p>
          <a:p>
            <a:pPr marL="0" indent="0" defTabSz="457200">
              <a:lnSpc>
                <a:spcPct val="100000"/>
              </a:lnSpc>
              <a:buNone/>
            </a:pPr>
            <a:r>
              <a:rPr lang="en-IN" sz="1800" b="1" dirty="0"/>
              <a:t>    node *next;</a:t>
            </a:r>
          </a:p>
          <a:p>
            <a:pPr marL="0" indent="0" defTabSz="457200">
              <a:lnSpc>
                <a:spcPct val="100000"/>
              </a:lnSpc>
              <a:buNone/>
            </a:pPr>
            <a:r>
              <a:rPr lang="en-IN" sz="1800" b="1" dirty="0"/>
              <a:t>};</a:t>
            </a:r>
          </a:p>
          <a:p>
            <a:pPr marL="0" indent="0" defTabSz="457200">
              <a:lnSpc>
                <a:spcPct val="100000"/>
              </a:lnSpc>
              <a:buNone/>
            </a:pPr>
            <a:r>
              <a:rPr lang="en-IN" sz="1800" b="1" dirty="0"/>
              <a:t>class </a:t>
            </a:r>
            <a:r>
              <a:rPr lang="en-IN" sz="1800" b="1" dirty="0" err="1"/>
              <a:t>linked_list</a:t>
            </a:r>
            <a:endParaRPr lang="en-IN" sz="1800" b="1" dirty="0"/>
          </a:p>
          <a:p>
            <a:pPr marL="0" indent="0" defTabSz="457200">
              <a:lnSpc>
                <a:spcPct val="100000"/>
              </a:lnSpc>
              <a:buNone/>
            </a:pPr>
            <a:r>
              <a:rPr lang="en-IN" sz="1800" b="1" dirty="0"/>
              <a:t>{</a:t>
            </a:r>
          </a:p>
          <a:p>
            <a:pPr marL="0" indent="0" defTabSz="457200">
              <a:lnSpc>
                <a:spcPct val="100000"/>
              </a:lnSpc>
              <a:buNone/>
            </a:pPr>
            <a:r>
              <a:rPr lang="en-IN" sz="1800" b="1" dirty="0"/>
              <a:t>private:</a:t>
            </a:r>
          </a:p>
          <a:p>
            <a:pPr marL="0" indent="0" defTabSz="457200">
              <a:buNone/>
            </a:pPr>
            <a:r>
              <a:rPr lang="en-IN" sz="1800" b="1" dirty="0"/>
              <a:t>    node *head,*tail;</a:t>
            </a:r>
          </a:p>
          <a:p>
            <a:pPr marL="0" indent="0" defTabSz="457200">
              <a:buNone/>
            </a:pPr>
            <a:r>
              <a:rPr lang="en-IN" sz="1800" b="1" dirty="0"/>
              <a:t>public:</a:t>
            </a:r>
          </a:p>
          <a:p>
            <a:pPr marL="0" indent="0" defTabSz="457200">
              <a:buNone/>
            </a:pPr>
            <a:r>
              <a:rPr lang="en-IN" sz="1800" b="1" dirty="0"/>
              <a:t>    </a:t>
            </a:r>
            <a:r>
              <a:rPr lang="en-IN" sz="1800" b="1" dirty="0" err="1"/>
              <a:t>linked_list</a:t>
            </a:r>
            <a:r>
              <a:rPr lang="en-IN" sz="1800" b="1" dirty="0"/>
              <a:t>()</a:t>
            </a:r>
            <a:endParaRPr lang="en-IN" sz="1600" b="1" dirty="0"/>
          </a:p>
        </p:txBody>
      </p:sp>
      <p:sp>
        <p:nvSpPr>
          <p:cNvPr id="4" name="Rectangle 3"/>
          <p:cNvSpPr/>
          <p:nvPr/>
        </p:nvSpPr>
        <p:spPr>
          <a:xfrm>
            <a:off x="3675017" y="983464"/>
            <a:ext cx="3513908" cy="4493538"/>
          </a:xfrm>
          <a:prstGeom prst="rect">
            <a:avLst/>
          </a:prstGeom>
        </p:spPr>
        <p:txBody>
          <a:bodyPr wrap="square">
            <a:spAutoFit/>
          </a:bodyPr>
          <a:lstStyle/>
          <a:p>
            <a:r>
              <a:rPr lang="en-IN" b="1" dirty="0"/>
              <a:t>  {</a:t>
            </a:r>
          </a:p>
          <a:p>
            <a:r>
              <a:rPr lang="en-IN" b="1" dirty="0"/>
              <a:t>        head = NULL;</a:t>
            </a:r>
          </a:p>
          <a:p>
            <a:r>
              <a:rPr lang="en-IN" b="1" dirty="0"/>
              <a:t>        tail = NULL;</a:t>
            </a:r>
          </a:p>
          <a:p>
            <a:r>
              <a:rPr lang="en-IN" b="1" dirty="0"/>
              <a:t>    }</a:t>
            </a:r>
          </a:p>
          <a:p>
            <a:endParaRPr lang="en-IN" b="1" dirty="0"/>
          </a:p>
          <a:p>
            <a:r>
              <a:rPr lang="en-IN" dirty="0"/>
              <a:t>    void </a:t>
            </a:r>
            <a:r>
              <a:rPr lang="en-IN" dirty="0" err="1"/>
              <a:t>add_node</a:t>
            </a:r>
            <a:r>
              <a:rPr lang="en-IN" dirty="0"/>
              <a:t>(</a:t>
            </a:r>
            <a:r>
              <a:rPr lang="en-IN" dirty="0" err="1"/>
              <a:t>int</a:t>
            </a:r>
            <a:r>
              <a:rPr lang="en-IN" dirty="0"/>
              <a:t> n)</a:t>
            </a:r>
          </a:p>
          <a:p>
            <a:r>
              <a:rPr lang="en-IN" dirty="0"/>
              <a:t>    {</a:t>
            </a:r>
          </a:p>
          <a:p>
            <a:r>
              <a:rPr lang="en-IN" dirty="0"/>
              <a:t>        node </a:t>
            </a:r>
            <a:r>
              <a:rPr lang="en-IN" b="1" dirty="0"/>
              <a:t>*</a:t>
            </a:r>
            <a:r>
              <a:rPr lang="en-IN" b="1" dirty="0" err="1"/>
              <a:t>tmp</a:t>
            </a:r>
            <a:r>
              <a:rPr lang="en-IN" b="1" dirty="0"/>
              <a:t> = new node</a:t>
            </a:r>
            <a:r>
              <a:rPr lang="en-IN" dirty="0"/>
              <a:t>;</a:t>
            </a:r>
          </a:p>
          <a:p>
            <a:r>
              <a:rPr lang="en-IN" dirty="0"/>
              <a:t>        </a:t>
            </a:r>
            <a:r>
              <a:rPr lang="en-IN" dirty="0" err="1"/>
              <a:t>tmp</a:t>
            </a:r>
            <a:r>
              <a:rPr lang="en-IN" dirty="0"/>
              <a:t>-&gt;data = n;</a:t>
            </a:r>
          </a:p>
          <a:p>
            <a:r>
              <a:rPr lang="en-IN" dirty="0"/>
              <a:t>        </a:t>
            </a:r>
            <a:r>
              <a:rPr lang="en-IN" dirty="0" err="1"/>
              <a:t>tmp</a:t>
            </a:r>
            <a:r>
              <a:rPr lang="en-IN" dirty="0"/>
              <a:t>-&gt;next = NULL;</a:t>
            </a:r>
          </a:p>
          <a:p>
            <a:r>
              <a:rPr lang="en-IN" dirty="0"/>
              <a:t>	if(head == NULL)</a:t>
            </a:r>
          </a:p>
          <a:p>
            <a:pPr lvl="2"/>
            <a:r>
              <a:rPr lang="en-IN" dirty="0"/>
              <a:t>  {</a:t>
            </a:r>
          </a:p>
          <a:p>
            <a:pPr lvl="2"/>
            <a:r>
              <a:rPr lang="en-IN" dirty="0"/>
              <a:t>            head = </a:t>
            </a:r>
            <a:r>
              <a:rPr lang="en-IN" dirty="0" err="1"/>
              <a:t>tmp</a:t>
            </a:r>
            <a:r>
              <a:rPr lang="en-IN" dirty="0"/>
              <a:t>;</a:t>
            </a:r>
          </a:p>
          <a:p>
            <a:pPr lvl="2"/>
            <a:r>
              <a:rPr lang="en-IN" dirty="0"/>
              <a:t>            tail = </a:t>
            </a:r>
            <a:r>
              <a:rPr lang="en-IN" dirty="0" err="1"/>
              <a:t>tmp</a:t>
            </a:r>
            <a:r>
              <a:rPr lang="en-IN" dirty="0"/>
              <a:t>;</a:t>
            </a:r>
          </a:p>
          <a:p>
            <a:pPr lvl="2"/>
            <a:r>
              <a:rPr lang="en-IN" dirty="0"/>
              <a:t>  }</a:t>
            </a:r>
          </a:p>
          <a:p>
            <a:pPr lvl="2"/>
            <a:endParaRPr lang="en-IN" sz="1600" dirty="0"/>
          </a:p>
        </p:txBody>
      </p:sp>
      <p:sp>
        <p:nvSpPr>
          <p:cNvPr id="5" name="Rectangle 4"/>
          <p:cNvSpPr/>
          <p:nvPr/>
        </p:nvSpPr>
        <p:spPr>
          <a:xfrm>
            <a:off x="7733211" y="1155628"/>
            <a:ext cx="4349933" cy="4278094"/>
          </a:xfrm>
          <a:prstGeom prst="rect">
            <a:avLst/>
          </a:prstGeom>
        </p:spPr>
        <p:txBody>
          <a:bodyPr wrap="square">
            <a:spAutoFit/>
          </a:bodyPr>
          <a:lstStyle/>
          <a:p>
            <a:r>
              <a:rPr lang="en-IN" sz="1600" dirty="0"/>
              <a:t> </a:t>
            </a:r>
          </a:p>
          <a:p>
            <a:r>
              <a:rPr lang="en-IN" sz="1600" dirty="0"/>
              <a:t>        else</a:t>
            </a:r>
          </a:p>
          <a:p>
            <a:r>
              <a:rPr lang="en-IN" sz="1600" dirty="0"/>
              <a:t>        {</a:t>
            </a:r>
          </a:p>
          <a:p>
            <a:r>
              <a:rPr lang="en-IN" sz="1600" dirty="0"/>
              <a:t>            tail-&gt;next = </a:t>
            </a:r>
            <a:r>
              <a:rPr lang="en-IN" sz="1600" dirty="0" err="1"/>
              <a:t>tmp</a:t>
            </a:r>
            <a:r>
              <a:rPr lang="en-IN" sz="1600" dirty="0"/>
              <a:t>;</a:t>
            </a:r>
          </a:p>
          <a:p>
            <a:r>
              <a:rPr lang="en-IN" sz="1600" dirty="0"/>
              <a:t>            tail = tail-&gt;next;</a:t>
            </a:r>
          </a:p>
          <a:p>
            <a:r>
              <a:rPr lang="en-IN" sz="1600" dirty="0"/>
              <a:t>        }</a:t>
            </a:r>
          </a:p>
          <a:p>
            <a:r>
              <a:rPr lang="en-IN" sz="1600" dirty="0"/>
              <a:t>    }</a:t>
            </a:r>
          </a:p>
          <a:p>
            <a:r>
              <a:rPr lang="en-IN" sz="1600" dirty="0"/>
              <a:t>};</a:t>
            </a:r>
          </a:p>
          <a:p>
            <a:endParaRPr lang="en-IN" sz="1600" dirty="0"/>
          </a:p>
          <a:p>
            <a:endParaRPr lang="en-IN" sz="1600" dirty="0"/>
          </a:p>
          <a:p>
            <a:r>
              <a:rPr lang="en-IN" sz="1600" dirty="0"/>
              <a:t>int main()</a:t>
            </a:r>
          </a:p>
          <a:p>
            <a:r>
              <a:rPr lang="en-IN" sz="1600" dirty="0"/>
              <a:t>{</a:t>
            </a:r>
          </a:p>
          <a:p>
            <a:r>
              <a:rPr lang="en-IN" sz="1600" dirty="0"/>
              <a:t>    </a:t>
            </a:r>
            <a:r>
              <a:rPr lang="en-IN" sz="1600" dirty="0" err="1"/>
              <a:t>linked_list</a:t>
            </a:r>
            <a:r>
              <a:rPr lang="en-IN" sz="1600" dirty="0"/>
              <a:t> a;</a:t>
            </a:r>
          </a:p>
          <a:p>
            <a:r>
              <a:rPr lang="en-IN" sz="1600" dirty="0"/>
              <a:t>    </a:t>
            </a:r>
            <a:r>
              <a:rPr lang="en-IN" sz="1600" dirty="0" err="1"/>
              <a:t>a.add_node</a:t>
            </a:r>
            <a:r>
              <a:rPr lang="en-IN" sz="1600" dirty="0"/>
              <a:t>(1);</a:t>
            </a:r>
          </a:p>
          <a:p>
            <a:r>
              <a:rPr lang="en-IN" sz="1600" dirty="0"/>
              <a:t>    </a:t>
            </a:r>
            <a:r>
              <a:rPr lang="en-IN" sz="1600" dirty="0" err="1"/>
              <a:t>a.add_node</a:t>
            </a:r>
            <a:r>
              <a:rPr lang="en-IN" sz="1600" dirty="0"/>
              <a:t>(2);</a:t>
            </a:r>
          </a:p>
          <a:p>
            <a:r>
              <a:rPr lang="en-IN" sz="1600" dirty="0"/>
              <a:t>    return 0;</a:t>
            </a:r>
          </a:p>
          <a:p>
            <a:r>
              <a:rPr lang="en-IN" sz="1600" dirty="0"/>
              <a:t>}</a:t>
            </a:r>
          </a:p>
        </p:txBody>
      </p:sp>
      <p:sp>
        <p:nvSpPr>
          <p:cNvPr id="6" name="TextBox 5"/>
          <p:cNvSpPr txBox="1"/>
          <p:nvPr/>
        </p:nvSpPr>
        <p:spPr>
          <a:xfrm>
            <a:off x="4741817" y="5590903"/>
            <a:ext cx="5024132" cy="230832"/>
          </a:xfrm>
          <a:prstGeom prst="rect">
            <a:avLst/>
          </a:prstGeom>
          <a:noFill/>
        </p:spPr>
        <p:txBody>
          <a:bodyPr wrap="none" rtlCol="0">
            <a:spAutoFit/>
          </a:bodyPr>
          <a:lstStyle>
            <a:defPPr>
              <a:defRPr lang="en-US"/>
            </a:defPPr>
            <a:lvl1pPr>
              <a:defRPr sz="900" b="1">
                <a:solidFill>
                  <a:srgbClr val="002060"/>
                </a:solidFill>
              </a:defRPr>
            </a:lvl1pPr>
          </a:lstStyle>
          <a:p>
            <a:r>
              <a:rPr lang="en-IN" dirty="0"/>
              <a:t>Source: https://www.codesdope.com/blog/article/c-linked-lists-in-c-singly-linked-list/</a:t>
            </a:r>
          </a:p>
        </p:txBody>
      </p:sp>
      <p:sp>
        <p:nvSpPr>
          <p:cNvPr id="7" name="Slide Number Placeholder 6">
            <a:extLst>
              <a:ext uri="{FF2B5EF4-FFF2-40B4-BE49-F238E27FC236}">
                <a16:creationId xmlns:a16="http://schemas.microsoft.com/office/drawing/2014/main" id="{DF2F6E83-85FF-4E1D-BAF6-C53AAB60964B}"/>
              </a:ext>
            </a:extLst>
          </p:cNvPr>
          <p:cNvSpPr>
            <a:spLocks noGrp="1"/>
          </p:cNvSpPr>
          <p:nvPr>
            <p:ph type="sldNum" sz="quarter" idx="12"/>
          </p:nvPr>
        </p:nvSpPr>
        <p:spPr/>
        <p:txBody>
          <a:bodyPr/>
          <a:lstStyle/>
          <a:p>
            <a:fld id="{BBD0BF76-E763-4964-B6E3-972F78D927E1}" type="slidenum">
              <a:rPr lang="en-IN" smtClean="0"/>
              <a:t>12</a:t>
            </a:fld>
            <a:endParaRPr lang="en-IN"/>
          </a:p>
        </p:txBody>
      </p:sp>
      <p:sp>
        <p:nvSpPr>
          <p:cNvPr id="8" name="Rectangle 7"/>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655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Delete Operator</a:t>
            </a:r>
            <a:br>
              <a:rPr lang="en-IN" dirty="0"/>
            </a:br>
            <a:endParaRPr lang="en-IN" dirty="0"/>
          </a:p>
        </p:txBody>
      </p:sp>
      <p:sp>
        <p:nvSpPr>
          <p:cNvPr id="3" name="Content Placeholder 2"/>
          <p:cNvSpPr>
            <a:spLocks noGrp="1"/>
          </p:cNvSpPr>
          <p:nvPr>
            <p:ph idx="1"/>
          </p:nvPr>
        </p:nvSpPr>
        <p:spPr>
          <a:xfrm>
            <a:off x="418012" y="1567543"/>
            <a:ext cx="11495314" cy="4415246"/>
          </a:xfrm>
        </p:spPr>
        <p:txBody>
          <a:bodyPr>
            <a:normAutofit/>
          </a:bodyPr>
          <a:lstStyle/>
          <a:p>
            <a:pPr algn="just"/>
            <a:r>
              <a:rPr lang="en-IN" dirty="0"/>
              <a:t>The memory allocated dynamically using the new operator has to be freed explicitly by the programmer. For this purpose, the “delete” operator is used</a:t>
            </a:r>
          </a:p>
          <a:p>
            <a:pPr algn="just"/>
            <a:r>
              <a:rPr lang="en-IN" b="1" dirty="0"/>
              <a:t>The general syntax of the delete operator is:</a:t>
            </a:r>
            <a:endParaRPr lang="en-IN" dirty="0"/>
          </a:p>
          <a:p>
            <a:pPr marL="0" indent="0" algn="ctr">
              <a:buNone/>
            </a:pPr>
            <a:r>
              <a:rPr lang="en-IN" dirty="0"/>
              <a:t>delete </a:t>
            </a:r>
            <a:r>
              <a:rPr lang="en-IN" dirty="0" err="1"/>
              <a:t>pointer_variable</a:t>
            </a:r>
            <a:r>
              <a:rPr lang="en-IN" dirty="0"/>
              <a:t>;</a:t>
            </a:r>
          </a:p>
          <a:p>
            <a:pPr algn="just"/>
            <a:r>
              <a:rPr lang="en-IN" b="1" dirty="0"/>
              <a:t>So memory allocated to the </a:t>
            </a:r>
            <a:r>
              <a:rPr lang="en-IN" b="1" dirty="0" err="1"/>
              <a:t>ptr</a:t>
            </a:r>
            <a:r>
              <a:rPr lang="en-IN" b="1" dirty="0"/>
              <a:t>  variable can be freed as:</a:t>
            </a:r>
            <a:endParaRPr lang="en-IN" dirty="0"/>
          </a:p>
          <a:p>
            <a:pPr marL="0" indent="0" algn="ctr">
              <a:buNone/>
            </a:pPr>
            <a:r>
              <a:rPr lang="en-IN" dirty="0"/>
              <a:t>delete </a:t>
            </a:r>
            <a:r>
              <a:rPr lang="en-IN" dirty="0" err="1"/>
              <a:t>ptr</a:t>
            </a:r>
            <a:r>
              <a:rPr lang="en-IN" dirty="0"/>
              <a:t>;</a:t>
            </a:r>
          </a:p>
          <a:p>
            <a:pPr algn="just"/>
            <a:r>
              <a:rPr lang="en-IN" dirty="0"/>
              <a:t>This statement frees the memory allocated to the variable “</a:t>
            </a:r>
            <a:r>
              <a:rPr lang="en-IN" dirty="0" err="1"/>
              <a:t>ptr</a:t>
            </a:r>
            <a:r>
              <a:rPr lang="en-IN" dirty="0"/>
              <a:t>” back to the memory pool.</a:t>
            </a:r>
          </a:p>
          <a:p>
            <a:pPr algn="just"/>
            <a:r>
              <a:rPr lang="en-IN" dirty="0"/>
              <a:t>delete operator can also be used  to free the memory allocated to arrays.</a:t>
            </a:r>
          </a:p>
          <a:p>
            <a:pPr algn="just"/>
            <a:endParaRPr lang="en-IN" dirty="0"/>
          </a:p>
        </p:txBody>
      </p:sp>
      <p:sp>
        <p:nvSpPr>
          <p:cNvPr id="4" name="Slide Number Placeholder 3">
            <a:extLst>
              <a:ext uri="{FF2B5EF4-FFF2-40B4-BE49-F238E27FC236}">
                <a16:creationId xmlns:a16="http://schemas.microsoft.com/office/drawing/2014/main" id="{FE6E897A-9E37-4E92-ABBF-BB144C231FF3}"/>
              </a:ext>
            </a:extLst>
          </p:cNvPr>
          <p:cNvSpPr>
            <a:spLocks noGrp="1"/>
          </p:cNvSpPr>
          <p:nvPr>
            <p:ph type="sldNum" sz="quarter" idx="12"/>
          </p:nvPr>
        </p:nvSpPr>
        <p:spPr/>
        <p:txBody>
          <a:bodyPr/>
          <a:lstStyle/>
          <a:p>
            <a:fld id="{BBD0BF76-E763-4964-B6E3-972F78D927E1}" type="slidenum">
              <a:rPr lang="en-IN" smtClean="0"/>
              <a:t>13</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665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Delete Operator</a:t>
            </a:r>
          </a:p>
        </p:txBody>
      </p:sp>
      <p:sp>
        <p:nvSpPr>
          <p:cNvPr id="3" name="Content Placeholder 2"/>
          <p:cNvSpPr>
            <a:spLocks noGrp="1"/>
          </p:cNvSpPr>
          <p:nvPr>
            <p:ph idx="1"/>
          </p:nvPr>
        </p:nvSpPr>
        <p:spPr>
          <a:xfrm>
            <a:off x="209006" y="1763486"/>
            <a:ext cx="11207931" cy="4193177"/>
          </a:xfrm>
        </p:spPr>
        <p:txBody>
          <a:bodyPr>
            <a:normAutofit lnSpcReduction="10000"/>
          </a:bodyPr>
          <a:lstStyle/>
          <a:p>
            <a:r>
              <a:rPr lang="en-IN" b="1" dirty="0"/>
              <a:t> the memory allocated to the array </a:t>
            </a:r>
            <a:r>
              <a:rPr lang="en-IN" b="1" dirty="0" err="1"/>
              <a:t>str</a:t>
            </a:r>
            <a:r>
              <a:rPr lang="en-IN" b="1" dirty="0"/>
              <a:t> above can be freed as follows:</a:t>
            </a:r>
            <a:endParaRPr lang="en-IN" dirty="0"/>
          </a:p>
          <a:p>
            <a:pPr marL="0" indent="0" algn="ctr">
              <a:buNone/>
            </a:pPr>
            <a:r>
              <a:rPr lang="en-IN" b="1" dirty="0"/>
              <a:t>delete[] </a:t>
            </a:r>
            <a:r>
              <a:rPr lang="en-IN" b="1" dirty="0" err="1"/>
              <a:t>str</a:t>
            </a:r>
            <a:r>
              <a:rPr lang="en-IN" b="1" dirty="0"/>
              <a:t>;</a:t>
            </a:r>
          </a:p>
          <a:p>
            <a:r>
              <a:rPr lang="en-IN" dirty="0"/>
              <a:t>Note the subscript operator used with the delete operator. </a:t>
            </a:r>
          </a:p>
          <a:p>
            <a:r>
              <a:rPr lang="en-IN" dirty="0"/>
              <a:t>This is because, as we have allocated the array of elements, we need to free all the locations.</a:t>
            </a:r>
          </a:p>
          <a:p>
            <a:r>
              <a:rPr lang="en-IN" b="1" dirty="0"/>
              <a:t>Instead, if the following  statement had executed:</a:t>
            </a:r>
            <a:endParaRPr lang="en-IN" dirty="0"/>
          </a:p>
          <a:p>
            <a:pPr marL="0" indent="0" algn="ctr">
              <a:buNone/>
            </a:pPr>
            <a:r>
              <a:rPr lang="en-IN" b="1" dirty="0"/>
              <a:t>delete </a:t>
            </a:r>
            <a:r>
              <a:rPr lang="en-IN" b="1" dirty="0" err="1"/>
              <a:t>str</a:t>
            </a:r>
            <a:r>
              <a:rPr lang="en-IN" b="1" dirty="0"/>
              <a:t>;</a:t>
            </a:r>
          </a:p>
          <a:p>
            <a:r>
              <a:rPr lang="en-IN" dirty="0"/>
              <a:t>the above statement will only delete the first element of the array.</a:t>
            </a:r>
          </a:p>
          <a:p>
            <a:r>
              <a:rPr lang="en-IN" dirty="0"/>
              <a:t> Using subscript “[]” all the memory allocated is to be freed.</a:t>
            </a:r>
          </a:p>
          <a:p>
            <a:endParaRPr lang="en-IN" dirty="0"/>
          </a:p>
        </p:txBody>
      </p:sp>
      <p:sp>
        <p:nvSpPr>
          <p:cNvPr id="4" name="Slide Number Placeholder 3">
            <a:extLst>
              <a:ext uri="{FF2B5EF4-FFF2-40B4-BE49-F238E27FC236}">
                <a16:creationId xmlns:a16="http://schemas.microsoft.com/office/drawing/2014/main" id="{0DFED95A-3108-41BF-9CF2-1EF009A76B73}"/>
              </a:ext>
            </a:extLst>
          </p:cNvPr>
          <p:cNvSpPr>
            <a:spLocks noGrp="1"/>
          </p:cNvSpPr>
          <p:nvPr>
            <p:ph type="sldNum" sz="quarter" idx="12"/>
          </p:nvPr>
        </p:nvSpPr>
        <p:spPr/>
        <p:txBody>
          <a:bodyPr/>
          <a:lstStyle/>
          <a:p>
            <a:fld id="{BBD0BF76-E763-4964-B6E3-972F78D927E1}" type="slidenum">
              <a:rPr lang="en-IN" smtClean="0"/>
              <a:t>14</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161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22779"/>
          </a:xfrm>
        </p:spPr>
        <p:txBody>
          <a:bodyPr>
            <a:normAutofit fontScale="90000"/>
          </a:bodyPr>
          <a:lstStyle/>
          <a:p>
            <a:r>
              <a:rPr lang="en-IN" dirty="0" err="1"/>
              <a:t>Malloc</a:t>
            </a:r>
            <a:r>
              <a:rPr lang="en-IN" dirty="0"/>
              <a:t>()</a:t>
            </a:r>
          </a:p>
        </p:txBody>
      </p:sp>
      <p:sp>
        <p:nvSpPr>
          <p:cNvPr id="3" name="Content Placeholder 2"/>
          <p:cNvSpPr>
            <a:spLocks noGrp="1"/>
          </p:cNvSpPr>
          <p:nvPr>
            <p:ph idx="1"/>
          </p:nvPr>
        </p:nvSpPr>
        <p:spPr>
          <a:xfrm>
            <a:off x="1038830" y="1492499"/>
            <a:ext cx="9603275" cy="4581730"/>
          </a:xfrm>
        </p:spPr>
        <p:txBody>
          <a:bodyPr>
            <a:normAutofit/>
          </a:bodyPr>
          <a:lstStyle/>
          <a:p>
            <a:pPr algn="just"/>
            <a:r>
              <a:rPr lang="en-IN" sz="2400" dirty="0"/>
              <a:t>The </a:t>
            </a:r>
            <a:r>
              <a:rPr lang="en-IN" sz="2400" dirty="0" err="1"/>
              <a:t>malloc</a:t>
            </a:r>
            <a:r>
              <a:rPr lang="en-IN" sz="2400" dirty="0"/>
              <a:t>() function from C, also exists in C++,</a:t>
            </a:r>
          </a:p>
          <a:p>
            <a:pPr algn="just"/>
            <a:r>
              <a:rPr lang="en-IN" sz="2400" dirty="0"/>
              <a:t> But it is recommended to avoid using </a:t>
            </a:r>
            <a:r>
              <a:rPr lang="en-IN" sz="2400" dirty="0" err="1"/>
              <a:t>malloc</a:t>
            </a:r>
            <a:r>
              <a:rPr lang="en-IN" sz="2400" dirty="0"/>
              <a:t>() function.</a:t>
            </a:r>
          </a:p>
          <a:p>
            <a:pPr algn="just"/>
            <a:r>
              <a:rPr lang="en-IN" sz="2400" dirty="0"/>
              <a:t> </a:t>
            </a:r>
            <a:r>
              <a:rPr lang="en-IN" sz="2400" dirty="0" err="1"/>
              <a:t>malloc</a:t>
            </a:r>
            <a:r>
              <a:rPr lang="en-IN" sz="2400" dirty="0"/>
              <a:t>() allocates requested size of bytes and returns a pointer to the first byte of allocated space. </a:t>
            </a:r>
          </a:p>
          <a:p>
            <a:pPr algn="just"/>
            <a:r>
              <a:rPr lang="en-IN" sz="2400" dirty="0"/>
              <a:t>The main benefit of </a:t>
            </a:r>
            <a:r>
              <a:rPr lang="en-IN" sz="2400" b="1" dirty="0"/>
              <a:t>new</a:t>
            </a:r>
            <a:r>
              <a:rPr lang="en-IN" sz="2400" dirty="0"/>
              <a:t> over </a:t>
            </a:r>
            <a:r>
              <a:rPr lang="en-IN" sz="2400" b="1" dirty="0" err="1"/>
              <a:t>malloc</a:t>
            </a:r>
            <a:r>
              <a:rPr lang="en-IN" sz="2400" b="1" dirty="0"/>
              <a:t>()</a:t>
            </a:r>
            <a:r>
              <a:rPr lang="en-IN" sz="2400" dirty="0"/>
              <a:t> is that new doesn't just allocate memory, it constructs objects which is a prime concept of C++. </a:t>
            </a:r>
          </a:p>
        </p:txBody>
      </p:sp>
      <p:sp>
        <p:nvSpPr>
          <p:cNvPr id="4" name="Slide Number Placeholder 3">
            <a:extLst>
              <a:ext uri="{FF2B5EF4-FFF2-40B4-BE49-F238E27FC236}">
                <a16:creationId xmlns:a16="http://schemas.microsoft.com/office/drawing/2014/main" id="{0E676EBE-7BBB-4D4D-A7D8-7F3003EBC82E}"/>
              </a:ext>
            </a:extLst>
          </p:cNvPr>
          <p:cNvSpPr>
            <a:spLocks noGrp="1"/>
          </p:cNvSpPr>
          <p:nvPr>
            <p:ph type="sldNum" sz="quarter" idx="12"/>
          </p:nvPr>
        </p:nvSpPr>
        <p:spPr/>
        <p:txBody>
          <a:bodyPr/>
          <a:lstStyle/>
          <a:p>
            <a:fld id="{BBD0BF76-E763-4964-B6E3-972F78D927E1}" type="slidenum">
              <a:rPr lang="en-IN" smtClean="0"/>
              <a:t>15</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7353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2" y="927198"/>
            <a:ext cx="10459225" cy="1049235"/>
          </a:xfrm>
        </p:spPr>
        <p:txBody>
          <a:bodyPr>
            <a:normAutofit/>
          </a:bodyPr>
          <a:lstStyle/>
          <a:p>
            <a:r>
              <a:rPr lang="en-IN" sz="2000" b="1" dirty="0"/>
              <a:t>Dynamic memory allocation Programming Example:1</a:t>
            </a:r>
          </a:p>
        </p:txBody>
      </p:sp>
      <p:sp>
        <p:nvSpPr>
          <p:cNvPr id="3" name="Content Placeholder 2"/>
          <p:cNvSpPr>
            <a:spLocks noGrp="1"/>
          </p:cNvSpPr>
          <p:nvPr>
            <p:ph idx="1"/>
          </p:nvPr>
        </p:nvSpPr>
        <p:spPr>
          <a:xfrm>
            <a:off x="1038830" y="1427185"/>
            <a:ext cx="9603275" cy="4020026"/>
          </a:xfrm>
        </p:spPr>
        <p:txBody>
          <a:bodyPr>
            <a:noAutofit/>
          </a:bodyPr>
          <a:lstStyle/>
          <a:p>
            <a:pPr marL="0" indent="0">
              <a:buNone/>
            </a:pPr>
            <a:r>
              <a:rPr lang="en-IN" dirty="0">
                <a:solidFill>
                  <a:srgbClr val="880000"/>
                </a:solidFill>
                <a:latin typeface="SFMono-Regular"/>
              </a:rPr>
              <a:t>#include</a:t>
            </a:r>
            <a:r>
              <a:rPr lang="en-IN" dirty="0">
                <a:solidFill>
                  <a:srgbClr val="000000"/>
                </a:solidFill>
                <a:latin typeface="SFMono-Regular"/>
              </a:rPr>
              <a:t> </a:t>
            </a:r>
            <a:r>
              <a:rPr lang="en-IN" dirty="0">
                <a:solidFill>
                  <a:srgbClr val="008800"/>
                </a:solidFill>
                <a:latin typeface="SFMono-Regular"/>
              </a:rPr>
              <a:t>&lt;</a:t>
            </a:r>
            <a:r>
              <a:rPr lang="en-IN" dirty="0" err="1">
                <a:solidFill>
                  <a:srgbClr val="008800"/>
                </a:solidFill>
                <a:latin typeface="SFMono-Regular"/>
              </a:rPr>
              <a:t>iostream</a:t>
            </a:r>
            <a:r>
              <a:rPr lang="en-IN" dirty="0">
                <a:solidFill>
                  <a:srgbClr val="008800"/>
                </a:solidFill>
                <a:latin typeface="SFMono-Regular"/>
              </a:rPr>
              <a:t>&gt;</a:t>
            </a:r>
            <a:r>
              <a:rPr lang="en-IN" dirty="0">
                <a:solidFill>
                  <a:srgbClr val="000000"/>
                </a:solidFill>
                <a:latin typeface="SFMono-Regular"/>
              </a:rPr>
              <a:t> </a:t>
            </a:r>
          </a:p>
          <a:p>
            <a:pPr marL="0" indent="0">
              <a:buNone/>
            </a:pPr>
            <a:r>
              <a:rPr lang="en-IN" dirty="0">
                <a:solidFill>
                  <a:srgbClr val="000088"/>
                </a:solidFill>
                <a:latin typeface="SFMono-Regular"/>
              </a:rPr>
              <a:t>using</a:t>
            </a:r>
            <a:r>
              <a:rPr lang="en-IN" dirty="0">
                <a:solidFill>
                  <a:srgbClr val="000000"/>
                </a:solidFill>
                <a:latin typeface="SFMono-Regular"/>
              </a:rPr>
              <a:t> </a:t>
            </a:r>
            <a:r>
              <a:rPr lang="en-IN" dirty="0">
                <a:solidFill>
                  <a:srgbClr val="000088"/>
                </a:solidFill>
                <a:latin typeface="SFMono-Regular"/>
              </a:rPr>
              <a:t>namespace</a:t>
            </a:r>
            <a:r>
              <a:rPr lang="en-IN" dirty="0">
                <a:solidFill>
                  <a:srgbClr val="000000"/>
                </a:solidFill>
                <a:latin typeface="SFMono-Regular"/>
              </a:rPr>
              <a:t> </a:t>
            </a:r>
            <a:r>
              <a:rPr lang="en-IN" dirty="0" err="1">
                <a:solidFill>
                  <a:srgbClr val="000000"/>
                </a:solidFill>
                <a:latin typeface="SFMono-Regular"/>
              </a:rPr>
              <a:t>std</a:t>
            </a:r>
            <a:r>
              <a:rPr lang="en-IN" dirty="0">
                <a:solidFill>
                  <a:srgbClr val="666600"/>
                </a:solidFill>
                <a:latin typeface="SFMono-Regular"/>
              </a:rPr>
              <a:t>;</a:t>
            </a:r>
          </a:p>
          <a:p>
            <a:pPr marL="0" indent="0">
              <a:buNone/>
            </a:pPr>
            <a:r>
              <a:rPr lang="en-IN" dirty="0">
                <a:solidFill>
                  <a:srgbClr val="000000"/>
                </a:solidFill>
                <a:latin typeface="SFMono-Regular"/>
              </a:rPr>
              <a:t> </a:t>
            </a:r>
            <a:r>
              <a:rPr lang="en-IN" dirty="0" err="1">
                <a:solidFill>
                  <a:srgbClr val="000088"/>
                </a:solidFill>
                <a:latin typeface="SFMono-Regular"/>
              </a:rPr>
              <a:t>int</a:t>
            </a:r>
            <a:r>
              <a:rPr lang="en-IN" dirty="0">
                <a:solidFill>
                  <a:srgbClr val="000000"/>
                </a:solidFill>
                <a:latin typeface="SFMono-Regular"/>
              </a:rPr>
              <a:t> main</a:t>
            </a:r>
            <a:r>
              <a:rPr lang="en-IN" dirty="0">
                <a:solidFill>
                  <a:srgbClr val="666600"/>
                </a:solidFill>
                <a:latin typeface="SFMono-Regular"/>
              </a:rPr>
              <a:t>()</a:t>
            </a:r>
            <a:r>
              <a:rPr lang="en-IN" dirty="0">
                <a:solidFill>
                  <a:srgbClr val="000000"/>
                </a:solidFill>
                <a:latin typeface="SFMono-Regular"/>
              </a:rPr>
              <a:t> </a:t>
            </a:r>
          </a:p>
          <a:p>
            <a:pPr marL="0" indent="0">
              <a:buNone/>
            </a:pPr>
            <a:r>
              <a:rPr lang="en-IN" dirty="0">
                <a:solidFill>
                  <a:srgbClr val="666600"/>
                </a:solidFill>
                <a:latin typeface="SFMono-Regular"/>
              </a:rPr>
              <a:t>{</a:t>
            </a:r>
            <a:r>
              <a:rPr lang="en-IN" dirty="0">
                <a:solidFill>
                  <a:srgbClr val="000000"/>
                </a:solidFill>
                <a:latin typeface="SFMono-Regular"/>
              </a:rPr>
              <a:t> </a:t>
            </a:r>
          </a:p>
          <a:p>
            <a:pPr marL="0" indent="0">
              <a:buNone/>
            </a:pPr>
            <a:r>
              <a:rPr lang="en-IN" dirty="0" err="1">
                <a:solidFill>
                  <a:srgbClr val="000088"/>
                </a:solidFill>
                <a:latin typeface="SFMono-Regular"/>
              </a:rPr>
              <a:t>int</a:t>
            </a:r>
            <a:r>
              <a:rPr lang="en-IN" dirty="0">
                <a:solidFill>
                  <a:srgbClr val="666600"/>
                </a:solidFill>
                <a:latin typeface="SFMono-Regular"/>
              </a:rPr>
              <a:t>*</a:t>
            </a:r>
            <a:r>
              <a:rPr lang="en-IN" dirty="0">
                <a:solidFill>
                  <a:srgbClr val="000000"/>
                </a:solidFill>
                <a:latin typeface="SFMono-Regular"/>
              </a:rPr>
              <a:t> i</a:t>
            </a:r>
            <a:r>
              <a:rPr lang="en-IN" dirty="0">
                <a:solidFill>
                  <a:srgbClr val="666600"/>
                </a:solidFill>
                <a:latin typeface="SFMono-Regular"/>
              </a:rPr>
              <a:t>=</a:t>
            </a:r>
            <a:r>
              <a:rPr lang="en-IN" dirty="0">
                <a:solidFill>
                  <a:srgbClr val="000000"/>
                </a:solidFill>
                <a:latin typeface="SFMono-Regular"/>
              </a:rPr>
              <a:t> NULL</a:t>
            </a:r>
            <a:r>
              <a:rPr lang="en-IN" dirty="0">
                <a:solidFill>
                  <a:srgbClr val="666600"/>
                </a:solidFill>
                <a:latin typeface="SFMono-Regular"/>
              </a:rPr>
              <a:t>;</a:t>
            </a:r>
            <a:r>
              <a:rPr lang="en-IN" dirty="0">
                <a:solidFill>
                  <a:srgbClr val="000000"/>
                </a:solidFill>
                <a:latin typeface="SFMono-Regular"/>
              </a:rPr>
              <a:t> </a:t>
            </a:r>
          </a:p>
          <a:p>
            <a:pPr marL="0" indent="0">
              <a:buNone/>
            </a:pPr>
            <a:r>
              <a:rPr lang="en-IN" dirty="0">
                <a:solidFill>
                  <a:srgbClr val="000000"/>
                </a:solidFill>
                <a:latin typeface="SFMono-Regular"/>
              </a:rPr>
              <a:t>    </a:t>
            </a:r>
            <a:r>
              <a:rPr lang="en-IN" dirty="0" err="1">
                <a:solidFill>
                  <a:srgbClr val="000000"/>
                </a:solidFill>
                <a:latin typeface="SFMono-Regular"/>
              </a:rPr>
              <a:t>i</a:t>
            </a:r>
            <a:r>
              <a:rPr lang="en-IN" dirty="0">
                <a:solidFill>
                  <a:srgbClr val="666600"/>
                </a:solidFill>
                <a:latin typeface="SFMono-Regular"/>
              </a:rPr>
              <a:t>=</a:t>
            </a:r>
            <a:r>
              <a:rPr lang="en-IN" dirty="0">
                <a:solidFill>
                  <a:srgbClr val="000000"/>
                </a:solidFill>
                <a:latin typeface="SFMono-Regular"/>
              </a:rPr>
              <a:t> </a:t>
            </a:r>
            <a:r>
              <a:rPr lang="en-IN" dirty="0">
                <a:solidFill>
                  <a:srgbClr val="000088"/>
                </a:solidFill>
                <a:latin typeface="SFMono-Regular"/>
              </a:rPr>
              <a:t>new</a:t>
            </a:r>
            <a:r>
              <a:rPr lang="en-IN" dirty="0">
                <a:solidFill>
                  <a:srgbClr val="000000"/>
                </a:solidFill>
                <a:latin typeface="SFMono-Regular"/>
              </a:rPr>
              <a:t> </a:t>
            </a:r>
            <a:r>
              <a:rPr lang="en-IN" dirty="0">
                <a:solidFill>
                  <a:srgbClr val="000088"/>
                </a:solidFill>
                <a:latin typeface="SFMono-Regular"/>
              </a:rPr>
              <a:t>int</a:t>
            </a:r>
            <a:r>
              <a:rPr lang="en-IN" dirty="0">
                <a:solidFill>
                  <a:srgbClr val="666600"/>
                </a:solidFill>
                <a:latin typeface="SFMono-Regular"/>
              </a:rPr>
              <a:t>;</a:t>
            </a:r>
            <a:r>
              <a:rPr lang="en-IN" dirty="0">
                <a:solidFill>
                  <a:srgbClr val="000000"/>
                </a:solidFill>
                <a:latin typeface="SFMono-Regular"/>
              </a:rPr>
              <a:t> </a:t>
            </a:r>
          </a:p>
          <a:p>
            <a:pPr marL="0" indent="0">
              <a:buNone/>
            </a:pPr>
            <a:r>
              <a:rPr lang="en-IN" dirty="0">
                <a:solidFill>
                  <a:srgbClr val="666600"/>
                </a:solidFill>
                <a:latin typeface="SFMono-Regular"/>
              </a:rPr>
              <a:t>   *</a:t>
            </a:r>
            <a:r>
              <a:rPr lang="en-IN" dirty="0">
                <a:solidFill>
                  <a:srgbClr val="000000"/>
                </a:solidFill>
                <a:latin typeface="SFMono-Regular"/>
              </a:rPr>
              <a:t>i</a:t>
            </a:r>
            <a:r>
              <a:rPr lang="en-IN" dirty="0">
                <a:solidFill>
                  <a:srgbClr val="666600"/>
                </a:solidFill>
                <a:latin typeface="SFMono-Regular"/>
              </a:rPr>
              <a:t>=</a:t>
            </a:r>
            <a:r>
              <a:rPr lang="en-IN" dirty="0">
                <a:solidFill>
                  <a:srgbClr val="000000"/>
                </a:solidFill>
                <a:latin typeface="SFMono-Regular"/>
              </a:rPr>
              <a:t> </a:t>
            </a:r>
            <a:r>
              <a:rPr lang="en-IN" dirty="0">
                <a:solidFill>
                  <a:srgbClr val="006666"/>
                </a:solidFill>
                <a:latin typeface="SFMono-Regular"/>
              </a:rPr>
              <a:t>5</a:t>
            </a:r>
            <a:r>
              <a:rPr lang="en-IN" dirty="0">
                <a:solidFill>
                  <a:srgbClr val="666600"/>
                </a:solidFill>
                <a:latin typeface="SFMono-Regular"/>
              </a:rPr>
              <a:t>;</a:t>
            </a:r>
            <a:r>
              <a:rPr lang="en-IN" dirty="0">
                <a:solidFill>
                  <a:srgbClr val="000000"/>
                </a:solidFill>
                <a:latin typeface="SFMono-Regular"/>
              </a:rPr>
              <a:t> </a:t>
            </a:r>
          </a:p>
          <a:p>
            <a:pPr marL="0" indent="0">
              <a:buNone/>
            </a:pPr>
            <a:r>
              <a:rPr lang="en-IN" dirty="0" err="1">
                <a:solidFill>
                  <a:srgbClr val="000000"/>
                </a:solidFill>
                <a:latin typeface="SFMono-Regular"/>
              </a:rPr>
              <a:t>cout</a:t>
            </a:r>
            <a:r>
              <a:rPr lang="en-IN" dirty="0">
                <a:solidFill>
                  <a:srgbClr val="000000"/>
                </a:solidFill>
                <a:latin typeface="SFMono-Regular"/>
              </a:rPr>
              <a:t> </a:t>
            </a:r>
            <a:r>
              <a:rPr lang="en-IN" dirty="0">
                <a:solidFill>
                  <a:srgbClr val="666600"/>
                </a:solidFill>
                <a:latin typeface="SFMono-Regular"/>
              </a:rPr>
              <a:t>&lt;&lt;</a:t>
            </a:r>
            <a:r>
              <a:rPr lang="en-IN" dirty="0">
                <a:solidFill>
                  <a:srgbClr val="000000"/>
                </a:solidFill>
                <a:latin typeface="SFMono-Regular"/>
              </a:rPr>
              <a:t> </a:t>
            </a:r>
            <a:r>
              <a:rPr lang="en-IN" dirty="0">
                <a:solidFill>
                  <a:srgbClr val="008800"/>
                </a:solidFill>
                <a:latin typeface="SFMono-Regular"/>
              </a:rPr>
              <a:t>"Value is : "</a:t>
            </a:r>
            <a:r>
              <a:rPr lang="en-IN" dirty="0">
                <a:solidFill>
                  <a:srgbClr val="000000"/>
                </a:solidFill>
                <a:latin typeface="SFMono-Regular"/>
              </a:rPr>
              <a:t> </a:t>
            </a:r>
            <a:r>
              <a:rPr lang="en-IN" dirty="0">
                <a:solidFill>
                  <a:srgbClr val="666600"/>
                </a:solidFill>
                <a:latin typeface="SFMono-Regular"/>
              </a:rPr>
              <a:t>&lt;&lt;</a:t>
            </a:r>
            <a:r>
              <a:rPr lang="en-IN" dirty="0">
                <a:solidFill>
                  <a:srgbClr val="000000"/>
                </a:solidFill>
                <a:latin typeface="SFMono-Regular"/>
              </a:rPr>
              <a:t> </a:t>
            </a:r>
            <a:r>
              <a:rPr lang="en-IN" dirty="0">
                <a:solidFill>
                  <a:srgbClr val="666600"/>
                </a:solidFill>
                <a:latin typeface="SFMono-Regular"/>
              </a:rPr>
              <a:t>*</a:t>
            </a:r>
            <a:r>
              <a:rPr lang="en-IN" dirty="0">
                <a:solidFill>
                  <a:srgbClr val="000000"/>
                </a:solidFill>
                <a:latin typeface="SFMono-Regular"/>
              </a:rPr>
              <a:t>i</a:t>
            </a:r>
            <a:r>
              <a:rPr lang="en-IN" dirty="0">
                <a:solidFill>
                  <a:srgbClr val="666600"/>
                </a:solidFill>
                <a:latin typeface="SFMono-Regular"/>
              </a:rPr>
              <a:t>&lt;&lt;</a:t>
            </a:r>
            <a:r>
              <a:rPr lang="en-IN" dirty="0">
                <a:solidFill>
                  <a:srgbClr val="000000"/>
                </a:solidFill>
                <a:latin typeface="SFMono-Regular"/>
              </a:rPr>
              <a:t> </a:t>
            </a:r>
            <a:r>
              <a:rPr lang="en-IN" dirty="0" err="1">
                <a:solidFill>
                  <a:srgbClr val="000000"/>
                </a:solidFill>
                <a:latin typeface="SFMono-Regular"/>
              </a:rPr>
              <a:t>endl</a:t>
            </a:r>
            <a:r>
              <a:rPr lang="en-IN" dirty="0">
                <a:solidFill>
                  <a:srgbClr val="666600"/>
                </a:solidFill>
                <a:latin typeface="SFMono-Regular"/>
              </a:rPr>
              <a:t>;</a:t>
            </a:r>
          </a:p>
          <a:p>
            <a:pPr marL="0" indent="0">
              <a:buNone/>
            </a:pPr>
            <a:r>
              <a:rPr lang="en-IN" dirty="0">
                <a:solidFill>
                  <a:srgbClr val="000000"/>
                </a:solidFill>
                <a:latin typeface="SFMono-Regular"/>
              </a:rPr>
              <a:t> </a:t>
            </a:r>
            <a:r>
              <a:rPr lang="en-IN" dirty="0">
                <a:solidFill>
                  <a:srgbClr val="000088"/>
                </a:solidFill>
                <a:latin typeface="SFMono-Regular"/>
              </a:rPr>
              <a:t>delete</a:t>
            </a:r>
            <a:r>
              <a:rPr lang="en-IN" dirty="0">
                <a:solidFill>
                  <a:srgbClr val="000000"/>
                </a:solidFill>
                <a:latin typeface="SFMono-Regular"/>
              </a:rPr>
              <a:t> i</a:t>
            </a:r>
            <a:r>
              <a:rPr lang="en-IN" dirty="0">
                <a:solidFill>
                  <a:srgbClr val="666600"/>
                </a:solidFill>
                <a:latin typeface="SFMono-Regular"/>
              </a:rPr>
              <a:t>;</a:t>
            </a:r>
            <a:r>
              <a:rPr lang="en-IN" dirty="0">
                <a:solidFill>
                  <a:srgbClr val="000000"/>
                </a:solidFill>
                <a:latin typeface="SFMono-Regular"/>
              </a:rPr>
              <a:t>  </a:t>
            </a:r>
            <a:r>
              <a:rPr lang="en-IN" dirty="0">
                <a:solidFill>
                  <a:srgbClr val="666600"/>
                </a:solidFill>
                <a:latin typeface="SFMono-Regular"/>
              </a:rPr>
              <a:t>}</a:t>
            </a:r>
            <a:endParaRPr lang="en-IN" sz="1800" dirty="0"/>
          </a:p>
        </p:txBody>
      </p:sp>
      <p:sp>
        <p:nvSpPr>
          <p:cNvPr id="4" name="Slide Number Placeholder 3">
            <a:extLst>
              <a:ext uri="{FF2B5EF4-FFF2-40B4-BE49-F238E27FC236}">
                <a16:creationId xmlns:a16="http://schemas.microsoft.com/office/drawing/2014/main" id="{04333489-26A3-40DD-BEAB-E913C38F0B3C}"/>
              </a:ext>
            </a:extLst>
          </p:cNvPr>
          <p:cNvSpPr>
            <a:spLocks noGrp="1"/>
          </p:cNvSpPr>
          <p:nvPr>
            <p:ph type="sldNum" sz="quarter" idx="12"/>
          </p:nvPr>
        </p:nvSpPr>
        <p:spPr/>
        <p:txBody>
          <a:bodyPr/>
          <a:lstStyle/>
          <a:p>
            <a:fld id="{BBD0BF76-E763-4964-B6E3-972F78D927E1}" type="slidenum">
              <a:rPr lang="en-IN" smtClean="0"/>
              <a:t>16</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118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0733545" cy="1049235"/>
          </a:xfrm>
        </p:spPr>
        <p:txBody>
          <a:bodyPr>
            <a:normAutofit/>
          </a:bodyPr>
          <a:lstStyle/>
          <a:p>
            <a:r>
              <a:rPr lang="en-IN" sz="1800" b="1" dirty="0"/>
              <a:t>Example 2 : new and delete operators in C++.</a:t>
            </a: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769043"/>
              </p:ext>
            </p:extLst>
          </p:nvPr>
        </p:nvGraphicFramePr>
        <p:xfrm>
          <a:off x="486212" y="982980"/>
          <a:ext cx="5196130" cy="5120640"/>
        </p:xfrm>
        <a:graphic>
          <a:graphicData uri="http://schemas.openxmlformats.org/drawingml/2006/table">
            <a:tbl>
              <a:tblPr/>
              <a:tblGrid>
                <a:gridCol w="5196130">
                  <a:extLst>
                    <a:ext uri="{9D8B030D-6E8A-4147-A177-3AD203B41FA5}">
                      <a16:colId xmlns:a16="http://schemas.microsoft.com/office/drawing/2014/main" val="20000"/>
                    </a:ext>
                  </a:extLst>
                </a:gridCol>
              </a:tblGrid>
              <a:tr h="3294063">
                <a:tc>
                  <a:txBody>
                    <a:bodyPr/>
                    <a:lstStyle/>
                    <a:p>
                      <a:pPr algn="l" rtl="0" fontAlgn="base"/>
                      <a:r>
                        <a:rPr lang="en-IN" sz="1600" b="0" i="0" dirty="0">
                          <a:effectLst/>
                          <a:latin typeface="Arial" pitchFamily="34" charset="0"/>
                          <a:cs typeface="Arial" pitchFamily="34" charset="0"/>
                        </a:rPr>
                        <a:t>#include &lt;</a:t>
                      </a:r>
                      <a:r>
                        <a:rPr lang="en-IN" sz="1600" b="0" i="0" dirty="0" err="1">
                          <a:effectLst/>
                          <a:latin typeface="Arial" pitchFamily="34" charset="0"/>
                          <a:cs typeface="Arial" pitchFamily="34" charset="0"/>
                        </a:rPr>
                        <a:t>iostream</a:t>
                      </a:r>
                      <a:r>
                        <a:rPr lang="en-IN" sz="1600" b="0" i="0" dirty="0">
                          <a:effectLst/>
                          <a:latin typeface="Arial" pitchFamily="34" charset="0"/>
                          <a:cs typeface="Arial" pitchFamily="34" charset="0"/>
                        </a:rPr>
                        <a:t>&gt;</a:t>
                      </a:r>
                    </a:p>
                    <a:p>
                      <a:pPr algn="l" rtl="0" fontAlgn="base"/>
                      <a:r>
                        <a:rPr lang="en-IN" sz="1600" b="0" i="0" dirty="0">
                          <a:effectLst/>
                          <a:latin typeface="Arial" pitchFamily="34" charset="0"/>
                          <a:cs typeface="Arial" pitchFamily="34" charset="0"/>
                        </a:rPr>
                        <a:t>#include &lt;string&gt;</a:t>
                      </a:r>
                    </a:p>
                    <a:p>
                      <a:pPr algn="l" rtl="0" fontAlgn="base"/>
                      <a:r>
                        <a:rPr lang="en-IN" sz="1600" b="0" i="0" dirty="0">
                          <a:effectLst/>
                          <a:latin typeface="Arial" pitchFamily="34" charset="0"/>
                          <a:cs typeface="Arial" pitchFamily="34" charset="0"/>
                        </a:rPr>
                        <a:t>using namespace </a:t>
                      </a:r>
                      <a:r>
                        <a:rPr lang="en-IN" sz="1600" b="0" i="0" dirty="0" err="1">
                          <a:effectLst/>
                          <a:latin typeface="Arial" pitchFamily="34" charset="0"/>
                          <a:cs typeface="Arial" pitchFamily="34" charset="0"/>
                        </a:rPr>
                        <a:t>std</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 main()</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 *p= NULL;</a:t>
                      </a:r>
                    </a:p>
                    <a:p>
                      <a:pPr algn="l" rtl="0" fontAlgn="base"/>
                      <a:r>
                        <a:rPr lang="en-IN" sz="1600" b="0" i="0" dirty="0">
                          <a:effectLst/>
                          <a:latin typeface="Arial" pitchFamily="34" charset="0"/>
                          <a:cs typeface="Arial" pitchFamily="34" charset="0"/>
                        </a:rPr>
                        <a:t>   p= new </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 *a= new </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(10);</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   if(!p)</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&lt;&lt;"bad memory allocation"&lt;&lt;</a:t>
                      </a:r>
                      <a:r>
                        <a:rPr lang="en-IN" sz="1600" b="0" i="0" dirty="0" err="1">
                          <a:effectLst/>
                          <a:latin typeface="Arial" pitchFamily="34" charset="0"/>
                          <a:cs typeface="Arial" pitchFamily="34" charset="0"/>
                        </a:rPr>
                        <a:t>endl</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   else</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&lt;&lt;"memory allocated successfully"&lt;&lt;</a:t>
                      </a:r>
                      <a:r>
                        <a:rPr lang="en-IN" sz="1600" b="0" i="0" dirty="0" err="1">
                          <a:effectLst/>
                          <a:latin typeface="Arial" pitchFamily="34" charset="0"/>
                          <a:cs typeface="Arial" pitchFamily="34" charset="0"/>
                        </a:rPr>
                        <a:t>endl</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*p= 5;</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&lt;&lt;"*p= "&lt;&lt;*p&lt;&lt;</a:t>
                      </a:r>
                      <a:r>
                        <a:rPr lang="en-IN" sz="1600" b="0" i="0" dirty="0" err="1">
                          <a:effectLst/>
                          <a:latin typeface="Arial" pitchFamily="34" charset="0"/>
                          <a:cs typeface="Arial" pitchFamily="34" charset="0"/>
                        </a:rPr>
                        <a:t>endl</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&lt;&lt;"*a= "&lt;&lt;*a&lt;&lt;</a:t>
                      </a:r>
                      <a:r>
                        <a:rPr lang="en-IN" sz="1600" b="0" i="0" dirty="0" err="1">
                          <a:effectLst/>
                          <a:latin typeface="Arial" pitchFamily="34" charset="0"/>
                          <a:cs typeface="Arial" pitchFamily="34" charset="0"/>
                        </a:rPr>
                        <a:t>endl</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125546601"/>
              </p:ext>
            </p:extLst>
          </p:nvPr>
        </p:nvGraphicFramePr>
        <p:xfrm>
          <a:off x="6230984" y="1200694"/>
          <a:ext cx="5434148" cy="4389120"/>
        </p:xfrm>
        <a:graphic>
          <a:graphicData uri="http://schemas.openxmlformats.org/drawingml/2006/table">
            <a:tbl>
              <a:tblPr/>
              <a:tblGrid>
                <a:gridCol w="5434148">
                  <a:extLst>
                    <a:ext uri="{9D8B030D-6E8A-4147-A177-3AD203B41FA5}">
                      <a16:colId xmlns:a16="http://schemas.microsoft.com/office/drawing/2014/main" val="20000"/>
                    </a:ext>
                  </a:extLst>
                </a:gridCol>
              </a:tblGrid>
              <a:tr h="3294063">
                <a:tc>
                  <a:txBody>
                    <a:bodyPr/>
                    <a:lstStyle/>
                    <a:p>
                      <a:pPr algn="l" rtl="0" fontAlgn="base"/>
                      <a:r>
                        <a:rPr lang="en-IN" sz="1600" b="0" i="0" dirty="0">
                          <a:effectLst/>
                          <a:latin typeface="Arial" pitchFamily="34" charset="0"/>
                          <a:cs typeface="Arial" pitchFamily="34" charset="0"/>
                        </a:rPr>
                        <a:t>double *</a:t>
                      </a:r>
                      <a:r>
                        <a:rPr lang="en-IN" sz="1600" b="0" i="0" dirty="0" err="1">
                          <a:effectLst/>
                          <a:latin typeface="Arial" pitchFamily="34" charset="0"/>
                          <a:cs typeface="Arial" pitchFamily="34" charset="0"/>
                        </a:rPr>
                        <a:t>arr</a:t>
                      </a:r>
                      <a:r>
                        <a:rPr lang="en-IN" sz="1600" b="0" i="0" dirty="0">
                          <a:effectLst/>
                          <a:latin typeface="Arial" pitchFamily="34" charset="0"/>
                          <a:cs typeface="Arial" pitchFamily="34" charset="0"/>
                        </a:rPr>
                        <a:t>= NULL;</a:t>
                      </a:r>
                    </a:p>
                    <a:p>
                      <a:pPr algn="l" rtl="0" fontAlgn="base"/>
                      <a:r>
                        <a:rPr lang="en-IN" sz="1600" b="0" i="0" dirty="0" err="1">
                          <a:effectLst/>
                          <a:latin typeface="Arial" pitchFamily="34" charset="0"/>
                          <a:cs typeface="Arial" pitchFamily="34" charset="0"/>
                        </a:rPr>
                        <a:t>arr</a:t>
                      </a:r>
                      <a:r>
                        <a:rPr lang="en-IN" sz="1600" b="0" i="0" dirty="0">
                          <a:effectLst/>
                          <a:latin typeface="Arial" pitchFamily="34" charset="0"/>
                          <a:cs typeface="Arial" pitchFamily="34" charset="0"/>
                        </a:rPr>
                        <a:t>= new double[10];</a:t>
                      </a:r>
                    </a:p>
                    <a:p>
                      <a:pPr algn="l" rtl="0" fontAlgn="base"/>
                      <a:endParaRPr lang="en-IN" sz="1600" b="0" i="0" dirty="0">
                        <a:effectLst/>
                        <a:latin typeface="Arial" pitchFamily="34" charset="0"/>
                        <a:cs typeface="Arial" pitchFamily="34" charset="0"/>
                      </a:endParaRPr>
                    </a:p>
                    <a:p>
                      <a:pPr algn="l" rtl="0" fontAlgn="base"/>
                      <a:r>
                        <a:rPr lang="en-IN" sz="1600" b="0" i="0" dirty="0">
                          <a:effectLst/>
                          <a:latin typeface="Arial" pitchFamily="34" charset="0"/>
                          <a:cs typeface="Arial" pitchFamily="34" charset="0"/>
                        </a:rPr>
                        <a:t>if(!</a:t>
                      </a:r>
                      <a:r>
                        <a:rPr lang="en-IN" sz="1600" b="0" i="0" dirty="0" err="1">
                          <a:effectLst/>
                          <a:latin typeface="Arial" pitchFamily="34" charset="0"/>
                          <a:cs typeface="Arial" pitchFamily="34" charset="0"/>
                        </a:rPr>
                        <a:t>arr</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&lt;&lt;"memory not allocated"&lt;&lt;</a:t>
                      </a:r>
                      <a:r>
                        <a:rPr lang="en-IN" sz="1600" b="0" i="0" dirty="0" err="1">
                          <a:effectLst/>
                          <a:latin typeface="Arial" pitchFamily="34" charset="0"/>
                          <a:cs typeface="Arial" pitchFamily="34" charset="0"/>
                        </a:rPr>
                        <a:t>endl</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else</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     for(</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 i=0;i&lt;5;i++)</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arr</a:t>
                      </a:r>
                      <a:r>
                        <a:rPr lang="en-IN" sz="1600" b="0" i="0" dirty="0">
                          <a:effectLst/>
                          <a:latin typeface="Arial" pitchFamily="34" charset="0"/>
                          <a:cs typeface="Arial" pitchFamily="34" charset="0"/>
                        </a:rPr>
                        <a:t>[i] = i+1;</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&lt;&lt;“Array values : ";</a:t>
                      </a:r>
                    </a:p>
                    <a:p>
                      <a:pPr algn="l" rtl="0" fontAlgn="base"/>
                      <a:r>
                        <a:rPr lang="en-IN" sz="1600" b="0" i="0" dirty="0">
                          <a:effectLst/>
                          <a:latin typeface="Arial" pitchFamily="34" charset="0"/>
                          <a:cs typeface="Arial" pitchFamily="34" charset="0"/>
                        </a:rPr>
                        <a:t>     for(</a:t>
                      </a:r>
                      <a:r>
                        <a:rPr lang="en-IN" sz="1600" b="0" i="0" dirty="0" err="1">
                          <a:effectLst/>
                          <a:latin typeface="Arial" pitchFamily="34" charset="0"/>
                          <a:cs typeface="Arial" pitchFamily="34" charset="0"/>
                        </a:rPr>
                        <a:t>int</a:t>
                      </a:r>
                      <a:r>
                        <a:rPr lang="en-IN" sz="1600" b="0" i="0" dirty="0">
                          <a:effectLst/>
                          <a:latin typeface="Arial" pitchFamily="34" charset="0"/>
                          <a:cs typeface="Arial" pitchFamily="34" charset="0"/>
                        </a:rPr>
                        <a:t> i=0;i&lt;5;i++)</a:t>
                      </a:r>
                    </a:p>
                    <a:p>
                      <a:pPr algn="l" rtl="0" fontAlgn="base"/>
                      <a:r>
                        <a:rPr lang="en-IN" sz="1600" b="0" i="0" dirty="0">
                          <a:effectLst/>
                          <a:latin typeface="Arial" pitchFamily="34" charset="0"/>
                          <a:cs typeface="Arial" pitchFamily="34" charset="0"/>
                        </a:rPr>
                        <a:t>       </a:t>
                      </a:r>
                      <a:r>
                        <a:rPr lang="en-IN" sz="1600" b="0" i="0" dirty="0" err="1">
                          <a:effectLst/>
                          <a:latin typeface="Arial" pitchFamily="34" charset="0"/>
                          <a:cs typeface="Arial" pitchFamily="34" charset="0"/>
                        </a:rPr>
                        <a:t>cout</a:t>
                      </a:r>
                      <a:r>
                        <a:rPr lang="en-IN" sz="1600" b="0" i="0" dirty="0">
                          <a:effectLst/>
                          <a:latin typeface="Arial" pitchFamily="34" charset="0"/>
                          <a:cs typeface="Arial" pitchFamily="34" charset="0"/>
                        </a:rPr>
                        <a:t>&lt;&lt;</a:t>
                      </a:r>
                      <a:r>
                        <a:rPr lang="en-IN" sz="1600" b="0" i="0" dirty="0" err="1">
                          <a:effectLst/>
                          <a:latin typeface="Arial" pitchFamily="34" charset="0"/>
                          <a:cs typeface="Arial" pitchFamily="34" charset="0"/>
                        </a:rPr>
                        <a:t>arr</a:t>
                      </a:r>
                      <a:r>
                        <a:rPr lang="en-IN" sz="1600" b="0" i="0" dirty="0">
                          <a:effectLst/>
                          <a:latin typeface="Arial" pitchFamily="34" charset="0"/>
                          <a:cs typeface="Arial" pitchFamily="34" charset="0"/>
                        </a:rPr>
                        <a:t>[i]&lt;&lt;"\t";</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delete p;</a:t>
                      </a:r>
                    </a:p>
                    <a:p>
                      <a:pPr algn="l" rtl="0" fontAlgn="base"/>
                      <a:r>
                        <a:rPr lang="en-IN" sz="1600" b="0" i="0" dirty="0">
                          <a:effectLst/>
                          <a:latin typeface="Arial" pitchFamily="34" charset="0"/>
                          <a:cs typeface="Arial" pitchFamily="34" charset="0"/>
                        </a:rPr>
                        <a:t>delete a;</a:t>
                      </a:r>
                    </a:p>
                    <a:p>
                      <a:pPr algn="l" rtl="0" fontAlgn="base"/>
                      <a:r>
                        <a:rPr lang="en-IN" sz="1600" b="0" i="0" dirty="0">
                          <a:effectLst/>
                          <a:latin typeface="Arial" pitchFamily="34" charset="0"/>
                          <a:cs typeface="Arial" pitchFamily="34" charset="0"/>
                        </a:rPr>
                        <a:t>delete[] </a:t>
                      </a:r>
                      <a:r>
                        <a:rPr lang="en-IN" sz="1600" b="0" i="0" dirty="0" err="1">
                          <a:effectLst/>
                          <a:latin typeface="Arial" pitchFamily="34" charset="0"/>
                          <a:cs typeface="Arial" pitchFamily="34" charset="0"/>
                        </a:rPr>
                        <a:t>arr</a:t>
                      </a:r>
                      <a:r>
                        <a:rPr lang="en-IN" sz="1600" b="0" i="0" dirty="0">
                          <a:effectLst/>
                          <a:latin typeface="Arial" pitchFamily="34" charset="0"/>
                          <a:cs typeface="Arial" pitchFamily="34" charset="0"/>
                        </a:rPr>
                        <a:t>;</a:t>
                      </a:r>
                    </a:p>
                    <a:p>
                      <a:pPr algn="l" rtl="0" fontAlgn="base"/>
                      <a:r>
                        <a:rPr lang="en-IN" sz="1600" b="0" i="0" dirty="0">
                          <a:effectLst/>
                          <a:latin typeface="Arial" pitchFamily="34" charset="0"/>
                          <a:cs typeface="Arial" pitchFamily="34" charset="0"/>
                        </a:rPr>
                        <a:t>  </a:t>
                      </a:r>
                    </a:p>
                    <a:p>
                      <a:pPr algn="l" rtl="0" fontAlgn="base"/>
                      <a:r>
                        <a:rPr lang="en-IN" sz="1600" b="0" i="0" dirty="0">
                          <a:effectLst/>
                          <a:latin typeface="Arial" pitchFamily="34" charset="0"/>
                          <a:cs typeface="Arial" pitchFamily="34" charset="0"/>
                        </a:rPr>
                        <a:t>return 0;</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3" name="Slide Number Placeholder 2">
            <a:extLst>
              <a:ext uri="{FF2B5EF4-FFF2-40B4-BE49-F238E27FC236}">
                <a16:creationId xmlns:a16="http://schemas.microsoft.com/office/drawing/2014/main" id="{4BA0E48E-43A6-4DAB-8649-6FF1CA324E07}"/>
              </a:ext>
            </a:extLst>
          </p:cNvPr>
          <p:cNvSpPr>
            <a:spLocks noGrp="1"/>
          </p:cNvSpPr>
          <p:nvPr>
            <p:ph type="sldNum" sz="quarter" idx="12"/>
          </p:nvPr>
        </p:nvSpPr>
        <p:spPr/>
        <p:txBody>
          <a:bodyPr/>
          <a:lstStyle/>
          <a:p>
            <a:fld id="{BBD0BF76-E763-4964-B6E3-972F78D927E1}" type="slidenum">
              <a:rPr lang="en-IN" smtClean="0"/>
              <a:t>17</a:t>
            </a:fld>
            <a:endParaRPr lang="en-IN"/>
          </a:p>
        </p:txBody>
      </p:sp>
      <p:sp>
        <p:nvSpPr>
          <p:cNvPr id="7" name="Rectangle 6"/>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55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Program Output</a:t>
            </a:r>
            <a:br>
              <a:rPr lang="en-IN" dirty="0"/>
            </a:br>
            <a:endParaRPr lang="en-IN" dirty="0"/>
          </a:p>
        </p:txBody>
      </p:sp>
      <p:sp>
        <p:nvSpPr>
          <p:cNvPr id="3" name="Rectangle 2"/>
          <p:cNvSpPr/>
          <p:nvPr/>
        </p:nvSpPr>
        <p:spPr>
          <a:xfrm>
            <a:off x="1180011" y="1836059"/>
            <a:ext cx="6096000" cy="1200329"/>
          </a:xfrm>
          <a:prstGeom prst="rect">
            <a:avLst/>
          </a:prstGeom>
        </p:spPr>
        <p:txBody>
          <a:bodyPr>
            <a:spAutoFit/>
          </a:bodyPr>
          <a:lstStyle/>
          <a:p>
            <a:r>
              <a:rPr lang="en-IN" dirty="0"/>
              <a:t>memory allocated successfully</a:t>
            </a:r>
            <a:br>
              <a:rPr lang="en-IN" dirty="0"/>
            </a:br>
            <a:r>
              <a:rPr lang="en-IN" dirty="0"/>
              <a:t>*i=  5</a:t>
            </a:r>
            <a:br>
              <a:rPr lang="en-IN" dirty="0"/>
            </a:br>
            <a:r>
              <a:rPr lang="en-IN" dirty="0"/>
              <a:t>*a=  10</a:t>
            </a:r>
            <a:br>
              <a:rPr lang="en-IN" dirty="0"/>
            </a:br>
            <a:r>
              <a:rPr lang="en-IN" dirty="0"/>
              <a:t>Array values:1	2	3	4	5</a:t>
            </a:r>
          </a:p>
        </p:txBody>
      </p:sp>
      <p:sp>
        <p:nvSpPr>
          <p:cNvPr id="5" name="Slide Number Placeholder 4">
            <a:extLst>
              <a:ext uri="{FF2B5EF4-FFF2-40B4-BE49-F238E27FC236}">
                <a16:creationId xmlns:a16="http://schemas.microsoft.com/office/drawing/2014/main" id="{BBEFFA2F-415E-4133-99F9-09E67696ABA0}"/>
              </a:ext>
            </a:extLst>
          </p:cNvPr>
          <p:cNvSpPr>
            <a:spLocks noGrp="1"/>
          </p:cNvSpPr>
          <p:nvPr>
            <p:ph type="sldNum" sz="quarter" idx="12"/>
          </p:nvPr>
        </p:nvSpPr>
        <p:spPr>
          <a:xfrm>
            <a:off x="10140144" y="0"/>
            <a:ext cx="811019" cy="503578"/>
          </a:xfrm>
        </p:spPr>
        <p:txBody>
          <a:bodyPr/>
          <a:lstStyle/>
          <a:p>
            <a:fld id="{BBD0BF76-E763-4964-B6E3-972F78D927E1}" type="slidenum">
              <a:rPr lang="en-IN" smtClean="0"/>
              <a:t>18</a:t>
            </a:fld>
            <a:endParaRPr lang="en-IN" dirty="0"/>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42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367" y="848820"/>
            <a:ext cx="11632141" cy="1049235"/>
          </a:xfrm>
        </p:spPr>
        <p:txBody>
          <a:bodyPr>
            <a:noAutofit/>
          </a:bodyPr>
          <a:lstStyle/>
          <a:p>
            <a:r>
              <a:rPr lang="en-IN" sz="1600" b="1" dirty="0"/>
              <a:t>Dynamically Allocating Arrays:</a:t>
            </a:r>
            <a:br>
              <a:rPr lang="en-IN" sz="1600" b="1" dirty="0"/>
            </a:br>
            <a:br>
              <a:rPr lang="en-IN" sz="1600" b="1" dirty="0"/>
            </a:br>
            <a:r>
              <a:rPr lang="en-IN" sz="1600" dirty="0"/>
              <a:t>The major use of the concept of dynamic memory allocation is for allocating memory to an array when we have to declare it by specifying its size but are not sure about it.</a:t>
            </a:r>
            <a:br>
              <a:rPr lang="en-IN" sz="1600" dirty="0"/>
            </a:br>
            <a:endParaRPr lang="en-IN" sz="1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34614068"/>
              </p:ext>
            </p:extLst>
          </p:nvPr>
        </p:nvGraphicFramePr>
        <p:xfrm>
          <a:off x="364423" y="2052551"/>
          <a:ext cx="6702583" cy="3901440"/>
        </p:xfrm>
        <a:graphic>
          <a:graphicData uri="http://schemas.openxmlformats.org/drawingml/2006/table">
            <a:tbl>
              <a:tblPr>
                <a:tableStyleId>{2D5ABB26-0587-4C30-8999-92F81FD0307C}</a:tableStyleId>
              </a:tblPr>
              <a:tblGrid>
                <a:gridCol w="6702583">
                  <a:extLst>
                    <a:ext uri="{9D8B030D-6E8A-4147-A177-3AD203B41FA5}">
                      <a16:colId xmlns:a16="http://schemas.microsoft.com/office/drawing/2014/main" val="20000"/>
                    </a:ext>
                  </a:extLst>
                </a:gridCol>
              </a:tblGrid>
              <a:tr h="3265714">
                <a:tc>
                  <a:txBody>
                    <a:bodyPr/>
                    <a:lstStyle/>
                    <a:p>
                      <a:pPr algn="l" rtl="0" fontAlgn="base"/>
                      <a:r>
                        <a:rPr lang="en-IN" sz="1600" dirty="0">
                          <a:effectLst/>
                        </a:rPr>
                        <a:t>#include &lt;</a:t>
                      </a:r>
                      <a:r>
                        <a:rPr lang="en-IN" sz="1600" dirty="0" err="1">
                          <a:effectLst/>
                        </a:rPr>
                        <a:t>iostream</a:t>
                      </a:r>
                      <a:r>
                        <a:rPr lang="en-IN" sz="1600" dirty="0">
                          <a:effectLst/>
                        </a:rPr>
                        <a:t>&gt;</a:t>
                      </a:r>
                    </a:p>
                    <a:p>
                      <a:pPr algn="l" rtl="0" fontAlgn="base"/>
                      <a:r>
                        <a:rPr lang="en-IN" sz="1600" dirty="0">
                          <a:effectLst/>
                        </a:rPr>
                        <a:t>using namespace </a:t>
                      </a:r>
                      <a:r>
                        <a:rPr lang="en-IN" sz="1600" dirty="0" err="1">
                          <a:effectLst/>
                        </a:rPr>
                        <a:t>std</a:t>
                      </a:r>
                      <a:r>
                        <a:rPr lang="en-IN" sz="1600" dirty="0">
                          <a:effectLst/>
                        </a:rPr>
                        <a:t>;</a:t>
                      </a:r>
                    </a:p>
                    <a:p>
                      <a:pPr algn="l" rtl="0" fontAlgn="base"/>
                      <a:endParaRPr lang="en-IN" sz="1600" dirty="0">
                        <a:effectLst/>
                      </a:endParaRPr>
                    </a:p>
                    <a:p>
                      <a:pPr algn="l" rtl="0" fontAlgn="base"/>
                      <a:r>
                        <a:rPr lang="en-IN" sz="1600" dirty="0" err="1">
                          <a:effectLst/>
                        </a:rPr>
                        <a:t>int</a:t>
                      </a:r>
                      <a:r>
                        <a:rPr lang="en-IN" sz="1600" dirty="0">
                          <a:effectLst/>
                        </a:rPr>
                        <a:t> main()</a:t>
                      </a:r>
                    </a:p>
                    <a:p>
                      <a:pPr algn="l" rtl="0" fontAlgn="base"/>
                      <a:endParaRPr lang="en-IN" sz="1600" dirty="0">
                        <a:effectLst/>
                      </a:endParaRPr>
                    </a:p>
                    <a:p>
                      <a:pPr algn="l" rtl="0" fontAlgn="base"/>
                      <a:r>
                        <a:rPr lang="en-IN" sz="1600" dirty="0">
                          <a:effectLst/>
                        </a:rPr>
                        <a:t>{</a:t>
                      </a:r>
                    </a:p>
                    <a:p>
                      <a:pPr algn="l" rtl="0" fontAlgn="base"/>
                      <a:r>
                        <a:rPr lang="en-IN" sz="1600" dirty="0" err="1">
                          <a:effectLst/>
                        </a:rPr>
                        <a:t>int</a:t>
                      </a:r>
                      <a:r>
                        <a:rPr lang="en-IN" sz="1600" dirty="0">
                          <a:effectLst/>
                        </a:rPr>
                        <a:t> </a:t>
                      </a:r>
                      <a:r>
                        <a:rPr lang="en-IN" sz="1600" dirty="0" err="1">
                          <a:effectLst/>
                        </a:rPr>
                        <a:t>len</a:t>
                      </a:r>
                      <a:r>
                        <a:rPr lang="en-IN" sz="1600" dirty="0">
                          <a:effectLst/>
                        </a:rPr>
                        <a:t>, sum = 0;</a:t>
                      </a:r>
                    </a:p>
                    <a:p>
                      <a:pPr algn="l" rtl="0" fontAlgn="base"/>
                      <a:r>
                        <a:rPr lang="en-IN" sz="1600" dirty="0" err="1">
                          <a:effectLst/>
                        </a:rPr>
                        <a:t>cout</a:t>
                      </a:r>
                      <a:r>
                        <a:rPr lang="en-IN" sz="1600" dirty="0">
                          <a:effectLst/>
                        </a:rPr>
                        <a:t> &lt;&lt; "Enter the no. of students in the class" &lt;&lt; </a:t>
                      </a:r>
                      <a:r>
                        <a:rPr lang="en-IN" sz="1600" dirty="0" err="1">
                          <a:effectLst/>
                        </a:rPr>
                        <a:t>endl</a:t>
                      </a:r>
                      <a:r>
                        <a:rPr lang="en-IN" sz="1600" dirty="0">
                          <a:effectLst/>
                        </a:rPr>
                        <a:t>;</a:t>
                      </a:r>
                    </a:p>
                    <a:p>
                      <a:pPr algn="l" rtl="0" fontAlgn="base"/>
                      <a:endParaRPr lang="en-IN" sz="1600" dirty="0">
                        <a:effectLst/>
                      </a:endParaRPr>
                    </a:p>
                    <a:p>
                      <a:pPr algn="l" rtl="0" fontAlgn="base"/>
                      <a:r>
                        <a:rPr lang="en-IN" sz="1600" dirty="0">
                          <a:effectLst/>
                        </a:rPr>
                        <a:t> </a:t>
                      </a:r>
                      <a:r>
                        <a:rPr lang="en-IN" sz="1600" dirty="0" err="1">
                          <a:effectLst/>
                        </a:rPr>
                        <a:t>cin</a:t>
                      </a:r>
                      <a:r>
                        <a:rPr lang="en-IN" sz="1600" dirty="0">
                          <a:effectLst/>
                        </a:rPr>
                        <a:t> &gt;&gt; </a:t>
                      </a:r>
                      <a:r>
                        <a:rPr lang="en-IN" sz="1600" dirty="0" err="1">
                          <a:effectLst/>
                        </a:rPr>
                        <a:t>len</a:t>
                      </a:r>
                      <a:r>
                        <a:rPr lang="en-IN" sz="1600" dirty="0">
                          <a:effectLst/>
                        </a:rPr>
                        <a:t>;</a:t>
                      </a:r>
                    </a:p>
                    <a:p>
                      <a:pPr algn="l" rtl="0" fontAlgn="base"/>
                      <a:endParaRPr lang="en-IN" sz="1600" dirty="0">
                        <a:effectLst/>
                      </a:endParaRPr>
                    </a:p>
                    <a:p>
                      <a:pPr algn="l" rtl="0" fontAlgn="base"/>
                      <a:r>
                        <a:rPr lang="en-IN" sz="1600" dirty="0" err="1">
                          <a:effectLst/>
                        </a:rPr>
                        <a:t>int</a:t>
                      </a:r>
                      <a:r>
                        <a:rPr lang="en-IN" sz="1600" dirty="0">
                          <a:effectLst/>
                        </a:rPr>
                        <a:t> *marks = new </a:t>
                      </a:r>
                      <a:r>
                        <a:rPr lang="en-IN" sz="1600" dirty="0" err="1">
                          <a:effectLst/>
                        </a:rPr>
                        <a:t>int</a:t>
                      </a:r>
                      <a:r>
                        <a:rPr lang="en-IN" sz="1600" dirty="0">
                          <a:effectLst/>
                        </a:rPr>
                        <a:t>[</a:t>
                      </a:r>
                      <a:r>
                        <a:rPr lang="en-IN" sz="1600" dirty="0" err="1">
                          <a:effectLst/>
                        </a:rPr>
                        <a:t>len</a:t>
                      </a:r>
                      <a:r>
                        <a:rPr lang="en-IN" sz="1600" dirty="0">
                          <a:effectLst/>
                        </a:rPr>
                        <a:t>];                      //Dynamic memory allocation</a:t>
                      </a:r>
                    </a:p>
                    <a:p>
                      <a:pPr algn="l" rtl="0" fontAlgn="base"/>
                      <a:endParaRPr lang="en-IN" sz="1600" dirty="0">
                        <a:effectLst/>
                      </a:endParaRPr>
                    </a:p>
                    <a:p>
                      <a:pPr algn="l" rtl="0" fontAlgn="base"/>
                      <a:r>
                        <a:rPr lang="en-IN" sz="1600" dirty="0" err="1">
                          <a:effectLst/>
                        </a:rPr>
                        <a:t>cout</a:t>
                      </a:r>
                      <a:r>
                        <a:rPr lang="en-IN" sz="1600" dirty="0">
                          <a:effectLst/>
                        </a:rPr>
                        <a:t> &lt;&lt; "Enter the marks of each student" &lt;&lt; </a:t>
                      </a:r>
                      <a:r>
                        <a:rPr lang="en-IN" sz="1600" dirty="0" err="1">
                          <a:effectLst/>
                        </a:rPr>
                        <a:t>endl</a:t>
                      </a:r>
                      <a:r>
                        <a:rPr lang="en-IN" sz="1600" dirty="0">
                          <a:effectLst/>
                        </a:rPr>
                        <a:t>;</a:t>
                      </a:r>
                    </a:p>
                    <a:p>
                      <a:pPr algn="l" rtl="0" fontAlgn="base"/>
                      <a:endParaRPr lang="en-IN" sz="1600" dirty="0">
                        <a:effectLst/>
                      </a:endParaRPr>
                    </a:p>
                    <a:p>
                      <a:pPr algn="l" rtl="0" fontAlgn="base"/>
                      <a:r>
                        <a:rPr lang="en-IN" sz="1600" dirty="0">
                          <a:effectLst/>
                        </a:rPr>
                        <a:t>}</a:t>
                      </a:r>
                      <a:endParaRPr lang="en-IN" sz="1600" b="0" i="0" dirty="0">
                        <a:effectLst/>
                        <a:latin typeface="Monaco"/>
                      </a:endParaRPr>
                    </a:p>
                  </a:txBody>
                  <a:tcPr marL="0" marR="0" marT="0" marB="0" anchor="ct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BD0BF76-E763-4964-B6E3-972F78D927E1}" type="slidenum">
              <a:rPr lang="en-IN" smtClean="0"/>
              <a:t>19</a:t>
            </a:fld>
            <a:endParaRPr lang="en-IN"/>
          </a:p>
        </p:txBody>
      </p:sp>
      <p:sp>
        <p:nvSpPr>
          <p:cNvPr id="3" name="Rectangle 2"/>
          <p:cNvSpPr/>
          <p:nvPr/>
        </p:nvSpPr>
        <p:spPr>
          <a:xfrm>
            <a:off x="7585165" y="2387389"/>
            <a:ext cx="4158343" cy="3293209"/>
          </a:xfrm>
          <a:prstGeom prst="rect">
            <a:avLst/>
          </a:prstGeom>
        </p:spPr>
        <p:txBody>
          <a:bodyPr wrap="square">
            <a:spAutoFit/>
          </a:bodyPr>
          <a:lstStyle/>
          <a:p>
            <a:pPr fontAlgn="base"/>
            <a:r>
              <a:rPr lang="en-IN" sz="1600" dirty="0"/>
              <a:t>for( </a:t>
            </a:r>
            <a:r>
              <a:rPr lang="en-IN" sz="1600" dirty="0" err="1"/>
              <a:t>int</a:t>
            </a:r>
            <a:r>
              <a:rPr lang="en-IN" sz="1600" dirty="0"/>
              <a:t> i = 0; i &lt; </a:t>
            </a:r>
            <a:r>
              <a:rPr lang="en-IN" sz="1600" dirty="0" err="1"/>
              <a:t>len</a:t>
            </a:r>
            <a:r>
              <a:rPr lang="en-IN" sz="1600" dirty="0"/>
              <a:t>; i++ )</a:t>
            </a:r>
          </a:p>
          <a:p>
            <a:pPr fontAlgn="base"/>
            <a:r>
              <a:rPr lang="en-IN" sz="1600" dirty="0"/>
              <a:t> 	{</a:t>
            </a:r>
          </a:p>
          <a:p>
            <a:pPr fontAlgn="base"/>
            <a:r>
              <a:rPr lang="en-IN" sz="1600" dirty="0"/>
              <a:t> 		</a:t>
            </a:r>
            <a:r>
              <a:rPr lang="en-IN" sz="1600" dirty="0" err="1"/>
              <a:t>cin</a:t>
            </a:r>
            <a:r>
              <a:rPr lang="en-IN" sz="1600" dirty="0"/>
              <a:t> &gt;&gt; *(</a:t>
            </a:r>
            <a:r>
              <a:rPr lang="en-IN" sz="1600" dirty="0" err="1"/>
              <a:t>marks+i</a:t>
            </a:r>
            <a:r>
              <a:rPr lang="en-IN" sz="1600" dirty="0"/>
              <a:t>);</a:t>
            </a:r>
          </a:p>
          <a:p>
            <a:pPr fontAlgn="base"/>
            <a:r>
              <a:rPr lang="en-IN" sz="1600" dirty="0"/>
              <a:t>	 }</a:t>
            </a:r>
          </a:p>
          <a:p>
            <a:pPr fontAlgn="base"/>
            <a:endParaRPr lang="en-IN" sz="1600" dirty="0"/>
          </a:p>
          <a:p>
            <a:pPr fontAlgn="base"/>
            <a:r>
              <a:rPr lang="en-IN" sz="1600" dirty="0"/>
              <a:t>for( </a:t>
            </a:r>
            <a:r>
              <a:rPr lang="en-IN" sz="1600" dirty="0" err="1"/>
              <a:t>int</a:t>
            </a:r>
            <a:r>
              <a:rPr lang="en-IN" sz="1600" dirty="0"/>
              <a:t> i = 0; i &lt; </a:t>
            </a:r>
            <a:r>
              <a:rPr lang="en-IN" sz="1600" dirty="0" err="1"/>
              <a:t>len</a:t>
            </a:r>
            <a:r>
              <a:rPr lang="en-IN" sz="1600" dirty="0"/>
              <a:t>; i++ )            </a:t>
            </a:r>
          </a:p>
          <a:p>
            <a:pPr fontAlgn="base"/>
            <a:r>
              <a:rPr lang="en-IN" sz="1600" dirty="0"/>
              <a:t>	{</a:t>
            </a:r>
          </a:p>
          <a:p>
            <a:pPr fontAlgn="base"/>
            <a:r>
              <a:rPr lang="en-IN" sz="1600" dirty="0"/>
              <a:t>		sum += *(</a:t>
            </a:r>
            <a:r>
              <a:rPr lang="en-IN" sz="1600" dirty="0" err="1"/>
              <a:t>marks+i</a:t>
            </a:r>
            <a:r>
              <a:rPr lang="en-IN" sz="1600" dirty="0"/>
              <a:t>);</a:t>
            </a:r>
          </a:p>
          <a:p>
            <a:pPr fontAlgn="base"/>
            <a:r>
              <a:rPr lang="en-IN" sz="1600" dirty="0"/>
              <a:t>	}</a:t>
            </a:r>
          </a:p>
          <a:p>
            <a:pPr fontAlgn="base"/>
            <a:endParaRPr lang="en-IN" sz="1600" dirty="0"/>
          </a:p>
          <a:p>
            <a:pPr fontAlgn="base"/>
            <a:r>
              <a:rPr lang="en-IN" sz="1600" dirty="0" err="1"/>
              <a:t>cout</a:t>
            </a:r>
            <a:r>
              <a:rPr lang="en-IN" sz="1600" dirty="0"/>
              <a:t> &lt;&lt; "sum is " &lt;&lt; sum &lt;&lt; </a:t>
            </a:r>
            <a:r>
              <a:rPr lang="en-IN" sz="1600" dirty="0" err="1"/>
              <a:t>endl</a:t>
            </a:r>
            <a:r>
              <a:rPr lang="en-IN" sz="1600" dirty="0"/>
              <a:t>;</a:t>
            </a:r>
          </a:p>
          <a:p>
            <a:pPr fontAlgn="base"/>
            <a:endParaRPr lang="en-IN" sz="1600" dirty="0"/>
          </a:p>
          <a:p>
            <a:pPr fontAlgn="base"/>
            <a:r>
              <a:rPr lang="en-IN" sz="1600" dirty="0"/>
              <a:t>return 0;</a:t>
            </a:r>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687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B0E-8F53-4022-A2C7-5A806020B407}"/>
              </a:ext>
            </a:extLst>
          </p:cNvPr>
          <p:cNvSpPr>
            <a:spLocks noGrp="1"/>
          </p:cNvSpPr>
          <p:nvPr>
            <p:ph type="title"/>
          </p:nvPr>
        </p:nvSpPr>
        <p:spPr>
          <a:xfrm>
            <a:off x="1130270" y="953325"/>
            <a:ext cx="9603275" cy="1071418"/>
          </a:xfrm>
        </p:spPr>
        <p:txBody>
          <a:bodyPr>
            <a:normAutofit fontScale="90000"/>
          </a:bodyPr>
          <a:lstStyle/>
          <a:p>
            <a:r>
              <a:rPr lang="en-US" dirty="0"/>
              <a:t>Lecture 3 – </a:t>
            </a:r>
            <a:r>
              <a:rPr lang="en-IN" dirty="0"/>
              <a:t>Dynamic Memory Allocation in C++ using Pointers</a:t>
            </a:r>
            <a:br>
              <a:rPr lang="en-US" dirty="0"/>
            </a:br>
            <a:br>
              <a:rPr lang="en-US" dirty="0"/>
            </a:br>
            <a:br>
              <a:rPr lang="en-US" dirty="0"/>
            </a:br>
            <a:endParaRPr lang="en-IN" dirty="0"/>
          </a:p>
        </p:txBody>
      </p:sp>
      <p:sp>
        <p:nvSpPr>
          <p:cNvPr id="4" name="Slide Number Placeholder 3">
            <a:extLst>
              <a:ext uri="{FF2B5EF4-FFF2-40B4-BE49-F238E27FC236}">
                <a16:creationId xmlns:a16="http://schemas.microsoft.com/office/drawing/2014/main" id="{60B40A35-2D41-4FCE-9DB6-A3A27FA174D3}"/>
              </a:ext>
            </a:extLst>
          </p:cNvPr>
          <p:cNvSpPr>
            <a:spLocks noGrp="1"/>
          </p:cNvSpPr>
          <p:nvPr>
            <p:ph type="sldNum" sz="quarter" idx="12"/>
          </p:nvPr>
        </p:nvSpPr>
        <p:spPr/>
        <p:txBody>
          <a:bodyPr/>
          <a:lstStyle/>
          <a:p>
            <a:fld id="{BBD0BF76-E763-4964-B6E3-972F78D927E1}" type="slidenum">
              <a:rPr lang="en-IN" smtClean="0"/>
              <a:t>2</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765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t>20</a:t>
            </a:fld>
            <a:endParaRPr lang="en-IN"/>
          </a:p>
        </p:txBody>
      </p:sp>
      <p:sp>
        <p:nvSpPr>
          <p:cNvPr id="5" name="Rectangle 2"/>
          <p:cNvSpPr>
            <a:spLocks noGrp="1" noChangeArrowheads="1"/>
          </p:cNvSpPr>
          <p:nvPr>
            <p:ph idx="1"/>
          </p:nvPr>
        </p:nvSpPr>
        <p:spPr bwMode="auto">
          <a:xfrm>
            <a:off x="1156396" y="1188630"/>
            <a:ext cx="96032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fontAlgn="base">
              <a:lnSpc>
                <a:spcPct val="100000"/>
              </a:lnSpc>
              <a:spcBef>
                <a:spcPct val="0"/>
              </a:spcBef>
              <a:spcAft>
                <a:spcPct val="0"/>
              </a:spcAft>
              <a:buClrTx/>
              <a:buSzTx/>
              <a:buNone/>
            </a:pPr>
            <a:r>
              <a:rPr lang="en-US" sz="1800" b="1" dirty="0">
                <a:solidFill>
                  <a:srgbClr val="4A4A4A"/>
                </a:solidFill>
                <a:latin typeface="Open Sans"/>
                <a:cs typeface="Arial" pitchFamily="34" charset="0"/>
              </a:rPr>
              <a:t>Explanation:</a:t>
            </a:r>
          </a:p>
          <a:p>
            <a:pPr marL="0" indent="0" algn="just" fontAlgn="base">
              <a:lnSpc>
                <a:spcPct val="100000"/>
              </a:lnSpc>
              <a:spcBef>
                <a:spcPct val="0"/>
              </a:spcBef>
              <a:spcAft>
                <a:spcPct val="0"/>
              </a:spcAft>
              <a:buClrTx/>
              <a:buSzTx/>
              <a:buNone/>
            </a:pPr>
            <a:br>
              <a:rPr lang="en-US" sz="1800" dirty="0">
                <a:solidFill>
                  <a:srgbClr val="4A4A4A"/>
                </a:solidFill>
                <a:latin typeface="Open Sans"/>
                <a:cs typeface="Arial" pitchFamily="34" charset="0"/>
              </a:rPr>
            </a:br>
            <a:r>
              <a:rPr lang="en-US" sz="1800" dirty="0">
                <a:solidFill>
                  <a:srgbClr val="4A4A4A"/>
                </a:solidFill>
                <a:latin typeface="Open Sans"/>
                <a:cs typeface="Arial" pitchFamily="34" charset="0"/>
              </a:rPr>
              <a:t>In this example first we ask the user for the number of students in a class and we store its value in the </a:t>
            </a:r>
            <a:r>
              <a:rPr lang="en-US" sz="1800" dirty="0" err="1">
                <a:solidFill>
                  <a:srgbClr val="4A4A4A"/>
                </a:solidFill>
                <a:latin typeface="Open Sans"/>
                <a:cs typeface="Arial" pitchFamily="34" charset="0"/>
              </a:rPr>
              <a:t>len</a:t>
            </a:r>
            <a:r>
              <a:rPr lang="en-US" sz="1800" dirty="0">
                <a:solidFill>
                  <a:srgbClr val="4A4A4A"/>
                </a:solidFill>
                <a:latin typeface="Open Sans"/>
                <a:cs typeface="Arial" pitchFamily="34" charset="0"/>
              </a:rPr>
              <a:t> variable. </a:t>
            </a:r>
          </a:p>
          <a:p>
            <a:pPr marL="0" indent="0" algn="just" fontAlgn="base">
              <a:lnSpc>
                <a:spcPct val="100000"/>
              </a:lnSpc>
              <a:spcBef>
                <a:spcPct val="0"/>
              </a:spcBef>
              <a:spcAft>
                <a:spcPct val="0"/>
              </a:spcAft>
              <a:buClrTx/>
              <a:buSzTx/>
              <a:buNone/>
            </a:pPr>
            <a:endParaRPr lang="en-US" sz="1800" dirty="0">
              <a:solidFill>
                <a:srgbClr val="4A4A4A"/>
              </a:solidFill>
              <a:latin typeface="Open Sans"/>
              <a:cs typeface="Arial" pitchFamily="34" charset="0"/>
            </a:endParaRPr>
          </a:p>
          <a:p>
            <a:pPr marL="0" indent="0" algn="just" fontAlgn="base">
              <a:lnSpc>
                <a:spcPct val="100000"/>
              </a:lnSpc>
              <a:spcBef>
                <a:spcPct val="0"/>
              </a:spcBef>
              <a:spcAft>
                <a:spcPct val="0"/>
              </a:spcAft>
              <a:buClrTx/>
              <a:buSzTx/>
              <a:buNone/>
            </a:pPr>
            <a:r>
              <a:rPr lang="en-US" sz="1800" dirty="0">
                <a:solidFill>
                  <a:srgbClr val="4A4A4A"/>
                </a:solidFill>
                <a:latin typeface="Open Sans"/>
                <a:cs typeface="Arial" pitchFamily="34" charset="0"/>
              </a:rPr>
              <a:t>Then we declare an array of integer and allocate it space in memory dynamically equal to the value stored in the </a:t>
            </a:r>
            <a:r>
              <a:rPr lang="en-US" sz="1800" dirty="0" err="1">
                <a:solidFill>
                  <a:srgbClr val="4A4A4A"/>
                </a:solidFill>
                <a:latin typeface="Open Sans"/>
                <a:cs typeface="Arial" pitchFamily="34" charset="0"/>
              </a:rPr>
              <a:t>len</a:t>
            </a:r>
            <a:r>
              <a:rPr lang="en-US" sz="1800" dirty="0">
                <a:solidFill>
                  <a:srgbClr val="4A4A4A"/>
                </a:solidFill>
                <a:latin typeface="Open Sans"/>
                <a:cs typeface="Arial" pitchFamily="34" charset="0"/>
              </a:rPr>
              <a:t> variable using this statement </a:t>
            </a:r>
          </a:p>
          <a:p>
            <a:pPr marL="0" indent="0" algn="just" fontAlgn="base">
              <a:lnSpc>
                <a:spcPct val="100000"/>
              </a:lnSpc>
              <a:spcBef>
                <a:spcPct val="0"/>
              </a:spcBef>
              <a:spcAft>
                <a:spcPct val="0"/>
              </a:spcAft>
              <a:buClrTx/>
              <a:buSzTx/>
              <a:buNone/>
            </a:pPr>
            <a:r>
              <a:rPr lang="en-US" sz="1800" dirty="0" err="1">
                <a:solidFill>
                  <a:srgbClr val="4A4A4A"/>
                </a:solidFill>
                <a:latin typeface="Open Sans"/>
                <a:cs typeface="Arial" pitchFamily="34" charset="0"/>
              </a:rPr>
              <a:t>int</a:t>
            </a:r>
            <a:r>
              <a:rPr lang="en-US" sz="1800" dirty="0">
                <a:solidFill>
                  <a:srgbClr val="4A4A4A"/>
                </a:solidFill>
                <a:latin typeface="Open Sans"/>
                <a:cs typeface="Arial" pitchFamily="34" charset="0"/>
              </a:rPr>
              <a:t> *marks = new </a:t>
            </a:r>
            <a:r>
              <a:rPr lang="en-US" sz="1800" dirty="0" err="1">
                <a:solidFill>
                  <a:srgbClr val="4A4A4A"/>
                </a:solidFill>
                <a:latin typeface="Open Sans"/>
                <a:cs typeface="Arial" pitchFamily="34" charset="0"/>
              </a:rPr>
              <a:t>int</a:t>
            </a:r>
            <a:r>
              <a:rPr lang="en-US" sz="1800" dirty="0">
                <a:solidFill>
                  <a:srgbClr val="4A4A4A"/>
                </a:solidFill>
                <a:latin typeface="Open Sans"/>
                <a:cs typeface="Arial" pitchFamily="34" charset="0"/>
              </a:rPr>
              <a:t>[length]; </a:t>
            </a:r>
          </a:p>
          <a:p>
            <a:pPr marL="0" indent="0" algn="just" fontAlgn="base">
              <a:lnSpc>
                <a:spcPct val="100000"/>
              </a:lnSpc>
              <a:spcBef>
                <a:spcPct val="0"/>
              </a:spcBef>
              <a:spcAft>
                <a:spcPct val="0"/>
              </a:spcAft>
              <a:buClrTx/>
              <a:buSzTx/>
              <a:buNone/>
            </a:pPr>
            <a:endParaRPr lang="en-US" sz="1800" dirty="0">
              <a:solidFill>
                <a:srgbClr val="4A4A4A"/>
              </a:solidFill>
              <a:latin typeface="Open Sans"/>
              <a:cs typeface="Arial" pitchFamily="34" charset="0"/>
            </a:endParaRPr>
          </a:p>
          <a:p>
            <a:pPr marL="0" indent="0" algn="just" fontAlgn="base">
              <a:lnSpc>
                <a:spcPct val="100000"/>
              </a:lnSpc>
              <a:spcBef>
                <a:spcPct val="0"/>
              </a:spcBef>
              <a:spcAft>
                <a:spcPct val="0"/>
              </a:spcAft>
              <a:buClrTx/>
              <a:buSzTx/>
              <a:buNone/>
            </a:pPr>
            <a:r>
              <a:rPr lang="en-US" sz="1800" dirty="0">
                <a:solidFill>
                  <a:srgbClr val="4A4A4A"/>
                </a:solidFill>
                <a:latin typeface="Open Sans"/>
                <a:cs typeface="Arial" pitchFamily="34" charset="0"/>
              </a:rPr>
              <a:t>thus it is allocated a space equal to ‘length * (size of 1 integer)’. </a:t>
            </a:r>
          </a:p>
          <a:p>
            <a:pPr marL="0" indent="0" algn="just" fontAlgn="base">
              <a:lnSpc>
                <a:spcPct val="100000"/>
              </a:lnSpc>
              <a:spcBef>
                <a:spcPct val="0"/>
              </a:spcBef>
              <a:spcAft>
                <a:spcPct val="0"/>
              </a:spcAft>
              <a:buClrTx/>
              <a:buSzTx/>
              <a:buNone/>
            </a:pPr>
            <a:endParaRPr lang="en-US" sz="1800" dirty="0">
              <a:solidFill>
                <a:srgbClr val="4A4A4A"/>
              </a:solidFill>
              <a:latin typeface="Open Sans"/>
              <a:cs typeface="Arial" pitchFamily="34" charset="0"/>
            </a:endParaRPr>
          </a:p>
          <a:p>
            <a:pPr marL="0" indent="0" algn="just" fontAlgn="base">
              <a:lnSpc>
                <a:spcPct val="100000"/>
              </a:lnSpc>
              <a:spcBef>
                <a:spcPct val="0"/>
              </a:spcBef>
              <a:spcAft>
                <a:spcPct val="0"/>
              </a:spcAft>
              <a:buClrTx/>
              <a:buSzTx/>
              <a:buNone/>
            </a:pPr>
            <a:r>
              <a:rPr lang="en-US" sz="1800" dirty="0">
                <a:solidFill>
                  <a:srgbClr val="4A4A4A"/>
                </a:solidFill>
                <a:latin typeface="Open Sans"/>
                <a:cs typeface="Arial" pitchFamily="34" charset="0"/>
              </a:rPr>
              <a:t>The rest of the code is self-explanatory.</a:t>
            </a:r>
            <a:endParaRPr lang="en-US" sz="2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6013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939" y="1022237"/>
            <a:ext cx="11044312" cy="5025865"/>
          </a:xfrm>
        </p:spPr>
        <p:txBody>
          <a:bodyPr>
            <a:noAutofit/>
          </a:bodyPr>
          <a:lstStyle/>
          <a:p>
            <a:pPr algn="just">
              <a:buFont typeface="Wingdings" pitchFamily="2" charset="2"/>
              <a:buChar char="ü"/>
            </a:pPr>
            <a:r>
              <a:rPr lang="en-IN" sz="1800" dirty="0"/>
              <a:t>There is a substantial difference between declaring a normal array and allocating dynamic memory for a block of memory using new.</a:t>
            </a:r>
          </a:p>
          <a:p>
            <a:pPr algn="just">
              <a:buFont typeface="Wingdings" pitchFamily="2" charset="2"/>
              <a:buChar char="ü"/>
            </a:pPr>
            <a:r>
              <a:rPr lang="en-IN" sz="1800" dirty="0"/>
              <a:t>The most important difference is that the size of a regular array needs to be a </a:t>
            </a:r>
            <a:r>
              <a:rPr lang="en-IN" sz="1800" i="1" dirty="0"/>
              <a:t>constant expression</a:t>
            </a:r>
            <a:r>
              <a:rPr lang="en-IN" sz="1800" dirty="0"/>
              <a:t>, and thus its size has to be determined at the moment of designing the program, before it is run, whereas the dynamic memory allocation performed by new allows to assign memory during runtime using any variable value as size.</a:t>
            </a:r>
          </a:p>
          <a:p>
            <a:pPr algn="just">
              <a:buFont typeface="Wingdings" pitchFamily="2" charset="2"/>
              <a:buChar char="ü"/>
            </a:pPr>
            <a:r>
              <a:rPr lang="en-IN" sz="1800" dirty="0"/>
              <a:t>The dynamic memory requested by our program is allocated by the system from the memory heap. </a:t>
            </a:r>
          </a:p>
          <a:p>
            <a:pPr algn="just">
              <a:buFont typeface="Wingdings" pitchFamily="2" charset="2"/>
              <a:buChar char="ü"/>
            </a:pPr>
            <a:r>
              <a:rPr lang="en-IN" sz="1800" dirty="0"/>
              <a:t>However, computer memory is a limited resource, and it can be exhausted. </a:t>
            </a:r>
          </a:p>
          <a:p>
            <a:pPr algn="just">
              <a:buFont typeface="Wingdings" pitchFamily="2" charset="2"/>
              <a:buChar char="ü"/>
            </a:pPr>
            <a:r>
              <a:rPr lang="en-IN" sz="1800" dirty="0"/>
              <a:t>Therefore, there are no guarantees that all requests to allocate memory using operator new are going to be granted by the system.</a:t>
            </a:r>
          </a:p>
        </p:txBody>
      </p:sp>
      <p:sp>
        <p:nvSpPr>
          <p:cNvPr id="4" name="Slide Number Placeholder 3"/>
          <p:cNvSpPr>
            <a:spLocks noGrp="1"/>
          </p:cNvSpPr>
          <p:nvPr>
            <p:ph type="sldNum" sz="quarter" idx="12"/>
          </p:nvPr>
        </p:nvSpPr>
        <p:spPr/>
        <p:txBody>
          <a:bodyPr/>
          <a:lstStyle/>
          <a:p>
            <a:fld id="{BBD0BF76-E763-4964-B6E3-972F78D927E1}" type="slidenum">
              <a:rPr lang="en-IN" smtClean="0"/>
              <a:t>21</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546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27282"/>
          </a:xfrm>
        </p:spPr>
        <p:txBody>
          <a:bodyPr>
            <a:normAutofit fontScale="90000"/>
          </a:bodyPr>
          <a:lstStyle/>
          <a:p>
            <a:r>
              <a:rPr lang="en-IN" b="1" dirty="0"/>
              <a:t>Dynamic Memory Allocation for Objects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We can also dynamically allocate objects.</a:t>
            </a:r>
          </a:p>
          <a:p>
            <a:r>
              <a:rPr lang="en-IN" dirty="0"/>
              <a:t>As we know that Constructor a special class member function used to initialize an object and Destructor is also a class member function which is called whenever the object goes out of scope.</a:t>
            </a:r>
          </a:p>
          <a:p>
            <a:r>
              <a:rPr lang="en-IN" dirty="0"/>
              <a:t>Destructor is can be used to release the memory assigned to the object. It is called in the following conditions.</a:t>
            </a:r>
          </a:p>
          <a:p>
            <a:r>
              <a:rPr lang="en-IN" dirty="0"/>
              <a:t>When a local object goes out of scope</a:t>
            </a:r>
          </a:p>
          <a:p>
            <a:r>
              <a:rPr lang="en-IN" dirty="0"/>
              <a:t>For a global object, when an operator is applied to a pointer to the object of the class</a:t>
            </a:r>
          </a:p>
          <a:p>
            <a:r>
              <a:rPr lang="en-IN" dirty="0"/>
              <a:t>We can again use pointers while dynamically allocating memory to objects.</a:t>
            </a:r>
          </a:p>
          <a:p>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22</a:t>
            </a:fld>
            <a:endParaRPr lang="en-IN"/>
          </a:p>
        </p:txBody>
      </p:sp>
    </p:spTree>
    <p:extLst>
      <p:ext uri="{BB962C8B-B14F-4D97-AF65-F5344CB8AC3E}">
        <p14:creationId xmlns:p14="http://schemas.microsoft.com/office/powerpoint/2010/main" val="242430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30459524"/>
              </p:ext>
            </p:extLst>
          </p:nvPr>
        </p:nvGraphicFramePr>
        <p:xfrm>
          <a:off x="873773" y="1397139"/>
          <a:ext cx="5566216" cy="4389120"/>
        </p:xfrm>
        <a:graphic>
          <a:graphicData uri="http://schemas.openxmlformats.org/drawingml/2006/table">
            <a:tbl>
              <a:tblPr>
                <a:tableStyleId>{2D5ABB26-0587-4C30-8999-92F81FD0307C}</a:tableStyleId>
              </a:tblPr>
              <a:tblGrid>
                <a:gridCol w="692865">
                  <a:extLst>
                    <a:ext uri="{9D8B030D-6E8A-4147-A177-3AD203B41FA5}">
                      <a16:colId xmlns:a16="http://schemas.microsoft.com/office/drawing/2014/main" val="20000"/>
                    </a:ext>
                  </a:extLst>
                </a:gridCol>
                <a:gridCol w="4873351">
                  <a:extLst>
                    <a:ext uri="{9D8B030D-6E8A-4147-A177-3AD203B41FA5}">
                      <a16:colId xmlns:a16="http://schemas.microsoft.com/office/drawing/2014/main" val="20001"/>
                    </a:ext>
                  </a:extLst>
                </a:gridCol>
              </a:tblGrid>
              <a:tr h="3294063">
                <a:tc>
                  <a:txBody>
                    <a:bodyPr/>
                    <a:lstStyle/>
                    <a:p>
                      <a:pPr algn="r" rtl="0" fontAlgn="base"/>
                      <a:endParaRPr lang="en-IN" sz="1600" b="0" i="0" dirty="0">
                        <a:solidFill>
                          <a:srgbClr val="AFAFAF"/>
                        </a:solidFill>
                        <a:effectLst/>
                        <a:latin typeface="Monaco"/>
                      </a:endParaRPr>
                    </a:p>
                  </a:txBody>
                  <a:tcPr marL="0" marR="0" marT="0" marB="0" anchor="ctr"/>
                </a:tc>
                <a:tc>
                  <a:txBody>
                    <a:bodyPr/>
                    <a:lstStyle/>
                    <a:p>
                      <a:pPr algn="l" rtl="0" fontAlgn="base"/>
                      <a:r>
                        <a:rPr lang="en-IN" sz="1600" dirty="0">
                          <a:effectLst/>
                        </a:rPr>
                        <a:t>#include &lt;</a:t>
                      </a:r>
                      <a:r>
                        <a:rPr lang="en-IN" sz="1600" dirty="0" err="1">
                          <a:effectLst/>
                        </a:rPr>
                        <a:t>iostream</a:t>
                      </a:r>
                      <a:r>
                        <a:rPr lang="en-IN" sz="1600" dirty="0">
                          <a:effectLst/>
                        </a:rPr>
                        <a:t>&gt;</a:t>
                      </a:r>
                    </a:p>
                    <a:p>
                      <a:pPr algn="l" rtl="0" fontAlgn="base"/>
                      <a:r>
                        <a:rPr lang="en-IN" sz="1600" dirty="0">
                          <a:effectLst/>
                        </a:rPr>
                        <a:t>using namespace </a:t>
                      </a:r>
                      <a:r>
                        <a:rPr lang="en-IN" sz="1600" dirty="0" err="1">
                          <a:effectLst/>
                        </a:rPr>
                        <a:t>std</a:t>
                      </a:r>
                      <a:r>
                        <a:rPr lang="en-IN" sz="1600" dirty="0">
                          <a:effectLst/>
                        </a:rPr>
                        <a:t>;</a:t>
                      </a:r>
                    </a:p>
                    <a:p>
                      <a:pPr algn="l" rtl="0" fontAlgn="base"/>
                      <a:r>
                        <a:rPr lang="en-IN" sz="1600" dirty="0">
                          <a:effectLst/>
                        </a:rPr>
                        <a:t>class Random</a:t>
                      </a:r>
                    </a:p>
                    <a:p>
                      <a:pPr algn="l" rtl="0" fontAlgn="base"/>
                      <a:r>
                        <a:rPr lang="en-IN" sz="1600" dirty="0">
                          <a:effectLst/>
                        </a:rPr>
                        <a:t>{</a:t>
                      </a:r>
                    </a:p>
                    <a:p>
                      <a:pPr algn="l" rtl="0" fontAlgn="base"/>
                      <a:r>
                        <a:rPr lang="en-IN" sz="1600" dirty="0">
                          <a:effectLst/>
                        </a:rPr>
                        <a:t>public:</a:t>
                      </a:r>
                    </a:p>
                    <a:p>
                      <a:pPr algn="l" rtl="0" fontAlgn="base"/>
                      <a:r>
                        <a:rPr lang="en-IN" sz="1600" dirty="0">
                          <a:effectLst/>
                        </a:rPr>
                        <a:t>Random() {</a:t>
                      </a:r>
                    </a:p>
                    <a:p>
                      <a:pPr algn="l" rtl="0" fontAlgn="base"/>
                      <a:r>
                        <a:rPr lang="en-IN" sz="1600" dirty="0" err="1">
                          <a:effectLst/>
                        </a:rPr>
                        <a:t>cout</a:t>
                      </a:r>
                      <a:r>
                        <a:rPr lang="en-IN" sz="1600" dirty="0">
                          <a:effectLst/>
                        </a:rPr>
                        <a:t> &lt;&lt; "Constructor" &lt;&lt; </a:t>
                      </a:r>
                      <a:r>
                        <a:rPr lang="en-IN" sz="1600" dirty="0" err="1">
                          <a:effectLst/>
                        </a:rPr>
                        <a:t>endl</a:t>
                      </a:r>
                      <a:r>
                        <a:rPr lang="en-IN" sz="1600" dirty="0">
                          <a:effectLst/>
                        </a:rPr>
                        <a:t>;</a:t>
                      </a:r>
                    </a:p>
                    <a:p>
                      <a:pPr algn="l" rtl="0" fontAlgn="base"/>
                      <a:r>
                        <a:rPr lang="en-IN" sz="1600" dirty="0">
                          <a:effectLst/>
                        </a:rPr>
                        <a:t>}</a:t>
                      </a:r>
                    </a:p>
                    <a:p>
                      <a:pPr algn="l" rtl="0" fontAlgn="base"/>
                      <a:r>
                        <a:rPr lang="en-IN" sz="1600" dirty="0">
                          <a:effectLst/>
                        </a:rPr>
                        <a:t>~Random() {</a:t>
                      </a:r>
                    </a:p>
                    <a:p>
                      <a:pPr algn="l" rtl="0" fontAlgn="base"/>
                      <a:r>
                        <a:rPr lang="en-IN" sz="1600" dirty="0" err="1">
                          <a:effectLst/>
                        </a:rPr>
                        <a:t>cout</a:t>
                      </a:r>
                      <a:r>
                        <a:rPr lang="en-IN" sz="1600" dirty="0">
                          <a:effectLst/>
                        </a:rPr>
                        <a:t> &lt;&lt; "Destructor" &lt;&lt; </a:t>
                      </a:r>
                      <a:r>
                        <a:rPr lang="en-IN" sz="1600" dirty="0" err="1">
                          <a:effectLst/>
                        </a:rPr>
                        <a:t>endl</a:t>
                      </a:r>
                      <a:r>
                        <a:rPr lang="en-IN" sz="1600" dirty="0">
                          <a:effectLst/>
                        </a:rPr>
                        <a:t>;</a:t>
                      </a:r>
                    </a:p>
                    <a:p>
                      <a:pPr algn="l" rtl="0" fontAlgn="base"/>
                      <a:r>
                        <a:rPr lang="en-IN" sz="1600" dirty="0">
                          <a:effectLst/>
                        </a:rPr>
                        <a:t>}</a:t>
                      </a:r>
                    </a:p>
                    <a:p>
                      <a:pPr algn="l" rtl="0" fontAlgn="base"/>
                      <a:r>
                        <a:rPr lang="en-IN" sz="1600" dirty="0">
                          <a:effectLst/>
                        </a:rPr>
                        <a:t>};</a:t>
                      </a:r>
                    </a:p>
                    <a:p>
                      <a:pPr algn="l" rtl="0" fontAlgn="base"/>
                      <a:r>
                        <a:rPr lang="en-IN" sz="1600" dirty="0" err="1">
                          <a:effectLst/>
                        </a:rPr>
                        <a:t>int</a:t>
                      </a:r>
                      <a:r>
                        <a:rPr lang="en-IN" sz="1600" dirty="0">
                          <a:effectLst/>
                        </a:rPr>
                        <a:t> main()</a:t>
                      </a:r>
                    </a:p>
                    <a:p>
                      <a:pPr algn="l" rtl="0" fontAlgn="base"/>
                      <a:r>
                        <a:rPr lang="en-IN" sz="1600" dirty="0">
                          <a:effectLst/>
                        </a:rPr>
                        <a:t>{</a:t>
                      </a:r>
                    </a:p>
                    <a:p>
                      <a:pPr algn="l" rtl="0" fontAlgn="base"/>
                      <a:r>
                        <a:rPr lang="en-IN" sz="1600" dirty="0">
                          <a:effectLst/>
                        </a:rPr>
                        <a:t>Random* a = new Random[3];</a:t>
                      </a:r>
                    </a:p>
                    <a:p>
                      <a:pPr algn="l" rtl="0" fontAlgn="base"/>
                      <a:r>
                        <a:rPr lang="en-IN" sz="1600" dirty="0">
                          <a:effectLst/>
                        </a:rPr>
                        <a:t>delete [] a; // Delete array</a:t>
                      </a:r>
                    </a:p>
                    <a:p>
                      <a:pPr algn="l" rtl="0" fontAlgn="base"/>
                      <a:r>
                        <a:rPr lang="en-IN" sz="1600" dirty="0">
                          <a:effectLst/>
                        </a:rPr>
                        <a:t>return 0;</a:t>
                      </a:r>
                    </a:p>
                    <a:p>
                      <a:pPr algn="l" rtl="0" fontAlgn="base"/>
                      <a:r>
                        <a:rPr lang="en-IN" sz="1600" dirty="0">
                          <a:effectLst/>
                        </a:rPr>
                        <a:t>}</a:t>
                      </a:r>
                      <a:endParaRPr lang="en-IN" sz="1600" b="0" i="0" dirty="0">
                        <a:effectLst/>
                        <a:latin typeface="Monaco"/>
                      </a:endParaRPr>
                    </a:p>
                  </a:txBody>
                  <a:tcPr marL="0" marR="0" marT="0" marB="0" anchor="ct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BD0BF76-E763-4964-B6E3-972F78D927E1}" type="slidenum">
              <a:rPr lang="en-IN" smtClean="0"/>
              <a:t>23</a:t>
            </a:fld>
            <a:endParaRPr lang="en-IN"/>
          </a:p>
        </p:txBody>
      </p:sp>
      <p:sp>
        <p:nvSpPr>
          <p:cNvPr id="6" name="Rectangle 2"/>
          <p:cNvSpPr>
            <a:spLocks noChangeArrowheads="1"/>
          </p:cNvSpPr>
          <p:nvPr/>
        </p:nvSpPr>
        <p:spPr bwMode="auto">
          <a:xfrm>
            <a:off x="259035" y="843141"/>
            <a:ext cx="445859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4A4A4A"/>
                </a:solidFill>
                <a:effectLst/>
                <a:latin typeface="Open Sans"/>
                <a:cs typeface="Arial" pitchFamily="34" charset="0"/>
              </a:rPr>
              <a:t>Let’s see an example of an array of objects.</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860" y="843141"/>
            <a:ext cx="33813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198860" y="2572040"/>
            <a:ext cx="4493622" cy="3139321"/>
          </a:xfrm>
          <a:prstGeom prst="rect">
            <a:avLst/>
          </a:prstGeom>
        </p:spPr>
        <p:txBody>
          <a:bodyPr wrap="square">
            <a:spAutoFit/>
          </a:bodyPr>
          <a:lstStyle/>
          <a:p>
            <a:pPr algn="just"/>
            <a:r>
              <a:rPr lang="en-IN" b="1" dirty="0"/>
              <a:t>Explanation:</a:t>
            </a:r>
            <a:endParaRPr lang="en-IN" dirty="0"/>
          </a:p>
          <a:p>
            <a:pPr algn="just"/>
            <a:r>
              <a:rPr lang="en-IN" dirty="0"/>
              <a:t>The Constructor will be called three times since we are allocating memory to three objects of the class Random.</a:t>
            </a:r>
          </a:p>
          <a:p>
            <a:pPr algn="just"/>
            <a:r>
              <a:rPr lang="en-IN" dirty="0"/>
              <a:t> The Destructor will also be called three times during each of these objects. </a:t>
            </a:r>
          </a:p>
          <a:p>
            <a:pPr algn="just"/>
            <a:r>
              <a:rPr lang="en-IN" b="1" dirty="0"/>
              <a:t>‘Random* a = new Random[3];’</a:t>
            </a:r>
          </a:p>
          <a:p>
            <a:pPr algn="just"/>
            <a:r>
              <a:rPr lang="en-IN" dirty="0"/>
              <a:t>This statement is responsible for dynamic memory allocation of our object.</a:t>
            </a:r>
          </a:p>
        </p:txBody>
      </p:sp>
      <p:sp>
        <p:nvSpPr>
          <p:cNvPr id="8" name="Rectangle 7"/>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228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11" y="137408"/>
            <a:ext cx="10933611" cy="1049235"/>
          </a:xfrm>
        </p:spPr>
        <p:txBody>
          <a:bodyPr>
            <a:noAutofit/>
          </a:bodyPr>
          <a:lstStyle/>
          <a:p>
            <a:pPr lvl="0"/>
            <a:r>
              <a:rPr lang="en-US" sz="2400" dirty="0">
                <a:solidFill>
                  <a:srgbClr val="000000"/>
                </a:solidFill>
                <a:latin typeface="Inter"/>
                <a:cs typeface="Arial" pitchFamily="34" charset="0"/>
              </a:rPr>
              <a:t>The major differences between static and dynamic memory allocations </a:t>
            </a:r>
            <a:br>
              <a:rPr lang="en-US" sz="2400" dirty="0">
                <a:solidFill>
                  <a:srgbClr val="000000"/>
                </a:solidFill>
                <a:latin typeface="Inter"/>
                <a:cs typeface="Arial" pitchFamily="34" charset="0"/>
              </a:rPr>
            </a:br>
            <a:br>
              <a:rPr lang="en-US" sz="2400" dirty="0">
                <a:latin typeface="Arial" pitchFamily="34" charset="0"/>
                <a:cs typeface="Arial" pitchFamily="34" charset="0"/>
              </a:rPr>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418739"/>
              </p:ext>
            </p:extLst>
          </p:nvPr>
        </p:nvGraphicFramePr>
        <p:xfrm>
          <a:off x="2024849" y="1264412"/>
          <a:ext cx="8349536" cy="4550011"/>
        </p:xfrm>
        <a:graphic>
          <a:graphicData uri="http://schemas.openxmlformats.org/drawingml/2006/table">
            <a:tbl>
              <a:tblPr/>
              <a:tblGrid>
                <a:gridCol w="4174768">
                  <a:extLst>
                    <a:ext uri="{9D8B030D-6E8A-4147-A177-3AD203B41FA5}">
                      <a16:colId xmlns:a16="http://schemas.microsoft.com/office/drawing/2014/main" val="20000"/>
                    </a:ext>
                  </a:extLst>
                </a:gridCol>
                <a:gridCol w="4174768">
                  <a:extLst>
                    <a:ext uri="{9D8B030D-6E8A-4147-A177-3AD203B41FA5}">
                      <a16:colId xmlns:a16="http://schemas.microsoft.com/office/drawing/2014/main" val="20001"/>
                    </a:ext>
                  </a:extLst>
                </a:gridCol>
              </a:tblGrid>
              <a:tr h="387000">
                <a:tc>
                  <a:txBody>
                    <a:bodyPr/>
                    <a:lstStyle/>
                    <a:p>
                      <a:pPr algn="ctr" fontAlgn="t"/>
                      <a:r>
                        <a:rPr lang="en-IN" sz="1700" b="1" dirty="0">
                          <a:effectLst/>
                          <a:latin typeface="Times New Roman" panose="02020603050405020304" pitchFamily="18" charset="0"/>
                          <a:cs typeface="Times New Roman" panose="02020603050405020304" pitchFamily="18" charset="0"/>
                        </a:rPr>
                        <a:t>Static Memory Allocation</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algn="ctr" fontAlgn="t"/>
                      <a:r>
                        <a:rPr lang="en-IN" sz="1700" b="1" dirty="0">
                          <a:effectLst/>
                          <a:latin typeface="Times New Roman" panose="02020603050405020304" pitchFamily="18" charset="0"/>
                          <a:cs typeface="Times New Roman" panose="02020603050405020304" pitchFamily="18" charset="0"/>
                        </a:rPr>
                        <a:t>Dynamic Memory Allocation</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extLst>
                  <a:ext uri="{0D108BD9-81ED-4DB2-BD59-A6C34878D82A}">
                    <a16:rowId xmlns:a16="http://schemas.microsoft.com/office/drawing/2014/main" val="10000"/>
                  </a:ext>
                </a:extLst>
              </a:tr>
              <a:tr h="832602">
                <a:tc>
                  <a:txBody>
                    <a:bodyPr/>
                    <a:lstStyle/>
                    <a:p>
                      <a:pPr fontAlgn="t"/>
                      <a:r>
                        <a:rPr lang="en-IN" sz="1700" dirty="0">
                          <a:effectLst/>
                          <a:latin typeface="Times New Roman" panose="02020603050405020304" pitchFamily="18" charset="0"/>
                          <a:cs typeface="Times New Roman" panose="02020603050405020304" pitchFamily="18" charset="0"/>
                        </a:rPr>
                        <a:t>Memory Allocates variables permanently</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Memory Allocates</a:t>
                      </a:r>
                      <a:r>
                        <a:rPr lang="en-IN" sz="1700" baseline="0" dirty="0">
                          <a:effectLst/>
                          <a:latin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cs typeface="Times New Roman" panose="02020603050405020304" pitchFamily="18" charset="0"/>
                        </a:rPr>
                        <a:t>variables only if program unit gets active</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extLst>
                  <a:ext uri="{0D108BD9-81ED-4DB2-BD59-A6C34878D82A}">
                    <a16:rowId xmlns:a16="http://schemas.microsoft.com/office/drawing/2014/main" val="10001"/>
                  </a:ext>
                </a:extLst>
              </a:tr>
              <a:tr h="832602">
                <a:tc>
                  <a:txBody>
                    <a:bodyPr/>
                    <a:lstStyle/>
                    <a:p>
                      <a:pPr fontAlgn="t"/>
                      <a:r>
                        <a:rPr lang="en-IN" sz="1700" dirty="0">
                          <a:effectLst/>
                          <a:latin typeface="Times New Roman" panose="02020603050405020304" pitchFamily="18" charset="0"/>
                          <a:cs typeface="Times New Roman" panose="02020603050405020304" pitchFamily="18" charset="0"/>
                        </a:rPr>
                        <a:t>Memory Allocation is done before program execution</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Memory Allocation is done during program execution</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extLst>
                  <a:ext uri="{0D108BD9-81ED-4DB2-BD59-A6C34878D82A}">
                    <a16:rowId xmlns:a16="http://schemas.microsoft.com/office/drawing/2014/main" val="10002"/>
                  </a:ext>
                </a:extLst>
              </a:tr>
              <a:tr h="832602">
                <a:tc>
                  <a:txBody>
                    <a:bodyPr/>
                    <a:lstStyle/>
                    <a:p>
                      <a:pPr fontAlgn="t"/>
                      <a:r>
                        <a:rPr lang="en-IN" sz="1700" dirty="0">
                          <a:effectLst/>
                          <a:latin typeface="Times New Roman" panose="02020603050405020304" pitchFamily="18" charset="0"/>
                          <a:cs typeface="Times New Roman" panose="02020603050405020304" pitchFamily="18" charset="0"/>
                        </a:rPr>
                        <a:t>Use</a:t>
                      </a:r>
                      <a:r>
                        <a:rPr lang="en-IN" sz="1700" baseline="0" dirty="0">
                          <a:effectLst/>
                          <a:latin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cs typeface="Times New Roman" panose="02020603050405020304" pitchFamily="18" charset="0"/>
                        </a:rPr>
                        <a:t>stack data structure</a:t>
                      </a:r>
                      <a:r>
                        <a:rPr lang="en-IN" sz="1700" baseline="0" dirty="0">
                          <a:effectLst/>
                          <a:latin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cs typeface="Times New Roman" panose="02020603050405020304" pitchFamily="18" charset="0"/>
                        </a:rPr>
                        <a:t>for implementation</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Use heap data structure for implementation</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extLst>
                  <a:ext uri="{0D108BD9-81ED-4DB2-BD59-A6C34878D82A}">
                    <a16:rowId xmlns:a16="http://schemas.microsoft.com/office/drawing/2014/main" val="10003"/>
                  </a:ext>
                </a:extLst>
              </a:tr>
              <a:tr h="474650">
                <a:tc>
                  <a:txBody>
                    <a:bodyPr/>
                    <a:lstStyle/>
                    <a:p>
                      <a:pPr fontAlgn="t"/>
                      <a:r>
                        <a:rPr lang="en-IN" sz="1700">
                          <a:effectLst/>
                          <a:latin typeface="Times New Roman" panose="02020603050405020304" pitchFamily="18" charset="0"/>
                          <a:cs typeface="Times New Roman" panose="02020603050405020304" pitchFamily="18" charset="0"/>
                        </a:rPr>
                        <a:t>Less efficient</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More efficient</a:t>
                      </a: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extLst>
                  <a:ext uri="{0D108BD9-81ED-4DB2-BD59-A6C34878D82A}">
                    <a16:rowId xmlns:a16="http://schemas.microsoft.com/office/drawing/2014/main" val="10004"/>
                  </a:ext>
                </a:extLst>
              </a:tr>
              <a:tr h="1190555">
                <a:tc>
                  <a:txBody>
                    <a:bodyPr/>
                    <a:lstStyle/>
                    <a:p>
                      <a:pPr fontAlgn="t"/>
                      <a:r>
                        <a:rPr lang="en-IN" sz="1700" dirty="0">
                          <a:effectLst/>
                          <a:latin typeface="Times New Roman" panose="02020603050405020304" pitchFamily="18" charset="0"/>
                          <a:cs typeface="Times New Roman" panose="02020603050405020304" pitchFamily="18" charset="0"/>
                        </a:rPr>
                        <a:t>no Memory reusable</a:t>
                      </a:r>
                    </a:p>
                  </a:txBody>
                  <a:tcPr marL="84463" marR="84463" marT="42232" marB="42232">
                    <a:lnL>
                      <a:noFill/>
                    </a:lnL>
                    <a:lnR>
                      <a:noFill/>
                    </a:lnR>
                    <a:lnT w="9525" cap="flat" cmpd="sng" algn="ctr">
                      <a:solidFill>
                        <a:srgbClr val="DEE2E6"/>
                      </a:solidFill>
                      <a:prstDash val="solid"/>
                      <a:round/>
                      <a:headEnd type="none" w="med" len="med"/>
                      <a:tailEnd type="none" w="med" len="med"/>
                    </a:lnT>
                    <a:lnB>
                      <a:noFill/>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memory reusable and can be freed when not required</a:t>
                      </a:r>
                    </a:p>
                  </a:txBody>
                  <a:tcPr marL="84463" marR="84463" marT="42232" marB="42232">
                    <a:lnL>
                      <a:noFill/>
                    </a:lnL>
                    <a:lnR>
                      <a:noFill/>
                    </a:lnR>
                    <a:lnT w="9525" cap="flat" cmpd="sng" algn="ctr">
                      <a:solidFill>
                        <a:srgbClr val="DEE2E6"/>
                      </a:solidFill>
                      <a:prstDash val="solid"/>
                      <a:round/>
                      <a:headEnd type="none" w="med" len="med"/>
                      <a:tailEnd type="none" w="med" len="med"/>
                    </a:lnT>
                    <a:lnB>
                      <a:noFill/>
                    </a:lnB>
                    <a:solidFill>
                      <a:srgbClr val="F6F6F6"/>
                    </a:solidFill>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89D0D3D6-224D-4487-ACC4-ECDD76E2E7C3}"/>
              </a:ext>
            </a:extLst>
          </p:cNvPr>
          <p:cNvSpPr>
            <a:spLocks noGrp="1"/>
          </p:cNvSpPr>
          <p:nvPr>
            <p:ph type="sldNum" sz="quarter" idx="12"/>
          </p:nvPr>
        </p:nvSpPr>
        <p:spPr/>
        <p:txBody>
          <a:bodyPr/>
          <a:lstStyle/>
          <a:p>
            <a:fld id="{BBD0BF76-E763-4964-B6E3-972F78D927E1}" type="slidenum">
              <a:rPr lang="en-IN" smtClean="0"/>
              <a:t>24</a:t>
            </a:fld>
            <a:endParaRPr lang="en-IN"/>
          </a:p>
        </p:txBody>
      </p:sp>
      <p:sp>
        <p:nvSpPr>
          <p:cNvPr id="5" name="TextBox 4">
            <a:extLst>
              <a:ext uri="{FF2B5EF4-FFF2-40B4-BE49-F238E27FC236}">
                <a16:creationId xmlns:a16="http://schemas.microsoft.com/office/drawing/2014/main" id="{3E946375-9D6D-442F-A2FC-FB2F4B303C25}"/>
              </a:ext>
            </a:extLst>
          </p:cNvPr>
          <p:cNvSpPr txBox="1"/>
          <p:nvPr/>
        </p:nvSpPr>
        <p:spPr>
          <a:xfrm>
            <a:off x="3798369" y="5861278"/>
            <a:ext cx="4192173" cy="215444"/>
          </a:xfrm>
          <a:prstGeom prst="rect">
            <a:avLst/>
          </a:prstGeom>
          <a:noFill/>
        </p:spPr>
        <p:txBody>
          <a:bodyPr wrap="none" rtlCol="0">
            <a:spAutoFit/>
          </a:bodyPr>
          <a:lstStyle/>
          <a:p>
            <a:pPr algn="ctr"/>
            <a:r>
              <a:rPr lang="en-IN" sz="800" b="1" dirty="0"/>
              <a:t>https://www.w3schools.in/difference-in-static-and-dynamic-memory-allocation/</a:t>
            </a:r>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160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22779"/>
          </a:xfrm>
        </p:spPr>
        <p:txBody>
          <a:bodyPr>
            <a:normAutofit fontScale="90000"/>
          </a:bodyPr>
          <a:lstStyle/>
          <a:p>
            <a:r>
              <a:rPr lang="en-IN" dirty="0"/>
              <a:t>References</a:t>
            </a:r>
          </a:p>
        </p:txBody>
      </p:sp>
      <p:sp>
        <p:nvSpPr>
          <p:cNvPr id="3" name="Content Placeholder 2"/>
          <p:cNvSpPr>
            <a:spLocks noGrp="1"/>
          </p:cNvSpPr>
          <p:nvPr>
            <p:ph idx="1"/>
          </p:nvPr>
        </p:nvSpPr>
        <p:spPr>
          <a:xfrm>
            <a:off x="1091082" y="1639702"/>
            <a:ext cx="10840723" cy="3166474"/>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Robert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Lafore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Object Oriented Programming in C++, SAMS, 2002</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https://www.softwaretestinghelp.com/new-delete-operators-in-cpp/</a:t>
            </a:r>
          </a:p>
          <a:p>
            <a:r>
              <a:rPr lang="en-IN" sz="2400" dirty="0">
                <a:latin typeface="Times New Roman" panose="02020603050405020304" pitchFamily="18" charset="0"/>
                <a:cs typeface="Times New Roman" panose="02020603050405020304" pitchFamily="18" charset="0"/>
              </a:rPr>
              <a:t>https://www.softwaretestinghelp.com/stack-in-cpp/</a:t>
            </a:r>
          </a:p>
          <a:p>
            <a:r>
              <a:rPr lang="en-IN" sz="2400" dirty="0">
                <a:latin typeface="Times New Roman" panose="02020603050405020304" pitchFamily="18" charset="0"/>
                <a:cs typeface="Times New Roman" panose="02020603050405020304" pitchFamily="18" charset="0"/>
              </a:rPr>
              <a:t>https://www.geeksforgeeks.org/</a:t>
            </a:r>
          </a:p>
          <a:p>
            <a:r>
              <a:rPr lang="en-IN" sz="2400" dirty="0">
                <a:latin typeface="Times New Roman" panose="02020603050405020304" pitchFamily="18" charset="0"/>
                <a:cs typeface="Times New Roman" panose="02020603050405020304" pitchFamily="18" charset="0"/>
              </a:rPr>
              <a:t>https://www.tutorialspoint.com/abstract-data-type-in-data-structures</a:t>
            </a:r>
          </a:p>
        </p:txBody>
      </p:sp>
      <p:sp>
        <p:nvSpPr>
          <p:cNvPr id="4" name="Slide Number Placeholder 3">
            <a:extLst>
              <a:ext uri="{FF2B5EF4-FFF2-40B4-BE49-F238E27FC236}">
                <a16:creationId xmlns:a16="http://schemas.microsoft.com/office/drawing/2014/main" id="{4AA9FEA7-0DA4-40CF-96E8-30EF2759B1A0}"/>
              </a:ext>
            </a:extLst>
          </p:cNvPr>
          <p:cNvSpPr>
            <a:spLocks noGrp="1"/>
          </p:cNvSpPr>
          <p:nvPr>
            <p:ph type="sldNum" sz="quarter" idx="12"/>
          </p:nvPr>
        </p:nvSpPr>
        <p:spPr/>
        <p:txBody>
          <a:bodyPr/>
          <a:lstStyle/>
          <a:p>
            <a:fld id="{BBD0BF76-E763-4964-B6E3-972F78D927E1}" type="slidenum">
              <a:rPr lang="en-IN" smtClean="0"/>
              <a:t>25</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535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32" y="156491"/>
            <a:ext cx="9603275" cy="666470"/>
          </a:xfrm>
        </p:spPr>
        <p:txBody>
          <a:bodyPr/>
          <a:lstStyle/>
          <a:p>
            <a:r>
              <a:rPr lang="en-IN" dirty="0"/>
              <a:t>Memory Allocation</a:t>
            </a:r>
          </a:p>
        </p:txBody>
      </p:sp>
      <p:sp>
        <p:nvSpPr>
          <p:cNvPr id="3" name="Content Placeholder 2"/>
          <p:cNvSpPr>
            <a:spLocks noGrp="1"/>
          </p:cNvSpPr>
          <p:nvPr>
            <p:ph idx="1"/>
          </p:nvPr>
        </p:nvSpPr>
        <p:spPr>
          <a:xfrm>
            <a:off x="1108695" y="1164974"/>
            <a:ext cx="10455120" cy="2949826"/>
          </a:xfrm>
        </p:spPr>
        <p:txBody>
          <a:bodyPr>
            <a:noAutofit/>
          </a:bodyPr>
          <a:lstStyle/>
          <a:p>
            <a:pPr algn="just">
              <a:buFont typeface="Wingdings" panose="05000000000000000000" pitchFamily="2" charset="2"/>
              <a:buChar char="ü"/>
            </a:pPr>
            <a:r>
              <a:rPr lang="en-IN" sz="3200" dirty="0"/>
              <a:t>Memory allocation in programming is very important for storing values when you assign them to variables</a:t>
            </a:r>
          </a:p>
          <a:p>
            <a:pPr algn="just">
              <a:buFont typeface="Wingdings" panose="05000000000000000000" pitchFamily="2" charset="2"/>
              <a:buChar char="ü"/>
            </a:pPr>
            <a:r>
              <a:rPr lang="en-IN" sz="3200" dirty="0"/>
              <a:t>Allocates memory for the variables declared by a programmer via the compiler</a:t>
            </a:r>
          </a:p>
          <a:p>
            <a:pPr algn="just">
              <a:buFont typeface="Wingdings" panose="05000000000000000000" pitchFamily="2" charset="2"/>
              <a:buChar char="ü"/>
            </a:pPr>
            <a:r>
              <a:rPr lang="en-IN" sz="3200" dirty="0"/>
              <a:t>Allocation is done either before or at the time of program execution</a:t>
            </a:r>
          </a:p>
        </p:txBody>
      </p:sp>
      <p:sp>
        <p:nvSpPr>
          <p:cNvPr id="4" name="Slide Number Placeholder 3">
            <a:extLst>
              <a:ext uri="{FF2B5EF4-FFF2-40B4-BE49-F238E27FC236}">
                <a16:creationId xmlns:a16="http://schemas.microsoft.com/office/drawing/2014/main" id="{FDECD725-2FCF-4EC7-A8D5-901CFCF00C0E}"/>
              </a:ext>
            </a:extLst>
          </p:cNvPr>
          <p:cNvSpPr>
            <a:spLocks noGrp="1"/>
          </p:cNvSpPr>
          <p:nvPr>
            <p:ph type="sldNum" sz="quarter" idx="12"/>
          </p:nvPr>
        </p:nvSpPr>
        <p:spPr/>
        <p:txBody>
          <a:bodyPr/>
          <a:lstStyle/>
          <a:p>
            <a:fld id="{BBD0BF76-E763-4964-B6E3-972F78D927E1}" type="slidenum">
              <a:rPr lang="en-IN" smtClean="0"/>
              <a:t>3</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342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Ways for memory allocation</a:t>
            </a:r>
          </a:p>
        </p:txBody>
      </p:sp>
      <p:sp>
        <p:nvSpPr>
          <p:cNvPr id="3" name="Content Placeholder 2"/>
          <p:cNvSpPr>
            <a:spLocks noGrp="1"/>
          </p:cNvSpPr>
          <p:nvPr>
            <p:ph idx="1"/>
          </p:nvPr>
        </p:nvSpPr>
        <p:spPr>
          <a:xfrm>
            <a:off x="1012704" y="1557815"/>
            <a:ext cx="10783056" cy="4124528"/>
          </a:xfrm>
        </p:spPr>
        <p:txBody>
          <a:bodyPr>
            <a:normAutofit fontScale="92500" lnSpcReduction="20000"/>
          </a:bodyPr>
          <a:lstStyle/>
          <a:p>
            <a:pPr algn="just"/>
            <a:r>
              <a:rPr lang="en-IN" b="1" dirty="0"/>
              <a:t>Compile time allocation or static allocation of memory: </a:t>
            </a:r>
          </a:p>
          <a:p>
            <a:pPr lvl="1" algn="just">
              <a:buFont typeface="Wingdings" pitchFamily="2" charset="2"/>
              <a:buChar char="ü"/>
            </a:pPr>
            <a:r>
              <a:rPr lang="en-IN" dirty="0"/>
              <a:t>The memory for named variables is allocated by the compiler. </a:t>
            </a:r>
          </a:p>
          <a:p>
            <a:pPr lvl="1" algn="just">
              <a:buFont typeface="Wingdings" pitchFamily="2" charset="2"/>
              <a:buChar char="ü"/>
            </a:pPr>
            <a:r>
              <a:rPr lang="en-IN" dirty="0"/>
              <a:t>The memory allocated by the compiler is allocated on the stack.</a:t>
            </a:r>
          </a:p>
          <a:p>
            <a:pPr lvl="1" algn="just">
              <a:buFont typeface="Wingdings" pitchFamily="2" charset="2"/>
              <a:buChar char="ü"/>
            </a:pPr>
            <a:r>
              <a:rPr lang="en-IN" dirty="0"/>
              <a:t>Exact size and storage must be known at compile time.</a:t>
            </a:r>
          </a:p>
          <a:p>
            <a:pPr lvl="1" algn="just">
              <a:buFont typeface="Wingdings" pitchFamily="2" charset="2"/>
              <a:buChar char="ü"/>
            </a:pPr>
            <a:r>
              <a:rPr lang="en-IN" dirty="0"/>
              <a:t>for array declaration, the size has to be constant.</a:t>
            </a:r>
          </a:p>
          <a:p>
            <a:pPr algn="just"/>
            <a:r>
              <a:rPr lang="en-IN" b="1" dirty="0"/>
              <a:t>Runtime allocation or dynamic allocation of memory: </a:t>
            </a:r>
          </a:p>
          <a:p>
            <a:pPr lvl="1" algn="just">
              <a:buFont typeface="Wingdings" pitchFamily="2" charset="2"/>
              <a:buChar char="ü"/>
            </a:pPr>
            <a:r>
              <a:rPr lang="en-IN" dirty="0"/>
              <a:t>The memory is allocated at runtime.</a:t>
            </a:r>
          </a:p>
          <a:p>
            <a:pPr lvl="1" algn="just">
              <a:buFont typeface="Wingdings" pitchFamily="2" charset="2"/>
              <a:buChar char="ü"/>
            </a:pPr>
            <a:r>
              <a:rPr lang="en-IN" dirty="0"/>
              <a:t>The memory space is allocated dynamically within the program run.</a:t>
            </a:r>
          </a:p>
          <a:p>
            <a:pPr lvl="1" algn="just">
              <a:buFont typeface="Wingdings" pitchFamily="2" charset="2"/>
              <a:buChar char="ü"/>
            </a:pPr>
            <a:r>
              <a:rPr lang="en-IN" dirty="0"/>
              <a:t>Dynamically allocated memory is allocated on the heap. </a:t>
            </a:r>
          </a:p>
          <a:p>
            <a:pPr lvl="1" algn="just">
              <a:buFont typeface="Wingdings" pitchFamily="2" charset="2"/>
              <a:buChar char="ü"/>
            </a:pPr>
            <a:r>
              <a:rPr lang="en-IN" dirty="0"/>
              <a:t>The exact space or number of the data items does not have to be known by the compiler in advance. </a:t>
            </a:r>
          </a:p>
          <a:p>
            <a:pPr lvl="1" algn="just">
              <a:buFont typeface="Wingdings" pitchFamily="2" charset="2"/>
              <a:buChar char="ü"/>
            </a:pPr>
            <a:r>
              <a:rPr lang="en-IN" dirty="0"/>
              <a:t>Pointers play a major role for dynamic memory allocation.</a:t>
            </a:r>
          </a:p>
          <a:p>
            <a:pPr algn="just"/>
            <a:endParaRPr lang="en-IN" dirty="0"/>
          </a:p>
        </p:txBody>
      </p:sp>
      <p:sp>
        <p:nvSpPr>
          <p:cNvPr id="4" name="Slide Number Placeholder 3">
            <a:extLst>
              <a:ext uri="{FF2B5EF4-FFF2-40B4-BE49-F238E27FC236}">
                <a16:creationId xmlns:a16="http://schemas.microsoft.com/office/drawing/2014/main" id="{2497C6ED-845F-431D-BFDF-89DD7B09297C}"/>
              </a:ext>
            </a:extLst>
          </p:cNvPr>
          <p:cNvSpPr>
            <a:spLocks noGrp="1"/>
          </p:cNvSpPr>
          <p:nvPr>
            <p:ph type="sldNum" sz="quarter" idx="12"/>
          </p:nvPr>
        </p:nvSpPr>
        <p:spPr/>
        <p:txBody>
          <a:bodyPr/>
          <a:lstStyle/>
          <a:p>
            <a:fld id="{BBD0BF76-E763-4964-B6E3-972F78D927E1}" type="slidenum">
              <a:rPr lang="en-IN" smtClean="0"/>
              <a:t>4</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18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22779"/>
          </a:xfrm>
        </p:spPr>
        <p:txBody>
          <a:bodyPr>
            <a:normAutofit fontScale="90000"/>
          </a:bodyPr>
          <a:lstStyle/>
          <a:p>
            <a:r>
              <a:rPr lang="en-IN" dirty="0"/>
              <a:t>Dynamic Memory Allocation</a:t>
            </a:r>
          </a:p>
        </p:txBody>
      </p:sp>
      <p:sp>
        <p:nvSpPr>
          <p:cNvPr id="3" name="Content Placeholder 2"/>
          <p:cNvSpPr>
            <a:spLocks noGrp="1"/>
          </p:cNvSpPr>
          <p:nvPr>
            <p:ph idx="1"/>
          </p:nvPr>
        </p:nvSpPr>
        <p:spPr>
          <a:xfrm>
            <a:off x="973516" y="1779882"/>
            <a:ext cx="9816404" cy="3575890"/>
          </a:xfrm>
        </p:spPr>
        <p:txBody>
          <a:bodyPr>
            <a:normAutofit/>
          </a:bodyPr>
          <a:lstStyle/>
          <a:p>
            <a:pPr algn="just"/>
            <a:r>
              <a:rPr lang="en-IN" dirty="0"/>
              <a:t>Memory de-allocation is also an important  part of this concept</a:t>
            </a:r>
          </a:p>
          <a:p>
            <a:pPr algn="just"/>
            <a:r>
              <a:rPr lang="en-IN" dirty="0"/>
              <a:t> The "clean-up" of storage space is done for variables or for other data storage.</a:t>
            </a:r>
          </a:p>
          <a:p>
            <a:pPr algn="just"/>
            <a:r>
              <a:rPr lang="en-IN" dirty="0"/>
              <a:t>It is the job of the programmer to de-allocate dynamically created space.</a:t>
            </a:r>
          </a:p>
          <a:p>
            <a:pPr algn="just"/>
            <a:r>
              <a:rPr lang="en-IN" dirty="0"/>
              <a:t> For de-allocating dynamic memory, </a:t>
            </a:r>
            <a:r>
              <a:rPr lang="en-IN" b="1" dirty="0"/>
              <a:t>delete</a:t>
            </a:r>
            <a:r>
              <a:rPr lang="en-IN" dirty="0"/>
              <a:t> operator is used.</a:t>
            </a:r>
          </a:p>
          <a:p>
            <a:pPr algn="just"/>
            <a:r>
              <a:rPr lang="en-IN" dirty="0"/>
              <a:t> In other words, dynamic memory Allocation refers to performing memory management for dynamic memory allocation manually.</a:t>
            </a:r>
          </a:p>
          <a:p>
            <a:pPr algn="just"/>
            <a:endParaRPr lang="en-IN" dirty="0"/>
          </a:p>
        </p:txBody>
      </p:sp>
      <p:sp>
        <p:nvSpPr>
          <p:cNvPr id="4" name="Slide Number Placeholder 3">
            <a:extLst>
              <a:ext uri="{FF2B5EF4-FFF2-40B4-BE49-F238E27FC236}">
                <a16:creationId xmlns:a16="http://schemas.microsoft.com/office/drawing/2014/main" id="{B07337DE-256A-4016-9A34-89BA28444D8C}"/>
              </a:ext>
            </a:extLst>
          </p:cNvPr>
          <p:cNvSpPr>
            <a:spLocks noGrp="1"/>
          </p:cNvSpPr>
          <p:nvPr>
            <p:ph type="sldNum" sz="quarter" idx="12"/>
          </p:nvPr>
        </p:nvSpPr>
        <p:spPr/>
        <p:txBody>
          <a:bodyPr/>
          <a:lstStyle/>
          <a:p>
            <a:fld id="{BBD0BF76-E763-4964-B6E3-972F78D927E1}" type="slidenum">
              <a:rPr lang="en-IN" smtClean="0"/>
              <a:t>5</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491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Parts in C++ Program</a:t>
            </a:r>
          </a:p>
        </p:txBody>
      </p:sp>
      <p:sp>
        <p:nvSpPr>
          <p:cNvPr id="3" name="Content Placeholder 2"/>
          <p:cNvSpPr>
            <a:spLocks noGrp="1"/>
          </p:cNvSpPr>
          <p:nvPr>
            <p:ph idx="1"/>
          </p:nvPr>
        </p:nvSpPr>
        <p:spPr/>
        <p:txBody>
          <a:bodyPr/>
          <a:lstStyle/>
          <a:p>
            <a:pPr algn="just"/>
            <a:r>
              <a:rPr lang="en-IN" sz="2400" b="1" dirty="0"/>
              <a:t>stack: </a:t>
            </a:r>
          </a:p>
          <a:p>
            <a:pPr lvl="1" algn="just">
              <a:buFont typeface="Wingdings" pitchFamily="2" charset="2"/>
              <a:buChar char="ü"/>
            </a:pPr>
            <a:r>
              <a:rPr lang="en-IN" sz="2000" dirty="0"/>
              <a:t>All variables declared inside any function takes up memory from the stack.</a:t>
            </a:r>
          </a:p>
          <a:p>
            <a:pPr algn="just"/>
            <a:r>
              <a:rPr lang="en-IN" sz="2400" b="1" dirty="0"/>
              <a:t>heap: </a:t>
            </a:r>
          </a:p>
          <a:p>
            <a:pPr lvl="1" algn="just">
              <a:buFont typeface="Wingdings" pitchFamily="2" charset="2"/>
              <a:buChar char="ü"/>
            </a:pPr>
            <a:r>
              <a:rPr lang="en-IN" sz="2000" dirty="0"/>
              <a:t>It is the unused memory of the program and can be used to dynamically allocate the memory at runtime.</a:t>
            </a:r>
          </a:p>
          <a:p>
            <a:endParaRPr lang="en-IN" dirty="0"/>
          </a:p>
        </p:txBody>
      </p:sp>
      <p:sp>
        <p:nvSpPr>
          <p:cNvPr id="4" name="Slide Number Placeholder 3">
            <a:extLst>
              <a:ext uri="{FF2B5EF4-FFF2-40B4-BE49-F238E27FC236}">
                <a16:creationId xmlns:a16="http://schemas.microsoft.com/office/drawing/2014/main" id="{7FEF0517-C74D-4837-8EBC-58B5B6A68295}"/>
              </a:ext>
            </a:extLst>
          </p:cNvPr>
          <p:cNvSpPr>
            <a:spLocks noGrp="1"/>
          </p:cNvSpPr>
          <p:nvPr>
            <p:ph type="sldNum" sz="quarter" idx="12"/>
          </p:nvPr>
        </p:nvSpPr>
        <p:spPr/>
        <p:txBody>
          <a:bodyPr/>
          <a:lstStyle/>
          <a:p>
            <a:fld id="{BBD0BF76-E763-4964-B6E3-972F78D927E1}" type="slidenum">
              <a:rPr lang="en-IN" smtClean="0"/>
              <a:t>6</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874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t>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398" y="829490"/>
            <a:ext cx="5178062" cy="495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26526" y="6126480"/>
            <a:ext cx="6131807" cy="230832"/>
          </a:xfrm>
          <a:prstGeom prst="rect">
            <a:avLst/>
          </a:prstGeom>
          <a:noFill/>
        </p:spPr>
        <p:txBody>
          <a:bodyPr wrap="none" rtlCol="0">
            <a:spAutoFit/>
          </a:bodyPr>
          <a:lstStyle/>
          <a:p>
            <a:r>
              <a:rPr lang="en-IN" sz="900" b="1" dirty="0">
                <a:solidFill>
                  <a:schemeClr val="tx1">
                    <a:lumMod val="95000"/>
                    <a:lumOff val="5000"/>
                  </a:schemeClr>
                </a:solidFill>
              </a:rPr>
              <a:t>Source: https://study.com/academy/lesson/how-to-allocate-deallocate-memory-in-c-programming.html</a:t>
            </a:r>
          </a:p>
        </p:txBody>
      </p:sp>
    </p:spTree>
    <p:extLst>
      <p:ext uri="{BB962C8B-B14F-4D97-AF65-F5344CB8AC3E}">
        <p14:creationId xmlns:p14="http://schemas.microsoft.com/office/powerpoint/2010/main" val="333702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88093"/>
          </a:xfrm>
        </p:spPr>
        <p:txBody>
          <a:bodyPr/>
          <a:lstStyle/>
          <a:p>
            <a:r>
              <a:rPr lang="en-IN" dirty="0"/>
              <a:t>The “new” Operator</a:t>
            </a:r>
          </a:p>
        </p:txBody>
      </p:sp>
      <p:sp>
        <p:nvSpPr>
          <p:cNvPr id="3" name="Content Placeholder 2"/>
          <p:cNvSpPr>
            <a:spLocks noGrp="1"/>
          </p:cNvSpPr>
          <p:nvPr>
            <p:ph idx="1"/>
          </p:nvPr>
        </p:nvSpPr>
        <p:spPr>
          <a:xfrm>
            <a:off x="1012704" y="1753758"/>
            <a:ext cx="10261179" cy="3294576"/>
          </a:xfrm>
        </p:spPr>
        <p:txBody>
          <a:bodyPr/>
          <a:lstStyle/>
          <a:p>
            <a:r>
              <a:rPr lang="en-IN" sz="2400" dirty="0">
                <a:solidFill>
                  <a:srgbClr val="000000"/>
                </a:solidFill>
                <a:latin typeface="Inter"/>
              </a:rPr>
              <a:t>To allocate space dynamically, unary operator </a:t>
            </a:r>
            <a:r>
              <a:rPr lang="en-IN" sz="2400" i="1" dirty="0">
                <a:solidFill>
                  <a:srgbClr val="000000"/>
                </a:solidFill>
                <a:latin typeface="Inter"/>
              </a:rPr>
              <a:t>new is used </a:t>
            </a:r>
            <a:r>
              <a:rPr lang="en-IN" sz="2400" dirty="0">
                <a:solidFill>
                  <a:srgbClr val="000000"/>
                </a:solidFill>
                <a:latin typeface="Inter"/>
              </a:rPr>
              <a:t>, followed by the type being allocated for memory.</a:t>
            </a:r>
          </a:p>
          <a:p>
            <a:pPr marL="0" indent="0">
              <a:buNone/>
            </a:pPr>
            <a:endParaRPr lang="en-IN" dirty="0">
              <a:solidFill>
                <a:srgbClr val="000000"/>
              </a:solidFill>
              <a:latin typeface="Inter"/>
            </a:endParaRPr>
          </a:p>
          <a:p>
            <a:pPr>
              <a:buFont typeface="Wingdings" pitchFamily="2" charset="2"/>
              <a:buChar char="ü"/>
            </a:pPr>
            <a:r>
              <a:rPr lang="en-IN" dirty="0">
                <a:solidFill>
                  <a:srgbClr val="000088"/>
                </a:solidFill>
              </a:rPr>
              <a:t>new</a:t>
            </a:r>
            <a:r>
              <a:rPr lang="en-IN" dirty="0">
                <a:solidFill>
                  <a:srgbClr val="000000"/>
                </a:solidFill>
              </a:rPr>
              <a:t> </a:t>
            </a:r>
            <a:r>
              <a:rPr lang="en-IN" dirty="0" err="1">
                <a:solidFill>
                  <a:srgbClr val="000088"/>
                </a:solidFill>
              </a:rPr>
              <a:t>int</a:t>
            </a:r>
            <a:r>
              <a:rPr lang="en-IN" dirty="0">
                <a:solidFill>
                  <a:srgbClr val="666600"/>
                </a:solidFill>
              </a:rPr>
              <a:t>;</a:t>
            </a:r>
            <a:r>
              <a:rPr lang="en-IN" dirty="0">
                <a:solidFill>
                  <a:srgbClr val="000000"/>
                </a:solidFill>
              </a:rPr>
              <a:t> </a:t>
            </a:r>
            <a:r>
              <a:rPr lang="en-IN" dirty="0">
                <a:solidFill>
                  <a:srgbClr val="880000"/>
                </a:solidFill>
              </a:rPr>
              <a:t>//dynamically allocates memory for an integer type</a:t>
            </a:r>
            <a:r>
              <a:rPr lang="en-IN" dirty="0">
                <a:solidFill>
                  <a:srgbClr val="000000"/>
                </a:solidFill>
              </a:rPr>
              <a:t> </a:t>
            </a:r>
          </a:p>
          <a:p>
            <a:pPr>
              <a:buFont typeface="Wingdings" pitchFamily="2" charset="2"/>
              <a:buChar char="ü"/>
            </a:pPr>
            <a:r>
              <a:rPr lang="en-IN" dirty="0">
                <a:solidFill>
                  <a:srgbClr val="000088"/>
                </a:solidFill>
              </a:rPr>
              <a:t>new</a:t>
            </a:r>
            <a:r>
              <a:rPr lang="en-IN" dirty="0">
                <a:solidFill>
                  <a:srgbClr val="000000"/>
                </a:solidFill>
              </a:rPr>
              <a:t> </a:t>
            </a:r>
            <a:r>
              <a:rPr lang="en-IN" dirty="0">
                <a:solidFill>
                  <a:srgbClr val="000088"/>
                </a:solidFill>
              </a:rPr>
              <a:t>double</a:t>
            </a:r>
            <a:r>
              <a:rPr lang="en-IN" dirty="0">
                <a:solidFill>
                  <a:srgbClr val="666600"/>
                </a:solidFill>
              </a:rPr>
              <a:t>;</a:t>
            </a:r>
            <a:r>
              <a:rPr lang="en-IN" dirty="0">
                <a:solidFill>
                  <a:srgbClr val="000000"/>
                </a:solidFill>
              </a:rPr>
              <a:t> </a:t>
            </a:r>
            <a:r>
              <a:rPr lang="en-IN" dirty="0">
                <a:solidFill>
                  <a:srgbClr val="880000"/>
                </a:solidFill>
              </a:rPr>
              <a:t>// dynamically allocates memory an double type</a:t>
            </a:r>
            <a:r>
              <a:rPr lang="en-IN" dirty="0">
                <a:solidFill>
                  <a:srgbClr val="000000"/>
                </a:solidFill>
              </a:rPr>
              <a:t> </a:t>
            </a:r>
          </a:p>
          <a:p>
            <a:pPr>
              <a:buFont typeface="Wingdings" pitchFamily="2" charset="2"/>
              <a:buChar char="ü"/>
            </a:pPr>
            <a:r>
              <a:rPr lang="en-IN" dirty="0">
                <a:solidFill>
                  <a:srgbClr val="000088"/>
                </a:solidFill>
              </a:rPr>
              <a:t>new</a:t>
            </a:r>
            <a:r>
              <a:rPr lang="en-IN" dirty="0">
                <a:solidFill>
                  <a:srgbClr val="000000"/>
                </a:solidFill>
              </a:rPr>
              <a:t> </a:t>
            </a:r>
            <a:r>
              <a:rPr lang="en-IN" dirty="0" err="1">
                <a:solidFill>
                  <a:srgbClr val="000088"/>
                </a:solidFill>
              </a:rPr>
              <a:t>int</a:t>
            </a:r>
            <a:r>
              <a:rPr lang="en-IN" dirty="0">
                <a:solidFill>
                  <a:srgbClr val="666600"/>
                </a:solidFill>
              </a:rPr>
              <a:t>[3</a:t>
            </a:r>
            <a:r>
              <a:rPr lang="en-IN" dirty="0">
                <a:solidFill>
                  <a:srgbClr val="006666"/>
                </a:solidFill>
              </a:rPr>
              <a:t>0</a:t>
            </a:r>
            <a:r>
              <a:rPr lang="en-IN" dirty="0">
                <a:solidFill>
                  <a:srgbClr val="666600"/>
                </a:solidFill>
              </a:rPr>
              <a:t>]; </a:t>
            </a:r>
            <a:r>
              <a:rPr lang="en-IN" dirty="0">
                <a:solidFill>
                  <a:srgbClr val="880000"/>
                </a:solidFill>
              </a:rPr>
              <a:t>// dynamically allocates memory for integer array </a:t>
            </a:r>
            <a:endParaRPr lang="en-IN" dirty="0"/>
          </a:p>
        </p:txBody>
      </p:sp>
      <p:sp>
        <p:nvSpPr>
          <p:cNvPr id="4" name="Slide Number Placeholder 3">
            <a:extLst>
              <a:ext uri="{FF2B5EF4-FFF2-40B4-BE49-F238E27FC236}">
                <a16:creationId xmlns:a16="http://schemas.microsoft.com/office/drawing/2014/main" id="{AC992961-FAAC-41FE-AF73-6AFB6B44C425}"/>
              </a:ext>
            </a:extLst>
          </p:cNvPr>
          <p:cNvSpPr>
            <a:spLocks noGrp="1"/>
          </p:cNvSpPr>
          <p:nvPr>
            <p:ph type="sldNum" sz="quarter" idx="12"/>
          </p:nvPr>
        </p:nvSpPr>
        <p:spPr/>
        <p:txBody>
          <a:bodyPr/>
          <a:lstStyle/>
          <a:p>
            <a:fld id="{BBD0BF76-E763-4964-B6E3-972F78D927E1}" type="slidenum">
              <a:rPr lang="en-IN" smtClean="0"/>
              <a:t>8</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43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10" y="932351"/>
            <a:ext cx="9603275" cy="1049235"/>
          </a:xfrm>
        </p:spPr>
        <p:txBody>
          <a:bodyPr/>
          <a:lstStyle/>
          <a:p>
            <a:r>
              <a:rPr lang="en-IN" dirty="0"/>
              <a:t>Allocating space for new</a:t>
            </a:r>
          </a:p>
        </p:txBody>
      </p:sp>
      <p:sp>
        <p:nvSpPr>
          <p:cNvPr id="3" name="Content Placeholder 2"/>
          <p:cNvSpPr>
            <a:spLocks noGrp="1"/>
          </p:cNvSpPr>
          <p:nvPr>
            <p:ph idx="1"/>
          </p:nvPr>
        </p:nvSpPr>
        <p:spPr>
          <a:xfrm>
            <a:off x="607756" y="2106455"/>
            <a:ext cx="11061730" cy="3294576"/>
          </a:xfrm>
        </p:spPr>
        <p:txBody>
          <a:bodyPr/>
          <a:lstStyle/>
          <a:p>
            <a:r>
              <a:rPr lang="en-IN" dirty="0" err="1">
                <a:solidFill>
                  <a:srgbClr val="000088"/>
                </a:solidFill>
              </a:rPr>
              <a:t>int</a:t>
            </a:r>
            <a:r>
              <a:rPr lang="en-IN" dirty="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ptr</a:t>
            </a:r>
            <a:r>
              <a:rPr lang="en-IN" dirty="0">
                <a:solidFill>
                  <a:srgbClr val="000000"/>
                </a:solidFill>
              </a:rPr>
              <a:t>=NULL</a:t>
            </a:r>
            <a:r>
              <a:rPr lang="en-IN" dirty="0">
                <a:solidFill>
                  <a:srgbClr val="666600"/>
                </a:solidFill>
              </a:rPr>
              <a:t>;</a:t>
            </a:r>
            <a:r>
              <a:rPr lang="en-IN" dirty="0">
                <a:solidFill>
                  <a:srgbClr val="000000"/>
                </a:solidFill>
              </a:rPr>
              <a:t> 		</a:t>
            </a:r>
            <a:r>
              <a:rPr lang="en-IN" dirty="0">
                <a:solidFill>
                  <a:srgbClr val="880000"/>
                </a:solidFill>
              </a:rPr>
              <a:t>// declares a pointer </a:t>
            </a:r>
            <a:r>
              <a:rPr lang="en-IN" dirty="0" err="1">
                <a:solidFill>
                  <a:srgbClr val="880000"/>
                </a:solidFill>
              </a:rPr>
              <a:t>ptr</a:t>
            </a:r>
            <a:endParaRPr lang="en-IN" dirty="0">
              <a:solidFill>
                <a:srgbClr val="880000"/>
              </a:solidFill>
            </a:endParaRPr>
          </a:p>
          <a:p>
            <a:r>
              <a:rPr lang="en-IN" dirty="0">
                <a:solidFill>
                  <a:srgbClr val="000000"/>
                </a:solidFill>
              </a:rPr>
              <a:t> </a:t>
            </a:r>
            <a:r>
              <a:rPr lang="en-IN" dirty="0" err="1">
                <a:solidFill>
                  <a:srgbClr val="000000"/>
                </a:solidFill>
              </a:rPr>
              <a:t>ptr</a:t>
            </a:r>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000088"/>
                </a:solidFill>
              </a:rPr>
              <a:t>new</a:t>
            </a:r>
            <a:r>
              <a:rPr lang="en-IN" dirty="0">
                <a:solidFill>
                  <a:srgbClr val="000000"/>
                </a:solidFill>
              </a:rPr>
              <a:t> </a:t>
            </a:r>
            <a:r>
              <a:rPr lang="en-IN" dirty="0" err="1">
                <a:solidFill>
                  <a:srgbClr val="000088"/>
                </a:solidFill>
              </a:rPr>
              <a:t>int</a:t>
            </a:r>
            <a:r>
              <a:rPr lang="en-IN" dirty="0">
                <a:solidFill>
                  <a:srgbClr val="666600"/>
                </a:solidFill>
              </a:rPr>
              <a:t>;</a:t>
            </a:r>
            <a:r>
              <a:rPr lang="en-IN" dirty="0">
                <a:solidFill>
                  <a:srgbClr val="000000"/>
                </a:solidFill>
              </a:rPr>
              <a:t>  	</a:t>
            </a:r>
            <a:r>
              <a:rPr lang="en-IN" dirty="0">
                <a:solidFill>
                  <a:srgbClr val="880000"/>
                </a:solidFill>
              </a:rPr>
              <a:t>// dynamically allocate an </a:t>
            </a:r>
            <a:r>
              <a:rPr lang="en-IN" dirty="0" err="1">
                <a:solidFill>
                  <a:srgbClr val="880000"/>
                </a:solidFill>
              </a:rPr>
              <a:t>int</a:t>
            </a:r>
            <a:r>
              <a:rPr lang="en-IN" dirty="0">
                <a:solidFill>
                  <a:srgbClr val="880000"/>
                </a:solidFill>
              </a:rPr>
              <a:t> for loading the address in </a:t>
            </a:r>
            <a:r>
              <a:rPr lang="en-IN" dirty="0" err="1">
                <a:solidFill>
                  <a:srgbClr val="880000"/>
                </a:solidFill>
              </a:rPr>
              <a:t>ptr</a:t>
            </a:r>
            <a:r>
              <a:rPr lang="en-IN" dirty="0">
                <a:solidFill>
                  <a:srgbClr val="000000"/>
                </a:solidFill>
              </a:rPr>
              <a:t> </a:t>
            </a:r>
          </a:p>
          <a:p>
            <a:r>
              <a:rPr lang="en-IN" dirty="0">
                <a:solidFill>
                  <a:srgbClr val="000088"/>
                </a:solidFill>
              </a:rPr>
              <a:t>double</a:t>
            </a:r>
            <a:r>
              <a:rPr lang="en-IN" dirty="0">
                <a:solidFill>
                  <a:srgbClr val="000000"/>
                </a:solidFill>
              </a:rPr>
              <a:t> </a:t>
            </a:r>
            <a:r>
              <a:rPr lang="en-IN" dirty="0">
                <a:solidFill>
                  <a:srgbClr val="666600"/>
                </a:solidFill>
              </a:rPr>
              <a:t>*</a:t>
            </a:r>
            <a:r>
              <a:rPr lang="en-IN" dirty="0">
                <a:solidFill>
                  <a:srgbClr val="000000"/>
                </a:solidFill>
              </a:rPr>
              <a:t> i</a:t>
            </a:r>
            <a:r>
              <a:rPr lang="en-IN" dirty="0">
                <a:solidFill>
                  <a:srgbClr val="666600"/>
                </a:solidFill>
              </a:rPr>
              <a:t>;</a:t>
            </a:r>
            <a:r>
              <a:rPr lang="en-IN" dirty="0">
                <a:solidFill>
                  <a:srgbClr val="000000"/>
                </a:solidFill>
              </a:rPr>
              <a:t>  		</a:t>
            </a:r>
            <a:r>
              <a:rPr lang="en-IN" dirty="0">
                <a:solidFill>
                  <a:srgbClr val="880000"/>
                </a:solidFill>
              </a:rPr>
              <a:t>// declares a pointer i</a:t>
            </a:r>
            <a:r>
              <a:rPr lang="en-IN" dirty="0">
                <a:solidFill>
                  <a:srgbClr val="000000"/>
                </a:solidFill>
              </a:rPr>
              <a:t> </a:t>
            </a:r>
          </a:p>
          <a:p>
            <a:r>
              <a:rPr lang="en-IN" dirty="0">
                <a:solidFill>
                  <a:srgbClr val="000000"/>
                </a:solidFill>
              </a:rPr>
              <a:t>i </a:t>
            </a:r>
            <a:r>
              <a:rPr lang="en-IN" dirty="0">
                <a:solidFill>
                  <a:srgbClr val="666600"/>
                </a:solidFill>
              </a:rPr>
              <a:t>=</a:t>
            </a:r>
            <a:r>
              <a:rPr lang="en-IN" dirty="0">
                <a:solidFill>
                  <a:srgbClr val="000000"/>
                </a:solidFill>
              </a:rPr>
              <a:t> </a:t>
            </a:r>
            <a:r>
              <a:rPr lang="en-IN" dirty="0">
                <a:solidFill>
                  <a:srgbClr val="000088"/>
                </a:solidFill>
              </a:rPr>
              <a:t>new</a:t>
            </a:r>
            <a:r>
              <a:rPr lang="en-IN" dirty="0">
                <a:solidFill>
                  <a:srgbClr val="000000"/>
                </a:solidFill>
              </a:rPr>
              <a:t> </a:t>
            </a:r>
            <a:r>
              <a:rPr lang="en-IN" dirty="0">
                <a:solidFill>
                  <a:srgbClr val="000088"/>
                </a:solidFill>
              </a:rPr>
              <a:t>double</a:t>
            </a:r>
            <a:r>
              <a:rPr lang="en-IN" dirty="0">
                <a:solidFill>
                  <a:srgbClr val="666600"/>
                </a:solidFill>
              </a:rPr>
              <a:t>;</a:t>
            </a:r>
            <a:r>
              <a:rPr lang="en-IN" dirty="0">
                <a:solidFill>
                  <a:srgbClr val="000000"/>
                </a:solidFill>
              </a:rPr>
              <a:t>      </a:t>
            </a:r>
            <a:r>
              <a:rPr lang="en-IN" dirty="0">
                <a:solidFill>
                  <a:srgbClr val="880000"/>
                </a:solidFill>
              </a:rPr>
              <a:t>// dynamically allocate a double and loading the address in i</a:t>
            </a:r>
            <a:endParaRPr lang="en-IN" dirty="0"/>
          </a:p>
        </p:txBody>
      </p:sp>
      <p:sp>
        <p:nvSpPr>
          <p:cNvPr id="4" name="Rectangle 3"/>
          <p:cNvSpPr/>
          <p:nvPr/>
        </p:nvSpPr>
        <p:spPr>
          <a:xfrm>
            <a:off x="631371" y="4760800"/>
            <a:ext cx="11086011" cy="923330"/>
          </a:xfrm>
          <a:prstGeom prst="rect">
            <a:avLst/>
          </a:prstGeom>
        </p:spPr>
        <p:txBody>
          <a:bodyPr wrap="square">
            <a:spAutoFit/>
          </a:bodyPr>
          <a:lstStyle/>
          <a:p>
            <a:pPr algn="just"/>
            <a:r>
              <a:rPr lang="en-IN" dirty="0"/>
              <a:t>In the above example, </a:t>
            </a:r>
          </a:p>
          <a:p>
            <a:pPr marL="285750" indent="-285750" algn="just">
              <a:buFont typeface="Wingdings" pitchFamily="2" charset="2"/>
              <a:buChar char="ü"/>
            </a:pPr>
            <a:r>
              <a:rPr lang="en-IN" dirty="0"/>
              <a:t>we have declared a pointer variable ‘</a:t>
            </a:r>
            <a:r>
              <a:rPr lang="en-IN" dirty="0" err="1"/>
              <a:t>ptr</a:t>
            </a:r>
            <a:r>
              <a:rPr lang="en-IN" dirty="0"/>
              <a:t>’ to integer and initialized it to null. </a:t>
            </a:r>
          </a:p>
          <a:p>
            <a:pPr marL="285750" indent="-285750" algn="just">
              <a:buFont typeface="Wingdings" pitchFamily="2" charset="2"/>
              <a:buChar char="ü"/>
            </a:pPr>
            <a:r>
              <a:rPr lang="en-IN" dirty="0"/>
              <a:t>Using the “new” operator memory  will be allocate to the “</a:t>
            </a:r>
            <a:r>
              <a:rPr lang="en-IN" dirty="0" err="1"/>
              <a:t>ptr</a:t>
            </a:r>
            <a:r>
              <a:rPr lang="en-IN" dirty="0"/>
              <a:t>” variable. </a:t>
            </a:r>
          </a:p>
        </p:txBody>
      </p:sp>
      <p:sp>
        <p:nvSpPr>
          <p:cNvPr id="5" name="Slide Number Placeholder 4">
            <a:extLst>
              <a:ext uri="{FF2B5EF4-FFF2-40B4-BE49-F238E27FC236}">
                <a16:creationId xmlns:a16="http://schemas.microsoft.com/office/drawing/2014/main" id="{BFEA6C92-8C7E-4417-9C46-B32C921E79ED}"/>
              </a:ext>
            </a:extLst>
          </p:cNvPr>
          <p:cNvSpPr>
            <a:spLocks noGrp="1"/>
          </p:cNvSpPr>
          <p:nvPr>
            <p:ph type="sldNum" sz="quarter" idx="12"/>
          </p:nvPr>
        </p:nvSpPr>
        <p:spPr/>
        <p:txBody>
          <a:bodyPr/>
          <a:lstStyle/>
          <a:p>
            <a:fld id="{BBD0BF76-E763-4964-B6E3-972F78D927E1}" type="slidenum">
              <a:rPr lang="en-IN" smtClean="0"/>
              <a:t>9</a:t>
            </a:fld>
            <a:endParaRPr lang="en-IN"/>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1586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1121</TotalTime>
  <Words>2285</Words>
  <Application>Microsoft Office PowerPoint</Application>
  <PresentationFormat>Widescreen</PresentationFormat>
  <Paragraphs>303</Paragraphs>
  <Slides>25</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Century Gothic</vt:lpstr>
      <vt:lpstr>Inter</vt:lpstr>
      <vt:lpstr>Monaco</vt:lpstr>
      <vt:lpstr>Open Sans</vt:lpstr>
      <vt:lpstr>SFMono-Regular</vt:lpstr>
      <vt:lpstr>Times New Roman</vt:lpstr>
      <vt:lpstr>Wingdings</vt:lpstr>
      <vt:lpstr>Gallery</vt:lpstr>
      <vt:lpstr>SDF II(15B11CI211)  EVEN Semester 2021</vt:lpstr>
      <vt:lpstr>Lecture 3 – Dynamic Memory Allocation in C++ using Pointers   </vt:lpstr>
      <vt:lpstr>Memory Allocation</vt:lpstr>
      <vt:lpstr>Ways for memory allocation</vt:lpstr>
      <vt:lpstr>Dynamic Memory Allocation</vt:lpstr>
      <vt:lpstr>Memory Parts in C++ Program</vt:lpstr>
      <vt:lpstr>PowerPoint Presentation</vt:lpstr>
      <vt:lpstr>The “new” Operator</vt:lpstr>
      <vt:lpstr>Allocating space for new</vt:lpstr>
      <vt:lpstr>Dynamic Memory Allocation for Arrays</vt:lpstr>
      <vt:lpstr>Dynamic Memory Allocation for Linked List</vt:lpstr>
      <vt:lpstr>Example: Linked List using new operator</vt:lpstr>
      <vt:lpstr>The Delete Operator </vt:lpstr>
      <vt:lpstr>The Delete Operator</vt:lpstr>
      <vt:lpstr>Malloc()</vt:lpstr>
      <vt:lpstr>Dynamic memory allocation Programming Example:1</vt:lpstr>
      <vt:lpstr>Example 2 : new and delete operators in C++.</vt:lpstr>
      <vt:lpstr>Program Output </vt:lpstr>
      <vt:lpstr>Dynamically Allocating Arrays:  The major use of the concept of dynamic memory allocation is for allocating memory to an array when we have to declare it by specifying its size but are not sure about it. </vt:lpstr>
      <vt:lpstr>PowerPoint Presentation</vt:lpstr>
      <vt:lpstr>PowerPoint Presentation</vt:lpstr>
      <vt:lpstr>Dynamic Memory Allocation for Objects </vt:lpstr>
      <vt:lpstr>PowerPoint Presentation</vt:lpstr>
      <vt:lpstr>The major differences between static and dynamic memory allocations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Neetu Sardana</cp:lastModifiedBy>
  <cp:revision>71</cp:revision>
  <dcterms:created xsi:type="dcterms:W3CDTF">2020-06-20T13:41:26Z</dcterms:created>
  <dcterms:modified xsi:type="dcterms:W3CDTF">2021-01-19T08:53:42Z</dcterms:modified>
</cp:coreProperties>
</file>