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92" r:id="rId2"/>
    <p:sldId id="293" r:id="rId3"/>
    <p:sldId id="269" r:id="rId4"/>
    <p:sldId id="295" r:id="rId5"/>
    <p:sldId id="356" r:id="rId6"/>
    <p:sldId id="306" r:id="rId7"/>
    <p:sldId id="307" r:id="rId8"/>
    <p:sldId id="344" r:id="rId9"/>
    <p:sldId id="348" r:id="rId10"/>
    <p:sldId id="347" r:id="rId11"/>
    <p:sldId id="309" r:id="rId12"/>
    <p:sldId id="311" r:id="rId13"/>
    <p:sldId id="316" r:id="rId14"/>
    <p:sldId id="312" r:id="rId15"/>
    <p:sldId id="345" r:id="rId16"/>
    <p:sldId id="313" r:id="rId17"/>
    <p:sldId id="320" r:id="rId18"/>
    <p:sldId id="346" r:id="rId19"/>
    <p:sldId id="349" r:id="rId20"/>
    <p:sldId id="350" r:id="rId21"/>
    <p:sldId id="351" r:id="rId22"/>
    <p:sldId id="30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590" autoAdjust="0"/>
  </p:normalViewPr>
  <p:slideViewPr>
    <p:cSldViewPr snapToGrid="0">
      <p:cViewPr varScale="1">
        <p:scale>
          <a:sx n="49" d="100"/>
          <a:sy n="49" d="100"/>
        </p:scale>
        <p:origin x="847" y="2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03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B0BA6-A5BD-45AC-B726-77B026F492C5}" type="datetimeFigureOut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64660-8AC5-4635-B88E-59209E16F034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05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22F2-06A1-4266-B0AE-C46330014C56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669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7E9A0-8033-4AE9-ADE6-BD0D889F9BF0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49097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EB9F0-ADC9-4F34-A33B-454DB2D57AEF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60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B09EC5-C060-419D-91A7-6B7DEDFDA7B8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D437BC9-F492-4388-ACDB-AF391015F77E}"/>
              </a:ext>
            </a:extLst>
          </p:cNvPr>
          <p:cNvSpPr/>
          <p:nvPr userDrawn="1"/>
        </p:nvSpPr>
        <p:spPr>
          <a:xfrm>
            <a:off x="11001940" y="113546"/>
            <a:ext cx="9144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B6607E-50CC-4737-A31D-24BF273E41BC}"/>
              </a:ext>
            </a:extLst>
          </p:cNvPr>
          <p:cNvSpPr txBox="1"/>
          <p:nvPr userDrawn="1"/>
        </p:nvSpPr>
        <p:spPr>
          <a:xfrm>
            <a:off x="5317588" y="6386732"/>
            <a:ext cx="2587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2060"/>
                </a:solidFill>
              </a:rPr>
              <a:t>Data Structure 2020</a:t>
            </a:r>
          </a:p>
        </p:txBody>
      </p:sp>
    </p:spTree>
    <p:extLst>
      <p:ext uri="{BB962C8B-B14F-4D97-AF65-F5344CB8AC3E}">
        <p14:creationId xmlns:p14="http://schemas.microsoft.com/office/powerpoint/2010/main" val="1357652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F274B-C24F-4815-971F-C432B0C142A5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42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502B9-D872-4DE0-B0F1-5D09B701163D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029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DB56C-0A85-453C-89FF-C777A1FB2F2A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987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F2B83-BB90-4DD1-8F17-5CAC222618A3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397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DBD90-9D29-444E-B64C-F322145E350D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229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C0FED-27B8-43FA-A7FE-F85FBFEE7356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2083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5BDA9B03-9CE1-4EDC-896D-9FC0FC70943F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030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50C32-9A5D-462C-8052-026B2FB73979}" type="datetime1">
              <a:rPr lang="en-IN" smtClean="0"/>
              <a:pPr/>
              <a:t>27-01-2021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BD0BF76-E763-4964-B6E3-972F78D927E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64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prevue.com/sumita-arora-c-class-12-pdf-solutions/" TargetMode="External"/><Relationship Id="rId2" Type="http://schemas.openxmlformats.org/officeDocument/2006/relationships/hyperlink" Target="https://www.geeksforgeeks.org/access-modifiers-in-c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0" y="998625"/>
            <a:ext cx="8637073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SDF II(15B11CI211)</a:t>
            </a:r>
            <a:br>
              <a:rPr lang="en-US" sz="5400" b="1" dirty="0"/>
            </a:br>
            <a:br>
              <a:rPr lang="en-US" sz="3100" b="1" dirty="0"/>
            </a:br>
            <a:r>
              <a:rPr lang="en-US" sz="3100" dirty="0"/>
              <a:t>EVEN Semester 2021</a:t>
            </a:r>
            <a:endParaRPr lang="en-IN" sz="3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840" y="4871471"/>
            <a:ext cx="9369236" cy="1071095"/>
          </a:xfrm>
        </p:spPr>
        <p:txBody>
          <a:bodyPr>
            <a:noAutofit/>
          </a:bodyPr>
          <a:lstStyle/>
          <a:p>
            <a:pPr algn="ctr"/>
            <a:r>
              <a:rPr lang="en-US" sz="2000" dirty="0"/>
              <a:t>2</a:t>
            </a:r>
            <a:r>
              <a:rPr lang="en-US" sz="2000" baseline="30000" dirty="0"/>
              <a:t>nd</a:t>
            </a:r>
            <a:r>
              <a:rPr lang="en-US" sz="2000" dirty="0"/>
              <a:t>  Semester , First Year</a:t>
            </a:r>
          </a:p>
          <a:p>
            <a:pPr algn="ctr"/>
            <a:r>
              <a:rPr lang="en-US" sz="2000" dirty="0"/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4578" y="2771185"/>
            <a:ext cx="1342836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80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2081" y="992512"/>
            <a:ext cx="9603275" cy="1049235"/>
          </a:xfrm>
        </p:spPr>
        <p:txBody>
          <a:bodyPr/>
          <a:lstStyle/>
          <a:p>
            <a:r>
              <a:rPr lang="en-US" dirty="0"/>
              <a:t>Inside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93669"/>
            <a:ext cx="9603275" cy="3872676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b="1" dirty="0"/>
              <a:t>class Account</a:t>
            </a:r>
          </a:p>
          <a:p>
            <a:pPr algn="just">
              <a:buNone/>
            </a:pPr>
            <a:r>
              <a:rPr lang="en-IN" b="1" dirty="0"/>
              <a:t>	{	 </a:t>
            </a:r>
            <a:r>
              <a:rPr lang="en-IN" b="1" dirty="0" err="1"/>
              <a:t>int</a:t>
            </a:r>
            <a:r>
              <a:rPr lang="en-IN" b="1" dirty="0"/>
              <a:t> account no;</a:t>
            </a:r>
          </a:p>
          <a:p>
            <a:pPr lvl="1" algn="just">
              <a:buNone/>
            </a:pPr>
            <a:r>
              <a:rPr lang="en-IN" b="1" dirty="0"/>
              <a:t>		char type;</a:t>
            </a:r>
          </a:p>
          <a:p>
            <a:pPr lvl="1" algn="just">
              <a:buNone/>
            </a:pPr>
            <a:r>
              <a:rPr lang="en-IN" b="1" dirty="0"/>
              <a:t>		float balance;</a:t>
            </a:r>
          </a:p>
          <a:p>
            <a:pPr lvl="1" algn="just">
              <a:buNone/>
            </a:pPr>
            <a:r>
              <a:rPr lang="en-IN" b="1" dirty="0"/>
              <a:t>		float deposit (float amount)</a:t>
            </a:r>
          </a:p>
          <a:p>
            <a:pPr lvl="1" algn="just">
              <a:buNone/>
            </a:pPr>
            <a:r>
              <a:rPr lang="en-IN" b="1" dirty="0"/>
              <a:t>		{	 balance+= amount;</a:t>
            </a:r>
          </a:p>
          <a:p>
            <a:pPr lvl="1" algn="just">
              <a:buNone/>
            </a:pPr>
            <a:r>
              <a:rPr lang="en-IN" b="1" dirty="0"/>
              <a:t>			return amount;</a:t>
            </a:r>
          </a:p>
          <a:p>
            <a:pPr lvl="1" algn="just">
              <a:buNone/>
            </a:pPr>
            <a:r>
              <a:rPr lang="en-IN" b="1" dirty="0"/>
              <a:t>		}</a:t>
            </a:r>
          </a:p>
          <a:p>
            <a:pPr lvl="1" algn="just">
              <a:buNone/>
            </a:pPr>
            <a:r>
              <a:rPr lang="en-IN" b="1" dirty="0"/>
              <a:t>		float withdraw (float amount)</a:t>
            </a:r>
          </a:p>
          <a:p>
            <a:pPr lvl="1" algn="just">
              <a:buNone/>
            </a:pPr>
            <a:r>
              <a:rPr lang="en-IN" b="1" dirty="0"/>
              <a:t>		{ 	balance-= amount;</a:t>
            </a:r>
          </a:p>
          <a:p>
            <a:pPr lvl="1" algn="just">
              <a:buNone/>
            </a:pPr>
            <a:r>
              <a:rPr lang="en-IN" b="1" dirty="0"/>
              <a:t>			return amount;</a:t>
            </a:r>
          </a:p>
          <a:p>
            <a:pPr lvl="1" algn="just">
              <a:buNone/>
            </a:pPr>
            <a:r>
              <a:rPr lang="en-IN" b="1" dirty="0"/>
              <a:t>		} obj1, obj2</a:t>
            </a:r>
          </a:p>
          <a:p>
            <a:pPr marL="0" indent="0">
              <a:buNone/>
            </a:pPr>
            <a:r>
              <a:rPr lang="en-US" b="1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Specifies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Access modifiers</a:t>
            </a:r>
            <a:r>
              <a:rPr lang="en-US" dirty="0"/>
              <a:t> of </a:t>
            </a:r>
            <a:r>
              <a:rPr lang="en-US" b="1" dirty="0"/>
              <a:t>C++</a:t>
            </a:r>
            <a:r>
              <a:rPr lang="en-US" dirty="0"/>
              <a:t> allows us to determine which class members are accessible to other classes and functions, and which are not. </a:t>
            </a:r>
          </a:p>
          <a:p>
            <a:pPr fontAlgn="base"/>
            <a:r>
              <a:rPr lang="en-US" dirty="0"/>
              <a:t>There are 3 types of access modifiers available in C++: </a:t>
            </a:r>
          </a:p>
          <a:p>
            <a:pPr fontAlgn="base"/>
            <a:r>
              <a:rPr lang="en-US" b="1" dirty="0"/>
              <a:t>Public</a:t>
            </a:r>
            <a:endParaRPr lang="en-US" dirty="0"/>
          </a:p>
          <a:p>
            <a:pPr fontAlgn="base"/>
            <a:r>
              <a:rPr lang="en-US" b="1" dirty="0"/>
              <a:t>Private</a:t>
            </a:r>
            <a:endParaRPr lang="en-US" dirty="0"/>
          </a:p>
          <a:p>
            <a:pPr fontAlgn="base"/>
            <a:r>
              <a:rPr lang="en-US" b="1" dirty="0"/>
              <a:t>Protected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54480"/>
            <a:ext cx="9603275" cy="3911865"/>
          </a:xfrm>
        </p:spPr>
        <p:txBody>
          <a:bodyPr/>
          <a:lstStyle/>
          <a:p>
            <a:r>
              <a:rPr lang="en-US" dirty="0"/>
              <a:t>The data members and member functions declared as public can be accessed by other classes and functions.</a:t>
            </a:r>
          </a:p>
          <a:p>
            <a:r>
              <a:rPr lang="en-US" dirty="0"/>
              <a:t> The public members of a class can be accessed from anywhere in the program using the direct member access operator (.) with the object of that class.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13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303520" y="822960"/>
            <a:ext cx="3058851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void sum()</a:t>
            </a:r>
          </a:p>
          <a:p>
            <a:pPr>
              <a:buNone/>
            </a:pPr>
            <a:r>
              <a:rPr lang="en-US" b="1" dirty="0"/>
              <a:t>    {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total;</a:t>
            </a:r>
          </a:p>
          <a:p>
            <a:pPr>
              <a:buNone/>
            </a:pPr>
            <a:r>
              <a:rPr lang="en-US" b="1" dirty="0"/>
              <a:t>        total=num1+num2;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&lt;&lt;"inside sum";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&lt;&lt;total&lt;&lt;</a:t>
            </a:r>
            <a:r>
              <a:rPr lang="en-US" b="1" dirty="0" err="1"/>
              <a:t>endl</a:t>
            </a:r>
            <a:r>
              <a:rPr lang="en-US" b="1" dirty="0"/>
              <a:t>;    </a:t>
            </a:r>
          </a:p>
          <a:p>
            <a:pPr>
              <a:buNone/>
            </a:pPr>
            <a:r>
              <a:rPr lang="en-US" b="1" dirty="0"/>
              <a:t>        } };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int main() {</a:t>
            </a:r>
          </a:p>
          <a:p>
            <a:pPr>
              <a:buNone/>
            </a:pPr>
            <a:r>
              <a:rPr lang="en-US" b="1" dirty="0"/>
              <a:t>   Test obj1,obj2;</a:t>
            </a:r>
          </a:p>
          <a:p>
            <a:pPr>
              <a:buNone/>
            </a:pPr>
            <a:r>
              <a:rPr lang="en-US" b="1" dirty="0"/>
              <a:t>   </a:t>
            </a:r>
          </a:p>
          <a:p>
            <a:pPr>
              <a:buNone/>
            </a:pPr>
            <a:r>
              <a:rPr lang="en-US" b="1" dirty="0"/>
              <a:t>   obj1.show();</a:t>
            </a:r>
          </a:p>
          <a:p>
            <a:pPr>
              <a:buNone/>
            </a:pPr>
            <a:r>
              <a:rPr lang="en-US" b="1" dirty="0"/>
              <a:t>   obj2.num1=5;</a:t>
            </a:r>
          </a:p>
          <a:p>
            <a:pPr>
              <a:buNone/>
            </a:pPr>
            <a:r>
              <a:rPr lang="en-US" b="1" dirty="0"/>
              <a:t>   obj2.num2=6</a:t>
            </a:r>
          </a:p>
          <a:p>
            <a:pPr>
              <a:buNone/>
            </a:pPr>
            <a:r>
              <a:rPr lang="en-US" b="1" dirty="0"/>
              <a:t>   obj2.sum();</a:t>
            </a:r>
          </a:p>
          <a:p>
            <a:pPr>
              <a:buNone/>
            </a:pPr>
            <a:r>
              <a:rPr lang="en-US" b="1" dirty="0"/>
              <a:t>   return 0;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87246" y="1489166"/>
            <a:ext cx="13356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  <a:p>
            <a:r>
              <a:rPr lang="en-US" dirty="0"/>
              <a:t>num1 = 10</a:t>
            </a:r>
          </a:p>
          <a:p>
            <a:r>
              <a:rPr lang="en-US" dirty="0"/>
              <a:t>num2=20</a:t>
            </a:r>
          </a:p>
          <a:p>
            <a:r>
              <a:rPr lang="en-US" dirty="0"/>
              <a:t>Total=11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5840" y="914400"/>
            <a:ext cx="3995004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#include &lt;iostream&gt;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using namespace std;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class Test {</a:t>
            </a:r>
          </a:p>
          <a:p>
            <a:pPr>
              <a:buNone/>
            </a:pPr>
            <a:r>
              <a:rPr lang="en-US" b="1" dirty="0"/>
              <a:t>public: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num1=10;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num2=20;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void show()</a:t>
            </a:r>
          </a:p>
          <a:p>
            <a:pPr>
              <a:buNone/>
            </a:pPr>
            <a:r>
              <a:rPr lang="en-US" b="1" dirty="0"/>
              <a:t>    {</a:t>
            </a:r>
          </a:p>
          <a:p>
            <a:pPr>
              <a:buNone/>
            </a:pPr>
            <a:r>
              <a:rPr lang="en-US" b="1" dirty="0"/>
              <a:t>       </a:t>
            </a:r>
            <a:r>
              <a:rPr lang="en-US" b="1" dirty="0" err="1"/>
              <a:t>cout</a:t>
            </a:r>
            <a:r>
              <a:rPr lang="en-US" b="1" dirty="0"/>
              <a:t>&lt;&lt;"num1"&lt;&lt;num1&lt;&lt;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&lt;&lt;"num2"&lt;&lt;num2&lt;&lt;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}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/>
              <a:t>   The class members declared as </a:t>
            </a:r>
            <a:r>
              <a:rPr lang="en-US" i="1" dirty="0"/>
              <a:t>private</a:t>
            </a:r>
            <a:r>
              <a:rPr lang="en-US" dirty="0"/>
              <a:t> can be accessed only by the member functions inside the class. </a:t>
            </a:r>
          </a:p>
          <a:p>
            <a:pPr algn="just">
              <a:buNone/>
            </a:pPr>
            <a:r>
              <a:rPr lang="en-US" dirty="0"/>
              <a:t>   They are not allowed to be accessed directly by any object or function outside the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6" name="TextBox 5"/>
          <p:cNvSpPr txBox="1"/>
          <p:nvPr/>
        </p:nvSpPr>
        <p:spPr>
          <a:xfrm>
            <a:off x="5003074" y="444137"/>
            <a:ext cx="305885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public:</a:t>
            </a:r>
          </a:p>
          <a:p>
            <a:pPr>
              <a:buNone/>
            </a:pPr>
            <a:r>
              <a:rPr lang="en-US" b="1" dirty="0"/>
              <a:t>void sum()</a:t>
            </a:r>
          </a:p>
          <a:p>
            <a:pPr>
              <a:buNone/>
            </a:pPr>
            <a:r>
              <a:rPr lang="en-US" b="1" dirty="0"/>
              <a:t>    {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int</a:t>
            </a:r>
            <a:r>
              <a:rPr lang="en-US" b="1" dirty="0"/>
              <a:t> total;</a:t>
            </a:r>
          </a:p>
          <a:p>
            <a:pPr>
              <a:buNone/>
            </a:pPr>
            <a:r>
              <a:rPr lang="en-US" b="1" dirty="0"/>
              <a:t>        total=num1+num2;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&lt;&lt;"inside sum";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&lt;&lt;total&lt;&lt;</a:t>
            </a:r>
            <a:r>
              <a:rPr lang="en-US" b="1" dirty="0" err="1"/>
              <a:t>endl</a:t>
            </a:r>
            <a:r>
              <a:rPr lang="en-US" b="1" dirty="0"/>
              <a:t>;    </a:t>
            </a:r>
          </a:p>
          <a:p>
            <a:pPr>
              <a:buNone/>
            </a:pPr>
            <a:r>
              <a:rPr lang="en-US" b="1" dirty="0"/>
              <a:t>        } };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int main() {</a:t>
            </a:r>
          </a:p>
          <a:p>
            <a:pPr>
              <a:buNone/>
            </a:pPr>
            <a:r>
              <a:rPr lang="en-US" b="1" dirty="0"/>
              <a:t>   Test obj1,obj2;</a:t>
            </a:r>
          </a:p>
          <a:p>
            <a:pPr>
              <a:buNone/>
            </a:pPr>
            <a:r>
              <a:rPr lang="en-US" b="1" dirty="0"/>
              <a:t>   obj1.show();</a:t>
            </a:r>
          </a:p>
          <a:p>
            <a:pPr>
              <a:buNone/>
            </a:pPr>
            <a:r>
              <a:rPr lang="en-US" b="1" dirty="0"/>
              <a:t>    obj2.num1=5;</a:t>
            </a:r>
          </a:p>
          <a:p>
            <a:pPr>
              <a:buNone/>
            </a:pPr>
            <a:r>
              <a:rPr lang="en-US" b="1" dirty="0"/>
              <a:t>    obj2.num2=6</a:t>
            </a:r>
          </a:p>
          <a:p>
            <a:pPr>
              <a:buNone/>
            </a:pPr>
            <a:r>
              <a:rPr lang="en-US" b="1" dirty="0"/>
              <a:t>    obj2.sum();</a:t>
            </a:r>
          </a:p>
          <a:p>
            <a:pPr>
              <a:buNone/>
            </a:pPr>
            <a:r>
              <a:rPr lang="en-US" b="1" dirty="0"/>
              <a:t>   return 0;</a:t>
            </a:r>
          </a:p>
          <a:p>
            <a:pPr>
              <a:buNone/>
            </a:pPr>
            <a:r>
              <a:rPr lang="en-US" b="1" dirty="0"/>
              <a:t>}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04366" y="1175657"/>
            <a:ext cx="257338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Output</a:t>
            </a:r>
          </a:p>
          <a:p>
            <a:r>
              <a:rPr lang="en-US" b="1" dirty="0"/>
              <a:t>error: ‘int Test::num1’ is private within this context </a:t>
            </a:r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1074" y="1097280"/>
            <a:ext cx="399500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#include &lt;</a:t>
            </a:r>
            <a:r>
              <a:rPr lang="en-US" b="1" dirty="0" err="1"/>
              <a:t>iostream</a:t>
            </a:r>
            <a:r>
              <a:rPr lang="en-US" b="1" dirty="0"/>
              <a:t>&gt;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using namespace std;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class Test {</a:t>
            </a:r>
          </a:p>
          <a:p>
            <a:pPr>
              <a:buNone/>
            </a:pPr>
            <a:r>
              <a:rPr lang="en-US" b="1" dirty="0"/>
              <a:t>private:</a:t>
            </a:r>
          </a:p>
          <a:p>
            <a:pPr>
              <a:buNone/>
            </a:pPr>
            <a:r>
              <a:rPr lang="en-US" b="1" dirty="0"/>
              <a:t>    </a:t>
            </a:r>
            <a:r>
              <a:rPr lang="en-US" b="1" dirty="0" err="1"/>
              <a:t>int</a:t>
            </a:r>
            <a:r>
              <a:rPr lang="en-US" b="1" dirty="0"/>
              <a:t> num1=10;</a:t>
            </a:r>
          </a:p>
          <a:p>
            <a:pPr>
              <a:buNone/>
            </a:pPr>
            <a:r>
              <a:rPr lang="en-US" b="1" dirty="0"/>
              <a:t>    int num2=20;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    void show()</a:t>
            </a:r>
          </a:p>
          <a:p>
            <a:pPr>
              <a:buNone/>
            </a:pPr>
            <a:r>
              <a:rPr lang="en-US" b="1" dirty="0"/>
              <a:t>    {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&lt;&lt;"num1"&lt;&lt;num1&lt;&lt;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    </a:t>
            </a:r>
            <a:r>
              <a:rPr lang="en-US" b="1" dirty="0" err="1"/>
              <a:t>cout</a:t>
            </a:r>
            <a:r>
              <a:rPr lang="en-US" b="1" dirty="0"/>
              <a:t>&lt;&lt;"num2"&lt;&lt;num2&lt;&lt;</a:t>
            </a:r>
            <a:r>
              <a:rPr lang="en-US" b="1" dirty="0" err="1"/>
              <a:t>endl</a:t>
            </a:r>
            <a:r>
              <a:rPr lang="en-US" b="1" dirty="0"/>
              <a:t>;</a:t>
            </a:r>
          </a:p>
          <a:p>
            <a:pPr>
              <a:buNone/>
            </a:pPr>
            <a:r>
              <a:rPr lang="en-US" b="1" dirty="0"/>
              <a:t>    }</a:t>
            </a:r>
          </a:p>
          <a:p>
            <a:pPr>
              <a:buNone/>
            </a:pPr>
            <a:r>
              <a:rPr lang="en-US" b="1" dirty="0"/>
              <a:t>  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Protected access modifier is similar to private access modifier means it can’t be accessed outside of it’s class unless with the help of friend class.</a:t>
            </a:r>
          </a:p>
          <a:p>
            <a:pPr algn="just"/>
            <a:r>
              <a:rPr lang="en-US" dirty="0"/>
              <a:t>This can be implemented through inheritance.(discuss it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nested class is a class which is  declared in another class. </a:t>
            </a:r>
          </a:p>
          <a:p>
            <a:r>
              <a:rPr lang="en-US" dirty="0"/>
              <a:t>The nested class is also a member variable of the enclosing class and has the same access rights as the other members.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18</a:t>
            </a:fld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776549" y="809886"/>
            <a:ext cx="4144083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class A {</a:t>
            </a:r>
          </a:p>
          <a:p>
            <a:r>
              <a:rPr lang="en-US" sz="1600" b="1" dirty="0"/>
              <a:t>   public:</a:t>
            </a:r>
          </a:p>
          <a:p>
            <a:r>
              <a:rPr lang="en-US" sz="1600" b="1" dirty="0"/>
              <a:t>   class B {</a:t>
            </a:r>
          </a:p>
          <a:p>
            <a:r>
              <a:rPr lang="en-US" sz="1600" b="1" dirty="0"/>
              <a:t>      private:</a:t>
            </a:r>
          </a:p>
          <a:p>
            <a:r>
              <a:rPr lang="en-US" sz="1600" b="1" dirty="0"/>
              <a:t>      </a:t>
            </a:r>
            <a:r>
              <a:rPr lang="en-US" sz="1600" b="1" dirty="0" err="1"/>
              <a:t>int</a:t>
            </a:r>
            <a:r>
              <a:rPr lang="en-US" sz="1600" b="1" dirty="0"/>
              <a:t> num;</a:t>
            </a:r>
          </a:p>
          <a:p>
            <a:r>
              <a:rPr lang="en-US" sz="1600" b="1" dirty="0"/>
              <a:t>      public:</a:t>
            </a:r>
          </a:p>
          <a:p>
            <a:r>
              <a:rPr lang="en-US" sz="1600" b="1" dirty="0"/>
              <a:t>      void </a:t>
            </a:r>
            <a:r>
              <a:rPr lang="en-US" sz="1600" b="1" dirty="0" err="1"/>
              <a:t>getdata</a:t>
            </a:r>
            <a:r>
              <a:rPr lang="en-US" sz="1600" b="1" dirty="0"/>
              <a:t>(</a:t>
            </a:r>
            <a:r>
              <a:rPr lang="en-US" sz="1600" b="1" dirty="0" err="1"/>
              <a:t>int</a:t>
            </a:r>
            <a:r>
              <a:rPr lang="en-US" sz="1600" b="1" dirty="0"/>
              <a:t> n) {</a:t>
            </a:r>
          </a:p>
          <a:p>
            <a:r>
              <a:rPr lang="en-US" sz="1600" b="1" dirty="0"/>
              <a:t>         num = n;</a:t>
            </a:r>
          </a:p>
          <a:p>
            <a:r>
              <a:rPr lang="en-US" sz="1600" b="1" dirty="0"/>
              <a:t>      }</a:t>
            </a:r>
          </a:p>
          <a:p>
            <a:r>
              <a:rPr lang="en-US" sz="1600" b="1" dirty="0"/>
              <a:t>      void </a:t>
            </a:r>
            <a:r>
              <a:rPr lang="en-US" sz="1600" b="1" dirty="0" err="1"/>
              <a:t>putdata</a:t>
            </a:r>
            <a:r>
              <a:rPr lang="en-US" sz="1600" b="1" dirty="0"/>
              <a:t>() {</a:t>
            </a:r>
          </a:p>
          <a:p>
            <a:r>
              <a:rPr lang="en-US" sz="1600" b="1" dirty="0"/>
              <a:t>         </a:t>
            </a:r>
            <a:r>
              <a:rPr lang="en-US" sz="1600" b="1" dirty="0" err="1"/>
              <a:t>cout</a:t>
            </a:r>
            <a:r>
              <a:rPr lang="en-US" sz="1600" b="1" dirty="0"/>
              <a:t>&lt;&lt;"The number is "&lt;&lt;num;</a:t>
            </a:r>
          </a:p>
          <a:p>
            <a:r>
              <a:rPr lang="en-US" sz="1600" b="1" dirty="0"/>
              <a:t>      }</a:t>
            </a:r>
          </a:p>
          <a:p>
            <a:r>
              <a:rPr lang="en-US" sz="1600" b="1" dirty="0"/>
              <a:t>   };</a:t>
            </a:r>
          </a:p>
          <a:p>
            <a:r>
              <a:rPr lang="en-US" sz="1600" b="1" dirty="0"/>
              <a:t>};</a:t>
            </a:r>
          </a:p>
          <a:p>
            <a:r>
              <a:rPr lang="en-US" sz="1600" b="1" dirty="0" err="1"/>
              <a:t>int</a:t>
            </a:r>
            <a:r>
              <a:rPr lang="en-US" sz="1600" b="1" dirty="0"/>
              <a:t> main() {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cout</a:t>
            </a:r>
            <a:r>
              <a:rPr lang="en-US" sz="1600" b="1" dirty="0"/>
              <a:t>&lt;&lt;"Nested classes in C++"&lt;&lt; 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A :: B </a:t>
            </a:r>
            <a:r>
              <a:rPr lang="en-US" sz="1600" b="1" dirty="0" err="1"/>
              <a:t>obj</a:t>
            </a:r>
            <a:r>
              <a:rPr lang="en-US" sz="1600" b="1" dirty="0"/>
              <a:t>;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obj.getdata</a:t>
            </a:r>
            <a:r>
              <a:rPr lang="en-US" sz="1600" b="1" dirty="0"/>
              <a:t>(9);</a:t>
            </a:r>
          </a:p>
          <a:p>
            <a:r>
              <a:rPr lang="en-US" sz="1600" b="1" dirty="0"/>
              <a:t>   </a:t>
            </a:r>
            <a:r>
              <a:rPr lang="en-US" sz="1600" b="1" dirty="0" err="1"/>
              <a:t>obj.putdata</a:t>
            </a:r>
            <a:r>
              <a:rPr lang="en-US" sz="1600" b="1" dirty="0"/>
              <a:t>();</a:t>
            </a:r>
          </a:p>
          <a:p>
            <a:r>
              <a:rPr lang="en-US" sz="1600" b="1" dirty="0"/>
              <a:t>   return 0;</a:t>
            </a:r>
          </a:p>
          <a:p>
            <a:r>
              <a:rPr lang="en-US" sz="1600" b="1" dirty="0"/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Representation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are the instance of a class.</a:t>
            </a:r>
          </a:p>
          <a:p>
            <a:r>
              <a:rPr lang="en-US" dirty="0"/>
              <a:t>It does not created when we declare class.</a:t>
            </a:r>
          </a:p>
          <a:p>
            <a:r>
              <a:rPr lang="en-US" dirty="0"/>
              <a:t>We create an object for class, using a class as a type </a:t>
            </a:r>
            <a:r>
              <a:rPr lang="en-US" dirty="0" err="1"/>
              <a:t>specifier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For </a:t>
            </a:r>
            <a:r>
              <a:rPr lang="en-US" dirty="0" err="1"/>
              <a:t>eg</a:t>
            </a:r>
            <a:endParaRPr lang="en-US" dirty="0"/>
          </a:p>
          <a:p>
            <a:pPr>
              <a:buNone/>
            </a:pPr>
            <a:r>
              <a:rPr lang="en-US" dirty="0"/>
              <a:t>Account a1,a2;</a:t>
            </a:r>
          </a:p>
          <a:p>
            <a:pPr>
              <a:buNone/>
            </a:pPr>
            <a:r>
              <a:rPr lang="en-US" dirty="0"/>
              <a:t>Account is my class name and it has two objects a1 and a2.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B0E-8F53-4022-A2C7-5A806020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270" y="953325"/>
            <a:ext cx="9603275" cy="640344"/>
          </a:xfrm>
        </p:spPr>
        <p:txBody>
          <a:bodyPr>
            <a:normAutofit/>
          </a:bodyPr>
          <a:lstStyle/>
          <a:p>
            <a:r>
              <a:rPr lang="en-US" dirty="0"/>
              <a:t>Lecture 4 – Classes and Objects in C++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40A35-2D41-4FCE-9DB6-A3A27FA17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650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representation of the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objects allocated memory for the its data members.</a:t>
            </a:r>
          </a:p>
          <a:p>
            <a:r>
              <a:rPr lang="en-US" dirty="0"/>
              <a:t>Members functions are used by the all the object.</a:t>
            </a:r>
          </a:p>
          <a:p>
            <a:r>
              <a:rPr lang="en-US" dirty="0"/>
              <a:t>Member functions are created and store when the class is defined and only once.</a:t>
            </a:r>
          </a:p>
          <a:p>
            <a:r>
              <a:rPr lang="en-US" dirty="0"/>
              <a:t>All objects of the class hold different memory to store there data members as data member can have different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20</a:t>
            </a:fld>
            <a:endParaRPr lang="en-I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1959429" y="744582"/>
            <a:ext cx="5852160" cy="2651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16629" y="1201774"/>
            <a:ext cx="1227908" cy="2155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3979833" y="1223544"/>
            <a:ext cx="1227908" cy="21553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403565" y="796832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deposit()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940644" y="831665"/>
            <a:ext cx="135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withdraw()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12971" y="1018904"/>
            <a:ext cx="180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Account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46366" y="3422470"/>
            <a:ext cx="5865223" cy="26311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21131" y="3474720"/>
            <a:ext cx="97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obj1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233748" y="3840481"/>
            <a:ext cx="1280161" cy="21423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buNone/>
            </a:pPr>
            <a:r>
              <a:rPr lang="en-IN" sz="1600" b="1" dirty="0">
                <a:solidFill>
                  <a:schemeClr val="tx1"/>
                </a:solidFill>
              </a:rPr>
              <a:t>101</a:t>
            </a:r>
          </a:p>
          <a:p>
            <a:pPr algn="just">
              <a:buNone/>
            </a:pPr>
            <a:r>
              <a:rPr lang="en-IN" sz="1600" b="1" dirty="0">
                <a:solidFill>
                  <a:schemeClr val="tx1"/>
                </a:solidFill>
              </a:rPr>
              <a:t>Saving</a:t>
            </a:r>
          </a:p>
          <a:p>
            <a:pPr algn="just">
              <a:buNone/>
            </a:pPr>
            <a:r>
              <a:rPr lang="en-IN" sz="1600" b="1" dirty="0">
                <a:solidFill>
                  <a:schemeClr val="tx1"/>
                </a:solidFill>
              </a:rPr>
              <a:t>20000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32365" y="3553098"/>
            <a:ext cx="96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32366" y="3892731"/>
            <a:ext cx="1306285" cy="21292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102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Current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10000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64777" y="2468880"/>
            <a:ext cx="2638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created when member function are defined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43600" y="4180114"/>
            <a:ext cx="2129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Memory created when objects declared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hlinkClick r:id="rId2"/>
              </a:rPr>
              <a:t>https://www.geeksforgeeks.org/access-modifiers-in-c/</a:t>
            </a:r>
            <a:endParaRPr lang="en-IN" dirty="0"/>
          </a:p>
          <a:p>
            <a:r>
              <a:rPr lang="en-IN" dirty="0">
                <a:hlinkClick r:id="rId3"/>
              </a:rPr>
              <a:t>https://www.techprevue.com/sumita-arora-c-class-12-pdf-solutions/</a:t>
            </a:r>
            <a:endParaRPr lang="en-IN" dirty="0"/>
          </a:p>
          <a:p>
            <a:r>
              <a:rPr lang="en-US" dirty="0"/>
              <a:t>S. </a:t>
            </a:r>
            <a:r>
              <a:rPr lang="en-US" dirty="0" err="1"/>
              <a:t>Arora</a:t>
            </a:r>
            <a:r>
              <a:rPr lang="en-US" dirty="0"/>
              <a:t>, Computer science in C++. 2002</a:t>
            </a:r>
            <a:endParaRPr lang="en-IN" dirty="0"/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4777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88" y="78112"/>
            <a:ext cx="9603275" cy="496654"/>
          </a:xfrm>
        </p:spPr>
        <p:txBody>
          <a:bodyPr>
            <a:normAutofit fontScale="90000"/>
          </a:bodyPr>
          <a:lstStyle/>
          <a:p>
            <a:r>
              <a:rPr lang="en-IN" dirty="0"/>
              <a:t>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007" y="943860"/>
            <a:ext cx="9974610" cy="4359660"/>
          </a:xfrm>
        </p:spPr>
        <p:txBody>
          <a:bodyPr>
            <a:normAutofit fontScale="325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en-US" sz="5500" dirty="0"/>
              <a:t>A </a:t>
            </a:r>
            <a:r>
              <a:rPr lang="en-US" sz="5500" b="1" dirty="0"/>
              <a:t>structure </a:t>
            </a:r>
            <a:r>
              <a:rPr lang="en-US" sz="5500" dirty="0"/>
              <a:t>is a user-defined data type available in C that allows to combining data items of different kinds. Structures are used to represent a record.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US" sz="4900"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5500" b="1" dirty="0"/>
              <a:t>Struct address</a:t>
            </a:r>
          </a:p>
          <a:p>
            <a:pPr lvl="1" algn="just">
              <a:buNone/>
            </a:pPr>
            <a:r>
              <a:rPr lang="en-US" sz="5500" b="1" dirty="0"/>
              <a:t>{ 		</a:t>
            </a:r>
            <a:r>
              <a:rPr lang="en-US" sz="5500" b="1" dirty="0" err="1"/>
              <a:t>int</a:t>
            </a:r>
            <a:r>
              <a:rPr lang="en-US" sz="5500" b="1" dirty="0"/>
              <a:t> </a:t>
            </a:r>
            <a:r>
              <a:rPr lang="en-US" sz="5500" b="1" dirty="0" err="1"/>
              <a:t>houseno</a:t>
            </a:r>
            <a:r>
              <a:rPr lang="en-US" sz="5500" b="1" dirty="0"/>
              <a:t>;</a:t>
            </a:r>
          </a:p>
          <a:p>
            <a:pPr lvl="1" algn="just">
              <a:buNone/>
            </a:pPr>
            <a:r>
              <a:rPr lang="en-US" sz="5500" b="1" dirty="0"/>
              <a:t>		Char area[20]</a:t>
            </a:r>
          </a:p>
          <a:p>
            <a:pPr algn="just">
              <a:buNone/>
            </a:pPr>
            <a:r>
              <a:rPr lang="en-US" sz="5500" b="1" dirty="0"/>
              <a:t>		Char city[20];</a:t>
            </a:r>
          </a:p>
          <a:p>
            <a:pPr algn="just">
              <a:buNone/>
            </a:pPr>
            <a:r>
              <a:rPr lang="en-US" sz="5500" b="1" dirty="0"/>
              <a:t>		Char state[20];</a:t>
            </a:r>
          </a:p>
          <a:p>
            <a:pPr algn="just">
              <a:buNone/>
            </a:pPr>
            <a:r>
              <a:rPr lang="en-US" sz="5500" b="1" dirty="0"/>
              <a:t>	};</a:t>
            </a:r>
          </a:p>
          <a:p>
            <a:pPr algn="just">
              <a:buNone/>
            </a:pPr>
            <a:r>
              <a:rPr lang="en-US" sz="5500" b="1" dirty="0"/>
              <a:t>address a1;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en-IN" sz="2500" b="1" dirty="0"/>
          </a:p>
          <a:p>
            <a:pPr marL="0" indent="0" algn="ctr">
              <a:buNone/>
            </a:pPr>
            <a:r>
              <a:rPr lang="en-IN" b="1" dirty="0"/>
              <a:t>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CD725-2FCF-4EC7-A8D5-901CFCF00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2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688" y="0"/>
            <a:ext cx="9603275" cy="600891"/>
          </a:xfrm>
        </p:spPr>
        <p:txBody>
          <a:bodyPr>
            <a:normAutofit/>
          </a:bodyPr>
          <a:lstStyle/>
          <a:p>
            <a:r>
              <a:rPr lang="en-IN" b="1" cap="all" dirty="0"/>
              <a:t>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065" y="1113677"/>
            <a:ext cx="11410072" cy="532631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1" dirty="0"/>
              <a:t>A class is a way to bind data describing an entity and its associated functions together.</a:t>
            </a:r>
          </a:p>
          <a:p>
            <a:pPr algn="just">
              <a:buNone/>
            </a:pPr>
            <a:r>
              <a:rPr lang="en-IN" dirty="0"/>
              <a:t>	class Account</a:t>
            </a:r>
          </a:p>
          <a:p>
            <a:pPr algn="just">
              <a:buNone/>
            </a:pPr>
            <a:r>
              <a:rPr lang="en-IN" dirty="0"/>
              <a:t>	{	 </a:t>
            </a:r>
            <a:r>
              <a:rPr lang="en-IN" dirty="0" err="1"/>
              <a:t>int</a:t>
            </a:r>
            <a:r>
              <a:rPr lang="en-IN" dirty="0"/>
              <a:t> account no;</a:t>
            </a:r>
          </a:p>
          <a:p>
            <a:pPr lvl="1" algn="just">
              <a:buNone/>
            </a:pPr>
            <a:r>
              <a:rPr lang="en-IN" dirty="0"/>
              <a:t>		char type;</a:t>
            </a:r>
          </a:p>
          <a:p>
            <a:pPr lvl="1" algn="just">
              <a:buNone/>
            </a:pPr>
            <a:r>
              <a:rPr lang="en-IN" dirty="0"/>
              <a:t>		float balance;</a:t>
            </a:r>
          </a:p>
          <a:p>
            <a:pPr lvl="1" algn="just">
              <a:buNone/>
            </a:pPr>
            <a:r>
              <a:rPr lang="en-IN" dirty="0"/>
              <a:t>		float deposit (float amount)</a:t>
            </a:r>
          </a:p>
          <a:p>
            <a:pPr lvl="1" algn="just">
              <a:buNone/>
            </a:pPr>
            <a:r>
              <a:rPr lang="en-IN" dirty="0"/>
              <a:t>		{	 balance+= amount;</a:t>
            </a:r>
          </a:p>
          <a:p>
            <a:pPr lvl="1" algn="just">
              <a:buNone/>
            </a:pPr>
            <a:r>
              <a:rPr lang="en-IN" dirty="0"/>
              <a:t>			return amount;</a:t>
            </a:r>
          </a:p>
          <a:p>
            <a:pPr lvl="1" algn="just">
              <a:buNone/>
            </a:pPr>
            <a:r>
              <a:rPr lang="en-IN" dirty="0"/>
              <a:t>		}</a:t>
            </a:r>
          </a:p>
          <a:p>
            <a:pPr lvl="1" algn="just">
              <a:buNone/>
            </a:pPr>
            <a:r>
              <a:rPr lang="en-IN" dirty="0"/>
              <a:t>		float withdraw (float amount)</a:t>
            </a:r>
          </a:p>
          <a:p>
            <a:pPr lvl="1" algn="just">
              <a:buNone/>
            </a:pPr>
            <a:r>
              <a:rPr lang="en-IN" dirty="0"/>
              <a:t>		{ 	balance-= amount;</a:t>
            </a:r>
          </a:p>
          <a:p>
            <a:pPr lvl="1" algn="just">
              <a:buNone/>
            </a:pPr>
            <a:r>
              <a:rPr lang="en-IN" dirty="0"/>
              <a:t>			return amount;</a:t>
            </a:r>
          </a:p>
          <a:p>
            <a:pPr lvl="1" algn="just">
              <a:buNone/>
            </a:pPr>
            <a:r>
              <a:rPr lang="en-IN" dirty="0"/>
              <a:t>} obj1, obj2</a:t>
            </a:r>
          </a:p>
          <a:p>
            <a:pPr lvl="1" algn="just">
              <a:buNone/>
            </a:pPr>
            <a:endParaRPr lang="en-IN" dirty="0"/>
          </a:p>
          <a:p>
            <a:pPr lvl="1" algn="just">
              <a:buNone/>
            </a:pPr>
            <a:endParaRPr lang="en-IN" dirty="0"/>
          </a:p>
          <a:p>
            <a:pPr algn="just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055326" y="6413863"/>
            <a:ext cx="2991394" cy="3135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5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Comparative analysis of Structure and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672046"/>
            <a:ext cx="10210520" cy="423263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400" dirty="0"/>
              <a:t>The main difference between structures and classes is that by default, all member of the structure are </a:t>
            </a:r>
            <a:r>
              <a:rPr lang="en-US" sz="2400" b="1" dirty="0"/>
              <a:t>public</a:t>
            </a:r>
            <a:r>
              <a:rPr lang="en-US" sz="2400" dirty="0"/>
              <a:t> but in class all member are by default are </a:t>
            </a:r>
            <a:r>
              <a:rPr lang="en-US" sz="2400" b="1" dirty="0"/>
              <a:t>private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A structure is considered as the </a:t>
            </a:r>
            <a:r>
              <a:rPr lang="en-US" sz="2400" b="1" dirty="0"/>
              <a:t>value</a:t>
            </a:r>
            <a:r>
              <a:rPr lang="en-US" sz="2400" dirty="0"/>
              <a:t> type whereas, a class is a </a:t>
            </a:r>
            <a:r>
              <a:rPr lang="en-US" sz="2400" b="1" dirty="0"/>
              <a:t>reference </a:t>
            </a:r>
            <a:r>
              <a:rPr lang="en-US" sz="2400" dirty="0"/>
              <a:t>type.</a:t>
            </a:r>
          </a:p>
          <a:p>
            <a:pPr algn="just"/>
            <a:r>
              <a:rPr lang="en-US" sz="2400" dirty="0"/>
              <a:t>No structure member can have a </a:t>
            </a:r>
            <a:r>
              <a:rPr lang="en-US" sz="2400" b="1" dirty="0"/>
              <a:t>null value</a:t>
            </a:r>
            <a:r>
              <a:rPr lang="en-US" sz="2400" dirty="0"/>
              <a:t>. Conversely, the variables of a class can have </a:t>
            </a:r>
            <a:r>
              <a:rPr lang="en-US" sz="2400" b="1" dirty="0"/>
              <a:t>null values.</a:t>
            </a:r>
          </a:p>
          <a:p>
            <a:pPr algn="just"/>
            <a:r>
              <a:rPr lang="en-US" sz="2400" dirty="0"/>
              <a:t>In order to initialize the member of a class, t</a:t>
            </a:r>
            <a:r>
              <a:rPr lang="en-US" sz="2400" b="1" dirty="0"/>
              <a:t>he constructors and destructors</a:t>
            </a:r>
            <a:r>
              <a:rPr lang="en-US" sz="2400" dirty="0"/>
              <a:t> are used. but in the structure can initialize its members </a:t>
            </a:r>
            <a:r>
              <a:rPr lang="en-US" sz="2400" b="1" dirty="0"/>
              <a:t>automatically.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</a:t>
            </a:r>
          </a:p>
          <a:p>
            <a:r>
              <a:rPr lang="en-US" dirty="0"/>
              <a:t>Member functions</a:t>
            </a:r>
          </a:p>
          <a:p>
            <a:r>
              <a:rPr lang="en-US" dirty="0"/>
              <a:t>Program access</a:t>
            </a:r>
          </a:p>
          <a:p>
            <a:r>
              <a:rPr lang="en-US" dirty="0"/>
              <a:t>Class tag-name</a:t>
            </a:r>
          </a:p>
          <a:p>
            <a:r>
              <a:rPr lang="en-US" dirty="0"/>
              <a:t>Class definition</a:t>
            </a:r>
          </a:p>
          <a:p>
            <a:r>
              <a:rPr lang="en-US" dirty="0"/>
              <a:t>Class method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6</a:t>
            </a:fld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502229"/>
            <a:ext cx="9603275" cy="3964116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class </a:t>
            </a:r>
            <a:r>
              <a:rPr lang="en-US" b="1" dirty="0" err="1"/>
              <a:t>class</a:t>
            </a:r>
            <a:r>
              <a:rPr lang="en-US" b="1" dirty="0"/>
              <a:t>-name</a:t>
            </a:r>
          </a:p>
          <a:p>
            <a:pPr>
              <a:buNone/>
            </a:pPr>
            <a:r>
              <a:rPr lang="en-US" dirty="0"/>
              <a:t>{</a:t>
            </a:r>
          </a:p>
          <a:p>
            <a:pPr lvl="1">
              <a:buNone/>
            </a:pPr>
            <a:r>
              <a:rPr lang="en-US" dirty="0"/>
              <a:t>private:</a:t>
            </a:r>
          </a:p>
          <a:p>
            <a:pPr lvl="1">
              <a:buNone/>
            </a:pPr>
            <a:r>
              <a:rPr lang="en-US" dirty="0"/>
              <a:t>[variable declaration]</a:t>
            </a:r>
          </a:p>
          <a:p>
            <a:pPr lvl="1">
              <a:buNone/>
            </a:pPr>
            <a:r>
              <a:rPr lang="en-US" dirty="0"/>
              <a:t>[function declaration]</a:t>
            </a:r>
          </a:p>
          <a:p>
            <a:pPr lvl="1">
              <a:buNone/>
            </a:pPr>
            <a:r>
              <a:rPr lang="en-US" dirty="0"/>
              <a:t>protected:</a:t>
            </a:r>
          </a:p>
          <a:p>
            <a:pPr lvl="1">
              <a:buNone/>
            </a:pPr>
            <a:r>
              <a:rPr lang="en-US" dirty="0"/>
              <a:t>[variable declaration]</a:t>
            </a:r>
          </a:p>
          <a:p>
            <a:pPr lvl="1">
              <a:buNone/>
            </a:pPr>
            <a:r>
              <a:rPr lang="en-US" dirty="0"/>
              <a:t>[function declaration]</a:t>
            </a:r>
          </a:p>
          <a:p>
            <a:pPr lvl="1">
              <a:buNone/>
            </a:pPr>
            <a:r>
              <a:rPr lang="en-US" dirty="0"/>
              <a:t>public: </a:t>
            </a:r>
          </a:p>
          <a:p>
            <a:pPr lvl="1">
              <a:buNone/>
            </a:pPr>
            <a:r>
              <a:rPr lang="en-US" dirty="0"/>
              <a:t>[variable declaration]</a:t>
            </a:r>
          </a:p>
          <a:p>
            <a:pPr lvl="1">
              <a:buNone/>
            </a:pPr>
            <a:r>
              <a:rPr lang="en-US" dirty="0"/>
              <a:t>[function declaration]</a:t>
            </a:r>
          </a:p>
          <a:p>
            <a:pPr lvl="1">
              <a:buNone/>
            </a:pPr>
            <a:r>
              <a:rPr lang="en-US" dirty="0"/>
              <a:t>}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Outside the class</a:t>
            </a:r>
          </a:p>
          <a:p>
            <a:r>
              <a:rPr lang="en-US" dirty="0"/>
              <a:t>Inside the class.</a:t>
            </a:r>
          </a:p>
          <a:p>
            <a:r>
              <a:rPr lang="en-US" dirty="0"/>
              <a:t>To declare method outside the class we used scope resolution operator(:</a:t>
            </a:r>
            <a:r>
              <a:rPr lang="en-US" dirty="0">
                <a:sym typeface="Wingdings" pitchFamily="2" charset="2"/>
              </a:rPr>
              <a:t>:)</a:t>
            </a:r>
          </a:p>
          <a:p>
            <a:pPr>
              <a:buNone/>
            </a:pPr>
            <a:r>
              <a:rPr lang="en-US" dirty="0" err="1">
                <a:sym typeface="Wingdings" pitchFamily="2" charset="2"/>
              </a:rPr>
              <a:t>Eg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b="1" dirty="0">
                <a:sym typeface="Wingdings" pitchFamily="2" charset="2"/>
              </a:rPr>
              <a:t>return-type class-name::function name</a:t>
            </a:r>
          </a:p>
          <a:p>
            <a:pPr>
              <a:buNone/>
            </a:pPr>
            <a:r>
              <a:rPr lang="en-US" b="1" dirty="0">
                <a:sym typeface="Wingdings" pitchFamily="2" charset="2"/>
              </a:rPr>
              <a:t>float Account:: loan()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Outside the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1397726"/>
            <a:ext cx="9603275" cy="4068619"/>
          </a:xfrm>
        </p:spPr>
        <p:txBody>
          <a:bodyPr>
            <a:normAutofit fontScale="77500" lnSpcReduction="20000"/>
          </a:bodyPr>
          <a:lstStyle/>
          <a:p>
            <a:pPr algn="just">
              <a:buNone/>
            </a:pPr>
            <a:r>
              <a:rPr lang="en-IN" b="1" dirty="0"/>
              <a:t>class Account</a:t>
            </a:r>
          </a:p>
          <a:p>
            <a:pPr algn="just">
              <a:buNone/>
            </a:pPr>
            <a:r>
              <a:rPr lang="en-IN" b="1" dirty="0"/>
              <a:t>	{	 </a:t>
            </a:r>
            <a:r>
              <a:rPr lang="en-IN" b="1" dirty="0" err="1"/>
              <a:t>int</a:t>
            </a:r>
            <a:r>
              <a:rPr lang="en-IN" b="1" dirty="0"/>
              <a:t> account no;</a:t>
            </a:r>
          </a:p>
          <a:p>
            <a:pPr lvl="1" algn="just">
              <a:buNone/>
            </a:pPr>
            <a:r>
              <a:rPr lang="en-IN" b="1" dirty="0"/>
              <a:t>		char type;</a:t>
            </a:r>
          </a:p>
          <a:p>
            <a:pPr lvl="1" algn="just">
              <a:buNone/>
            </a:pPr>
            <a:r>
              <a:rPr lang="en-IN" b="1" dirty="0"/>
              <a:t>		float balance;</a:t>
            </a:r>
          </a:p>
          <a:p>
            <a:pPr lvl="1" algn="just">
              <a:buNone/>
            </a:pPr>
            <a:r>
              <a:rPr lang="en-IN" b="1" dirty="0"/>
              <a:t>};</a:t>
            </a:r>
          </a:p>
          <a:p>
            <a:pPr lvl="1" algn="just">
              <a:buNone/>
            </a:pPr>
            <a:endParaRPr lang="en-IN" b="1" dirty="0"/>
          </a:p>
          <a:p>
            <a:pPr lvl="1" algn="just">
              <a:buNone/>
            </a:pPr>
            <a:r>
              <a:rPr lang="en-IN" b="1" dirty="0"/>
              <a:t>		float  Account :: deposit (float amount)</a:t>
            </a:r>
          </a:p>
          <a:p>
            <a:pPr lvl="1" algn="just">
              <a:buNone/>
            </a:pPr>
            <a:r>
              <a:rPr lang="en-IN" b="1" dirty="0"/>
              <a:t>		{	 balance+= amount;</a:t>
            </a:r>
          </a:p>
          <a:p>
            <a:pPr lvl="1" algn="just">
              <a:buNone/>
            </a:pPr>
            <a:r>
              <a:rPr lang="en-IN" b="1" dirty="0"/>
              <a:t>			return amount;</a:t>
            </a:r>
          </a:p>
          <a:p>
            <a:pPr lvl="1" algn="just">
              <a:buNone/>
            </a:pPr>
            <a:r>
              <a:rPr lang="en-IN" b="1" dirty="0"/>
              <a:t>		}</a:t>
            </a:r>
          </a:p>
          <a:p>
            <a:pPr lvl="1" algn="just">
              <a:buNone/>
            </a:pPr>
            <a:r>
              <a:rPr lang="en-IN" b="1" dirty="0"/>
              <a:t>		float Account :: withdraw (float amount)</a:t>
            </a:r>
          </a:p>
          <a:p>
            <a:pPr lvl="1" algn="just">
              <a:buNone/>
            </a:pPr>
            <a:r>
              <a:rPr lang="en-IN" b="1" dirty="0"/>
              <a:t>		{ 	balance-= amount;</a:t>
            </a:r>
          </a:p>
          <a:p>
            <a:pPr lvl="1" algn="just">
              <a:buNone/>
            </a:pPr>
            <a:r>
              <a:rPr lang="en-IN" b="1" dirty="0"/>
              <a:t>			return amount;</a:t>
            </a:r>
          </a:p>
          <a:p>
            <a:pPr lvl="1" algn="just">
              <a:buNone/>
            </a:pPr>
            <a:r>
              <a:rPr lang="en-IN" b="1" dirty="0"/>
              <a:t>		} 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5694</TotalTime>
  <Words>1284</Words>
  <Application>Microsoft Office PowerPoint</Application>
  <PresentationFormat>Widescreen</PresentationFormat>
  <Paragraphs>258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Century Gothic</vt:lpstr>
      <vt:lpstr>Wingdings</vt:lpstr>
      <vt:lpstr>Gallery</vt:lpstr>
      <vt:lpstr>SDF II(15B11CI211)  EVEN Semester 2021</vt:lpstr>
      <vt:lpstr>Lecture 4 – Classes and Objects in C++</vt:lpstr>
      <vt:lpstr>Structure</vt:lpstr>
      <vt:lpstr>Class</vt:lpstr>
      <vt:lpstr>Comparative analysis of Structure and Class</vt:lpstr>
      <vt:lpstr>Declaration of class</vt:lpstr>
      <vt:lpstr>Definition of class</vt:lpstr>
      <vt:lpstr>Class Method Definition</vt:lpstr>
      <vt:lpstr>Outside the class</vt:lpstr>
      <vt:lpstr>Inside the class</vt:lpstr>
      <vt:lpstr>Access Specifies of Class</vt:lpstr>
      <vt:lpstr>Public</vt:lpstr>
      <vt:lpstr>PowerPoint Presentation</vt:lpstr>
      <vt:lpstr>Private</vt:lpstr>
      <vt:lpstr>PowerPoint Presentation</vt:lpstr>
      <vt:lpstr>Protected</vt:lpstr>
      <vt:lpstr>Nested Classes</vt:lpstr>
      <vt:lpstr>PowerPoint Presentation</vt:lpstr>
      <vt:lpstr>Internal Representation of Objects</vt:lpstr>
      <vt:lpstr>Memory representation of the objects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Title</dc:title>
  <dc:creator>Shefali</dc:creator>
  <cp:lastModifiedBy>Neetu Sardana</cp:lastModifiedBy>
  <cp:revision>117</cp:revision>
  <dcterms:created xsi:type="dcterms:W3CDTF">2020-06-20T13:41:26Z</dcterms:created>
  <dcterms:modified xsi:type="dcterms:W3CDTF">2021-01-27T07:06:27Z</dcterms:modified>
</cp:coreProperties>
</file>