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92" r:id="rId2"/>
    <p:sldId id="293" r:id="rId3"/>
    <p:sldId id="360" r:id="rId4"/>
    <p:sldId id="361" r:id="rId5"/>
    <p:sldId id="352" r:id="rId6"/>
    <p:sldId id="354" r:id="rId7"/>
    <p:sldId id="355" r:id="rId8"/>
    <p:sldId id="362" r:id="rId9"/>
    <p:sldId id="363" r:id="rId10"/>
    <p:sldId id="365" r:id="rId11"/>
    <p:sldId id="366" r:id="rId12"/>
    <p:sldId id="356" r:id="rId13"/>
    <p:sldId id="357" r:id="rId14"/>
    <p:sldId id="309" r:id="rId15"/>
    <p:sldId id="311" r:id="rId16"/>
    <p:sldId id="35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84409" autoAdjust="0"/>
  </p:normalViewPr>
  <p:slideViewPr>
    <p:cSldViewPr snapToGrid="0">
      <p:cViewPr varScale="1">
        <p:scale>
          <a:sx n="44" d="100"/>
          <a:sy n="44" d="100"/>
        </p:scale>
        <p:origin x="1053" y="51"/>
      </p:cViewPr>
      <p:guideLst>
        <p:guide orient="horz" pos="2160"/>
        <p:guide pos="3840"/>
      </p:guideLst>
    </p:cSldViewPr>
  </p:slideViewPr>
  <p:outlineViewPr>
    <p:cViewPr>
      <p:scale>
        <a:sx n="33" d="100"/>
        <a:sy n="33" d="100"/>
      </p:scale>
      <p:origin x="0" y="1038"/>
    </p:cViewPr>
  </p:outlineViewPr>
  <p:notesTextViewPr>
    <p:cViewPr>
      <p:scale>
        <a:sx n="1" d="1"/>
        <a:sy n="1" d="1"/>
      </p:scale>
      <p:origin x="0" y="0"/>
    </p:cViewPr>
  </p:notesTextViewPr>
  <p:notesViewPr>
    <p:cSldViewPr snapToGrid="0">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EB0BA6-A5BD-45AC-B726-77B026F492C5}" type="datetimeFigureOut">
              <a:rPr lang="en-IN" smtClean="0"/>
              <a:pPr/>
              <a:t>02-02-2021</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064660-8AC5-4635-B88E-59209E16F034}" type="slidenum">
              <a:rPr lang="en-IN" smtClean="0"/>
              <a:pPr/>
              <a:t>‹#›</a:t>
            </a:fld>
            <a:endParaRPr lang="en-IN"/>
          </a:p>
        </p:txBody>
      </p:sp>
    </p:spTree>
    <p:extLst>
      <p:ext uri="{BB962C8B-B14F-4D97-AF65-F5344CB8AC3E}">
        <p14:creationId xmlns:p14="http://schemas.microsoft.com/office/powerpoint/2010/main" val="22598054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 the above case, a programmer has not defined any constructor, therefore, the statement </a:t>
            </a:r>
            <a:r>
              <a:rPr lang="en-US" b="1" dirty="0"/>
              <a:t>Demo d2 = d1;</a:t>
            </a:r>
            <a:r>
              <a:rPr lang="en-US" dirty="0"/>
              <a:t> calls the default constructor defined by the compiler. The default constructor creates the exact copy or shallow copy of the existing object. Thus, the pointer p of both the objects point to the same memory location. Therefore, when the memory of a field is freed, the memory of another field is also automatically freed as both the fields point to the same memory location. This problem is solved by the </a:t>
            </a:r>
            <a:r>
              <a:rPr lang="en-US" b="1" dirty="0"/>
              <a:t>user-defined constructor</a:t>
            </a:r>
            <a:r>
              <a:rPr lang="en-US" dirty="0"/>
              <a:t> that creates the </a:t>
            </a:r>
            <a:r>
              <a:rPr lang="en-US" b="1" dirty="0"/>
              <a:t>Deep copy</a:t>
            </a:r>
            <a:r>
              <a:rPr lang="en-US" dirty="0"/>
              <a:t>.</a:t>
            </a:r>
          </a:p>
          <a:p>
            <a:endParaRPr lang="en-US" dirty="0"/>
          </a:p>
        </p:txBody>
      </p:sp>
      <p:sp>
        <p:nvSpPr>
          <p:cNvPr id="4" name="Slide Number Placeholder 3"/>
          <p:cNvSpPr>
            <a:spLocks noGrp="1"/>
          </p:cNvSpPr>
          <p:nvPr>
            <p:ph type="sldNum" sz="quarter" idx="10"/>
          </p:nvPr>
        </p:nvSpPr>
        <p:spPr/>
        <p:txBody>
          <a:bodyPr/>
          <a:lstStyle/>
          <a:p>
            <a:fld id="{04064660-8AC5-4635-B88E-59209E16F034}" type="slidenum">
              <a:rPr lang="en-IN" smtClean="0"/>
              <a:pPr/>
              <a:t>9</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 the above case, a programmer has defined its own constructor, therefore the statement </a:t>
            </a:r>
            <a:r>
              <a:rPr lang="en-US" b="1" dirty="0"/>
              <a:t>Demo d2 = d1;</a:t>
            </a:r>
            <a:r>
              <a:rPr lang="en-US" dirty="0"/>
              <a:t> calls the copy constructor defined by the user. It creates the exact copy of the value types data and the object pointed by the pointer p. Deep copy does not create the copy of a reference type variable.</a:t>
            </a:r>
          </a:p>
          <a:p>
            <a:endParaRPr lang="en-US" dirty="0"/>
          </a:p>
        </p:txBody>
      </p:sp>
      <p:sp>
        <p:nvSpPr>
          <p:cNvPr id="4" name="Slide Number Placeholder 3"/>
          <p:cNvSpPr>
            <a:spLocks noGrp="1"/>
          </p:cNvSpPr>
          <p:nvPr>
            <p:ph type="sldNum" sz="quarter" idx="10"/>
          </p:nvPr>
        </p:nvSpPr>
        <p:spPr/>
        <p:txBody>
          <a:bodyPr/>
          <a:lstStyle/>
          <a:p>
            <a:fld id="{04064660-8AC5-4635-B88E-59209E16F034}" type="slidenum">
              <a:rPr lang="en-IN" smtClean="0"/>
              <a:pPr/>
              <a:t>11</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04064660-8AC5-4635-B88E-59209E16F034}" type="slidenum">
              <a:rPr lang="en-IN" smtClean="0"/>
              <a:pPr/>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B1922F2-06A1-4266-B0AE-C46330014C56}" type="datetime1">
              <a:rPr lang="en-IN" smtClean="0"/>
              <a:pPr/>
              <a:t>02-02-2021</a:t>
            </a:fld>
            <a:endParaRPr lang="en-IN"/>
          </a:p>
        </p:txBody>
      </p:sp>
      <p:sp>
        <p:nvSpPr>
          <p:cNvPr id="5" name="Footer Placeholder 4"/>
          <p:cNvSpPr>
            <a:spLocks noGrp="1"/>
          </p:cNvSpPr>
          <p:nvPr>
            <p:ph type="ftr" sz="quarter" idx="11"/>
          </p:nvPr>
        </p:nvSpPr>
        <p:spPr>
          <a:xfrm>
            <a:off x="1127124" y="329307"/>
            <a:ext cx="5943668" cy="309201"/>
          </a:xfrm>
        </p:spPr>
        <p:txBody>
          <a:bodyPr/>
          <a:lstStyle/>
          <a:p>
            <a:endParaRPr lang="en-IN"/>
          </a:p>
        </p:txBody>
      </p:sp>
      <p:sp>
        <p:nvSpPr>
          <p:cNvPr id="6" name="Slide Number Placeholder 5"/>
          <p:cNvSpPr>
            <a:spLocks noGrp="1"/>
          </p:cNvSpPr>
          <p:nvPr>
            <p:ph type="sldNum" sz="quarter" idx="12"/>
          </p:nvPr>
        </p:nvSpPr>
        <p:spPr>
          <a:xfrm>
            <a:off x="9924392" y="134930"/>
            <a:ext cx="811019" cy="503578"/>
          </a:xfrm>
        </p:spPr>
        <p:txBody>
          <a:bodyPr/>
          <a:lstStyle/>
          <a:p>
            <a:fld id="{BBD0BF76-E763-4964-B6E3-972F78D927E1}" type="slidenum">
              <a:rPr lang="en-IN" smtClean="0"/>
              <a:pPr/>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546695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07E9A0-8033-4AE9-ADE6-BD0D889F9BF0}" type="datetime1">
              <a:rPr lang="en-IN" smtClean="0"/>
              <a:pPr/>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D0BF76-E763-4964-B6E3-972F78D927E1}" type="slidenum">
              <a:rPr lang="en-IN" smtClean="0"/>
              <a:pPr/>
              <a:t>‹#›</a:t>
            </a:fld>
            <a:endParaRPr lang="en-IN"/>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049097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2EB9F0-ADC9-4F34-A33B-454DB2D57AEF}" type="datetime1">
              <a:rPr lang="en-IN" smtClean="0"/>
              <a:pPr/>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D0BF76-E763-4964-B6E3-972F78D927E1}" type="slidenum">
              <a:rPr lang="en-IN" smtClean="0"/>
              <a:pPr/>
              <a:t>‹#›</a:t>
            </a:fld>
            <a:endParaRPr lang="en-IN"/>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581601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78B09EC5-C060-419D-91A7-6B7DEDFDA7B8}" type="datetime1">
              <a:rPr lang="en-IN" smtClean="0"/>
              <a:pPr/>
              <a:t>02-02-2021</a:t>
            </a:fld>
            <a:endParaRPr lang="en-IN"/>
          </a:p>
        </p:txBody>
      </p:sp>
      <p:sp>
        <p:nvSpPr>
          <p:cNvPr id="5" name="Footer Placeholder 4"/>
          <p:cNvSpPr>
            <a:spLocks noGrp="1"/>
          </p:cNvSpPr>
          <p:nvPr>
            <p:ph type="ftr" sz="quarter" idx="11"/>
          </p:nvPr>
        </p:nvSpPr>
        <p:spPr/>
        <p:txBody>
          <a:bodyPr/>
          <a:lstStyle>
            <a:lvl1pPr>
              <a:defRPr sz="1200"/>
            </a:lvl1pPr>
          </a:lstStyle>
          <a:p>
            <a:endParaRPr lang="en-IN"/>
          </a:p>
        </p:txBody>
      </p:sp>
      <p:sp>
        <p:nvSpPr>
          <p:cNvPr id="6" name="Slide Number Placeholder 5"/>
          <p:cNvSpPr>
            <a:spLocks noGrp="1"/>
          </p:cNvSpPr>
          <p:nvPr>
            <p:ph type="sldNum" sz="quarter" idx="12"/>
          </p:nvPr>
        </p:nvSpPr>
        <p:spPr/>
        <p:txBody>
          <a:bodyPr/>
          <a:lstStyle/>
          <a:p>
            <a:fld id="{BBD0BF76-E763-4964-B6E3-972F78D927E1}" type="slidenum">
              <a:rPr lang="en-IN" smtClean="0"/>
              <a:pPr/>
              <a:t>‹#›</a:t>
            </a:fld>
            <a:endParaRPr lang="en-IN"/>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
        <p:nvSpPr>
          <p:cNvPr id="9" name="Rectangle 8">
            <a:extLst>
              <a:ext uri="{FF2B5EF4-FFF2-40B4-BE49-F238E27FC236}">
                <a16:creationId xmlns:a16="http://schemas.microsoft.com/office/drawing/2014/main" id="{ED437BC9-F492-4388-ACDB-AF391015F77E}"/>
              </a:ext>
            </a:extLst>
          </p:cNvPr>
          <p:cNvSpPr/>
          <p:nvPr userDrawn="1"/>
        </p:nvSpPr>
        <p:spPr>
          <a:xfrm>
            <a:off x="11001940" y="113546"/>
            <a:ext cx="914400" cy="914400"/>
          </a:xfrm>
          <a:prstGeom prst="rect">
            <a:avLst/>
          </a:prstGeom>
          <a:blipFill>
            <a:blip r:embed="rId3" cstate="prin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37B6607E-50CC-4737-A31D-24BF273E41BC}"/>
              </a:ext>
            </a:extLst>
          </p:cNvPr>
          <p:cNvSpPr txBox="1"/>
          <p:nvPr userDrawn="1"/>
        </p:nvSpPr>
        <p:spPr>
          <a:xfrm>
            <a:off x="5317588" y="6386732"/>
            <a:ext cx="2587568" cy="400110"/>
          </a:xfrm>
          <a:prstGeom prst="rect">
            <a:avLst/>
          </a:prstGeom>
          <a:noFill/>
        </p:spPr>
        <p:txBody>
          <a:bodyPr wrap="none" rtlCol="0">
            <a:spAutoFit/>
          </a:bodyPr>
          <a:lstStyle/>
          <a:p>
            <a:r>
              <a:rPr lang="en-IN" sz="2000" b="1" dirty="0">
                <a:solidFill>
                  <a:srgbClr val="002060"/>
                </a:solidFill>
              </a:rPr>
              <a:t>Data Structure 2020</a:t>
            </a:r>
          </a:p>
        </p:txBody>
      </p:sp>
    </p:spTree>
    <p:extLst>
      <p:ext uri="{BB962C8B-B14F-4D97-AF65-F5344CB8AC3E}">
        <p14:creationId xmlns:p14="http://schemas.microsoft.com/office/powerpoint/2010/main" val="1357652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A6F274B-C24F-4815-971F-C432B0C142A5}" type="datetime1">
              <a:rPr lang="en-IN" smtClean="0"/>
              <a:pPr/>
              <a:t>02-02-2021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BD0BF76-E763-4964-B6E3-972F78D927E1}" type="slidenum">
              <a:rPr lang="en-IN" smtClean="0"/>
              <a:pPr/>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524224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B6502B9-D872-4DE0-B0F1-5D09B701163D}" type="datetime1">
              <a:rPr lang="en-IN" smtClean="0"/>
              <a:pPr/>
              <a:t>02-02-2021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D0BF76-E763-4964-B6E3-972F78D927E1}" type="slidenum">
              <a:rPr lang="en-IN" smtClean="0"/>
              <a:pPr/>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570293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5DB56C-0A85-453C-89FF-C777A1FB2F2A}" type="datetime1">
              <a:rPr lang="en-IN" smtClean="0"/>
              <a:pPr/>
              <a:t>02-02-2021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BD0BF76-E763-4964-B6E3-972F78D927E1}" type="slidenum">
              <a:rPr lang="en-IN" smtClean="0"/>
              <a:pPr/>
              <a:t>‹#›</a:t>
            </a:fld>
            <a:endParaRPr lang="en-IN"/>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5198700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9DF2B83-BB90-4DD1-8F17-5CAC222618A3}" type="datetime1">
              <a:rPr lang="en-IN" smtClean="0"/>
              <a:pPr/>
              <a:t>02-02-2021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BD0BF76-E763-4964-B6E3-972F78D927E1}" type="slidenum">
              <a:rPr lang="en-IN" smtClean="0"/>
              <a:pPr/>
              <a:t>‹#›</a:t>
            </a:fld>
            <a:endParaRPr lang="en-IN"/>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23972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BDBD90-9D29-444E-B64C-F322145E350D}" type="datetime1">
              <a:rPr lang="en-IN" smtClean="0"/>
              <a:pPr/>
              <a:t>02-02-2021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BD0BF76-E763-4964-B6E3-972F78D927E1}" type="slidenum">
              <a:rPr lang="en-IN" smtClean="0"/>
              <a:pPr/>
              <a:t>‹#›</a:t>
            </a:fld>
            <a:endParaRPr lang="en-IN"/>
          </a:p>
        </p:txBody>
      </p:sp>
    </p:spTree>
    <p:extLst>
      <p:ext uri="{BB962C8B-B14F-4D97-AF65-F5344CB8AC3E}">
        <p14:creationId xmlns:p14="http://schemas.microsoft.com/office/powerpoint/2010/main" val="495229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FC0FED-27B8-43FA-A7FE-F85FBFEE7356}" type="datetime1">
              <a:rPr lang="en-IN" smtClean="0"/>
              <a:pPr/>
              <a:t>02-02-2021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BD0BF76-E763-4964-B6E3-972F78D927E1}" type="slidenum">
              <a:rPr lang="en-IN" smtClean="0"/>
              <a:pPr/>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62083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5BDA9B03-9CE1-4EDC-896D-9FC0FC70943F}" type="datetime1">
              <a:rPr lang="en-IN" smtClean="0"/>
              <a:pPr/>
              <a:t>02-02-2021</a:t>
            </a:fld>
            <a:endParaRPr lang="en-IN"/>
          </a:p>
        </p:txBody>
      </p:sp>
      <p:sp>
        <p:nvSpPr>
          <p:cNvPr id="6" name="Footer Placeholder 5"/>
          <p:cNvSpPr>
            <a:spLocks noGrp="1"/>
          </p:cNvSpPr>
          <p:nvPr>
            <p:ph type="ftr" sz="quarter" idx="11"/>
          </p:nvPr>
        </p:nvSpPr>
        <p:spPr>
          <a:xfrm>
            <a:off x="1125300" y="318640"/>
            <a:ext cx="4877818" cy="320931"/>
          </a:xfrm>
        </p:spPr>
        <p:txBody>
          <a:bodyPr/>
          <a:lstStyle/>
          <a:p>
            <a:endParaRPr lang="en-IN"/>
          </a:p>
        </p:txBody>
      </p:sp>
      <p:sp>
        <p:nvSpPr>
          <p:cNvPr id="7" name="Slide Number Placeholder 6"/>
          <p:cNvSpPr>
            <a:spLocks noGrp="1"/>
          </p:cNvSpPr>
          <p:nvPr>
            <p:ph type="sldNum" sz="quarter" idx="12"/>
          </p:nvPr>
        </p:nvSpPr>
        <p:spPr>
          <a:xfrm>
            <a:off x="6176794" y="137408"/>
            <a:ext cx="811019" cy="503578"/>
          </a:xfrm>
        </p:spPr>
        <p:txBody>
          <a:bodyPr/>
          <a:lstStyle/>
          <a:p>
            <a:fld id="{BBD0BF76-E763-4964-B6E3-972F78D927E1}" type="slidenum">
              <a:rPr lang="en-IN" smtClean="0"/>
              <a:pPr/>
              <a:t>‹#›</a:t>
            </a:fld>
            <a:endParaRPr lang="en-IN"/>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750301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AC50C32-9A5D-462C-8052-026B2FB73979}" type="datetime1">
              <a:rPr lang="en-IN" smtClean="0"/>
              <a:pPr/>
              <a:t>02-02-2021</a:t>
            </a:fld>
            <a:endParaRPr lang="en-IN"/>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BBD0BF76-E763-4964-B6E3-972F78D927E1}" type="slidenum">
              <a:rPr lang="en-IN" smtClean="0"/>
              <a:pPr/>
              <a:t>‹#›</a:t>
            </a:fld>
            <a:endParaRPr lang="en-IN"/>
          </a:p>
        </p:txBody>
      </p:sp>
    </p:spTree>
    <p:extLst>
      <p:ext uri="{BB962C8B-B14F-4D97-AF65-F5344CB8AC3E}">
        <p14:creationId xmlns:p14="http://schemas.microsoft.com/office/powerpoint/2010/main" val="21746450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javatpoint.com/cpp-copy-constructor" TargetMode="External"/><Relationship Id="rId2" Type="http://schemas.openxmlformats.org/officeDocument/2006/relationships/hyperlink" Target="https://www.geeksforgeeks.org/copy-constructor-in-cpp/"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8FD51-4C67-49A5-8DEE-4C0608E4AE15}"/>
              </a:ext>
            </a:extLst>
          </p:cNvPr>
          <p:cNvSpPr>
            <a:spLocks noGrp="1"/>
          </p:cNvSpPr>
          <p:nvPr>
            <p:ph type="ctrTitle"/>
          </p:nvPr>
        </p:nvSpPr>
        <p:spPr>
          <a:xfrm>
            <a:off x="1777460" y="998625"/>
            <a:ext cx="8637073" cy="1342469"/>
          </a:xfrm>
        </p:spPr>
        <p:txBody>
          <a:bodyPr>
            <a:normAutofit fontScale="90000"/>
          </a:bodyPr>
          <a:lstStyle/>
          <a:p>
            <a:pPr algn="ctr"/>
            <a:r>
              <a:rPr lang="en-US" sz="4000" b="1" dirty="0"/>
              <a:t>SDF II(15B11CI211)</a:t>
            </a:r>
            <a:br>
              <a:rPr lang="en-US" sz="5400" b="1" dirty="0"/>
            </a:br>
            <a:br>
              <a:rPr lang="en-US" sz="3100" b="1" dirty="0"/>
            </a:br>
            <a:r>
              <a:rPr lang="en-US" sz="3100" dirty="0"/>
              <a:t>EVEN Semester 2021</a:t>
            </a:r>
            <a:endParaRPr lang="en-IN" sz="3100" dirty="0"/>
          </a:p>
        </p:txBody>
      </p:sp>
      <p:sp>
        <p:nvSpPr>
          <p:cNvPr id="3" name="Subtitle 2">
            <a:extLst>
              <a:ext uri="{FF2B5EF4-FFF2-40B4-BE49-F238E27FC236}">
                <a16:creationId xmlns:a16="http://schemas.microsoft.com/office/drawing/2014/main" id="{1DB62C41-2131-4126-987A-5AE49F2AF2E1}"/>
              </a:ext>
            </a:extLst>
          </p:cNvPr>
          <p:cNvSpPr>
            <a:spLocks noGrp="1"/>
          </p:cNvSpPr>
          <p:nvPr>
            <p:ph type="subTitle" idx="1"/>
          </p:nvPr>
        </p:nvSpPr>
        <p:spPr>
          <a:xfrm>
            <a:off x="1513840" y="4871471"/>
            <a:ext cx="9369236" cy="1071095"/>
          </a:xfrm>
        </p:spPr>
        <p:txBody>
          <a:bodyPr>
            <a:noAutofit/>
          </a:bodyPr>
          <a:lstStyle/>
          <a:p>
            <a:pPr algn="ctr"/>
            <a:r>
              <a:rPr lang="en-US" sz="2000" dirty="0"/>
              <a:t>2</a:t>
            </a:r>
            <a:r>
              <a:rPr lang="en-US" sz="2000" baseline="30000" dirty="0"/>
              <a:t>nd</a:t>
            </a:r>
            <a:r>
              <a:rPr lang="en-US" sz="2000" dirty="0"/>
              <a:t>  Semester , First Year</a:t>
            </a:r>
          </a:p>
          <a:p>
            <a:pPr algn="ctr"/>
            <a:r>
              <a:rPr lang="en-US" sz="2000" dirty="0"/>
              <a:t>Jaypee Institute Of Information Technology (JIIT), Noida</a:t>
            </a:r>
          </a:p>
        </p:txBody>
      </p:sp>
      <p:pic>
        <p:nvPicPr>
          <p:cNvPr id="2050" name="Picture 2" descr="Jaypee Institute of Information Technology - Wikipedia">
            <a:extLst>
              <a:ext uri="{FF2B5EF4-FFF2-40B4-BE49-F238E27FC236}">
                <a16:creationId xmlns:a16="http://schemas.microsoft.com/office/drawing/2014/main" id="{42622B0E-5F06-4CBC-B256-77E0A38725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4578" y="2771185"/>
            <a:ext cx="1342836" cy="16701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Slide Number Placeholder 3">
            <a:extLst>
              <a:ext uri="{FF2B5EF4-FFF2-40B4-BE49-F238E27FC236}">
                <a16:creationId xmlns:a16="http://schemas.microsoft.com/office/drawing/2014/main" id="{3B127EEF-63E8-4BBA-A19E-907327E3462A}"/>
              </a:ext>
            </a:extLst>
          </p:cNvPr>
          <p:cNvSpPr>
            <a:spLocks noGrp="1"/>
          </p:cNvSpPr>
          <p:nvPr>
            <p:ph type="sldNum" sz="quarter" idx="12"/>
          </p:nvPr>
        </p:nvSpPr>
        <p:spPr/>
        <p:txBody>
          <a:bodyPr/>
          <a:lstStyle/>
          <a:p>
            <a:fld id="{BBD0BF76-E763-4964-B6E3-972F78D927E1}" type="slidenum">
              <a:rPr lang="en-IN" smtClean="0"/>
              <a:pPr/>
              <a:t>1</a:t>
            </a:fld>
            <a:endParaRPr lang="en-IN"/>
          </a:p>
        </p:txBody>
      </p:sp>
    </p:spTree>
    <p:extLst>
      <p:ext uri="{BB962C8B-B14F-4D97-AF65-F5344CB8AC3E}">
        <p14:creationId xmlns:p14="http://schemas.microsoft.com/office/powerpoint/2010/main" val="1310803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Deep copy</a:t>
            </a:r>
          </a:p>
        </p:txBody>
      </p:sp>
      <p:sp>
        <p:nvSpPr>
          <p:cNvPr id="3" name="Content Placeholder 2"/>
          <p:cNvSpPr>
            <a:spLocks noGrp="1"/>
          </p:cNvSpPr>
          <p:nvPr>
            <p:ph idx="1"/>
          </p:nvPr>
        </p:nvSpPr>
        <p:spPr/>
        <p:txBody>
          <a:bodyPr/>
          <a:lstStyle/>
          <a:p>
            <a:pPr algn="just"/>
            <a:r>
              <a:rPr lang="en-US" sz="2400" dirty="0"/>
              <a:t>Deep copy dynamically allocates the memory for the copy and then copies the actual value, both the source and copy have distinct memory locations</a:t>
            </a:r>
            <a:r>
              <a:rPr lang="en-US" dirty="0"/>
              <a:t>. </a:t>
            </a:r>
          </a:p>
        </p:txBody>
      </p:sp>
      <p:sp>
        <p:nvSpPr>
          <p:cNvPr id="4" name="Slide Number Placeholder 3"/>
          <p:cNvSpPr>
            <a:spLocks noGrp="1"/>
          </p:cNvSpPr>
          <p:nvPr>
            <p:ph type="sldNum" sz="quarter" idx="12"/>
          </p:nvPr>
        </p:nvSpPr>
        <p:spPr/>
        <p:txBody>
          <a:bodyPr/>
          <a:lstStyle/>
          <a:p>
            <a:fld id="{BBD0BF76-E763-4964-B6E3-972F78D927E1}" type="slidenum">
              <a:rPr lang="en-IN" smtClean="0"/>
              <a:pPr/>
              <a:t>10</a:t>
            </a:fld>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D0BF76-E763-4964-B6E3-972F78D927E1}" type="slidenum">
              <a:rPr lang="en-IN" smtClean="0"/>
              <a:pPr/>
              <a:t>11</a:t>
            </a:fld>
            <a:endParaRPr lang="en-IN"/>
          </a:p>
        </p:txBody>
      </p:sp>
      <p:sp>
        <p:nvSpPr>
          <p:cNvPr id="5" name="TextBox 4"/>
          <p:cNvSpPr txBox="1"/>
          <p:nvPr/>
        </p:nvSpPr>
        <p:spPr>
          <a:xfrm>
            <a:off x="1018902" y="796834"/>
            <a:ext cx="2775119" cy="5909310"/>
          </a:xfrm>
          <a:prstGeom prst="rect">
            <a:avLst/>
          </a:prstGeom>
          <a:noFill/>
        </p:spPr>
        <p:txBody>
          <a:bodyPr wrap="none" rtlCol="0">
            <a:spAutoFit/>
          </a:bodyPr>
          <a:lstStyle/>
          <a:p>
            <a:r>
              <a:rPr lang="en-US" b="1" dirty="0"/>
              <a:t>#include &lt;</a:t>
            </a:r>
            <a:r>
              <a:rPr lang="en-US" b="1" dirty="0" err="1"/>
              <a:t>iostream</a:t>
            </a:r>
            <a:r>
              <a:rPr lang="en-US" b="1" dirty="0"/>
              <a:t>&gt;  </a:t>
            </a:r>
          </a:p>
          <a:p>
            <a:r>
              <a:rPr lang="en-US" b="1" dirty="0"/>
              <a:t>using namespace std;  </a:t>
            </a:r>
          </a:p>
          <a:p>
            <a:r>
              <a:rPr lang="en-US" b="1" dirty="0"/>
              <a:t>class Demo  </a:t>
            </a:r>
          </a:p>
          <a:p>
            <a:r>
              <a:rPr lang="en-US" b="1" dirty="0"/>
              <a:t>{  </a:t>
            </a:r>
          </a:p>
          <a:p>
            <a:r>
              <a:rPr lang="en-US" b="1" dirty="0"/>
              <a:t>    public:  </a:t>
            </a:r>
          </a:p>
          <a:p>
            <a:r>
              <a:rPr lang="en-US" b="1" dirty="0"/>
              <a:t>    </a:t>
            </a:r>
            <a:r>
              <a:rPr lang="en-US" b="1" dirty="0" err="1"/>
              <a:t>int</a:t>
            </a:r>
            <a:r>
              <a:rPr lang="en-US" b="1" dirty="0"/>
              <a:t> a;  </a:t>
            </a:r>
          </a:p>
          <a:p>
            <a:r>
              <a:rPr lang="en-US" b="1" dirty="0"/>
              <a:t>    </a:t>
            </a:r>
            <a:r>
              <a:rPr lang="en-US" b="1" dirty="0" err="1"/>
              <a:t>int</a:t>
            </a:r>
            <a:r>
              <a:rPr lang="en-US" b="1" dirty="0"/>
              <a:t> b;  </a:t>
            </a:r>
          </a:p>
          <a:p>
            <a:r>
              <a:rPr lang="en-US" b="1" dirty="0"/>
              <a:t>    </a:t>
            </a:r>
            <a:r>
              <a:rPr lang="en-US" b="1" dirty="0" err="1"/>
              <a:t>int</a:t>
            </a:r>
            <a:r>
              <a:rPr lang="en-US" b="1" dirty="0"/>
              <a:t> *p;  </a:t>
            </a:r>
          </a:p>
          <a:p>
            <a:r>
              <a:rPr lang="en-US" b="1" dirty="0"/>
              <a:t>  </a:t>
            </a:r>
          </a:p>
          <a:p>
            <a:r>
              <a:rPr lang="en-US" b="1" dirty="0"/>
              <a:t>    Demo()  </a:t>
            </a:r>
          </a:p>
          <a:p>
            <a:r>
              <a:rPr lang="en-US" b="1" dirty="0"/>
              <a:t>    {  </a:t>
            </a:r>
          </a:p>
          <a:p>
            <a:r>
              <a:rPr lang="en-US" b="1" dirty="0"/>
              <a:t>        p=new </a:t>
            </a:r>
            <a:r>
              <a:rPr lang="en-US" b="1" dirty="0" err="1"/>
              <a:t>int</a:t>
            </a:r>
            <a:r>
              <a:rPr lang="en-US" b="1" dirty="0"/>
              <a:t>;  </a:t>
            </a:r>
          </a:p>
          <a:p>
            <a:r>
              <a:rPr lang="en-US" b="1" dirty="0"/>
              <a:t>    }  </a:t>
            </a:r>
          </a:p>
          <a:p>
            <a:r>
              <a:rPr lang="en-US" b="1" dirty="0"/>
              <a:t>    Demo(Demo &amp;d)  </a:t>
            </a:r>
          </a:p>
          <a:p>
            <a:r>
              <a:rPr lang="en-US" b="1" dirty="0"/>
              <a:t>    {  </a:t>
            </a:r>
          </a:p>
          <a:p>
            <a:r>
              <a:rPr lang="en-US" b="1" dirty="0"/>
              <a:t>        a = </a:t>
            </a:r>
            <a:r>
              <a:rPr lang="en-US" b="1" dirty="0" err="1"/>
              <a:t>d.a</a:t>
            </a:r>
            <a:r>
              <a:rPr lang="en-US" b="1" dirty="0"/>
              <a:t>;  </a:t>
            </a:r>
          </a:p>
          <a:p>
            <a:r>
              <a:rPr lang="en-US" b="1" dirty="0"/>
              <a:t>        b = </a:t>
            </a:r>
            <a:r>
              <a:rPr lang="en-US" b="1" dirty="0" err="1"/>
              <a:t>d.b</a:t>
            </a:r>
            <a:r>
              <a:rPr lang="en-US" b="1" dirty="0"/>
              <a:t>;  </a:t>
            </a:r>
          </a:p>
          <a:p>
            <a:r>
              <a:rPr lang="en-US" b="1" dirty="0"/>
              <a:t>        p = new </a:t>
            </a:r>
            <a:r>
              <a:rPr lang="en-US" b="1" dirty="0" err="1"/>
              <a:t>int</a:t>
            </a:r>
            <a:r>
              <a:rPr lang="en-US" b="1" dirty="0"/>
              <a:t>;  </a:t>
            </a:r>
          </a:p>
          <a:p>
            <a:r>
              <a:rPr lang="en-US" b="1" dirty="0"/>
              <a:t>        *p = *(</a:t>
            </a:r>
            <a:r>
              <a:rPr lang="en-US" b="1" dirty="0" err="1"/>
              <a:t>d.p</a:t>
            </a:r>
            <a:r>
              <a:rPr lang="en-US" b="1" dirty="0"/>
              <a:t>);  </a:t>
            </a:r>
          </a:p>
          <a:p>
            <a:r>
              <a:rPr lang="en-US" b="1" dirty="0"/>
              <a:t>    }  </a:t>
            </a:r>
          </a:p>
          <a:p>
            <a:r>
              <a:rPr lang="en-US" b="1" dirty="0"/>
              <a:t>   </a:t>
            </a:r>
          </a:p>
        </p:txBody>
      </p:sp>
      <p:sp>
        <p:nvSpPr>
          <p:cNvPr id="6" name="TextBox 5"/>
          <p:cNvSpPr txBox="1"/>
          <p:nvPr/>
        </p:nvSpPr>
        <p:spPr>
          <a:xfrm>
            <a:off x="4415246" y="671691"/>
            <a:ext cx="5931432" cy="6186309"/>
          </a:xfrm>
          <a:prstGeom prst="rect">
            <a:avLst/>
          </a:prstGeom>
          <a:noFill/>
        </p:spPr>
        <p:txBody>
          <a:bodyPr wrap="none" rtlCol="0">
            <a:spAutoFit/>
          </a:bodyPr>
          <a:lstStyle/>
          <a:p>
            <a:r>
              <a:rPr lang="en-US" b="1" dirty="0"/>
              <a:t>  void </a:t>
            </a:r>
            <a:r>
              <a:rPr lang="en-US" b="1" dirty="0" err="1"/>
              <a:t>setdata</a:t>
            </a:r>
            <a:r>
              <a:rPr lang="en-US" b="1" dirty="0"/>
              <a:t>(</a:t>
            </a:r>
            <a:r>
              <a:rPr lang="en-US" b="1" dirty="0" err="1"/>
              <a:t>int</a:t>
            </a:r>
            <a:r>
              <a:rPr lang="en-US" b="1" dirty="0"/>
              <a:t> </a:t>
            </a:r>
            <a:r>
              <a:rPr lang="en-US" b="1" dirty="0" err="1"/>
              <a:t>x,int</a:t>
            </a:r>
            <a:r>
              <a:rPr lang="en-US" b="1" dirty="0"/>
              <a:t> </a:t>
            </a:r>
            <a:r>
              <a:rPr lang="en-US" b="1" dirty="0" err="1"/>
              <a:t>y,int</a:t>
            </a:r>
            <a:r>
              <a:rPr lang="en-US" b="1" dirty="0"/>
              <a:t> z)  </a:t>
            </a:r>
          </a:p>
          <a:p>
            <a:r>
              <a:rPr lang="en-US" b="1" dirty="0"/>
              <a:t>    {  </a:t>
            </a:r>
          </a:p>
          <a:p>
            <a:r>
              <a:rPr lang="en-US" b="1" dirty="0"/>
              <a:t>        a=x;  </a:t>
            </a:r>
          </a:p>
          <a:p>
            <a:r>
              <a:rPr lang="en-US" b="1" dirty="0"/>
              <a:t>        b=y;  </a:t>
            </a:r>
          </a:p>
          <a:p>
            <a:r>
              <a:rPr lang="en-US" b="1" dirty="0"/>
              <a:t>        *p=z;  </a:t>
            </a:r>
          </a:p>
          <a:p>
            <a:r>
              <a:rPr lang="en-US" b="1" dirty="0"/>
              <a:t>    }  </a:t>
            </a:r>
          </a:p>
          <a:p>
            <a:r>
              <a:rPr lang="en-US" b="1" dirty="0"/>
              <a:t>  </a:t>
            </a:r>
          </a:p>
          <a:p>
            <a:r>
              <a:rPr lang="en-US" b="1" dirty="0"/>
              <a:t>void </a:t>
            </a:r>
            <a:r>
              <a:rPr lang="en-US" b="1" dirty="0" err="1"/>
              <a:t>showdata</a:t>
            </a:r>
            <a:r>
              <a:rPr lang="en-US" b="1" dirty="0"/>
              <a:t>()  </a:t>
            </a:r>
          </a:p>
          <a:p>
            <a:r>
              <a:rPr lang="en-US" b="1" dirty="0"/>
              <a:t>    {  </a:t>
            </a:r>
          </a:p>
          <a:p>
            <a:r>
              <a:rPr lang="en-US" b="1" dirty="0"/>
              <a:t>        std::</a:t>
            </a:r>
            <a:r>
              <a:rPr lang="en-US" b="1" dirty="0" err="1"/>
              <a:t>cout</a:t>
            </a:r>
            <a:r>
              <a:rPr lang="en-US" b="1" dirty="0"/>
              <a:t> &lt;&lt; "value of a is : " &lt;&lt;a&lt;&lt; std::</a:t>
            </a:r>
            <a:r>
              <a:rPr lang="en-US" b="1" dirty="0" err="1"/>
              <a:t>endl</a:t>
            </a:r>
            <a:r>
              <a:rPr lang="en-US" b="1" dirty="0"/>
              <a:t>;  </a:t>
            </a:r>
          </a:p>
          <a:p>
            <a:r>
              <a:rPr lang="en-US" b="1" dirty="0"/>
              <a:t>        std::</a:t>
            </a:r>
            <a:r>
              <a:rPr lang="en-US" b="1" dirty="0" err="1"/>
              <a:t>cout</a:t>
            </a:r>
            <a:r>
              <a:rPr lang="en-US" b="1" dirty="0"/>
              <a:t> &lt;&lt; "value of b is : " &lt;&lt;b&lt;&lt; std::</a:t>
            </a:r>
            <a:r>
              <a:rPr lang="en-US" b="1" dirty="0" err="1"/>
              <a:t>endl</a:t>
            </a:r>
            <a:r>
              <a:rPr lang="en-US" b="1" dirty="0"/>
              <a:t>;  </a:t>
            </a:r>
          </a:p>
          <a:p>
            <a:r>
              <a:rPr lang="en-US" b="1" dirty="0"/>
              <a:t>        std::</a:t>
            </a:r>
            <a:r>
              <a:rPr lang="en-US" b="1" dirty="0" err="1"/>
              <a:t>cout</a:t>
            </a:r>
            <a:r>
              <a:rPr lang="en-US" b="1" dirty="0"/>
              <a:t> &lt;&lt; "value of *p is : " &lt;&lt;*p&lt;&lt; std::</a:t>
            </a:r>
            <a:r>
              <a:rPr lang="en-US" b="1" dirty="0" err="1"/>
              <a:t>endl</a:t>
            </a:r>
            <a:r>
              <a:rPr lang="en-US" b="1" dirty="0"/>
              <a:t>;  </a:t>
            </a:r>
          </a:p>
          <a:p>
            <a:r>
              <a:rPr lang="en-US" b="1" dirty="0"/>
              <a:t>    }  </a:t>
            </a:r>
          </a:p>
          <a:p>
            <a:r>
              <a:rPr lang="en-US" b="1" dirty="0"/>
              <a:t>};  </a:t>
            </a:r>
          </a:p>
          <a:p>
            <a:r>
              <a:rPr lang="en-US" b="1" dirty="0" err="1"/>
              <a:t>int</a:t>
            </a:r>
            <a:r>
              <a:rPr lang="en-US" b="1" dirty="0"/>
              <a:t> main()  </a:t>
            </a:r>
          </a:p>
          <a:p>
            <a:r>
              <a:rPr lang="en-US" b="1" dirty="0"/>
              <a:t>{  </a:t>
            </a:r>
          </a:p>
          <a:p>
            <a:r>
              <a:rPr lang="en-US" b="1" dirty="0"/>
              <a:t>  Demo d1;  </a:t>
            </a:r>
          </a:p>
          <a:p>
            <a:r>
              <a:rPr lang="en-US" b="1" dirty="0"/>
              <a:t>  d1.setdata(4,5,7);  </a:t>
            </a:r>
          </a:p>
          <a:p>
            <a:r>
              <a:rPr lang="en-US" b="1" dirty="0"/>
              <a:t>  Demo d2 = d1;  </a:t>
            </a:r>
          </a:p>
          <a:p>
            <a:r>
              <a:rPr lang="en-US" b="1" dirty="0"/>
              <a:t>  d2.showdata();  </a:t>
            </a:r>
          </a:p>
          <a:p>
            <a:r>
              <a:rPr lang="en-US" b="1" dirty="0"/>
              <a:t>  return 0;  </a:t>
            </a:r>
          </a:p>
          <a:p>
            <a:r>
              <a:rPr lang="en-US" b="1" dirty="0"/>
              <a:t>}</a:t>
            </a:r>
          </a:p>
        </p:txBody>
      </p:sp>
      <p:sp>
        <p:nvSpPr>
          <p:cNvPr id="7" name="TextBox 6"/>
          <p:cNvSpPr txBox="1"/>
          <p:nvPr/>
        </p:nvSpPr>
        <p:spPr>
          <a:xfrm>
            <a:off x="10136778" y="3056709"/>
            <a:ext cx="2055222" cy="1200329"/>
          </a:xfrm>
          <a:prstGeom prst="rect">
            <a:avLst/>
          </a:prstGeom>
          <a:noFill/>
        </p:spPr>
        <p:txBody>
          <a:bodyPr wrap="square" rtlCol="0">
            <a:spAutoFit/>
          </a:bodyPr>
          <a:lstStyle/>
          <a:p>
            <a:r>
              <a:rPr lang="en-US" dirty="0"/>
              <a:t>Output</a:t>
            </a:r>
          </a:p>
          <a:p>
            <a:r>
              <a:rPr lang="en-US" dirty="0"/>
              <a:t>value of a is : 4 </a:t>
            </a:r>
          </a:p>
          <a:p>
            <a:r>
              <a:rPr lang="en-US" dirty="0"/>
              <a:t>value of b is : 5 </a:t>
            </a:r>
          </a:p>
          <a:p>
            <a:r>
              <a:rPr lang="en-US" dirty="0"/>
              <a:t>value of *p is : 7</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Copy constructor </a:t>
            </a:r>
            <a:r>
              <a:rPr lang="en-US" b="1" dirty="0" err="1"/>
              <a:t>vs</a:t>
            </a:r>
            <a:r>
              <a:rPr lang="en-US" b="1" dirty="0"/>
              <a:t> Assignment Operator</a:t>
            </a:r>
            <a:endParaRPr lang="en-US" dirty="0"/>
          </a:p>
        </p:txBody>
      </p:sp>
      <p:sp>
        <p:nvSpPr>
          <p:cNvPr id="3" name="Content Placeholder 2"/>
          <p:cNvSpPr>
            <a:spLocks noGrp="1"/>
          </p:cNvSpPr>
          <p:nvPr>
            <p:ph idx="1"/>
          </p:nvPr>
        </p:nvSpPr>
        <p:spPr/>
        <p:txBody>
          <a:bodyPr/>
          <a:lstStyle/>
          <a:p>
            <a:pPr fontAlgn="base"/>
            <a:r>
              <a:rPr lang="fr-FR" dirty="0" err="1"/>
              <a:t>MyClass</a:t>
            </a:r>
            <a:r>
              <a:rPr lang="fr-FR" dirty="0"/>
              <a:t> t1, t2; </a:t>
            </a:r>
          </a:p>
          <a:p>
            <a:pPr fontAlgn="base"/>
            <a:r>
              <a:rPr lang="fr-FR" dirty="0" err="1"/>
              <a:t>MyClass</a:t>
            </a:r>
            <a:r>
              <a:rPr lang="fr-FR" dirty="0"/>
              <a:t> t3 = t1;  		// ----&gt; (1) copy </a:t>
            </a:r>
            <a:r>
              <a:rPr lang="fr-FR" dirty="0" err="1"/>
              <a:t>constructor</a:t>
            </a:r>
            <a:endParaRPr lang="fr-FR" dirty="0"/>
          </a:p>
          <a:p>
            <a:pPr fontAlgn="base"/>
            <a:r>
              <a:rPr lang="fr-FR" dirty="0"/>
              <a:t>t2 = t1;          			// -----&gt; (2) assignement </a:t>
            </a:r>
            <a:r>
              <a:rPr lang="fr-FR" dirty="0" err="1"/>
              <a:t>operator</a:t>
            </a:r>
            <a:endParaRPr lang="fr-FR" dirty="0"/>
          </a:p>
          <a:p>
            <a:endParaRPr lang="en-US" dirty="0"/>
          </a:p>
        </p:txBody>
      </p:sp>
      <p:sp>
        <p:nvSpPr>
          <p:cNvPr id="4" name="Slide Number Placeholder 3"/>
          <p:cNvSpPr>
            <a:spLocks noGrp="1"/>
          </p:cNvSpPr>
          <p:nvPr>
            <p:ph type="sldNum" sz="quarter" idx="12"/>
          </p:nvPr>
        </p:nvSpPr>
        <p:spPr/>
        <p:txBody>
          <a:bodyPr/>
          <a:lstStyle/>
          <a:p>
            <a:fld id="{BBD0BF76-E763-4964-B6E3-972F78D927E1}" type="slidenum">
              <a:rPr lang="en-IN" smtClean="0"/>
              <a:pPr/>
              <a:t>12</a:t>
            </a:fld>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sz="2400" dirty="0"/>
              <a:t>Copy constructor is called when a new object is created from an existing object, as a copy of the existing object. </a:t>
            </a:r>
          </a:p>
          <a:p>
            <a:pPr algn="just"/>
            <a:r>
              <a:rPr lang="en-US" sz="2400" dirty="0"/>
              <a:t>Assignment operator is called when an already initialized object is assigned a new value from another existing object. </a:t>
            </a:r>
          </a:p>
        </p:txBody>
      </p:sp>
      <p:sp>
        <p:nvSpPr>
          <p:cNvPr id="4" name="Slide Number Placeholder 3"/>
          <p:cNvSpPr>
            <a:spLocks noGrp="1"/>
          </p:cNvSpPr>
          <p:nvPr>
            <p:ph type="sldNum" sz="quarter" idx="12"/>
          </p:nvPr>
        </p:nvSpPr>
        <p:spPr/>
        <p:txBody>
          <a:bodyPr/>
          <a:lstStyle/>
          <a:p>
            <a:fld id="{BBD0BF76-E763-4964-B6E3-972F78D927E1}" type="slidenum">
              <a:rPr lang="en-IN" smtClean="0"/>
              <a:pPr/>
              <a:t>13</a:t>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444" y="953324"/>
            <a:ext cx="9603275" cy="1049235"/>
          </a:xfrm>
        </p:spPr>
        <p:txBody>
          <a:bodyPr/>
          <a:lstStyle/>
          <a:p>
            <a:r>
              <a:rPr lang="en-US" dirty="0"/>
              <a:t>Object Initialization	</a:t>
            </a:r>
          </a:p>
        </p:txBody>
      </p:sp>
      <p:sp>
        <p:nvSpPr>
          <p:cNvPr id="3" name="Content Placeholder 2"/>
          <p:cNvSpPr>
            <a:spLocks noGrp="1"/>
          </p:cNvSpPr>
          <p:nvPr>
            <p:ph idx="1"/>
          </p:nvPr>
        </p:nvSpPr>
        <p:spPr>
          <a:xfrm>
            <a:off x="491444" y="1499439"/>
            <a:ext cx="10215752" cy="4417763"/>
          </a:xfrm>
        </p:spPr>
        <p:txBody>
          <a:bodyPr>
            <a:normAutofit fontScale="70000" lnSpcReduction="20000"/>
          </a:bodyPr>
          <a:lstStyle/>
          <a:p>
            <a:endParaRPr lang="en-US" b="1" dirty="0"/>
          </a:p>
          <a:p>
            <a:pPr fontAlgn="base">
              <a:buNone/>
            </a:pPr>
            <a:r>
              <a:rPr lang="en-US" sz="2300" b="1" dirty="0"/>
              <a:t>void main()</a:t>
            </a:r>
          </a:p>
          <a:p>
            <a:pPr fontAlgn="base">
              <a:buNone/>
            </a:pPr>
            <a:r>
              <a:rPr lang="en-US" sz="2300" b="1" dirty="0"/>
              <a:t>{</a:t>
            </a:r>
          </a:p>
          <a:p>
            <a:pPr fontAlgn="base">
              <a:buNone/>
            </a:pPr>
            <a:r>
              <a:rPr lang="en-US" sz="2300" b="1" dirty="0"/>
              <a:t>Bank b1;			                // creating object through default constructor</a:t>
            </a:r>
          </a:p>
          <a:p>
            <a:pPr>
              <a:buNone/>
            </a:pPr>
            <a:r>
              <a:rPr lang="en-US" sz="2300" b="1" dirty="0"/>
              <a:t>Bank *b2=new Bank()		// Another way of creating object through default constructor</a:t>
            </a:r>
          </a:p>
          <a:p>
            <a:pPr>
              <a:buNone/>
            </a:pPr>
            <a:r>
              <a:rPr lang="en-US" sz="2300" b="1" dirty="0"/>
              <a:t>Bank b3=b1;			// creating object with copy constructor</a:t>
            </a:r>
          </a:p>
          <a:p>
            <a:pPr>
              <a:buNone/>
            </a:pPr>
            <a:r>
              <a:rPr lang="en-US" sz="2300" b="1" dirty="0"/>
              <a:t>Bank b4(b1);			// Another way of creating object with copy constructor</a:t>
            </a:r>
          </a:p>
          <a:p>
            <a:pPr>
              <a:buNone/>
            </a:pPr>
            <a:r>
              <a:rPr lang="en-US" sz="2300" b="1" dirty="0"/>
              <a:t>Bank *b5=new Bank(b1)		 // Another way of creating object with copy constructor</a:t>
            </a:r>
          </a:p>
          <a:p>
            <a:pPr>
              <a:buNone/>
            </a:pPr>
            <a:r>
              <a:rPr lang="en-US" sz="2300" b="1" dirty="0"/>
              <a:t>Bank b6(0.0,0.0);			 // creating object with parameterized constructor</a:t>
            </a:r>
          </a:p>
          <a:p>
            <a:pPr>
              <a:buNone/>
            </a:pPr>
            <a:endParaRPr lang="en-US" sz="2300" b="1" dirty="0"/>
          </a:p>
          <a:p>
            <a:endParaRPr lang="en-US" sz="2300" b="1" dirty="0"/>
          </a:p>
          <a:p>
            <a:r>
              <a:rPr lang="en-US" sz="2300" b="1" dirty="0">
                <a:solidFill>
                  <a:srgbClr val="FF0000"/>
                </a:solidFill>
              </a:rPr>
              <a:t>An object is a instance of a class. Resources are allocated when an object is initialized.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Accessing members through objects</a:t>
            </a:r>
          </a:p>
        </p:txBody>
      </p:sp>
      <p:sp>
        <p:nvSpPr>
          <p:cNvPr id="3" name="Content Placeholder 2"/>
          <p:cNvSpPr>
            <a:spLocks noGrp="1"/>
          </p:cNvSpPr>
          <p:nvPr>
            <p:ph idx="1"/>
          </p:nvPr>
        </p:nvSpPr>
        <p:spPr>
          <a:xfrm>
            <a:off x="1130270" y="1718631"/>
            <a:ext cx="9603275" cy="3747714"/>
          </a:xfrm>
        </p:spPr>
        <p:txBody>
          <a:bodyPr>
            <a:normAutofit fontScale="92500" lnSpcReduction="20000"/>
          </a:bodyPr>
          <a:lstStyle/>
          <a:p>
            <a:pPr fontAlgn="base">
              <a:buNone/>
            </a:pPr>
            <a:r>
              <a:rPr lang="en-US" b="1" dirty="0"/>
              <a:t>void main()</a:t>
            </a:r>
          </a:p>
          <a:p>
            <a:pPr fontAlgn="base">
              <a:buNone/>
            </a:pPr>
            <a:r>
              <a:rPr lang="en-US" b="1" dirty="0"/>
              <a:t>{</a:t>
            </a:r>
          </a:p>
          <a:p>
            <a:pPr fontAlgn="base">
              <a:buNone/>
            </a:pPr>
            <a:r>
              <a:rPr lang="en-US" b="1"/>
              <a:t>Bank </a:t>
            </a:r>
            <a:r>
              <a:rPr lang="en-US" b="1" dirty="0"/>
              <a:t>b1;			</a:t>
            </a:r>
          </a:p>
          <a:p>
            <a:pPr>
              <a:buNone/>
            </a:pPr>
            <a:r>
              <a:rPr lang="en-US" b="1" dirty="0"/>
              <a:t>Bank *b2=new Bank()</a:t>
            </a:r>
          </a:p>
          <a:p>
            <a:pPr>
              <a:buNone/>
            </a:pPr>
            <a:r>
              <a:rPr lang="en-US" b="1" dirty="0"/>
              <a:t>B1.acc_no=121;</a:t>
            </a:r>
          </a:p>
          <a:p>
            <a:pPr>
              <a:buNone/>
            </a:pPr>
            <a:r>
              <a:rPr lang="en-US" b="1" dirty="0"/>
              <a:t>b1.deposit();</a:t>
            </a:r>
          </a:p>
          <a:p>
            <a:pPr>
              <a:buNone/>
            </a:pPr>
            <a:r>
              <a:rPr lang="en-US" b="1" dirty="0"/>
              <a:t>b2-&gt;deposit();</a:t>
            </a:r>
          </a:p>
          <a:p>
            <a:pPr>
              <a:buNone/>
            </a:pPr>
            <a:r>
              <a:rPr lang="en-US" b="1" dirty="0"/>
              <a:t>b1. </a:t>
            </a:r>
            <a:r>
              <a:rPr lang="en-US" b="1" dirty="0" err="1"/>
              <a:t>check_balance</a:t>
            </a:r>
            <a:r>
              <a:rPr lang="en-US" b="1" dirty="0"/>
              <a:t>();</a:t>
            </a:r>
          </a:p>
          <a:p>
            <a:pPr>
              <a:buNone/>
            </a:pPr>
            <a:r>
              <a:rPr lang="en-US" b="1" dirty="0"/>
              <a:t>}</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p:txBody>
          <a:bodyPr/>
          <a:lstStyle/>
          <a:p>
            <a:r>
              <a:rPr lang="en-US" dirty="0">
                <a:hlinkClick r:id="rId2"/>
              </a:rPr>
              <a:t>https://www.geeksforgeeks.org/copy-constructor-in-cpp/</a:t>
            </a:r>
            <a:endParaRPr lang="en-US" dirty="0"/>
          </a:p>
          <a:p>
            <a:r>
              <a:rPr lang="en-US" dirty="0">
                <a:hlinkClick r:id="rId3"/>
              </a:rPr>
              <a:t>https://www.javatpoint.com/cpp-copy-constructor</a:t>
            </a:r>
            <a:endParaRPr lang="en-US" dirty="0"/>
          </a:p>
          <a:p>
            <a:endParaRPr lang="en-US" dirty="0"/>
          </a:p>
        </p:txBody>
      </p:sp>
      <p:sp>
        <p:nvSpPr>
          <p:cNvPr id="4" name="Slide Number Placeholder 3"/>
          <p:cNvSpPr>
            <a:spLocks noGrp="1"/>
          </p:cNvSpPr>
          <p:nvPr>
            <p:ph type="sldNum" sz="quarter" idx="12"/>
          </p:nvPr>
        </p:nvSpPr>
        <p:spPr/>
        <p:txBody>
          <a:bodyPr/>
          <a:lstStyle/>
          <a:p>
            <a:fld id="{BBD0BF76-E763-4964-B6E3-972F78D927E1}" type="slidenum">
              <a:rPr lang="en-IN" smtClean="0"/>
              <a:pPr/>
              <a:t>16</a:t>
            </a:fld>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D7B0E-8F53-4022-A2C7-5A806020B407}"/>
              </a:ext>
            </a:extLst>
          </p:cNvPr>
          <p:cNvSpPr>
            <a:spLocks noGrp="1"/>
          </p:cNvSpPr>
          <p:nvPr>
            <p:ph type="title"/>
          </p:nvPr>
        </p:nvSpPr>
        <p:spPr>
          <a:xfrm>
            <a:off x="1130270" y="953325"/>
            <a:ext cx="9603275" cy="640344"/>
          </a:xfrm>
        </p:spPr>
        <p:txBody>
          <a:bodyPr>
            <a:normAutofit/>
          </a:bodyPr>
          <a:lstStyle/>
          <a:p>
            <a:r>
              <a:rPr lang="en-US" dirty="0"/>
              <a:t>Lecture 7 – Copy Constructor</a:t>
            </a:r>
            <a:endParaRPr lang="en-IN" dirty="0"/>
          </a:p>
        </p:txBody>
      </p:sp>
      <p:sp>
        <p:nvSpPr>
          <p:cNvPr id="4" name="Slide Number Placeholder 3">
            <a:extLst>
              <a:ext uri="{FF2B5EF4-FFF2-40B4-BE49-F238E27FC236}">
                <a16:creationId xmlns:a16="http://schemas.microsoft.com/office/drawing/2014/main" id="{60B40A35-2D41-4FCE-9DB6-A3A27FA174D3}"/>
              </a:ext>
            </a:extLst>
          </p:cNvPr>
          <p:cNvSpPr>
            <a:spLocks noGrp="1"/>
          </p:cNvSpPr>
          <p:nvPr>
            <p:ph type="sldNum" sz="quarter" idx="12"/>
          </p:nvPr>
        </p:nvSpPr>
        <p:spPr/>
        <p:txBody>
          <a:bodyPr/>
          <a:lstStyle/>
          <a:p>
            <a:fld id="{BBD0BF76-E763-4964-B6E3-972F78D927E1}" type="slidenum">
              <a:rPr lang="en-IN" smtClean="0"/>
              <a:pPr/>
              <a:t>2</a:t>
            </a:fld>
            <a:endParaRPr lang="en-IN"/>
          </a:p>
        </p:txBody>
      </p:sp>
      <p:sp>
        <p:nvSpPr>
          <p:cNvPr id="5" name="Rectangle 4"/>
          <p:cNvSpPr/>
          <p:nvPr/>
        </p:nvSpPr>
        <p:spPr>
          <a:xfrm>
            <a:off x="5055326" y="6413863"/>
            <a:ext cx="2991394" cy="313508"/>
          </a:xfrm>
          <a:prstGeom prst="rect">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67650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libary" charset="0"/>
              </a:rPr>
              <a:t>Copy constructor</a:t>
            </a:r>
            <a:br>
              <a:rPr lang="en-US" b="1" dirty="0">
                <a:latin typeface="Callibary" charset="0"/>
              </a:rPr>
            </a:br>
            <a:endParaRPr lang="en-US" dirty="0"/>
          </a:p>
        </p:txBody>
      </p:sp>
      <p:sp>
        <p:nvSpPr>
          <p:cNvPr id="3" name="Content Placeholder 2"/>
          <p:cNvSpPr>
            <a:spLocks noGrp="1"/>
          </p:cNvSpPr>
          <p:nvPr>
            <p:ph idx="1"/>
          </p:nvPr>
        </p:nvSpPr>
        <p:spPr/>
        <p:txBody>
          <a:bodyPr/>
          <a:lstStyle/>
          <a:p>
            <a:pPr algn="just"/>
            <a:r>
              <a:rPr lang="en-US" dirty="0"/>
              <a:t>The copy constructor is a constructor which creates an object by initializing it with an object of the same class, which has been created previously. </a:t>
            </a:r>
          </a:p>
          <a:p>
            <a:pPr algn="just"/>
            <a:endParaRPr lang="en-US" dirty="0"/>
          </a:p>
          <a:p>
            <a:pPr algn="just">
              <a:buNone/>
            </a:pPr>
            <a:endParaRPr lang="en-US" dirty="0"/>
          </a:p>
        </p:txBody>
      </p:sp>
      <p:sp>
        <p:nvSpPr>
          <p:cNvPr id="4" name="Slide Number Placeholder 3"/>
          <p:cNvSpPr>
            <a:spLocks noGrp="1"/>
          </p:cNvSpPr>
          <p:nvPr>
            <p:ph type="sldNum" sz="quarter" idx="12"/>
          </p:nvPr>
        </p:nvSpPr>
        <p:spPr/>
        <p:txBody>
          <a:bodyPr/>
          <a:lstStyle/>
          <a:p>
            <a:fld id="{BBD0BF76-E763-4964-B6E3-972F78D927E1}" type="slidenum">
              <a:rPr lang="en-IN" smtClean="0"/>
              <a:pPr/>
              <a:t>3</a:t>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Syntax for copy constructor</a:t>
            </a:r>
          </a:p>
        </p:txBody>
      </p:sp>
      <p:sp>
        <p:nvSpPr>
          <p:cNvPr id="3" name="Content Placeholder 2"/>
          <p:cNvSpPr>
            <a:spLocks noGrp="1"/>
          </p:cNvSpPr>
          <p:nvPr>
            <p:ph idx="1"/>
          </p:nvPr>
        </p:nvSpPr>
        <p:spPr/>
        <p:txBody>
          <a:bodyPr/>
          <a:lstStyle/>
          <a:p>
            <a:r>
              <a:rPr lang="en-US" dirty="0" err="1"/>
              <a:t>ClassName</a:t>
            </a:r>
            <a:r>
              <a:rPr lang="en-US" dirty="0"/>
              <a:t> (const </a:t>
            </a:r>
            <a:r>
              <a:rPr lang="en-US" dirty="0" err="1"/>
              <a:t>ClassName</a:t>
            </a:r>
            <a:r>
              <a:rPr lang="en-US" dirty="0"/>
              <a:t> &amp;</a:t>
            </a:r>
            <a:r>
              <a:rPr lang="en-US" dirty="0" err="1"/>
              <a:t>old_obj</a:t>
            </a:r>
            <a:r>
              <a:rPr lang="en-US" dirty="0"/>
              <a:t>);</a:t>
            </a:r>
          </a:p>
        </p:txBody>
      </p:sp>
      <p:sp>
        <p:nvSpPr>
          <p:cNvPr id="4" name="Slide Number Placeholder 3"/>
          <p:cNvSpPr>
            <a:spLocks noGrp="1"/>
          </p:cNvSpPr>
          <p:nvPr>
            <p:ph type="sldNum" sz="quarter" idx="12"/>
          </p:nvPr>
        </p:nvSpPr>
        <p:spPr/>
        <p:txBody>
          <a:bodyPr/>
          <a:lstStyle/>
          <a:p>
            <a:fld id="{BBD0BF76-E763-4964-B6E3-972F78D927E1}" type="slidenum">
              <a:rPr lang="en-IN" smtClean="0"/>
              <a:pPr/>
              <a:t>4</a:t>
            </a:fld>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4"/>
            <a:ext cx="9603275" cy="614219"/>
          </a:xfrm>
        </p:spPr>
        <p:txBody>
          <a:bodyPr>
            <a:normAutofit/>
          </a:bodyPr>
          <a:lstStyle/>
          <a:p>
            <a:r>
              <a:rPr lang="en-US" sz="2800" dirty="0"/>
              <a:t>Copy Constructor</a:t>
            </a:r>
          </a:p>
        </p:txBody>
      </p:sp>
      <p:sp>
        <p:nvSpPr>
          <p:cNvPr id="4" name="Slide Number Placeholder 3"/>
          <p:cNvSpPr>
            <a:spLocks noGrp="1"/>
          </p:cNvSpPr>
          <p:nvPr>
            <p:ph type="sldNum" sz="quarter" idx="12"/>
          </p:nvPr>
        </p:nvSpPr>
        <p:spPr/>
        <p:txBody>
          <a:bodyPr/>
          <a:lstStyle/>
          <a:p>
            <a:fld id="{BBD0BF76-E763-4964-B6E3-972F78D927E1}" type="slidenum">
              <a:rPr lang="en-IN" smtClean="0"/>
              <a:pPr/>
              <a:t>5</a:t>
            </a:fld>
            <a:endParaRPr lang="en-IN"/>
          </a:p>
        </p:txBody>
      </p:sp>
      <p:sp>
        <p:nvSpPr>
          <p:cNvPr id="7" name="TextBox 6"/>
          <p:cNvSpPr txBox="1"/>
          <p:nvPr/>
        </p:nvSpPr>
        <p:spPr>
          <a:xfrm>
            <a:off x="5249553" y="1541416"/>
            <a:ext cx="6089007" cy="3046988"/>
          </a:xfrm>
          <a:prstGeom prst="rect">
            <a:avLst/>
          </a:prstGeom>
          <a:noFill/>
        </p:spPr>
        <p:txBody>
          <a:bodyPr wrap="square" rtlCol="0">
            <a:spAutoFit/>
          </a:bodyPr>
          <a:lstStyle/>
          <a:p>
            <a:pPr fontAlgn="base"/>
            <a:r>
              <a:rPr lang="en-US" sz="1600" dirty="0" err="1"/>
              <a:t>int</a:t>
            </a:r>
            <a:r>
              <a:rPr lang="en-US" sz="1600" dirty="0"/>
              <a:t> main() </a:t>
            </a:r>
          </a:p>
          <a:p>
            <a:pPr fontAlgn="base"/>
            <a:r>
              <a:rPr lang="en-US" sz="1600" dirty="0"/>
              <a:t>{ </a:t>
            </a:r>
          </a:p>
          <a:p>
            <a:pPr fontAlgn="base"/>
            <a:r>
              <a:rPr lang="en-US" sz="1600" dirty="0"/>
              <a:t>    Point p1(10, 15); 	// Normal constructor is called here </a:t>
            </a:r>
          </a:p>
          <a:p>
            <a:pPr fontAlgn="base"/>
            <a:r>
              <a:rPr lang="en-US" sz="1600" dirty="0"/>
              <a:t>    Point p2 = p1; 		// Copy constructor is called here </a:t>
            </a:r>
          </a:p>
          <a:p>
            <a:pPr fontAlgn="base"/>
            <a:r>
              <a:rPr lang="en-US" sz="1600" dirty="0"/>
              <a:t>  </a:t>
            </a:r>
          </a:p>
          <a:p>
            <a:pPr fontAlgn="base"/>
            <a:r>
              <a:rPr lang="en-US" sz="1600" dirty="0"/>
              <a:t>    // Let us access values assigned by constructors </a:t>
            </a:r>
          </a:p>
          <a:p>
            <a:pPr fontAlgn="base"/>
            <a:r>
              <a:rPr lang="en-US" sz="1600" dirty="0"/>
              <a:t>    </a:t>
            </a:r>
            <a:r>
              <a:rPr lang="en-US" sz="1600" dirty="0" err="1"/>
              <a:t>cout</a:t>
            </a:r>
            <a:r>
              <a:rPr lang="en-US" sz="1600" dirty="0"/>
              <a:t> &lt;&lt; "p1.x = " &lt;&lt; p1.getX() &lt;&lt; ", p1.y = " &lt;&lt; p1.getY(); </a:t>
            </a:r>
          </a:p>
          <a:p>
            <a:pPr fontAlgn="base"/>
            <a:r>
              <a:rPr lang="en-US" sz="1600" dirty="0"/>
              <a:t>    </a:t>
            </a:r>
            <a:r>
              <a:rPr lang="en-US" sz="1600" dirty="0" err="1"/>
              <a:t>cout</a:t>
            </a:r>
            <a:r>
              <a:rPr lang="en-US" sz="1600" dirty="0"/>
              <a:t> &lt;&lt; "\np2.x = " &lt;&lt; p2.getX() &lt;&lt; ", p2.y = " &lt;&lt; p2.getY(); </a:t>
            </a:r>
          </a:p>
          <a:p>
            <a:pPr fontAlgn="base"/>
            <a:r>
              <a:rPr lang="en-US" sz="1600" dirty="0"/>
              <a:t>  </a:t>
            </a:r>
          </a:p>
          <a:p>
            <a:pPr fontAlgn="base"/>
            <a:r>
              <a:rPr lang="en-US" sz="1600" dirty="0"/>
              <a:t>    return 0; </a:t>
            </a:r>
          </a:p>
          <a:p>
            <a:pPr fontAlgn="base"/>
            <a:r>
              <a:rPr lang="en-US" sz="1600" dirty="0"/>
              <a:t>}</a:t>
            </a:r>
          </a:p>
          <a:p>
            <a:endParaRPr lang="en-US" sz="1600" dirty="0"/>
          </a:p>
        </p:txBody>
      </p:sp>
      <p:sp>
        <p:nvSpPr>
          <p:cNvPr id="8" name="TextBox 7"/>
          <p:cNvSpPr txBox="1"/>
          <p:nvPr/>
        </p:nvSpPr>
        <p:spPr>
          <a:xfrm>
            <a:off x="796833" y="1371600"/>
            <a:ext cx="3971109" cy="6001643"/>
          </a:xfrm>
          <a:prstGeom prst="rect">
            <a:avLst/>
          </a:prstGeom>
          <a:noFill/>
        </p:spPr>
        <p:txBody>
          <a:bodyPr wrap="square" rtlCol="0">
            <a:spAutoFit/>
          </a:bodyPr>
          <a:lstStyle/>
          <a:p>
            <a:pPr fontAlgn="base"/>
            <a:r>
              <a:rPr lang="en-US" sz="1600" dirty="0"/>
              <a:t>#include&lt;</a:t>
            </a:r>
            <a:r>
              <a:rPr lang="en-US" sz="1600" dirty="0" err="1"/>
              <a:t>iostream</a:t>
            </a:r>
            <a:r>
              <a:rPr lang="en-US" sz="1600" dirty="0"/>
              <a:t>&gt; </a:t>
            </a:r>
          </a:p>
          <a:p>
            <a:pPr fontAlgn="base"/>
            <a:r>
              <a:rPr lang="en-US" sz="1600" dirty="0"/>
              <a:t>using namespace std; </a:t>
            </a:r>
          </a:p>
          <a:p>
            <a:pPr fontAlgn="base"/>
            <a:r>
              <a:rPr lang="en-US" sz="1600" dirty="0"/>
              <a:t>  class Point </a:t>
            </a:r>
          </a:p>
          <a:p>
            <a:pPr fontAlgn="base"/>
            <a:r>
              <a:rPr lang="en-US" sz="1600" dirty="0"/>
              <a:t>{ </a:t>
            </a:r>
          </a:p>
          <a:p>
            <a:pPr fontAlgn="base"/>
            <a:r>
              <a:rPr lang="en-US" sz="1600" dirty="0"/>
              <a:t>private: </a:t>
            </a:r>
          </a:p>
          <a:p>
            <a:pPr fontAlgn="base"/>
            <a:r>
              <a:rPr lang="en-US" sz="1600" dirty="0"/>
              <a:t>    </a:t>
            </a:r>
            <a:r>
              <a:rPr lang="en-US" sz="1600" dirty="0" err="1"/>
              <a:t>int</a:t>
            </a:r>
            <a:r>
              <a:rPr lang="en-US" sz="1600" dirty="0"/>
              <a:t> x, y; </a:t>
            </a:r>
          </a:p>
          <a:p>
            <a:pPr fontAlgn="base"/>
            <a:r>
              <a:rPr lang="en-US" sz="1600" dirty="0"/>
              <a:t> public: </a:t>
            </a:r>
          </a:p>
          <a:p>
            <a:pPr fontAlgn="base"/>
            <a:r>
              <a:rPr lang="en-US" sz="1600" dirty="0"/>
              <a:t>    Point(</a:t>
            </a:r>
            <a:r>
              <a:rPr lang="en-US" sz="1600" dirty="0" err="1"/>
              <a:t>int</a:t>
            </a:r>
            <a:r>
              <a:rPr lang="en-US" sz="1600" dirty="0"/>
              <a:t> x1, </a:t>
            </a:r>
            <a:r>
              <a:rPr lang="en-US" sz="1600" dirty="0" err="1"/>
              <a:t>int</a:t>
            </a:r>
            <a:r>
              <a:rPr lang="en-US" sz="1600" dirty="0"/>
              <a:t> y1)</a:t>
            </a:r>
          </a:p>
          <a:p>
            <a:pPr fontAlgn="base"/>
            <a:r>
              <a:rPr lang="en-US" sz="1600" dirty="0"/>
              <a:t>    { x = x1;</a:t>
            </a:r>
          </a:p>
          <a:p>
            <a:pPr fontAlgn="base"/>
            <a:r>
              <a:rPr lang="en-US" sz="1600" dirty="0"/>
              <a:t>     y = y1; } </a:t>
            </a:r>
          </a:p>
          <a:p>
            <a:pPr fontAlgn="base"/>
            <a:r>
              <a:rPr lang="en-US" sz="1600" dirty="0"/>
              <a:t>      // Copy constructor </a:t>
            </a:r>
          </a:p>
          <a:p>
            <a:pPr fontAlgn="base"/>
            <a:r>
              <a:rPr lang="en-US" sz="1600" dirty="0"/>
              <a:t>   Point(const Point &amp;p2) </a:t>
            </a:r>
          </a:p>
          <a:p>
            <a:pPr fontAlgn="base"/>
            <a:r>
              <a:rPr lang="en-US" sz="1600" dirty="0"/>
              <a:t>{x = p2.x;</a:t>
            </a:r>
          </a:p>
          <a:p>
            <a:pPr fontAlgn="base"/>
            <a:r>
              <a:rPr lang="en-US" sz="1600" dirty="0"/>
              <a:t> y = p2.y; } </a:t>
            </a:r>
          </a:p>
          <a:p>
            <a:pPr fontAlgn="base"/>
            <a:r>
              <a:rPr lang="en-US" sz="1600" dirty="0"/>
              <a:t>    </a:t>
            </a:r>
            <a:r>
              <a:rPr lang="en-US" sz="1600" dirty="0" err="1"/>
              <a:t>int</a:t>
            </a:r>
            <a:r>
              <a:rPr lang="en-US" sz="1600" dirty="0"/>
              <a:t> </a:t>
            </a:r>
            <a:r>
              <a:rPr lang="en-US" sz="1600" dirty="0" err="1"/>
              <a:t>getX</a:t>
            </a:r>
            <a:r>
              <a:rPr lang="en-US" sz="1600" dirty="0"/>
              <a:t>()          </a:t>
            </a:r>
          </a:p>
          <a:p>
            <a:pPr fontAlgn="base"/>
            <a:r>
              <a:rPr lang="en-US" sz="1600" dirty="0"/>
              <a:t>  {  return x; </a:t>
            </a:r>
          </a:p>
          <a:p>
            <a:pPr fontAlgn="base"/>
            <a:r>
              <a:rPr lang="en-US" sz="1600" dirty="0"/>
              <a:t>} </a:t>
            </a:r>
          </a:p>
          <a:p>
            <a:pPr fontAlgn="base"/>
            <a:r>
              <a:rPr lang="en-US" sz="1600" dirty="0"/>
              <a:t>    </a:t>
            </a:r>
            <a:r>
              <a:rPr lang="en-US" sz="1600" dirty="0" err="1"/>
              <a:t>int</a:t>
            </a:r>
            <a:r>
              <a:rPr lang="en-US" sz="1600" dirty="0"/>
              <a:t> </a:t>
            </a:r>
            <a:r>
              <a:rPr lang="en-US" sz="1600" dirty="0" err="1"/>
              <a:t>getY</a:t>
            </a:r>
            <a:r>
              <a:rPr lang="en-US" sz="1600" dirty="0"/>
              <a:t>()        </a:t>
            </a:r>
          </a:p>
          <a:p>
            <a:pPr fontAlgn="base"/>
            <a:r>
              <a:rPr lang="en-US" sz="1600" dirty="0"/>
              <a:t>    {  return y; </a:t>
            </a:r>
          </a:p>
          <a:p>
            <a:pPr fontAlgn="base"/>
            <a:r>
              <a:rPr lang="en-US" sz="1600" dirty="0"/>
              <a:t>} </a:t>
            </a:r>
          </a:p>
          <a:p>
            <a:pPr fontAlgn="base"/>
            <a:r>
              <a:rPr lang="en-US" sz="1600" dirty="0"/>
              <a:t>}; </a:t>
            </a:r>
          </a:p>
          <a:p>
            <a:pPr fontAlgn="base"/>
            <a:r>
              <a:rPr lang="en-US" sz="1600" dirty="0"/>
              <a:t>  </a:t>
            </a:r>
          </a:p>
          <a:p>
            <a:endParaRPr lang="en-US" sz="1600" dirty="0"/>
          </a:p>
          <a:p>
            <a:endParaRPr lang="en-US" sz="1600" dirty="0"/>
          </a:p>
        </p:txBody>
      </p:sp>
      <p:sp>
        <p:nvSpPr>
          <p:cNvPr id="9" name="TextBox 8"/>
          <p:cNvSpPr txBox="1"/>
          <p:nvPr/>
        </p:nvSpPr>
        <p:spPr>
          <a:xfrm>
            <a:off x="5904411" y="5029200"/>
            <a:ext cx="2377440" cy="923330"/>
          </a:xfrm>
          <a:prstGeom prst="rect">
            <a:avLst/>
          </a:prstGeom>
          <a:noFill/>
        </p:spPr>
        <p:txBody>
          <a:bodyPr wrap="square" rtlCol="0">
            <a:spAutoFit/>
          </a:bodyPr>
          <a:lstStyle/>
          <a:p>
            <a:r>
              <a:rPr lang="es-ES" dirty="0"/>
              <a:t>Output</a:t>
            </a:r>
          </a:p>
          <a:p>
            <a:r>
              <a:rPr lang="es-ES" dirty="0"/>
              <a:t>p1.x = 10, p1.y = 15 p2.x = 10, p2.y = 15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of Copy Constructor</a:t>
            </a:r>
          </a:p>
        </p:txBody>
      </p:sp>
      <p:sp>
        <p:nvSpPr>
          <p:cNvPr id="3" name="Content Placeholder 2"/>
          <p:cNvSpPr>
            <a:spLocks noGrp="1"/>
          </p:cNvSpPr>
          <p:nvPr>
            <p:ph idx="1"/>
          </p:nvPr>
        </p:nvSpPr>
        <p:spPr/>
        <p:txBody>
          <a:bodyPr/>
          <a:lstStyle/>
          <a:p>
            <a:r>
              <a:rPr lang="en-US" dirty="0"/>
              <a:t>Default </a:t>
            </a:r>
          </a:p>
          <a:p>
            <a:r>
              <a:rPr lang="en-US" dirty="0"/>
              <a:t>User defined</a:t>
            </a:r>
          </a:p>
        </p:txBody>
      </p:sp>
      <p:sp>
        <p:nvSpPr>
          <p:cNvPr id="4" name="Slide Number Placeholder 3"/>
          <p:cNvSpPr>
            <a:spLocks noGrp="1"/>
          </p:cNvSpPr>
          <p:nvPr>
            <p:ph type="sldNum" sz="quarter" idx="12"/>
          </p:nvPr>
        </p:nvSpPr>
        <p:spPr/>
        <p:txBody>
          <a:bodyPr/>
          <a:lstStyle/>
          <a:p>
            <a:fld id="{BBD0BF76-E763-4964-B6E3-972F78D927E1}" type="slidenum">
              <a:rPr lang="en-IN" smtClean="0"/>
              <a:pPr/>
              <a:t>6</a:t>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Two types of copies are produced by the constructor:</a:t>
            </a:r>
            <a:br>
              <a:rPr lang="en-US" dirty="0"/>
            </a:br>
            <a:endParaRPr lang="en-US" dirty="0"/>
          </a:p>
        </p:txBody>
      </p:sp>
      <p:sp>
        <p:nvSpPr>
          <p:cNvPr id="3" name="Content Placeholder 2"/>
          <p:cNvSpPr>
            <a:spLocks noGrp="1"/>
          </p:cNvSpPr>
          <p:nvPr>
            <p:ph idx="1"/>
          </p:nvPr>
        </p:nvSpPr>
        <p:spPr/>
        <p:txBody>
          <a:bodyPr/>
          <a:lstStyle/>
          <a:p>
            <a:r>
              <a:rPr lang="en-US" dirty="0"/>
              <a:t>Shallow copy</a:t>
            </a:r>
          </a:p>
          <a:p>
            <a:r>
              <a:rPr lang="en-US" dirty="0"/>
              <a:t>Deep copy</a:t>
            </a:r>
            <a:br>
              <a:rPr lang="en-US" dirty="0"/>
            </a:br>
            <a:endParaRPr lang="en-US" dirty="0"/>
          </a:p>
        </p:txBody>
      </p:sp>
      <p:sp>
        <p:nvSpPr>
          <p:cNvPr id="4" name="Slide Number Placeholder 3"/>
          <p:cNvSpPr>
            <a:spLocks noGrp="1"/>
          </p:cNvSpPr>
          <p:nvPr>
            <p:ph type="sldNum" sz="quarter" idx="12"/>
          </p:nvPr>
        </p:nvSpPr>
        <p:spPr/>
        <p:txBody>
          <a:bodyPr/>
          <a:lstStyle/>
          <a:p>
            <a:fld id="{BBD0BF76-E763-4964-B6E3-972F78D927E1}" type="slidenum">
              <a:rPr lang="en-IN" smtClean="0"/>
              <a:pPr/>
              <a:t>7</a:t>
            </a:fld>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Shallow copy</a:t>
            </a:r>
          </a:p>
        </p:txBody>
      </p:sp>
      <p:sp>
        <p:nvSpPr>
          <p:cNvPr id="3" name="Content Placeholder 2"/>
          <p:cNvSpPr>
            <a:spLocks noGrp="1"/>
          </p:cNvSpPr>
          <p:nvPr>
            <p:ph idx="1"/>
          </p:nvPr>
        </p:nvSpPr>
        <p:spPr/>
        <p:txBody>
          <a:bodyPr/>
          <a:lstStyle/>
          <a:p>
            <a:r>
              <a:rPr lang="en-US" sz="2400" dirty="0"/>
              <a:t>The default copy constructor can only produce the shallow copy.</a:t>
            </a:r>
          </a:p>
          <a:p>
            <a:r>
              <a:rPr lang="en-US" sz="2400" dirty="0"/>
              <a:t>A Shallow copy is defined as the process of creating the copy of an object by copying data of all the member variables as it is.</a:t>
            </a:r>
          </a:p>
          <a:p>
            <a:endParaRPr lang="en-US" dirty="0"/>
          </a:p>
        </p:txBody>
      </p:sp>
      <p:sp>
        <p:nvSpPr>
          <p:cNvPr id="4" name="Slide Number Placeholder 3"/>
          <p:cNvSpPr>
            <a:spLocks noGrp="1"/>
          </p:cNvSpPr>
          <p:nvPr>
            <p:ph type="sldNum" sz="quarter" idx="12"/>
          </p:nvPr>
        </p:nvSpPr>
        <p:spPr/>
        <p:txBody>
          <a:bodyPr/>
          <a:lstStyle/>
          <a:p>
            <a:fld id="{BBD0BF76-E763-4964-B6E3-972F78D927E1}" type="slidenum">
              <a:rPr lang="en-IN" smtClean="0"/>
              <a:pPr/>
              <a:t>8</a:t>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BD0BF76-E763-4964-B6E3-972F78D927E1}" type="slidenum">
              <a:rPr lang="en-IN" smtClean="0"/>
              <a:pPr/>
              <a:t>9</a:t>
            </a:fld>
            <a:endParaRPr lang="en-IN"/>
          </a:p>
        </p:txBody>
      </p:sp>
      <p:sp>
        <p:nvSpPr>
          <p:cNvPr id="5" name="TextBox 4"/>
          <p:cNvSpPr txBox="1"/>
          <p:nvPr/>
        </p:nvSpPr>
        <p:spPr>
          <a:xfrm>
            <a:off x="112734" y="849085"/>
            <a:ext cx="3446155" cy="6186309"/>
          </a:xfrm>
          <a:prstGeom prst="rect">
            <a:avLst/>
          </a:prstGeom>
          <a:noFill/>
        </p:spPr>
        <p:txBody>
          <a:bodyPr wrap="square" rtlCol="0">
            <a:spAutoFit/>
          </a:bodyPr>
          <a:lstStyle/>
          <a:p>
            <a:r>
              <a:rPr lang="en-US" b="1" dirty="0"/>
              <a:t>include &lt;</a:t>
            </a:r>
            <a:r>
              <a:rPr lang="en-US" b="1" dirty="0" err="1"/>
              <a:t>iostream</a:t>
            </a:r>
            <a:r>
              <a:rPr lang="en-US" b="1" dirty="0"/>
              <a:t>&gt;  </a:t>
            </a:r>
          </a:p>
          <a:p>
            <a:r>
              <a:rPr lang="en-US" b="1" dirty="0"/>
              <a:t>  </a:t>
            </a:r>
          </a:p>
          <a:p>
            <a:r>
              <a:rPr lang="en-US" b="1" dirty="0"/>
              <a:t>using namespace std;  </a:t>
            </a:r>
          </a:p>
          <a:p>
            <a:r>
              <a:rPr lang="en-US" b="1" dirty="0"/>
              <a:t>  </a:t>
            </a:r>
          </a:p>
          <a:p>
            <a:r>
              <a:rPr lang="en-US" b="1" dirty="0"/>
              <a:t>class Demo  </a:t>
            </a:r>
          </a:p>
          <a:p>
            <a:r>
              <a:rPr lang="en-US" b="1" dirty="0"/>
              <a:t>{  </a:t>
            </a:r>
          </a:p>
          <a:p>
            <a:r>
              <a:rPr lang="en-US" b="1" dirty="0"/>
              <a:t>    </a:t>
            </a:r>
            <a:r>
              <a:rPr lang="en-US" b="1" dirty="0" err="1"/>
              <a:t>int</a:t>
            </a:r>
            <a:r>
              <a:rPr lang="en-US" b="1" dirty="0"/>
              <a:t> a;  </a:t>
            </a:r>
          </a:p>
          <a:p>
            <a:r>
              <a:rPr lang="en-US" b="1" dirty="0"/>
              <a:t>    </a:t>
            </a:r>
            <a:r>
              <a:rPr lang="en-US" b="1" dirty="0" err="1"/>
              <a:t>int</a:t>
            </a:r>
            <a:r>
              <a:rPr lang="en-US" b="1" dirty="0"/>
              <a:t> b;  </a:t>
            </a:r>
          </a:p>
          <a:p>
            <a:r>
              <a:rPr lang="en-US" b="1" dirty="0"/>
              <a:t>    </a:t>
            </a:r>
            <a:r>
              <a:rPr lang="en-US" b="1" dirty="0" err="1"/>
              <a:t>int</a:t>
            </a:r>
            <a:r>
              <a:rPr lang="en-US" b="1" dirty="0"/>
              <a:t> *p;  </a:t>
            </a:r>
          </a:p>
          <a:p>
            <a:r>
              <a:rPr lang="en-US" b="1" dirty="0"/>
              <a:t>    public:  </a:t>
            </a:r>
          </a:p>
          <a:p>
            <a:r>
              <a:rPr lang="en-US" b="1" dirty="0"/>
              <a:t>    Demo()  </a:t>
            </a:r>
          </a:p>
          <a:p>
            <a:r>
              <a:rPr lang="en-US" b="1" dirty="0"/>
              <a:t>    {  </a:t>
            </a:r>
          </a:p>
          <a:p>
            <a:r>
              <a:rPr lang="en-US" b="1" dirty="0"/>
              <a:t>        p=new </a:t>
            </a:r>
            <a:r>
              <a:rPr lang="en-US" b="1" dirty="0" err="1"/>
              <a:t>int</a:t>
            </a:r>
            <a:r>
              <a:rPr lang="en-US" b="1" dirty="0"/>
              <a:t>;  </a:t>
            </a:r>
          </a:p>
          <a:p>
            <a:r>
              <a:rPr lang="en-US" b="1" dirty="0"/>
              <a:t>    }  </a:t>
            </a:r>
          </a:p>
          <a:p>
            <a:r>
              <a:rPr lang="en-US" b="1" dirty="0"/>
              <a:t>void </a:t>
            </a:r>
            <a:r>
              <a:rPr lang="en-US" b="1" dirty="0" err="1"/>
              <a:t>setdata</a:t>
            </a:r>
            <a:r>
              <a:rPr lang="en-US" b="1" dirty="0"/>
              <a:t>(</a:t>
            </a:r>
            <a:r>
              <a:rPr lang="en-US" b="1" dirty="0" err="1"/>
              <a:t>int</a:t>
            </a:r>
            <a:r>
              <a:rPr lang="en-US" b="1" dirty="0"/>
              <a:t> </a:t>
            </a:r>
            <a:r>
              <a:rPr lang="en-US" b="1" dirty="0" err="1"/>
              <a:t>x,int</a:t>
            </a:r>
            <a:r>
              <a:rPr lang="en-US" b="1" dirty="0"/>
              <a:t> </a:t>
            </a:r>
            <a:r>
              <a:rPr lang="en-US" b="1" dirty="0" err="1"/>
              <a:t>y,int</a:t>
            </a:r>
            <a:r>
              <a:rPr lang="en-US" b="1" dirty="0"/>
              <a:t> z)  </a:t>
            </a:r>
          </a:p>
          <a:p>
            <a:r>
              <a:rPr lang="en-US" b="1" dirty="0"/>
              <a:t>    {  </a:t>
            </a:r>
          </a:p>
          <a:p>
            <a:r>
              <a:rPr lang="en-US" b="1" dirty="0"/>
              <a:t>        a=x;  </a:t>
            </a:r>
          </a:p>
          <a:p>
            <a:r>
              <a:rPr lang="en-US" b="1" dirty="0"/>
              <a:t>        b=y;  </a:t>
            </a:r>
          </a:p>
          <a:p>
            <a:r>
              <a:rPr lang="en-US" b="1" dirty="0"/>
              <a:t>        *p=z;  </a:t>
            </a:r>
          </a:p>
          <a:p>
            <a:r>
              <a:rPr lang="en-US" b="1" dirty="0"/>
              <a:t>    }  </a:t>
            </a:r>
          </a:p>
          <a:p>
            <a:endParaRPr lang="en-US" b="1" dirty="0"/>
          </a:p>
          <a:p>
            <a:r>
              <a:rPr lang="en-US" b="1" dirty="0"/>
              <a:t>    </a:t>
            </a:r>
          </a:p>
        </p:txBody>
      </p:sp>
      <p:sp>
        <p:nvSpPr>
          <p:cNvPr id="6" name="TextBox 5"/>
          <p:cNvSpPr txBox="1"/>
          <p:nvPr/>
        </p:nvSpPr>
        <p:spPr>
          <a:xfrm>
            <a:off x="4441372" y="875213"/>
            <a:ext cx="5734594" cy="5078313"/>
          </a:xfrm>
          <a:prstGeom prst="rect">
            <a:avLst/>
          </a:prstGeom>
          <a:noFill/>
        </p:spPr>
        <p:txBody>
          <a:bodyPr wrap="square" rtlCol="0">
            <a:spAutoFit/>
          </a:bodyPr>
          <a:lstStyle/>
          <a:p>
            <a:r>
              <a:rPr lang="en-US" b="1" dirty="0"/>
              <a:t>void </a:t>
            </a:r>
            <a:r>
              <a:rPr lang="en-US" b="1" dirty="0" err="1"/>
              <a:t>showdata</a:t>
            </a:r>
            <a:r>
              <a:rPr lang="en-US" b="1" dirty="0"/>
              <a:t>()  </a:t>
            </a:r>
          </a:p>
          <a:p>
            <a:r>
              <a:rPr lang="en-US" b="1" dirty="0"/>
              <a:t>    {  </a:t>
            </a:r>
          </a:p>
          <a:p>
            <a:r>
              <a:rPr lang="en-US" b="1" dirty="0"/>
              <a:t>        std::</a:t>
            </a:r>
            <a:r>
              <a:rPr lang="en-US" b="1" dirty="0" err="1"/>
              <a:t>cout</a:t>
            </a:r>
            <a:r>
              <a:rPr lang="en-US" b="1" dirty="0"/>
              <a:t> &lt;&lt; "value of a is : " &lt;&lt;a&lt;&lt; std::</a:t>
            </a:r>
            <a:r>
              <a:rPr lang="en-US" b="1" dirty="0" err="1"/>
              <a:t>endl</a:t>
            </a:r>
            <a:r>
              <a:rPr lang="en-US" b="1" dirty="0"/>
              <a:t>;  </a:t>
            </a:r>
          </a:p>
          <a:p>
            <a:r>
              <a:rPr lang="en-US" b="1" dirty="0"/>
              <a:t>        std::</a:t>
            </a:r>
            <a:r>
              <a:rPr lang="en-US" b="1" dirty="0" err="1"/>
              <a:t>cout</a:t>
            </a:r>
            <a:r>
              <a:rPr lang="en-US" b="1" dirty="0"/>
              <a:t> &lt;&lt; "value of b is : " &lt;&lt;b&lt;&lt; std::</a:t>
            </a:r>
            <a:r>
              <a:rPr lang="en-US" b="1" dirty="0" err="1"/>
              <a:t>endl</a:t>
            </a:r>
            <a:r>
              <a:rPr lang="en-US" b="1" dirty="0"/>
              <a:t>;  </a:t>
            </a:r>
          </a:p>
          <a:p>
            <a:r>
              <a:rPr lang="en-US" b="1" dirty="0"/>
              <a:t>        std::</a:t>
            </a:r>
            <a:r>
              <a:rPr lang="en-US" b="1" dirty="0" err="1"/>
              <a:t>cout</a:t>
            </a:r>
            <a:r>
              <a:rPr lang="en-US" b="1" dirty="0"/>
              <a:t> &lt;&lt; "value of *p is : " &lt;&lt;*p&lt;&lt; std::</a:t>
            </a:r>
            <a:r>
              <a:rPr lang="en-US" b="1" dirty="0" err="1"/>
              <a:t>endl</a:t>
            </a:r>
            <a:r>
              <a:rPr lang="en-US" b="1" dirty="0"/>
              <a:t>;  </a:t>
            </a:r>
          </a:p>
          <a:p>
            <a:r>
              <a:rPr lang="en-US" b="1" dirty="0"/>
              <a:t>    }  </a:t>
            </a:r>
          </a:p>
          <a:p>
            <a:r>
              <a:rPr lang="en-US" b="1" dirty="0"/>
              <a:t>};  </a:t>
            </a:r>
          </a:p>
          <a:p>
            <a:endParaRPr lang="en-US" b="1" dirty="0"/>
          </a:p>
          <a:p>
            <a:r>
              <a:rPr lang="en-US" b="1" dirty="0"/>
              <a:t>int main()  </a:t>
            </a:r>
          </a:p>
          <a:p>
            <a:r>
              <a:rPr lang="en-US" b="1" dirty="0"/>
              <a:t>{  </a:t>
            </a:r>
          </a:p>
          <a:p>
            <a:r>
              <a:rPr lang="en-US" b="1" dirty="0"/>
              <a:t>  Demo d1;  </a:t>
            </a:r>
          </a:p>
          <a:p>
            <a:r>
              <a:rPr lang="en-US" b="1" dirty="0"/>
              <a:t>  d1.setdata(4,5,7);  </a:t>
            </a:r>
          </a:p>
          <a:p>
            <a:r>
              <a:rPr lang="en-US" b="1" dirty="0"/>
              <a:t>  Demo d2 = d1;  </a:t>
            </a:r>
          </a:p>
          <a:p>
            <a:r>
              <a:rPr lang="en-US" b="1" dirty="0"/>
              <a:t>  d2.showdata();  </a:t>
            </a:r>
          </a:p>
          <a:p>
            <a:r>
              <a:rPr lang="en-US" b="1" dirty="0"/>
              <a:t>    return 0;  </a:t>
            </a:r>
          </a:p>
          <a:p>
            <a:r>
              <a:rPr lang="en-US" b="1" dirty="0"/>
              <a:t>}</a:t>
            </a:r>
          </a:p>
          <a:p>
            <a:endParaRPr lang="en-US" b="1" dirty="0"/>
          </a:p>
        </p:txBody>
      </p:sp>
      <p:sp>
        <p:nvSpPr>
          <p:cNvPr id="7" name="TextBox 6"/>
          <p:cNvSpPr txBox="1"/>
          <p:nvPr/>
        </p:nvSpPr>
        <p:spPr>
          <a:xfrm>
            <a:off x="9771017" y="2625635"/>
            <a:ext cx="1999265" cy="1477328"/>
          </a:xfrm>
          <a:prstGeom prst="rect">
            <a:avLst/>
          </a:prstGeom>
          <a:noFill/>
        </p:spPr>
        <p:txBody>
          <a:bodyPr wrap="none" rtlCol="0">
            <a:spAutoFit/>
          </a:bodyPr>
          <a:lstStyle/>
          <a:p>
            <a:r>
              <a:rPr lang="en-US" dirty="0"/>
              <a:t>Output</a:t>
            </a:r>
          </a:p>
          <a:p>
            <a:endParaRPr lang="en-US" dirty="0"/>
          </a:p>
          <a:p>
            <a:r>
              <a:rPr lang="en-US" dirty="0"/>
              <a:t>value of a is : 4 </a:t>
            </a:r>
          </a:p>
          <a:p>
            <a:r>
              <a:rPr lang="en-US" dirty="0"/>
              <a:t>value of b is : 5 </a:t>
            </a:r>
          </a:p>
          <a:p>
            <a:r>
              <a:rPr lang="en-US" dirty="0"/>
              <a:t>value of *p is : 7 </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Gallery</Template>
  <TotalTime>5508</TotalTime>
  <Words>1303</Words>
  <Application>Microsoft Office PowerPoint</Application>
  <PresentationFormat>Widescreen</PresentationFormat>
  <Paragraphs>196</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Callibary</vt:lpstr>
      <vt:lpstr>Century Gothic</vt:lpstr>
      <vt:lpstr>Gallery</vt:lpstr>
      <vt:lpstr>SDF II(15B11CI211)  EVEN Semester 2021</vt:lpstr>
      <vt:lpstr>Lecture 7 – Copy Constructor</vt:lpstr>
      <vt:lpstr>Copy constructor </vt:lpstr>
      <vt:lpstr>Syntax for copy constructor</vt:lpstr>
      <vt:lpstr>Copy Constructor</vt:lpstr>
      <vt:lpstr>Type of Copy Constructor</vt:lpstr>
      <vt:lpstr>Two types of copies are produced by the constructor: </vt:lpstr>
      <vt:lpstr>Shallow copy</vt:lpstr>
      <vt:lpstr>PowerPoint Presentation</vt:lpstr>
      <vt:lpstr>Deep copy</vt:lpstr>
      <vt:lpstr>PowerPoint Presentation</vt:lpstr>
      <vt:lpstr>Copy constructor vs Assignment Operator</vt:lpstr>
      <vt:lpstr>PowerPoint Presentation</vt:lpstr>
      <vt:lpstr>Object Initialization </vt:lpstr>
      <vt:lpstr>Accessing members through objects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 Title</dc:title>
  <dc:creator>Shefali</dc:creator>
  <cp:lastModifiedBy>Neetu Sardana</cp:lastModifiedBy>
  <cp:revision>116</cp:revision>
  <dcterms:created xsi:type="dcterms:W3CDTF">2020-06-20T13:41:26Z</dcterms:created>
  <dcterms:modified xsi:type="dcterms:W3CDTF">2021-02-02T04:24:17Z</dcterms:modified>
</cp:coreProperties>
</file>