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92" r:id="rId2"/>
    <p:sldId id="293" r:id="rId3"/>
    <p:sldId id="326" r:id="rId4"/>
    <p:sldId id="280" r:id="rId5"/>
    <p:sldId id="281" r:id="rId6"/>
    <p:sldId id="282" r:id="rId7"/>
    <p:sldId id="329" r:id="rId8"/>
    <p:sldId id="332" r:id="rId9"/>
    <p:sldId id="330" r:id="rId10"/>
    <p:sldId id="331" r:id="rId11"/>
    <p:sldId id="333" r:id="rId12"/>
    <p:sldId id="340" r:id="rId13"/>
    <p:sldId id="334" r:id="rId14"/>
    <p:sldId id="339" r:id="rId15"/>
    <p:sldId id="335" r:id="rId16"/>
    <p:sldId id="35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90" autoAdjust="0"/>
  </p:normalViewPr>
  <p:slideViewPr>
    <p:cSldViewPr snapToGrid="0">
      <p:cViewPr varScale="1">
        <p:scale>
          <a:sx n="49" d="100"/>
          <a:sy n="49" d="100"/>
        </p:scale>
        <p:origin x="847" y="21"/>
      </p:cViewPr>
      <p:guideLst>
        <p:guide orient="horz" pos="2160"/>
        <p:guide pos="3840"/>
      </p:guideLst>
    </p:cSldViewPr>
  </p:slideViewPr>
  <p:outlineViewPr>
    <p:cViewPr>
      <p:scale>
        <a:sx n="33" d="100"/>
        <a:sy n="33" d="100"/>
      </p:scale>
      <p:origin x="0" y="103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EB0BA6-A5BD-45AC-B726-77B026F492C5}" type="datetimeFigureOut">
              <a:rPr lang="en-IN" smtClean="0"/>
              <a:pPr/>
              <a:t>02-02-2021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064660-8AC5-4635-B88E-59209E16F034}" type="slidenum">
              <a:rPr lang="en-IN" smtClean="0"/>
              <a:pPr/>
              <a:t>‹#›</a:t>
            </a:fld>
            <a:endParaRPr lang="en-IN"/>
          </a:p>
        </p:txBody>
      </p:sp>
    </p:spTree>
    <p:extLst>
      <p:ext uri="{BB962C8B-B14F-4D97-AF65-F5344CB8AC3E}">
        <p14:creationId xmlns:p14="http://schemas.microsoft.com/office/powerpoint/2010/main" val="2259805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1922F2-06A1-4266-B0AE-C46330014C56}" type="datetime1">
              <a:rPr lang="en-IN" smtClean="0"/>
              <a:pPr/>
              <a:t>02-02-2021</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BBD0BF76-E763-4964-B6E3-972F78D927E1}"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46695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07E9A0-8033-4AE9-ADE6-BD0D889F9BF0}" type="datetime1">
              <a:rPr lang="en-IN" smtClean="0"/>
              <a:pPr/>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pPr/>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49097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2EB9F0-ADC9-4F34-A33B-454DB2D57AEF}" type="datetime1">
              <a:rPr lang="en-IN" smtClean="0"/>
              <a:pPr/>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pPr/>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58160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78B09EC5-C060-419D-91A7-6B7DEDFDA7B8}" type="datetime1">
              <a:rPr lang="en-IN" smtClean="0"/>
              <a:pPr/>
              <a:t>02-02-2021</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pPr/>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9" name="Rectangle 8">
            <a:extLst>
              <a:ext uri="{FF2B5EF4-FFF2-40B4-BE49-F238E27FC236}">
                <a16:creationId xmlns:a16="http://schemas.microsoft.com/office/drawing/2014/main" id="{ED437BC9-F492-4388-ACDB-AF391015F77E}"/>
              </a:ext>
            </a:extLst>
          </p:cNvPr>
          <p:cNvSpPr/>
          <p:nvPr userDrawn="1"/>
        </p:nvSpPr>
        <p:spPr>
          <a:xfrm>
            <a:off x="11001940" y="113546"/>
            <a:ext cx="914400" cy="914400"/>
          </a:xfrm>
          <a:prstGeom prst="rect">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7B6607E-50CC-4737-A31D-24BF273E41BC}"/>
              </a:ext>
            </a:extLst>
          </p:cNvPr>
          <p:cNvSpPr txBox="1"/>
          <p:nvPr userDrawn="1"/>
        </p:nvSpPr>
        <p:spPr>
          <a:xfrm>
            <a:off x="5317588" y="6386732"/>
            <a:ext cx="2587568" cy="400110"/>
          </a:xfrm>
          <a:prstGeom prst="rect">
            <a:avLst/>
          </a:prstGeom>
          <a:noFill/>
        </p:spPr>
        <p:txBody>
          <a:bodyPr wrap="none" rtlCol="0">
            <a:spAutoFit/>
          </a:bodyPr>
          <a:lstStyle/>
          <a:p>
            <a:r>
              <a:rPr lang="en-IN" sz="2000" b="1" dirty="0">
                <a:solidFill>
                  <a:srgbClr val="002060"/>
                </a:solidFill>
              </a:rPr>
              <a:t>Data Structure 2020</a:t>
            </a:r>
          </a:p>
        </p:txBody>
      </p:sp>
    </p:spTree>
    <p:extLst>
      <p:ext uri="{BB962C8B-B14F-4D97-AF65-F5344CB8AC3E}">
        <p14:creationId xmlns:p14="http://schemas.microsoft.com/office/powerpoint/2010/main" val="135765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A6F274B-C24F-4815-971F-C432B0C142A5}" type="datetime1">
              <a:rPr lang="en-IN" smtClean="0"/>
              <a:pPr/>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24224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6502B9-D872-4DE0-B0F1-5D09B701163D}" type="datetime1">
              <a:rPr lang="en-IN" smtClean="0"/>
              <a:pPr/>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D0BF76-E763-4964-B6E3-972F78D927E1}"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7029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5DB56C-0A85-453C-89FF-C777A1FB2F2A}" type="datetime1">
              <a:rPr lang="en-IN" smtClean="0"/>
              <a:pPr/>
              <a:t>02-02-2021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D0BF76-E763-4964-B6E3-972F78D927E1}" type="slidenum">
              <a:rPr lang="en-IN" smtClean="0"/>
              <a:pPr/>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19870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DF2B83-BB90-4DD1-8F17-5CAC222618A3}" type="datetime1">
              <a:rPr lang="en-IN" smtClean="0"/>
              <a:pPr/>
              <a:t>02-02-2021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D0BF76-E763-4964-B6E3-972F78D927E1}" type="slidenum">
              <a:rPr lang="en-IN" smtClean="0"/>
              <a:pPr/>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23972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DBD90-9D29-444E-B64C-F322145E350D}" type="datetime1">
              <a:rPr lang="en-IN" smtClean="0"/>
              <a:pPr/>
              <a:t>02-02-2021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D0BF76-E763-4964-B6E3-972F78D927E1}" type="slidenum">
              <a:rPr lang="en-IN" smtClean="0"/>
              <a:pPr/>
              <a:t>‹#›</a:t>
            </a:fld>
            <a:endParaRPr lang="en-IN"/>
          </a:p>
        </p:txBody>
      </p:sp>
    </p:spTree>
    <p:extLst>
      <p:ext uri="{BB962C8B-B14F-4D97-AF65-F5344CB8AC3E}">
        <p14:creationId xmlns:p14="http://schemas.microsoft.com/office/powerpoint/2010/main" val="49522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FC0FED-27B8-43FA-A7FE-F85FBFEE7356}" type="datetime1">
              <a:rPr lang="en-IN" smtClean="0"/>
              <a:pPr/>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D0BF76-E763-4964-B6E3-972F78D927E1}"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2083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5BDA9B03-9CE1-4EDC-896D-9FC0FC70943F}" type="datetime1">
              <a:rPr lang="en-IN" smtClean="0"/>
              <a:pPr/>
              <a:t>02-02-2021</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BBD0BF76-E763-4964-B6E3-972F78D927E1}" type="slidenum">
              <a:rPr lang="en-IN" smtClean="0"/>
              <a:pPr/>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750301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AC50C32-9A5D-462C-8052-026B2FB73979}" type="datetime1">
              <a:rPr lang="en-IN" smtClean="0"/>
              <a:pPr/>
              <a:t>02-02-2021</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BBD0BF76-E763-4964-B6E3-972F78D927E1}" type="slidenum">
              <a:rPr lang="en-IN" smtClean="0"/>
              <a:pPr/>
              <a:t>‹#›</a:t>
            </a:fld>
            <a:endParaRPr lang="en-IN"/>
          </a:p>
        </p:txBody>
      </p:sp>
    </p:spTree>
    <p:extLst>
      <p:ext uri="{BB962C8B-B14F-4D97-AF65-F5344CB8AC3E}">
        <p14:creationId xmlns:p14="http://schemas.microsoft.com/office/powerpoint/2010/main" val="21746450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8FD51-4C67-49A5-8DEE-4C0608E4AE15}"/>
              </a:ext>
            </a:extLst>
          </p:cNvPr>
          <p:cNvSpPr>
            <a:spLocks noGrp="1"/>
          </p:cNvSpPr>
          <p:nvPr>
            <p:ph type="ctrTitle"/>
          </p:nvPr>
        </p:nvSpPr>
        <p:spPr>
          <a:xfrm>
            <a:off x="1777460" y="998625"/>
            <a:ext cx="8637073" cy="1342469"/>
          </a:xfrm>
        </p:spPr>
        <p:txBody>
          <a:bodyPr>
            <a:normAutofit fontScale="90000"/>
          </a:bodyPr>
          <a:lstStyle/>
          <a:p>
            <a:pPr algn="ctr"/>
            <a:r>
              <a:rPr lang="en-US" sz="4000" b="1" dirty="0"/>
              <a:t>SDF II(15B11CI211)</a:t>
            </a:r>
            <a:br>
              <a:rPr lang="en-US" sz="5400" b="1" dirty="0"/>
            </a:br>
            <a:br>
              <a:rPr lang="en-US" sz="3100" b="1" dirty="0"/>
            </a:br>
            <a:r>
              <a:rPr lang="en-US" sz="3100" dirty="0"/>
              <a:t>EVEN Semester 2021</a:t>
            </a:r>
            <a:endParaRPr lang="en-IN" sz="3100" dirty="0"/>
          </a:p>
        </p:txBody>
      </p:sp>
      <p:sp>
        <p:nvSpPr>
          <p:cNvPr id="3" name="Subtitle 2">
            <a:extLst>
              <a:ext uri="{FF2B5EF4-FFF2-40B4-BE49-F238E27FC236}">
                <a16:creationId xmlns:a16="http://schemas.microsoft.com/office/drawing/2014/main" id="{1DB62C41-2131-4126-987A-5AE49F2AF2E1}"/>
              </a:ext>
            </a:extLst>
          </p:cNvPr>
          <p:cNvSpPr>
            <a:spLocks noGrp="1"/>
          </p:cNvSpPr>
          <p:nvPr>
            <p:ph type="subTitle" idx="1"/>
          </p:nvPr>
        </p:nvSpPr>
        <p:spPr>
          <a:xfrm>
            <a:off x="1513840" y="4871471"/>
            <a:ext cx="9369236" cy="1071095"/>
          </a:xfrm>
        </p:spPr>
        <p:txBody>
          <a:bodyPr>
            <a:noAutofit/>
          </a:bodyPr>
          <a:lstStyle/>
          <a:p>
            <a:pPr algn="ctr"/>
            <a:r>
              <a:rPr lang="en-US" sz="2000" dirty="0"/>
              <a:t>2</a:t>
            </a:r>
            <a:r>
              <a:rPr lang="en-US" sz="2000" baseline="30000" dirty="0"/>
              <a:t>nd</a:t>
            </a:r>
            <a:r>
              <a:rPr lang="en-US" sz="2000" dirty="0"/>
              <a:t>  Semester , First Year</a:t>
            </a:r>
          </a:p>
          <a:p>
            <a:pPr algn="ctr"/>
            <a:r>
              <a:rPr lang="en-US" sz="2000" dirty="0"/>
              <a:t>Jaypee Institute Of Information Technology (JIIT), Noida</a:t>
            </a:r>
          </a:p>
        </p:txBody>
      </p:sp>
      <p:pic>
        <p:nvPicPr>
          <p:cNvPr id="2050" name="Picture 2" descr="Jaypee Institute of Information Technology - Wikipedia">
            <a:extLst>
              <a:ext uri="{FF2B5EF4-FFF2-40B4-BE49-F238E27FC236}">
                <a16:creationId xmlns:a16="http://schemas.microsoft.com/office/drawing/2014/main" id="{42622B0E-5F06-4CBC-B256-77E0A3872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578" y="2771185"/>
            <a:ext cx="1342836" cy="1670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a:extLst>
              <a:ext uri="{FF2B5EF4-FFF2-40B4-BE49-F238E27FC236}">
                <a16:creationId xmlns:a16="http://schemas.microsoft.com/office/drawing/2014/main" id="{3B127EEF-63E8-4BBA-A19E-907327E3462A}"/>
              </a:ext>
            </a:extLst>
          </p:cNvPr>
          <p:cNvSpPr>
            <a:spLocks noGrp="1"/>
          </p:cNvSpPr>
          <p:nvPr>
            <p:ph type="sldNum" sz="quarter" idx="12"/>
          </p:nvPr>
        </p:nvSpPr>
        <p:spPr/>
        <p:txBody>
          <a:bodyPr/>
          <a:lstStyle/>
          <a:p>
            <a:fld id="{BBD0BF76-E763-4964-B6E3-972F78D927E1}" type="slidenum">
              <a:rPr lang="en-IN" smtClean="0"/>
              <a:pPr/>
              <a:t>1</a:t>
            </a:fld>
            <a:endParaRPr lang="en-IN"/>
          </a:p>
        </p:txBody>
      </p:sp>
    </p:spTree>
    <p:extLst>
      <p:ext uri="{BB962C8B-B14F-4D97-AF65-F5344CB8AC3E}">
        <p14:creationId xmlns:p14="http://schemas.microsoft.com/office/powerpoint/2010/main" val="131080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Variable</a:t>
            </a:r>
          </a:p>
        </p:txBody>
      </p:sp>
      <p:sp>
        <p:nvSpPr>
          <p:cNvPr id="3" name="Content Placeholder 2"/>
          <p:cNvSpPr>
            <a:spLocks noGrp="1"/>
          </p:cNvSpPr>
          <p:nvPr>
            <p:ph idx="1"/>
          </p:nvPr>
        </p:nvSpPr>
        <p:spPr>
          <a:xfrm>
            <a:off x="1130270" y="1541417"/>
            <a:ext cx="9603275" cy="3924928"/>
          </a:xfrm>
        </p:spPr>
        <p:txBody>
          <a:bodyPr/>
          <a:lstStyle/>
          <a:p>
            <a:r>
              <a:rPr lang="en-US" dirty="0"/>
              <a:t>Static variable start with static keyword.</a:t>
            </a:r>
          </a:p>
          <a:p>
            <a:r>
              <a:rPr lang="en-US" dirty="0"/>
              <a:t>Static variable declared once in a program and its scope remains end of the program. </a:t>
            </a:r>
          </a:p>
          <a:p>
            <a:r>
              <a:rPr lang="en-US" dirty="0"/>
              <a:t>Even if the function is called multiple times, space for the static variable is allocated only once and the value of variable in the previous call gets carried through the next function call</a:t>
            </a:r>
          </a:p>
        </p:txBody>
      </p:sp>
      <p:sp>
        <p:nvSpPr>
          <p:cNvPr id="4" name="Slide Number Placeholder 3"/>
          <p:cNvSpPr>
            <a:spLocks noGrp="1"/>
          </p:cNvSpPr>
          <p:nvPr>
            <p:ph type="sldNum" sz="quarter" idx="12"/>
          </p:nvPr>
        </p:nvSpPr>
        <p:spPr/>
        <p:txBody>
          <a:bodyPr/>
          <a:lstStyle/>
          <a:p>
            <a:fld id="{BBD0BF76-E763-4964-B6E3-972F78D927E1}"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270" y="888274"/>
            <a:ext cx="10210520" cy="5177989"/>
          </a:xfrm>
        </p:spPr>
        <p:txBody>
          <a:bodyPr>
            <a:normAutofit fontScale="70000" lnSpcReduction="20000"/>
          </a:bodyPr>
          <a:lstStyle/>
          <a:p>
            <a:pPr>
              <a:buNone/>
            </a:pPr>
            <a:r>
              <a:rPr lang="en-US" sz="2300" b="1" dirty="0"/>
              <a:t>// Static variable in a function</a:t>
            </a:r>
          </a:p>
          <a:p>
            <a:pPr>
              <a:buNone/>
            </a:pPr>
            <a:r>
              <a:rPr lang="en-US" sz="2300" dirty="0"/>
              <a:t>#include &lt;</a:t>
            </a:r>
            <a:r>
              <a:rPr lang="en-US" sz="2300" dirty="0" err="1"/>
              <a:t>iostream</a:t>
            </a:r>
            <a:r>
              <a:rPr lang="en-US" sz="2300" dirty="0"/>
              <a:t>&gt;</a:t>
            </a:r>
          </a:p>
          <a:p>
            <a:pPr>
              <a:buNone/>
            </a:pPr>
            <a:r>
              <a:rPr lang="en-US" sz="2300" dirty="0"/>
              <a:t>using namespace std;</a:t>
            </a:r>
          </a:p>
          <a:p>
            <a:pPr>
              <a:buNone/>
            </a:pPr>
            <a:r>
              <a:rPr lang="en-US" sz="2300" dirty="0"/>
              <a:t>void test() </a:t>
            </a:r>
          </a:p>
          <a:p>
            <a:pPr>
              <a:buNone/>
            </a:pPr>
            <a:r>
              <a:rPr lang="en-US" sz="2300" dirty="0"/>
              <a:t>{           </a:t>
            </a:r>
          </a:p>
          <a:p>
            <a:pPr>
              <a:buNone/>
            </a:pPr>
            <a:r>
              <a:rPr lang="en-US" sz="2300" dirty="0"/>
              <a:t>static </a:t>
            </a:r>
            <a:r>
              <a:rPr lang="en-US" sz="2300" dirty="0" err="1"/>
              <a:t>int</a:t>
            </a:r>
            <a:r>
              <a:rPr lang="en-US" sz="2300" dirty="0"/>
              <a:t> count = 0;    // static variable</a:t>
            </a:r>
          </a:p>
          <a:p>
            <a:pPr>
              <a:buNone/>
            </a:pPr>
            <a:r>
              <a:rPr lang="en-US" sz="2300" dirty="0" err="1"/>
              <a:t>cout</a:t>
            </a:r>
            <a:r>
              <a:rPr lang="en-US" sz="2300" dirty="0"/>
              <a:t> &lt;&lt; count ;           // value is updated and     // will be carried to next     // function calls    </a:t>
            </a:r>
          </a:p>
          <a:p>
            <a:pPr>
              <a:buNone/>
            </a:pPr>
            <a:r>
              <a:rPr lang="en-US" sz="2300" dirty="0"/>
              <a:t> count++; } </a:t>
            </a:r>
          </a:p>
          <a:p>
            <a:pPr>
              <a:buNone/>
            </a:pPr>
            <a:r>
              <a:rPr lang="en-US" sz="2300" dirty="0"/>
              <a:t>  </a:t>
            </a:r>
            <a:r>
              <a:rPr lang="en-US" sz="2300" dirty="0" err="1"/>
              <a:t>int</a:t>
            </a:r>
            <a:r>
              <a:rPr lang="en-US" sz="2300" dirty="0"/>
              <a:t> main()</a:t>
            </a:r>
          </a:p>
          <a:p>
            <a:pPr>
              <a:buNone/>
            </a:pPr>
            <a:r>
              <a:rPr lang="en-US" sz="2300" dirty="0"/>
              <a:t> {     </a:t>
            </a:r>
          </a:p>
          <a:p>
            <a:pPr>
              <a:buNone/>
            </a:pPr>
            <a:r>
              <a:rPr lang="en-US" sz="2300" dirty="0"/>
              <a:t>for (</a:t>
            </a:r>
            <a:r>
              <a:rPr lang="en-US" sz="2300" dirty="0" err="1"/>
              <a:t>int</a:t>
            </a:r>
            <a:r>
              <a:rPr lang="en-US" sz="2300" dirty="0"/>
              <a:t>  </a:t>
            </a:r>
            <a:r>
              <a:rPr lang="en-US" sz="2300" dirty="0" err="1"/>
              <a:t>i</a:t>
            </a:r>
            <a:r>
              <a:rPr lang="en-US" sz="2300" dirty="0"/>
              <a:t>=0; </a:t>
            </a:r>
            <a:r>
              <a:rPr lang="en-US" sz="2300" dirty="0" err="1"/>
              <a:t>i</a:t>
            </a:r>
            <a:r>
              <a:rPr lang="en-US" sz="2300" dirty="0"/>
              <a:t>&lt;5; </a:t>
            </a:r>
            <a:r>
              <a:rPr lang="en-US" sz="2300" dirty="0" err="1"/>
              <a:t>i</a:t>
            </a:r>
            <a:r>
              <a:rPr lang="en-US" sz="2300" dirty="0"/>
              <a:t>++)         </a:t>
            </a:r>
          </a:p>
          <a:p>
            <a:pPr>
              <a:buNone/>
            </a:pPr>
            <a:r>
              <a:rPr lang="en-US" sz="2300" dirty="0"/>
              <a:t>    test();    </a:t>
            </a:r>
          </a:p>
          <a:p>
            <a:pPr>
              <a:buNone/>
            </a:pPr>
            <a:r>
              <a:rPr lang="en-US" sz="2300" dirty="0"/>
              <a:t> return 0; } </a:t>
            </a: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variable in a class</a:t>
            </a:r>
            <a:endParaRPr lang="en-US" dirty="0"/>
          </a:p>
        </p:txBody>
      </p:sp>
      <p:sp>
        <p:nvSpPr>
          <p:cNvPr id="3" name="Content Placeholder 2"/>
          <p:cNvSpPr>
            <a:spLocks noGrp="1"/>
          </p:cNvSpPr>
          <p:nvPr>
            <p:ph idx="1"/>
          </p:nvPr>
        </p:nvSpPr>
        <p:spPr/>
        <p:txBody>
          <a:bodyPr/>
          <a:lstStyle/>
          <a:p>
            <a:pPr fontAlgn="base"/>
            <a:r>
              <a:rPr lang="en-US" dirty="0"/>
              <a:t>Static variable inside a class should be initialized explicitly by using the class name and scope resolution operator outside the class.</a:t>
            </a:r>
          </a:p>
          <a:p>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496653"/>
          </a:xfrm>
        </p:spPr>
        <p:txBody>
          <a:bodyPr>
            <a:normAutofit/>
          </a:bodyPr>
          <a:lstStyle/>
          <a:p>
            <a:r>
              <a:rPr lang="en-US" sz="1800" b="1" dirty="0"/>
              <a:t>Example</a:t>
            </a:r>
          </a:p>
        </p:txBody>
      </p:sp>
      <p:sp>
        <p:nvSpPr>
          <p:cNvPr id="3" name="Content Placeholder 2"/>
          <p:cNvSpPr>
            <a:spLocks noGrp="1"/>
          </p:cNvSpPr>
          <p:nvPr>
            <p:ph idx="1"/>
          </p:nvPr>
        </p:nvSpPr>
        <p:spPr>
          <a:xfrm>
            <a:off x="1458455" y="1384663"/>
            <a:ext cx="10016150" cy="4520013"/>
          </a:xfrm>
        </p:spPr>
        <p:txBody>
          <a:bodyPr>
            <a:normAutofit fontScale="70000" lnSpcReduction="20000"/>
          </a:bodyPr>
          <a:lstStyle/>
          <a:p>
            <a:pPr>
              <a:buNone/>
            </a:pPr>
            <a:r>
              <a:rPr lang="en-US" b="1" dirty="0"/>
              <a:t>#include &lt;</a:t>
            </a:r>
            <a:r>
              <a:rPr lang="en-US" b="1" dirty="0" err="1"/>
              <a:t>iostream</a:t>
            </a:r>
            <a:r>
              <a:rPr lang="en-US" b="1" dirty="0"/>
              <a:t>&gt;</a:t>
            </a:r>
          </a:p>
          <a:p>
            <a:pPr>
              <a:buNone/>
            </a:pPr>
            <a:r>
              <a:rPr lang="en-US" b="1" dirty="0"/>
              <a:t>using namespace std;   </a:t>
            </a:r>
          </a:p>
          <a:p>
            <a:pPr>
              <a:buNone/>
            </a:pPr>
            <a:r>
              <a:rPr lang="en-US" b="1" dirty="0"/>
              <a:t>class Test</a:t>
            </a:r>
          </a:p>
          <a:p>
            <a:pPr>
              <a:buNone/>
            </a:pPr>
            <a:r>
              <a:rPr lang="en-US" b="1" dirty="0"/>
              <a:t> {	 public:      </a:t>
            </a:r>
          </a:p>
          <a:p>
            <a:pPr>
              <a:buNone/>
            </a:pPr>
            <a:r>
              <a:rPr lang="en-US" b="1" dirty="0"/>
              <a:t> 	static </a:t>
            </a:r>
            <a:r>
              <a:rPr lang="en-US" b="1" dirty="0" err="1"/>
              <a:t>int</a:t>
            </a:r>
            <a:r>
              <a:rPr lang="en-US" b="1" dirty="0"/>
              <a:t> </a:t>
            </a:r>
            <a:r>
              <a:rPr lang="en-US" b="1" dirty="0" err="1"/>
              <a:t>i</a:t>
            </a:r>
            <a:r>
              <a:rPr lang="en-US" b="1" dirty="0"/>
              <a:t>;       </a:t>
            </a:r>
          </a:p>
          <a:p>
            <a:pPr>
              <a:buNone/>
            </a:pPr>
            <a:r>
              <a:rPr lang="en-US" b="1" dirty="0"/>
              <a:t>	Test() {  // Do nothing       }; };   </a:t>
            </a:r>
          </a:p>
          <a:p>
            <a:pPr>
              <a:buNone/>
            </a:pPr>
            <a:r>
              <a:rPr lang="en-US" b="1" dirty="0" err="1"/>
              <a:t>int</a:t>
            </a:r>
            <a:r>
              <a:rPr lang="en-US" b="1" dirty="0"/>
              <a:t> Test::</a:t>
            </a:r>
            <a:r>
              <a:rPr lang="en-US" b="1" dirty="0" err="1"/>
              <a:t>i</a:t>
            </a:r>
            <a:r>
              <a:rPr lang="en-US" b="1" dirty="0"/>
              <a:t> = 1;</a:t>
            </a:r>
          </a:p>
          <a:p>
            <a:pPr>
              <a:buNone/>
            </a:pPr>
            <a:endParaRPr lang="en-US" b="1" dirty="0"/>
          </a:p>
          <a:p>
            <a:pPr>
              <a:buNone/>
            </a:pPr>
            <a:r>
              <a:rPr lang="en-US" b="1" dirty="0"/>
              <a:t> int main()</a:t>
            </a:r>
          </a:p>
          <a:p>
            <a:pPr>
              <a:buNone/>
            </a:pPr>
            <a:r>
              <a:rPr lang="en-US" b="1" dirty="0"/>
              <a:t> {     Test </a:t>
            </a:r>
            <a:r>
              <a:rPr lang="en-US" b="1" dirty="0" err="1"/>
              <a:t>obj</a:t>
            </a:r>
            <a:r>
              <a:rPr lang="en-US" b="1" dirty="0"/>
              <a:t>;     </a:t>
            </a:r>
          </a:p>
          <a:p>
            <a:pPr>
              <a:buNone/>
            </a:pPr>
            <a:r>
              <a:rPr lang="en-US" b="1" dirty="0"/>
              <a:t>       </a:t>
            </a:r>
            <a:r>
              <a:rPr lang="en-US" b="1" dirty="0" err="1"/>
              <a:t>cout</a:t>
            </a:r>
            <a:r>
              <a:rPr lang="en-US" b="1" dirty="0"/>
              <a:t> &lt;&lt; </a:t>
            </a:r>
            <a:r>
              <a:rPr lang="en-US" b="1" dirty="0" err="1"/>
              <a:t>obj.i</a:t>
            </a:r>
            <a:r>
              <a:rPr lang="en-US" b="1" dirty="0"/>
              <a:t>;  }</a:t>
            </a:r>
          </a:p>
          <a:p>
            <a:pPr>
              <a:buNone/>
            </a:pPr>
            <a:r>
              <a:rPr lang="en-US" b="1" dirty="0"/>
              <a:t>Output</a:t>
            </a:r>
          </a:p>
          <a:p>
            <a:pPr>
              <a:buNone/>
            </a:pPr>
            <a:r>
              <a:rPr lang="en-US" b="1" dirty="0"/>
              <a:t>1</a:t>
            </a:r>
          </a:p>
        </p:txBody>
      </p:sp>
      <p:sp>
        <p:nvSpPr>
          <p:cNvPr id="4" name="Slide Number Placeholder 3"/>
          <p:cNvSpPr>
            <a:spLocks noGrp="1"/>
          </p:cNvSpPr>
          <p:nvPr>
            <p:ph type="sldNum" sz="quarter" idx="12"/>
          </p:nvPr>
        </p:nvSpPr>
        <p:spPr/>
        <p:txBody>
          <a:bodyPr/>
          <a:lstStyle/>
          <a:p>
            <a:fld id="{BBD0BF76-E763-4964-B6E3-972F78D927E1}" type="slidenum">
              <a:rPr lang="en-IN" smtClean="0"/>
              <a:pPr/>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Static function in a class</a:t>
            </a:r>
          </a:p>
        </p:txBody>
      </p:sp>
      <p:sp>
        <p:nvSpPr>
          <p:cNvPr id="3" name="Content Placeholder 2"/>
          <p:cNvSpPr>
            <a:spLocks noGrp="1"/>
          </p:cNvSpPr>
          <p:nvPr>
            <p:ph idx="1"/>
          </p:nvPr>
        </p:nvSpPr>
        <p:spPr/>
        <p:txBody>
          <a:bodyPr/>
          <a:lstStyle/>
          <a:p>
            <a:pPr algn="just">
              <a:buNone/>
            </a:pPr>
            <a:r>
              <a:rPr lang="en-US" dirty="0"/>
              <a:t>    Static member functions are allowed to access only the static data members or other static member functions they can not access the non-static data members or member functions of the class.</a:t>
            </a:r>
          </a:p>
        </p:txBody>
      </p:sp>
      <p:sp>
        <p:nvSpPr>
          <p:cNvPr id="4" name="Slide Number Placeholder 3"/>
          <p:cNvSpPr>
            <a:spLocks noGrp="1"/>
          </p:cNvSpPr>
          <p:nvPr>
            <p:ph type="sldNum" sz="quarter" idx="12"/>
          </p:nvPr>
        </p:nvSpPr>
        <p:spPr/>
        <p:txBody>
          <a:bodyPr/>
          <a:lstStyle/>
          <a:p>
            <a:fld id="{BBD0BF76-E763-4964-B6E3-972F78D927E1}" type="slidenum">
              <a:rPr lang="en-IN" smtClean="0"/>
              <a:pPr/>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9603275" cy="444402"/>
          </a:xfrm>
        </p:spPr>
        <p:txBody>
          <a:bodyPr>
            <a:normAutofit fontScale="90000"/>
          </a:bodyPr>
          <a:lstStyle/>
          <a:p>
            <a:r>
              <a:rPr lang="en-US" dirty="0"/>
              <a:t>Example</a:t>
            </a:r>
          </a:p>
        </p:txBody>
      </p:sp>
      <p:sp>
        <p:nvSpPr>
          <p:cNvPr id="3" name="Content Placeholder 2"/>
          <p:cNvSpPr>
            <a:spLocks noGrp="1"/>
          </p:cNvSpPr>
          <p:nvPr>
            <p:ph idx="1"/>
          </p:nvPr>
        </p:nvSpPr>
        <p:spPr>
          <a:xfrm>
            <a:off x="1130270" y="1554480"/>
            <a:ext cx="9603275" cy="3911865"/>
          </a:xfrm>
        </p:spPr>
        <p:txBody>
          <a:bodyPr>
            <a:normAutofit fontScale="62500" lnSpcReduction="20000"/>
          </a:bodyPr>
          <a:lstStyle/>
          <a:p>
            <a:pPr>
              <a:buNone/>
            </a:pPr>
            <a:r>
              <a:rPr lang="en-US" b="1" dirty="0"/>
              <a:t>#include &lt;</a:t>
            </a:r>
            <a:r>
              <a:rPr lang="en-US" b="1" dirty="0" err="1"/>
              <a:t>iostream</a:t>
            </a:r>
            <a:r>
              <a:rPr lang="en-US" b="1" dirty="0"/>
              <a:t>&gt;</a:t>
            </a:r>
          </a:p>
          <a:p>
            <a:pPr>
              <a:buNone/>
            </a:pPr>
            <a:r>
              <a:rPr lang="en-US" b="1" dirty="0"/>
              <a:t>using namespace std;</a:t>
            </a:r>
          </a:p>
          <a:p>
            <a:pPr>
              <a:buNone/>
            </a:pPr>
            <a:r>
              <a:rPr lang="en-US" b="1" dirty="0"/>
              <a:t> class Test</a:t>
            </a:r>
          </a:p>
          <a:p>
            <a:pPr>
              <a:buNone/>
            </a:pPr>
            <a:r>
              <a:rPr lang="en-US" b="1" dirty="0"/>
              <a:t> { public:     </a:t>
            </a:r>
          </a:p>
          <a:p>
            <a:pPr>
              <a:buNone/>
            </a:pPr>
            <a:r>
              <a:rPr lang="en-US" b="1" dirty="0"/>
              <a:t>  static void show()   </a:t>
            </a:r>
          </a:p>
          <a:p>
            <a:pPr>
              <a:buNone/>
            </a:pPr>
            <a:r>
              <a:rPr lang="en-US" b="1" dirty="0"/>
              <a:t>  {   </a:t>
            </a:r>
            <a:r>
              <a:rPr lang="en-US" b="1" dirty="0" err="1"/>
              <a:t>cout</a:t>
            </a:r>
            <a:r>
              <a:rPr lang="en-US" b="1" dirty="0"/>
              <a:t>&lt;&lt;"This is test program for static functions!";     }};</a:t>
            </a:r>
          </a:p>
          <a:p>
            <a:pPr>
              <a:buNone/>
            </a:pPr>
            <a:r>
              <a:rPr lang="en-US" b="1" dirty="0"/>
              <a:t> </a:t>
            </a:r>
            <a:r>
              <a:rPr lang="en-US" b="1" dirty="0" err="1"/>
              <a:t>int</a:t>
            </a:r>
            <a:r>
              <a:rPr lang="en-US" b="1" dirty="0"/>
              <a:t> main()</a:t>
            </a:r>
          </a:p>
          <a:p>
            <a:pPr>
              <a:buNone/>
            </a:pPr>
            <a:r>
              <a:rPr lang="en-US" b="1" dirty="0"/>
              <a:t> {     // invoking a static member function     </a:t>
            </a:r>
          </a:p>
          <a:p>
            <a:pPr>
              <a:buNone/>
            </a:pPr>
            <a:r>
              <a:rPr lang="en-US" b="1" dirty="0"/>
              <a:t>Test::show(); </a:t>
            </a:r>
          </a:p>
          <a:p>
            <a:pPr>
              <a:buNone/>
            </a:pPr>
            <a:r>
              <a:rPr lang="en-US" b="1" dirty="0"/>
              <a:t>} </a:t>
            </a:r>
          </a:p>
          <a:p>
            <a:pPr>
              <a:buNone/>
            </a:pPr>
            <a:r>
              <a:rPr lang="en-US" b="1" dirty="0"/>
              <a:t>Output</a:t>
            </a:r>
          </a:p>
          <a:p>
            <a:pPr>
              <a:buNone/>
            </a:pPr>
            <a:r>
              <a:rPr lang="en-US" b="1" dirty="0"/>
              <a:t>This is test program for static functions!</a:t>
            </a:r>
          </a:p>
          <a:p>
            <a:pPr>
              <a:buNone/>
            </a:pPr>
            <a:endParaRPr lang="en-US" b="1"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S. </a:t>
            </a:r>
            <a:r>
              <a:rPr lang="en-US" dirty="0" err="1"/>
              <a:t>Arora</a:t>
            </a:r>
            <a:r>
              <a:rPr lang="en-US" dirty="0"/>
              <a:t>, Computer science in C++. 2002</a:t>
            </a:r>
            <a:endParaRPr lang="en-IN" dirty="0"/>
          </a:p>
          <a:p>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16</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D7B0E-8F53-4022-A2C7-5A806020B407}"/>
              </a:ext>
            </a:extLst>
          </p:cNvPr>
          <p:cNvSpPr>
            <a:spLocks noGrp="1"/>
          </p:cNvSpPr>
          <p:nvPr>
            <p:ph type="title"/>
          </p:nvPr>
        </p:nvSpPr>
        <p:spPr>
          <a:xfrm>
            <a:off x="1130270" y="953325"/>
            <a:ext cx="9603275" cy="640344"/>
          </a:xfrm>
        </p:spPr>
        <p:txBody>
          <a:bodyPr>
            <a:normAutofit fontScale="90000"/>
          </a:bodyPr>
          <a:lstStyle/>
          <a:p>
            <a:r>
              <a:rPr lang="en-US" dirty="0"/>
              <a:t>Lecture 6 – Destructor and static member and function </a:t>
            </a:r>
            <a:endParaRPr lang="en-IN" dirty="0"/>
          </a:p>
        </p:txBody>
      </p:sp>
      <p:sp>
        <p:nvSpPr>
          <p:cNvPr id="4" name="Slide Number Placeholder 3">
            <a:extLst>
              <a:ext uri="{FF2B5EF4-FFF2-40B4-BE49-F238E27FC236}">
                <a16:creationId xmlns:a16="http://schemas.microsoft.com/office/drawing/2014/main" id="{60B40A35-2D41-4FCE-9DB6-A3A27FA174D3}"/>
              </a:ext>
            </a:extLst>
          </p:cNvPr>
          <p:cNvSpPr>
            <a:spLocks noGrp="1"/>
          </p:cNvSpPr>
          <p:nvPr>
            <p:ph type="sldNum" sz="quarter" idx="12"/>
          </p:nvPr>
        </p:nvSpPr>
        <p:spPr/>
        <p:txBody>
          <a:bodyPr/>
          <a:lstStyle/>
          <a:p>
            <a:fld id="{BBD0BF76-E763-4964-B6E3-972F78D927E1}" type="slidenum">
              <a:rPr lang="en-IN" smtClean="0"/>
              <a:pPr/>
              <a:t>2</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67650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Destructor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Destructor is also a member function of the class.</a:t>
            </a:r>
          </a:p>
          <a:p>
            <a:r>
              <a:rPr lang="en-US" dirty="0"/>
              <a:t>It work opposite to constructor.</a:t>
            </a:r>
          </a:p>
          <a:p>
            <a:r>
              <a:rPr lang="en-US" dirty="0"/>
              <a:t>It is call to destroy the object.</a:t>
            </a:r>
          </a:p>
          <a:p>
            <a:r>
              <a:rPr lang="en-US" dirty="0"/>
              <a:t>It has a same as the class name but having a </a:t>
            </a:r>
            <a:r>
              <a:rPr lang="en-US" dirty="0" err="1"/>
              <a:t>tild</a:t>
            </a:r>
            <a:r>
              <a:rPr lang="en-US" dirty="0"/>
              <a:t> sign before the name.</a:t>
            </a:r>
          </a:p>
          <a:p>
            <a:r>
              <a:rPr lang="en-US" dirty="0"/>
              <a:t>It also does not have any return type.</a:t>
            </a:r>
          </a:p>
          <a:p>
            <a:r>
              <a:rPr lang="en-US" dirty="0"/>
              <a:t>It does not take argument,</a:t>
            </a:r>
          </a:p>
          <a:p>
            <a:r>
              <a:rPr lang="en-US" dirty="0"/>
              <a:t>It should declare in the public section of the class.</a:t>
            </a:r>
          </a:p>
        </p:txBody>
      </p:sp>
      <p:sp>
        <p:nvSpPr>
          <p:cNvPr id="4" name="Slide Number Placeholder 3"/>
          <p:cNvSpPr>
            <a:spLocks noGrp="1"/>
          </p:cNvSpPr>
          <p:nvPr>
            <p:ph type="sldNum" sz="quarter" idx="12"/>
          </p:nvPr>
        </p:nvSpPr>
        <p:spPr/>
        <p:txBody>
          <a:bodyPr/>
          <a:lstStyle/>
          <a:p>
            <a:fld id="{BBD0BF76-E763-4964-B6E3-972F78D927E1}" type="slidenum">
              <a:rPr lang="en-IN" smtClean="0"/>
              <a:pPr/>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solidFill>
                  <a:schemeClr val="tx1"/>
                </a:solidFill>
              </a:rPr>
              <a:t>Destructors</a:t>
            </a:r>
          </a:p>
        </p:txBody>
      </p:sp>
      <p:sp>
        <p:nvSpPr>
          <p:cNvPr id="53251" name="Rectangle 3"/>
          <p:cNvSpPr>
            <a:spLocks noGrp="1" noChangeArrowheads="1"/>
          </p:cNvSpPr>
          <p:nvPr>
            <p:ph type="body" idx="1"/>
          </p:nvPr>
        </p:nvSpPr>
        <p:spPr>
          <a:xfrm>
            <a:off x="2218268" y="1828800"/>
            <a:ext cx="8009467" cy="4114800"/>
          </a:xfrm>
        </p:spPr>
        <p:txBody>
          <a:bodyPr/>
          <a:lstStyle/>
          <a:p>
            <a:pPr marL="404813" indent="-404813">
              <a:tabLst>
                <a:tab pos="2971800" algn="l"/>
              </a:tabLst>
            </a:pPr>
            <a:r>
              <a:rPr lang="en-US"/>
              <a:t>A destructor is used to destroy the objects that have been created by a constructor.</a:t>
            </a:r>
          </a:p>
          <a:p>
            <a:pPr marL="404813" indent="-404813">
              <a:buNone/>
              <a:tabLst>
                <a:tab pos="2971800" algn="l"/>
              </a:tabLst>
            </a:pPr>
            <a:endParaRPr lang="en-US"/>
          </a:p>
          <a:p>
            <a:pPr marL="404813" indent="-404813">
              <a:tabLst>
                <a:tab pos="2971800" algn="l"/>
              </a:tabLst>
            </a:pPr>
            <a:r>
              <a:rPr lang="en-US"/>
              <a:t>Like constructor, the destructor is a member function whose name is the same as the class name but is preceded by a tilde.</a:t>
            </a:r>
          </a:p>
          <a:p>
            <a:pPr marL="404813" indent="-404813">
              <a:buNone/>
              <a:tabLst>
                <a:tab pos="2971800" algn="l"/>
              </a:tabLst>
            </a:pPr>
            <a:r>
              <a:rPr lang="en-US"/>
              <a:t>eg:     ~ integer ( ) {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dissolve">
                                      <p:cBhvr>
                                        <p:cTn id="7" dur="500"/>
                                        <p:tgtEl>
                                          <p:spTgt spid="5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251">
                                            <p:txEl>
                                              <p:pRg st="2" end="2"/>
                                            </p:txEl>
                                          </p:spTgt>
                                        </p:tgtEl>
                                        <p:attrNameLst>
                                          <p:attrName>style.visibility</p:attrName>
                                        </p:attrNameLst>
                                      </p:cBhvr>
                                      <p:to>
                                        <p:strVal val="visible"/>
                                      </p:to>
                                    </p:set>
                                    <p:animEffect transition="in" filter="dissolve">
                                      <p:cBhvr>
                                        <p:cTn id="12" dur="500"/>
                                        <p:tgtEl>
                                          <p:spTgt spid="532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3251">
                                            <p:txEl>
                                              <p:pRg st="3" end="3"/>
                                            </p:txEl>
                                          </p:spTgt>
                                        </p:tgtEl>
                                        <p:attrNameLst>
                                          <p:attrName>style.visibility</p:attrName>
                                        </p:attrNameLst>
                                      </p:cBhvr>
                                      <p:to>
                                        <p:strVal val="visible"/>
                                      </p:to>
                                    </p:set>
                                    <p:animEffect transition="in" filter="dissolve">
                                      <p:cBhvr>
                                        <p:cTn id="17" dur="500"/>
                                        <p:tgtEl>
                                          <p:spTgt spid="53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solidFill>
                  <a:schemeClr val="tx1"/>
                </a:solidFill>
              </a:rPr>
              <a:t>Destructors</a:t>
            </a:r>
          </a:p>
        </p:txBody>
      </p:sp>
      <p:sp>
        <p:nvSpPr>
          <p:cNvPr id="54275" name="Rectangle 3"/>
          <p:cNvSpPr>
            <a:spLocks noGrp="1" noChangeArrowheads="1"/>
          </p:cNvSpPr>
          <p:nvPr>
            <p:ph type="body" idx="1"/>
          </p:nvPr>
        </p:nvSpPr>
        <p:spPr>
          <a:xfrm>
            <a:off x="2218268" y="1828800"/>
            <a:ext cx="8009467" cy="4114800"/>
          </a:xfrm>
        </p:spPr>
        <p:txBody>
          <a:bodyPr/>
          <a:lstStyle/>
          <a:p>
            <a:pPr marL="404813" indent="-404813">
              <a:tabLst>
                <a:tab pos="2971800" algn="l"/>
              </a:tabLst>
            </a:pPr>
            <a:r>
              <a:rPr lang="en-US"/>
              <a:t>A destructor never takes any argument nor does it return any value.</a:t>
            </a:r>
          </a:p>
          <a:p>
            <a:pPr marL="404813" indent="-404813">
              <a:buNone/>
              <a:tabLst>
                <a:tab pos="2971800" algn="l"/>
              </a:tabLst>
            </a:pPr>
            <a:endParaRPr lang="en-US"/>
          </a:p>
          <a:p>
            <a:pPr marL="404813" indent="-404813">
              <a:tabLst>
                <a:tab pos="2971800" algn="l"/>
              </a:tabLst>
            </a:pPr>
            <a:r>
              <a:rPr lang="en-US"/>
              <a:t>It will be invoked implicitly by the compiler upon exit from the program – or block or function as the case may be – to clean up storage that is no longer accessible.</a:t>
            </a:r>
          </a:p>
          <a:p>
            <a:pPr marL="404813" indent="-404813">
              <a:buNone/>
              <a:tabLst>
                <a:tab pos="2971800" algn="l"/>
              </a:tabLst>
            </a:pPr>
            <a:endParaRPr lang="en-US"/>
          </a:p>
        </p:txBody>
      </p:sp>
      <p:sp>
        <p:nvSpPr>
          <p:cNvPr id="26628" name="Text Box 4"/>
          <p:cNvSpPr txBox="1">
            <a:spLocks noChangeArrowheads="1"/>
          </p:cNvSpPr>
          <p:nvPr/>
        </p:nvSpPr>
        <p:spPr bwMode="auto">
          <a:xfrm>
            <a:off x="8094134" y="1066801"/>
            <a:ext cx="1247649" cy="369332"/>
          </a:xfrm>
          <a:prstGeom prst="rect">
            <a:avLst/>
          </a:prstGeom>
          <a:noFill/>
          <a:ln w="9525">
            <a:noFill/>
            <a:miter lim="800000"/>
            <a:headEnd/>
            <a:tailEnd/>
          </a:ln>
        </p:spPr>
        <p:txBody>
          <a:bodyPr wrap="none">
            <a:spAutoFit/>
          </a:bodyPr>
          <a:lstStyle/>
          <a:p>
            <a:r>
              <a:rPr lang="en-US">
                <a:latin typeface="Garamond" pitchFamily="18" charset="0"/>
              </a:rPr>
              <a:t>continue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dissolve">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4275">
                                            <p:txEl>
                                              <p:pRg st="2" end="2"/>
                                            </p:txEl>
                                          </p:spTgt>
                                        </p:tgtEl>
                                        <p:attrNameLst>
                                          <p:attrName>style.visibility</p:attrName>
                                        </p:attrNameLst>
                                      </p:cBhvr>
                                      <p:to>
                                        <p:strVal val="visible"/>
                                      </p:to>
                                    </p:set>
                                    <p:animEffect transition="in" filter="dissolve">
                                      <p:cBhvr>
                                        <p:cTn id="12" dur="500"/>
                                        <p:tgtEl>
                                          <p:spTgt spid="542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solidFill>
                  <a:schemeClr val="tx1"/>
                </a:solidFill>
              </a:rPr>
              <a:t>Destructors</a:t>
            </a:r>
          </a:p>
        </p:txBody>
      </p:sp>
      <p:sp>
        <p:nvSpPr>
          <p:cNvPr id="55299" name="Rectangle 3"/>
          <p:cNvSpPr>
            <a:spLocks noGrp="1" noChangeArrowheads="1"/>
          </p:cNvSpPr>
          <p:nvPr>
            <p:ph type="body" idx="1"/>
          </p:nvPr>
        </p:nvSpPr>
        <p:spPr>
          <a:xfrm>
            <a:off x="2218268" y="1828800"/>
            <a:ext cx="8009467" cy="4114800"/>
          </a:xfrm>
        </p:spPr>
        <p:txBody>
          <a:bodyPr/>
          <a:lstStyle/>
          <a:p>
            <a:pPr marL="404813" indent="-404813">
              <a:tabLst>
                <a:tab pos="2971800" algn="l"/>
              </a:tabLst>
            </a:pPr>
            <a:r>
              <a:rPr lang="en-US"/>
              <a:t>It is a good practice to declare destructors in a program since it releases memory space for further use.</a:t>
            </a:r>
          </a:p>
          <a:p>
            <a:pPr marL="404813" indent="-404813">
              <a:buNone/>
              <a:tabLst>
                <a:tab pos="2971800" algn="l"/>
              </a:tabLst>
            </a:pPr>
            <a:endParaRPr lang="en-US"/>
          </a:p>
          <a:p>
            <a:pPr marL="404813" indent="-404813">
              <a:tabLst>
                <a:tab pos="2971800" algn="l"/>
              </a:tabLst>
            </a:pPr>
            <a:r>
              <a:rPr lang="en-US"/>
              <a:t>Whenever </a:t>
            </a:r>
            <a:r>
              <a:rPr lang="en-US" b="1" i="1"/>
              <a:t>new</a:t>
            </a:r>
            <a:r>
              <a:rPr lang="en-US"/>
              <a:t> is used to allocate memory in the constructor, we should use </a:t>
            </a:r>
            <a:r>
              <a:rPr lang="en-US" b="1" i="1"/>
              <a:t>delete</a:t>
            </a:r>
            <a:r>
              <a:rPr lang="en-US"/>
              <a:t> to free that memory.</a:t>
            </a:r>
          </a:p>
          <a:p>
            <a:pPr marL="404813" indent="-404813">
              <a:buNone/>
              <a:tabLst>
                <a:tab pos="2971800" algn="l"/>
              </a:tabLst>
            </a:pPr>
            <a:endParaRPr lang="en-US"/>
          </a:p>
        </p:txBody>
      </p:sp>
      <p:sp>
        <p:nvSpPr>
          <p:cNvPr id="27652" name="Text Box 4"/>
          <p:cNvSpPr txBox="1">
            <a:spLocks noChangeArrowheads="1"/>
          </p:cNvSpPr>
          <p:nvPr/>
        </p:nvSpPr>
        <p:spPr bwMode="auto">
          <a:xfrm>
            <a:off x="8094134" y="1066801"/>
            <a:ext cx="1247649" cy="369332"/>
          </a:xfrm>
          <a:prstGeom prst="rect">
            <a:avLst/>
          </a:prstGeom>
          <a:noFill/>
          <a:ln w="9525">
            <a:noFill/>
            <a:miter lim="800000"/>
            <a:headEnd/>
            <a:tailEnd/>
          </a:ln>
        </p:spPr>
        <p:txBody>
          <a:bodyPr wrap="none">
            <a:spAutoFit/>
          </a:bodyPr>
          <a:lstStyle/>
          <a:p>
            <a:r>
              <a:rPr lang="en-US">
                <a:latin typeface="Garamond" pitchFamily="18" charset="0"/>
              </a:rPr>
              <a:t>continue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dissolve">
                                      <p:cBhvr>
                                        <p:cTn id="7" dur="500"/>
                                        <p:tgtEl>
                                          <p:spTgt spid="55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5299">
                                            <p:txEl>
                                              <p:pRg st="2" end="2"/>
                                            </p:txEl>
                                          </p:spTgt>
                                        </p:tgtEl>
                                        <p:attrNameLst>
                                          <p:attrName>style.visibility</p:attrName>
                                        </p:attrNameLst>
                                      </p:cBhvr>
                                      <p:to>
                                        <p:strVal val="visible"/>
                                      </p:to>
                                    </p:set>
                                    <p:animEffect transition="in" filter="dissolve">
                                      <p:cBhvr>
                                        <p:cTn id="12" dur="500"/>
                                        <p:tgtEl>
                                          <p:spTgt spid="552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9603275" cy="509716"/>
          </a:xfrm>
        </p:spPr>
        <p:txBody>
          <a:bodyPr>
            <a:normAutofit/>
          </a:bodyPr>
          <a:lstStyle/>
          <a:p>
            <a:r>
              <a:rPr lang="en-US" sz="2400" dirty="0"/>
              <a:t>Example</a:t>
            </a:r>
          </a:p>
        </p:txBody>
      </p:sp>
      <p:sp>
        <p:nvSpPr>
          <p:cNvPr id="3" name="Content Placeholder 2"/>
          <p:cNvSpPr>
            <a:spLocks noGrp="1"/>
          </p:cNvSpPr>
          <p:nvPr>
            <p:ph idx="1"/>
          </p:nvPr>
        </p:nvSpPr>
        <p:spPr>
          <a:xfrm>
            <a:off x="1130270" y="1463040"/>
            <a:ext cx="9603275" cy="4572000"/>
          </a:xfrm>
        </p:spPr>
        <p:txBody>
          <a:bodyPr>
            <a:noAutofit/>
          </a:bodyPr>
          <a:lstStyle/>
          <a:p>
            <a:pPr>
              <a:buNone/>
            </a:pPr>
            <a:r>
              <a:rPr lang="en-US" sz="1400" dirty="0"/>
              <a:t>#include &lt;</a:t>
            </a:r>
            <a:r>
              <a:rPr lang="en-US" sz="1400" dirty="0" err="1"/>
              <a:t>iostream</a:t>
            </a:r>
            <a:r>
              <a:rPr lang="en-US" sz="1400" dirty="0"/>
              <a:t>&gt;  </a:t>
            </a:r>
          </a:p>
          <a:p>
            <a:pPr>
              <a:buNone/>
            </a:pPr>
            <a:r>
              <a:rPr lang="en-US" sz="1400" b="1" dirty="0"/>
              <a:t>using</a:t>
            </a:r>
            <a:r>
              <a:rPr lang="en-US" sz="1400" dirty="0"/>
              <a:t> </a:t>
            </a:r>
            <a:r>
              <a:rPr lang="en-US" sz="1400" b="1" dirty="0"/>
              <a:t>namespace</a:t>
            </a:r>
            <a:r>
              <a:rPr lang="en-US" sz="1400" dirty="0"/>
              <a:t> std;  </a:t>
            </a:r>
          </a:p>
          <a:p>
            <a:pPr>
              <a:buNone/>
            </a:pPr>
            <a:r>
              <a:rPr lang="en-US" sz="1400" b="1" dirty="0"/>
              <a:t>class</a:t>
            </a:r>
            <a:r>
              <a:rPr lang="en-US" sz="1400" dirty="0"/>
              <a:t> Employee   {  </a:t>
            </a:r>
          </a:p>
          <a:p>
            <a:pPr>
              <a:buNone/>
            </a:pPr>
            <a:r>
              <a:rPr lang="en-US" sz="1400" dirty="0"/>
              <a:t>   </a:t>
            </a:r>
            <a:r>
              <a:rPr lang="en-US" sz="1400" b="1" dirty="0"/>
              <a:t>public</a:t>
            </a:r>
            <a:r>
              <a:rPr lang="en-US" sz="1400" dirty="0"/>
              <a:t>:  </a:t>
            </a:r>
          </a:p>
          <a:p>
            <a:pPr>
              <a:buNone/>
            </a:pPr>
            <a:r>
              <a:rPr lang="en-US" sz="1400" dirty="0"/>
              <a:t>        Employee()               </a:t>
            </a:r>
          </a:p>
          <a:p>
            <a:pPr>
              <a:buNone/>
            </a:pPr>
            <a:r>
              <a:rPr lang="en-US" sz="1400" dirty="0"/>
              <a:t>           { </a:t>
            </a:r>
            <a:r>
              <a:rPr lang="en-US" sz="1400" dirty="0" err="1"/>
              <a:t>cout</a:t>
            </a:r>
            <a:r>
              <a:rPr lang="en-US" sz="1400" dirty="0"/>
              <a:t>&lt;&lt;"Constructor Invoked"&lt;&lt;</a:t>
            </a:r>
            <a:r>
              <a:rPr lang="en-US" sz="1400" dirty="0" err="1"/>
              <a:t>endl</a:t>
            </a:r>
            <a:r>
              <a:rPr lang="en-US" sz="1400" dirty="0"/>
              <a:t>;    }    </a:t>
            </a:r>
          </a:p>
          <a:p>
            <a:pPr>
              <a:buNone/>
            </a:pPr>
            <a:r>
              <a:rPr lang="en-US" sz="1400" dirty="0"/>
              <a:t>        ~Employee()    </a:t>
            </a:r>
          </a:p>
          <a:p>
            <a:pPr>
              <a:buNone/>
            </a:pPr>
            <a:r>
              <a:rPr lang="en-US" sz="1400" dirty="0"/>
              <a:t>          {   </a:t>
            </a:r>
            <a:r>
              <a:rPr lang="en-US" sz="1400" dirty="0" err="1"/>
              <a:t>cout</a:t>
            </a:r>
            <a:r>
              <a:rPr lang="en-US" sz="1400" dirty="0"/>
              <a:t>&lt;&lt;"Destructor Invoked"&lt;&lt;</a:t>
            </a:r>
            <a:r>
              <a:rPr lang="en-US" sz="1400" dirty="0" err="1"/>
              <a:t>endl</a:t>
            </a:r>
            <a:r>
              <a:rPr lang="en-US" sz="1400" dirty="0"/>
              <a:t>;     }  };  </a:t>
            </a:r>
          </a:p>
          <a:p>
            <a:pPr>
              <a:buNone/>
            </a:pPr>
            <a:r>
              <a:rPr lang="en-US" sz="1400" b="1" dirty="0"/>
              <a:t>	</a:t>
            </a:r>
            <a:r>
              <a:rPr lang="en-US" sz="1400" b="1" dirty="0" err="1"/>
              <a:t>int</a:t>
            </a:r>
            <a:r>
              <a:rPr lang="en-US" sz="1400" dirty="0"/>
              <a:t> main(</a:t>
            </a:r>
            <a:r>
              <a:rPr lang="en-US" sz="1400" b="1" dirty="0"/>
              <a:t>void</a:t>
            </a:r>
            <a:r>
              <a:rPr lang="en-US" sz="1400" dirty="0"/>
              <a:t>)   </a:t>
            </a:r>
          </a:p>
          <a:p>
            <a:pPr>
              <a:buNone/>
            </a:pPr>
            <a:r>
              <a:rPr lang="en-US" sz="1400" dirty="0"/>
              <a:t>	{      Employee e1; //creating an object of Employee   </a:t>
            </a:r>
          </a:p>
          <a:p>
            <a:pPr>
              <a:buNone/>
            </a:pPr>
            <a:r>
              <a:rPr lang="en-US" sz="1400" dirty="0"/>
              <a:t>    	       Employee e2; //creating an object of Employee  </a:t>
            </a:r>
          </a:p>
          <a:p>
            <a:pPr>
              <a:buNone/>
            </a:pPr>
            <a:r>
              <a:rPr lang="en-US" sz="1400" dirty="0"/>
              <a:t>    </a:t>
            </a:r>
            <a:r>
              <a:rPr lang="en-US" sz="1400" b="1" dirty="0"/>
              <a:t>return</a:t>
            </a:r>
            <a:r>
              <a:rPr lang="en-US" sz="1400" dirty="0"/>
              <a:t> 0;  }  </a:t>
            </a:r>
          </a:p>
          <a:p>
            <a:pPr>
              <a:buNone/>
            </a:pPr>
            <a:r>
              <a:rPr lang="en-US" sz="1400" dirty="0"/>
              <a:t>https://www.geeksforgeeks.org/destructors-c/</a:t>
            </a:r>
          </a:p>
          <a:p>
            <a:pPr>
              <a:buNone/>
            </a:pPr>
            <a:endParaRPr lang="en-US" sz="1400"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pPr>
              <a:buNone/>
            </a:pPr>
            <a:r>
              <a:rPr lang="en-US" dirty="0"/>
              <a:t>Constructor Invoked </a:t>
            </a:r>
          </a:p>
          <a:p>
            <a:pPr>
              <a:buNone/>
            </a:pPr>
            <a:r>
              <a:rPr lang="en-US" dirty="0"/>
              <a:t>Constructor Invoked </a:t>
            </a:r>
          </a:p>
          <a:p>
            <a:pPr>
              <a:buNone/>
            </a:pPr>
            <a:r>
              <a:rPr lang="en-US" dirty="0"/>
              <a:t>Destructor Invoked </a:t>
            </a:r>
          </a:p>
          <a:p>
            <a:pPr>
              <a:buNone/>
            </a:pPr>
            <a:r>
              <a:rPr lang="en-US" dirty="0"/>
              <a:t>Destructor Invoked</a:t>
            </a:r>
          </a:p>
        </p:txBody>
      </p:sp>
      <p:sp>
        <p:nvSpPr>
          <p:cNvPr id="4" name="Slide Number Placeholder 3"/>
          <p:cNvSpPr>
            <a:spLocks noGrp="1"/>
          </p:cNvSpPr>
          <p:nvPr>
            <p:ph type="sldNum" sz="quarter" idx="12"/>
          </p:nvPr>
        </p:nvSpPr>
        <p:spPr/>
        <p:txBody>
          <a:bodyPr/>
          <a:lstStyle/>
          <a:p>
            <a:fld id="{BBD0BF76-E763-4964-B6E3-972F78D927E1}" type="slidenum">
              <a:rPr lang="en-IN" smtClean="0"/>
              <a:pPr/>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 to remember</a:t>
            </a:r>
          </a:p>
        </p:txBody>
      </p:sp>
      <p:sp>
        <p:nvSpPr>
          <p:cNvPr id="3" name="Content Placeholder 2"/>
          <p:cNvSpPr>
            <a:spLocks noGrp="1"/>
          </p:cNvSpPr>
          <p:nvPr>
            <p:ph idx="1"/>
          </p:nvPr>
        </p:nvSpPr>
        <p:spPr/>
        <p:txBody>
          <a:bodyPr/>
          <a:lstStyle/>
          <a:p>
            <a:r>
              <a:rPr lang="en-US" dirty="0"/>
              <a:t>There can not be more than one destructor in the program unlike constructor.</a:t>
            </a:r>
          </a:p>
          <a:p>
            <a:r>
              <a:rPr lang="en-US" dirty="0"/>
              <a:t>Destructor call automatically.</a:t>
            </a:r>
          </a:p>
          <a:p>
            <a:r>
              <a:rPr lang="en-US" dirty="0"/>
              <a:t>We do not create a destructor </a:t>
            </a:r>
            <a:r>
              <a:rPr lang="en-US" dirty="0" err="1"/>
              <a:t>untill</a:t>
            </a:r>
            <a:r>
              <a:rPr lang="en-US" dirty="0"/>
              <a:t> we have define memory by dynamic memory allocation or pointer. For that we define destructor to destroy object and release memory.</a:t>
            </a:r>
          </a:p>
        </p:txBody>
      </p:sp>
      <p:sp>
        <p:nvSpPr>
          <p:cNvPr id="4" name="Slide Number Placeholder 3"/>
          <p:cNvSpPr>
            <a:spLocks noGrp="1"/>
          </p:cNvSpPr>
          <p:nvPr>
            <p:ph type="sldNum" sz="quarter" idx="12"/>
          </p:nvPr>
        </p:nvSpPr>
        <p:spPr/>
        <p:txBody>
          <a:bodyPr/>
          <a:lstStyle/>
          <a:p>
            <a:fld id="{BBD0BF76-E763-4964-B6E3-972F78D927E1}" type="slidenum">
              <a:rPr lang="en-IN" smtClean="0"/>
              <a:pPr/>
              <a:t>9</a:t>
            </a:fld>
            <a:endParaRPr lang="en-IN"/>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5449</TotalTime>
  <Words>779</Words>
  <Application>Microsoft Office PowerPoint</Application>
  <PresentationFormat>Widescreen</PresentationFormat>
  <Paragraphs>113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Garamond</vt:lpstr>
      <vt:lpstr>Gallery</vt:lpstr>
      <vt:lpstr>SDF II(15B11CI211)  EVEN Semester 2021</vt:lpstr>
      <vt:lpstr>Lecture 6 – Destructor and static member and function </vt:lpstr>
      <vt:lpstr>Destructor  </vt:lpstr>
      <vt:lpstr>Destructors</vt:lpstr>
      <vt:lpstr>Destructors</vt:lpstr>
      <vt:lpstr>Destructors</vt:lpstr>
      <vt:lpstr>Example</vt:lpstr>
      <vt:lpstr>Output</vt:lpstr>
      <vt:lpstr>Point to remember</vt:lpstr>
      <vt:lpstr>Static Variable</vt:lpstr>
      <vt:lpstr>PowerPoint Presentation</vt:lpstr>
      <vt:lpstr>Static variable in a class</vt:lpstr>
      <vt:lpstr>Example</vt:lpstr>
      <vt:lpstr>Static function in a class</vt:lpstr>
      <vt:lpstr>Example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Title</dc:title>
  <dc:creator>Shefali</dc:creator>
  <cp:lastModifiedBy>Neetu Sardana</cp:lastModifiedBy>
  <cp:revision>106</cp:revision>
  <dcterms:created xsi:type="dcterms:W3CDTF">2020-06-20T13:41:26Z</dcterms:created>
  <dcterms:modified xsi:type="dcterms:W3CDTF">2021-02-02T05:00:19Z</dcterms:modified>
</cp:coreProperties>
</file>