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92" r:id="rId2"/>
    <p:sldId id="293" r:id="rId3"/>
    <p:sldId id="336" r:id="rId4"/>
    <p:sldId id="337" r:id="rId5"/>
    <p:sldId id="338" r:id="rId6"/>
    <p:sldId id="341" r:id="rId7"/>
    <p:sldId id="342" r:id="rId8"/>
    <p:sldId id="35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590" autoAdjust="0"/>
  </p:normalViewPr>
  <p:slideViewPr>
    <p:cSldViewPr snapToGrid="0">
      <p:cViewPr varScale="1">
        <p:scale>
          <a:sx n="53" d="100"/>
          <a:sy n="53" d="100"/>
        </p:scale>
        <p:origin x="686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0BA6-A5BD-45AC-B726-77B026F492C5}" type="datetimeFigureOut">
              <a:rPr lang="en-IN" smtClean="0"/>
              <a:pPr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4660-8AC5-4635-B88E-59209E16F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22F2-06A1-4266-B0AE-C46330014C56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E9A0-8033-4AE9-ADE6-BD0D889F9BF0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B9F0-ADC9-4F34-A33B-454DB2D57AEF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B09EC5-C060-419D-91A7-6B7DEDFDA7B8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74B-C24F-4815-971F-C432B0C142A5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2B9-D872-4DE0-B0F1-5D09B701163D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B56C-0A85-453C-89FF-C777A1FB2F2A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2B83-BB90-4DD1-8F17-5CAC222618A3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D90-9D29-444E-B64C-F322145E350D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0FED-27B8-43FA-A7FE-F85FBFEE7356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BDA9B03-9CE1-4EDC-896D-9FC0FC70943F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0C32-9A5D-462C-8052-026B2FB73979}" type="datetime1">
              <a:rPr lang="en-IN" smtClean="0"/>
              <a:pPr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SDF II(15B11CI211)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EVEN Semester 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 Semester , First Year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B0E-8F53-4022-A2C7-5A806020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0344"/>
          </a:xfrm>
        </p:spPr>
        <p:txBody>
          <a:bodyPr>
            <a:normAutofit/>
          </a:bodyPr>
          <a:lstStyle/>
          <a:p>
            <a:r>
              <a:rPr lang="en-US" dirty="0"/>
              <a:t>Lecture 9 – Friend Function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0A35-2D41-4FCE-9DB6-A3A27FA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28354"/>
            <a:ext cx="9603275" cy="393799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we want to access the private and protected member of a class then we declare a friend function.</a:t>
            </a:r>
          </a:p>
          <a:p>
            <a:pPr algn="just"/>
            <a:r>
              <a:rPr lang="en-US" sz="2400" dirty="0"/>
              <a:t>Friend function can access the private and protected members of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7052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45474"/>
            <a:ext cx="9603275" cy="5760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iostream</a:t>
            </a:r>
            <a:r>
              <a:rPr lang="en-US" sz="1800" b="1" dirty="0"/>
              <a:t>&gt;</a:t>
            </a:r>
          </a:p>
          <a:p>
            <a:pPr>
              <a:buNone/>
            </a:pPr>
            <a:r>
              <a:rPr lang="en-US" sz="1800" b="1" dirty="0"/>
              <a:t>using namespace std;</a:t>
            </a:r>
          </a:p>
          <a:p>
            <a:pPr>
              <a:buNone/>
            </a:pPr>
            <a:r>
              <a:rPr lang="en-US" sz="1800" b="1" dirty="0"/>
              <a:t>class Test {</a:t>
            </a:r>
          </a:p>
          <a:p>
            <a:pPr>
              <a:buNone/>
            </a:pPr>
            <a:r>
              <a:rPr lang="en-US" sz="1800" b="1" dirty="0"/>
              <a:t>private:</a:t>
            </a:r>
          </a:p>
          <a:p>
            <a:pPr>
              <a:buNone/>
            </a:pPr>
            <a:r>
              <a:rPr lang="en-US" sz="1800" b="1" dirty="0"/>
              <a:t>   </a:t>
            </a:r>
            <a:r>
              <a:rPr lang="en-US" sz="1800" b="1" dirty="0" err="1"/>
              <a:t>int</a:t>
            </a:r>
            <a:r>
              <a:rPr lang="en-US" sz="1800" b="1" dirty="0"/>
              <a:t> num=15;</a:t>
            </a:r>
          </a:p>
          <a:p>
            <a:pPr>
              <a:buNone/>
            </a:pPr>
            <a:r>
              <a:rPr lang="en-US" sz="1800" b="1" dirty="0"/>
              <a:t>   char </a:t>
            </a:r>
            <a:r>
              <a:rPr lang="en-US" sz="1800" b="1" dirty="0" err="1"/>
              <a:t>ch</a:t>
            </a:r>
            <a:r>
              <a:rPr lang="en-US" sz="1800" b="1" dirty="0"/>
              <a:t>='A';</a:t>
            </a:r>
          </a:p>
          <a:p>
            <a:pPr>
              <a:buNone/>
            </a:pPr>
            <a:r>
              <a:rPr lang="en-US" sz="1800" b="1" dirty="0"/>
              <a:t>public:</a:t>
            </a:r>
          </a:p>
          <a:p>
            <a:pPr>
              <a:buNone/>
            </a:pPr>
            <a:r>
              <a:rPr lang="en-US" sz="1800" b="1" dirty="0"/>
              <a:t>   friend void show(Test </a:t>
            </a:r>
            <a:r>
              <a:rPr lang="en-US" sz="1800" b="1" dirty="0" err="1"/>
              <a:t>obj</a:t>
            </a:r>
            <a:r>
              <a:rPr lang="en-US" sz="1800" b="1" dirty="0"/>
              <a:t>);</a:t>
            </a:r>
          </a:p>
          <a:p>
            <a:pPr>
              <a:buNone/>
            </a:pPr>
            <a:r>
              <a:rPr lang="en-US" sz="1800" b="1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99485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b="1" dirty="0"/>
              <a:t>//Global Function</a:t>
            </a:r>
          </a:p>
          <a:p>
            <a:pPr>
              <a:buNone/>
            </a:pPr>
            <a:r>
              <a:rPr lang="en-US" sz="2300" b="1" dirty="0"/>
              <a:t>void show(Test </a:t>
            </a:r>
            <a:r>
              <a:rPr lang="en-US" sz="2300" b="1" dirty="0" err="1"/>
              <a:t>obj</a:t>
            </a:r>
            <a:r>
              <a:rPr lang="en-US" sz="2300" b="1" dirty="0"/>
              <a:t>){</a:t>
            </a:r>
          </a:p>
          <a:p>
            <a:pPr>
              <a:buNone/>
            </a:pPr>
            <a:r>
              <a:rPr lang="en-US" sz="2300" b="1" dirty="0"/>
              <a:t>   </a:t>
            </a:r>
            <a:r>
              <a:rPr lang="en-US" sz="2300" b="1" dirty="0" err="1"/>
              <a:t>cout</a:t>
            </a:r>
            <a:r>
              <a:rPr lang="en-US" sz="2300" b="1" dirty="0"/>
              <a:t>&lt;&lt;obj.num&lt;&lt;</a:t>
            </a:r>
            <a:r>
              <a:rPr lang="en-US" sz="2300" b="1" dirty="0" err="1"/>
              <a:t>endl</a:t>
            </a:r>
            <a:r>
              <a:rPr lang="en-US" sz="2300" b="1" dirty="0"/>
              <a:t>; </a:t>
            </a:r>
          </a:p>
          <a:p>
            <a:pPr>
              <a:buNone/>
            </a:pPr>
            <a:r>
              <a:rPr lang="en-US" sz="2300" b="1" dirty="0"/>
              <a:t>   </a:t>
            </a:r>
            <a:r>
              <a:rPr lang="en-US" sz="2300" b="1" dirty="0" err="1"/>
              <a:t>cout</a:t>
            </a:r>
            <a:r>
              <a:rPr lang="en-US" sz="2300" b="1" dirty="0"/>
              <a:t>&lt;&lt;obj.ch&lt;&lt;</a:t>
            </a:r>
            <a:r>
              <a:rPr lang="en-US" sz="2300" b="1" dirty="0" err="1"/>
              <a:t>endl</a:t>
            </a:r>
            <a:r>
              <a:rPr lang="en-US" sz="2300" b="1" dirty="0"/>
              <a:t>;</a:t>
            </a:r>
          </a:p>
          <a:p>
            <a:pPr>
              <a:buNone/>
            </a:pPr>
            <a:r>
              <a:rPr lang="en-US" sz="2300" b="1" dirty="0"/>
              <a:t>}</a:t>
            </a:r>
          </a:p>
          <a:p>
            <a:pPr>
              <a:buNone/>
            </a:pPr>
            <a:r>
              <a:rPr lang="en-US" sz="2300" b="1" dirty="0"/>
              <a:t>int main() {</a:t>
            </a:r>
          </a:p>
          <a:p>
            <a:pPr>
              <a:buNone/>
            </a:pPr>
            <a:r>
              <a:rPr lang="en-US" sz="2300" b="1" dirty="0"/>
              <a:t>   Test obj;</a:t>
            </a:r>
          </a:p>
          <a:p>
            <a:pPr>
              <a:buNone/>
            </a:pPr>
            <a:r>
              <a:rPr lang="en-US" sz="2300" b="1" dirty="0"/>
              <a:t>   show(</a:t>
            </a:r>
            <a:r>
              <a:rPr lang="en-US" sz="2300" b="1" dirty="0" err="1"/>
              <a:t>obj</a:t>
            </a:r>
            <a:r>
              <a:rPr lang="en-US" sz="2300" b="1" dirty="0"/>
              <a:t>);</a:t>
            </a:r>
          </a:p>
          <a:p>
            <a:pPr>
              <a:buNone/>
            </a:pPr>
            <a:r>
              <a:rPr lang="en-US" sz="2300" b="1" dirty="0"/>
              <a:t>   return 0;</a:t>
            </a:r>
          </a:p>
          <a:p>
            <a:pPr>
              <a:buNone/>
            </a:pPr>
            <a:r>
              <a:rPr lang="en-US" sz="2300" b="1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friend class</a:t>
            </a:r>
            <a:r>
              <a:rPr lang="en-US" dirty="0"/>
              <a:t> is a class that can access the private and protected members of a class in which it is declared as </a:t>
            </a:r>
            <a:r>
              <a:rPr lang="en-US" b="1" dirty="0"/>
              <a:t>friend</a:t>
            </a:r>
            <a:r>
              <a:rPr lang="en-US" dirty="0"/>
              <a:t>. This is needed when we want to allow a particular class to access the private and protected members of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90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89166"/>
            <a:ext cx="3977307" cy="4715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using namespace std;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private: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num = 15;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    char </a:t>
            </a:r>
            <a:r>
              <a:rPr lang="en-US" sz="1600" dirty="0" err="1"/>
              <a:t>ch</a:t>
            </a:r>
            <a:r>
              <a:rPr lang="en-US" sz="1600" dirty="0"/>
              <a:t>='A';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400" dirty="0"/>
              <a:t>  public: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1400" dirty="0">
                <a:solidFill>
                  <a:srgbClr val="FF0000"/>
                </a:solidFill>
              </a:rPr>
              <a:t>   /* This statement would make class </a:t>
            </a:r>
            <a:r>
              <a:rPr lang="en-US" sz="1400" dirty="0" err="1">
                <a:solidFill>
                  <a:srgbClr val="FF0000"/>
                </a:solidFill>
              </a:rPr>
              <a:t>Testfrd</a:t>
            </a:r>
            <a:r>
              <a:rPr lang="en-US" sz="1400" dirty="0">
                <a:solidFill>
                  <a:srgbClr val="FF0000"/>
                </a:solidFill>
              </a:rPr>
              <a:t>     * a friend class of Test, this means that     * </a:t>
            </a:r>
            <a:r>
              <a:rPr lang="en-US" sz="1400" dirty="0" err="1">
                <a:solidFill>
                  <a:srgbClr val="FF0000"/>
                </a:solidFill>
              </a:rPr>
              <a:t>Testfrd</a:t>
            </a:r>
            <a:r>
              <a:rPr lang="en-US" sz="1400" dirty="0">
                <a:solidFill>
                  <a:srgbClr val="FF0000"/>
                </a:solidFill>
              </a:rPr>
              <a:t> can access the private and protected     * members of Test class.     */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   friend class </a:t>
            </a:r>
            <a:r>
              <a:rPr lang="en-US" sz="1600" dirty="0" err="1"/>
              <a:t>Testfrd</a:t>
            </a:r>
            <a:r>
              <a:rPr lang="en-US" sz="1600" dirty="0"/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812971" y="1097279"/>
            <a:ext cx="3683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Testfrd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/>
              <a:t>   void show(Test </a:t>
            </a:r>
            <a:r>
              <a:rPr lang="en-US" dirty="0" err="1"/>
              <a:t>obj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&lt;&lt;obj.num&lt;&lt;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&lt;&lt;obj.ch&lt;&lt;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/>
              <a:t>int main()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Testfrd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Test obj2;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obj.show</a:t>
            </a:r>
            <a:r>
              <a:rPr lang="en-US" dirty="0"/>
              <a:t>(obj2);</a:t>
            </a:r>
          </a:p>
          <a:p>
            <a:pPr>
              <a:buNone/>
            </a:pPr>
            <a:r>
              <a:rPr lang="en-US" dirty="0"/>
              <a:t>   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02091" y="2364377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942E-328E-4C6C-A06A-F13598F7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Herbert </a:t>
            </a:r>
            <a:r>
              <a:rPr lang="en-IN" dirty="0" err="1"/>
              <a:t>Schildt</a:t>
            </a:r>
            <a:r>
              <a:rPr lang="en-IN" dirty="0"/>
              <a:t>, “C++: The complete reference”, Mc Graw Hill Osborne media, 4</a:t>
            </a:r>
            <a:r>
              <a:rPr lang="en-IN" baseline="30000" dirty="0"/>
              <a:t>th</a:t>
            </a:r>
            <a:r>
              <a:rPr lang="en-IN" dirty="0"/>
              <a:t> edition, 2017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Robert </a:t>
            </a:r>
            <a:r>
              <a:rPr lang="en-IN" dirty="0" err="1"/>
              <a:t>Lafore</a:t>
            </a:r>
            <a:r>
              <a:rPr lang="en-IN" dirty="0"/>
              <a:t>, “Object oriented programming in C++”, SAMS, 4</a:t>
            </a:r>
            <a:r>
              <a:rPr lang="en-IN" baseline="30000" dirty="0"/>
              <a:t>th</a:t>
            </a:r>
            <a:r>
              <a:rPr lang="en-IN" dirty="0"/>
              <a:t> edition, 2002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5617</TotalTime>
  <Words>372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Gallery</vt:lpstr>
      <vt:lpstr>SDF II(15B11CI211)  EVEN Semester 2021</vt:lpstr>
      <vt:lpstr>Lecture 9 – Friend Function</vt:lpstr>
      <vt:lpstr>Friend Function</vt:lpstr>
      <vt:lpstr>Example</vt:lpstr>
      <vt:lpstr>PowerPoint Presentation</vt:lpstr>
      <vt:lpstr>Friend Class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Neetu Sardana</cp:lastModifiedBy>
  <cp:revision>110</cp:revision>
  <dcterms:created xsi:type="dcterms:W3CDTF">2020-06-20T13:41:26Z</dcterms:created>
  <dcterms:modified xsi:type="dcterms:W3CDTF">2021-02-03T07:14:54Z</dcterms:modified>
</cp:coreProperties>
</file>