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8"/>
  </p:notesMasterIdLst>
  <p:sldIdLst>
    <p:sldId id="256" r:id="rId2"/>
    <p:sldId id="269" r:id="rId3"/>
    <p:sldId id="265" r:id="rId4"/>
    <p:sldId id="286" r:id="rId5"/>
    <p:sldId id="298" r:id="rId6"/>
    <p:sldId id="297" r:id="rId7"/>
    <p:sldId id="287" r:id="rId8"/>
    <p:sldId id="288" r:id="rId9"/>
    <p:sldId id="270" r:id="rId10"/>
    <p:sldId id="271" r:id="rId11"/>
    <p:sldId id="272" r:id="rId12"/>
    <p:sldId id="292" r:id="rId13"/>
    <p:sldId id="291" r:id="rId14"/>
    <p:sldId id="259" r:id="rId15"/>
    <p:sldId id="268" r:id="rId16"/>
    <p:sldId id="299"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2456" autoAdjust="0"/>
  </p:normalViewPr>
  <p:slideViewPr>
    <p:cSldViewPr>
      <p:cViewPr>
        <p:scale>
          <a:sx n="70" d="100"/>
          <a:sy n="70" d="100"/>
        </p:scale>
        <p:origin x="-1266" y="39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8FF6247-F2D6-482B-9A40-23BA35B3F06F}" type="datetimeFigureOut">
              <a:rPr lang="en-US" smtClean="0"/>
              <a:pPr/>
              <a:t>19-Oct-20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F8A6E17-8E76-4769-899E-8A8590F072DE}" type="slidenum">
              <a:rPr lang="en-US" smtClean="0"/>
              <a:pPr/>
              <a:t>‹#›</a:t>
            </a:fld>
            <a:endParaRPr lang="en-US"/>
          </a:p>
        </p:txBody>
      </p:sp>
    </p:spTree>
    <p:extLst>
      <p:ext uri="{BB962C8B-B14F-4D97-AF65-F5344CB8AC3E}">
        <p14:creationId xmlns:p14="http://schemas.microsoft.com/office/powerpoint/2010/main" val="23230117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8A6E17-8E76-4769-899E-8A8590F072DE}" type="slidenum">
              <a:rPr lang="en-US" smtClean="0"/>
              <a:pPr/>
              <a:t>1</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8A6E17-8E76-4769-899E-8A8590F072DE}" type="slidenum">
              <a:rPr lang="en-US" smtClean="0"/>
              <a:pPr/>
              <a:t>4</a:t>
            </a:fld>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8A6E17-8E76-4769-899E-8A8590F072DE}" type="slidenum">
              <a:rPr lang="en-US" smtClean="0"/>
              <a:pPr/>
              <a:t>7</a:t>
            </a:fld>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8A6E17-8E76-4769-899E-8A8590F072DE}" type="slidenum">
              <a:rPr lang="en-US" smtClean="0"/>
              <a:pPr/>
              <a:t>14</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dirty="0"/>
          </a:p>
        </p:txBody>
      </p:sp>
      <p:sp>
        <p:nvSpPr>
          <p:cNvPr id="4" name="Slide Number Placeholder 3"/>
          <p:cNvSpPr>
            <a:spLocks noGrp="1"/>
          </p:cNvSpPr>
          <p:nvPr>
            <p:ph type="sldNum" sz="quarter" idx="10"/>
          </p:nvPr>
        </p:nvSpPr>
        <p:spPr/>
        <p:txBody>
          <a:bodyPr/>
          <a:lstStyle/>
          <a:p>
            <a:fld id="{2F8A6E17-8E76-4769-899E-8A8590F072DE}" type="slidenum">
              <a:rPr lang="en-US" smtClean="0"/>
              <a:pPr/>
              <a:t>15</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5410182" y="3810000"/>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5410200" y="3897010"/>
            <a:ext cx="3733801"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5410200" y="4115167"/>
            <a:ext cx="373380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5410200" y="4164403"/>
            <a:ext cx="1965960"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5410200" y="4199572"/>
            <a:ext cx="196596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5410200" y="3962400"/>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7376507" y="406098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9144000"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0" y="3675527"/>
            <a:ext cx="9144001"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6414051" y="3643090"/>
            <a:ext cx="272995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9144000"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457200" y="2401887"/>
            <a:ext cx="8458200"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457200" y="3899938"/>
            <a:ext cx="4953000"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6705600" y="4206240"/>
            <a:ext cx="960120" cy="457200"/>
          </a:xfrm>
        </p:spPr>
        <p:txBody>
          <a:bodyPr/>
          <a:lstStyle/>
          <a:p>
            <a:fld id="{878E2D37-CCA7-46EB-AB9D-470E79B6FE4A}" type="datetimeFigureOut">
              <a:rPr lang="en-US" smtClean="0"/>
              <a:pPr/>
              <a:t>19-Oct-20</a:t>
            </a:fld>
            <a:endParaRPr lang="en-US"/>
          </a:p>
        </p:txBody>
      </p:sp>
      <p:sp>
        <p:nvSpPr>
          <p:cNvPr id="17" name="Footer Placeholder 16"/>
          <p:cNvSpPr>
            <a:spLocks noGrp="1"/>
          </p:cNvSpPr>
          <p:nvPr>
            <p:ph type="ftr" sz="quarter" idx="11"/>
          </p:nvPr>
        </p:nvSpPr>
        <p:spPr>
          <a:xfrm>
            <a:off x="5410200" y="4205288"/>
            <a:ext cx="1295400" cy="457200"/>
          </a:xfrm>
        </p:spPr>
        <p:txBody>
          <a:bodyPr/>
          <a:lstStyle/>
          <a:p>
            <a:endParaRPr lang="en-US"/>
          </a:p>
        </p:txBody>
      </p:sp>
      <p:sp>
        <p:nvSpPr>
          <p:cNvPr id="29" name="Slide Number Placeholder 28"/>
          <p:cNvSpPr>
            <a:spLocks noGrp="1"/>
          </p:cNvSpPr>
          <p:nvPr>
            <p:ph type="sldNum" sz="quarter" idx="12"/>
          </p:nvPr>
        </p:nvSpPr>
        <p:spPr>
          <a:xfrm>
            <a:off x="8320088" y="1136"/>
            <a:ext cx="747712" cy="365760"/>
          </a:xfrm>
        </p:spPr>
        <p:txBody>
          <a:bodyPr/>
          <a:lstStyle>
            <a:lvl1pPr algn="r">
              <a:defRPr sz="1800">
                <a:solidFill>
                  <a:schemeClr val="bg1"/>
                </a:solidFill>
              </a:defRPr>
            </a:lvl1pPr>
          </a:lstStyle>
          <a:p>
            <a:fld id="{AD1450A3-5863-4018-97AA-7A53D73041E9}"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8E2D37-CCA7-46EB-AB9D-470E79B6FE4A}" type="datetimeFigureOut">
              <a:rPr lang="en-US" smtClean="0"/>
              <a:pPr/>
              <a:t>19-Oct-20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450A3-5863-4018-97AA-7A53D73041E9}"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781800" y="1143000"/>
            <a:ext cx="1905000"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1143000"/>
            <a:ext cx="6248400"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8E2D37-CCA7-46EB-AB9D-470E79B6FE4A}" type="datetimeFigureOut">
              <a:rPr lang="en-US" smtClean="0"/>
              <a:pPr/>
              <a:t>19-Oct-20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450A3-5863-4018-97AA-7A53D73041E9}"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878E2D37-CCA7-46EB-AB9D-470E79B6FE4A}" type="datetimeFigureOut">
              <a:rPr lang="en-US" smtClean="0"/>
              <a:pPr/>
              <a:t>19-Oct-20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450A3-5863-4018-97AA-7A53D73041E9}"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981200"/>
            <a:ext cx="7772400"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722313" y="3367088"/>
            <a:ext cx="7772400"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878E2D37-CCA7-46EB-AB9D-470E79B6FE4A}" type="datetimeFigureOut">
              <a:rPr lang="en-US" smtClean="0"/>
              <a:pPr/>
              <a:t>19-Oct-20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D1450A3-5863-4018-97AA-7A53D73041E9}"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2249424"/>
            <a:ext cx="4038600"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8E2D37-CCA7-46EB-AB9D-470E79B6FE4A}" type="datetimeFigureOut">
              <a:rPr lang="en-US" smtClean="0"/>
              <a:pPr/>
              <a:t>19-Oct-20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450A3-5863-4018-97AA-7A53D73041E9}"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81000" y="1143000"/>
            <a:ext cx="8382000"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381000" y="2244970"/>
            <a:ext cx="4041648"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721225" y="2244970"/>
            <a:ext cx="404177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381000" y="2708519"/>
            <a:ext cx="4041648"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718304" y="2708519"/>
            <a:ext cx="404177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fld id="{878E2D37-CCA7-46EB-AB9D-470E79B6FE4A}" type="datetimeFigureOut">
              <a:rPr lang="en-US" smtClean="0"/>
              <a:pPr/>
              <a:t>19-Oct-20</a:t>
            </a:fld>
            <a:endParaRPr lang="en-US"/>
          </a:p>
        </p:txBody>
      </p:sp>
      <p:sp>
        <p:nvSpPr>
          <p:cNvPr id="27" name="Slide Number Placeholder 26"/>
          <p:cNvSpPr>
            <a:spLocks noGrp="1"/>
          </p:cNvSpPr>
          <p:nvPr>
            <p:ph type="sldNum" sz="quarter" idx="11"/>
          </p:nvPr>
        </p:nvSpPr>
        <p:spPr/>
        <p:txBody>
          <a:bodyPr rtlCol="0"/>
          <a:lstStyle/>
          <a:p>
            <a:fld id="{AD1450A3-5863-4018-97AA-7A53D73041E9}" type="slidenum">
              <a:rPr lang="en-US" smtClean="0"/>
              <a:pPr/>
              <a:t>‹#›</a:t>
            </a:fld>
            <a:endParaRPr lang="en-US"/>
          </a:p>
        </p:txBody>
      </p:sp>
      <p:sp>
        <p:nvSpPr>
          <p:cNvPr id="28" name="Footer Placeholder 27"/>
          <p:cNvSpPr>
            <a:spLocks noGrp="1"/>
          </p:cNvSpPr>
          <p:nvPr>
            <p:ph type="ftr" sz="quarter" idx="12"/>
          </p:nvPr>
        </p:nvSpPr>
        <p:spPr/>
        <p:txBody>
          <a:bodyPr rtlCol="0"/>
          <a:lstStyle/>
          <a:p>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1143000"/>
            <a:ext cx="8229600"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6583680" y="612648"/>
            <a:ext cx="957264" cy="457200"/>
          </a:xfrm>
        </p:spPr>
        <p:txBody>
          <a:bodyPr/>
          <a:lstStyle/>
          <a:p>
            <a:fld id="{878E2D37-CCA7-46EB-AB9D-470E79B6FE4A}" type="datetimeFigureOut">
              <a:rPr lang="en-US" smtClean="0"/>
              <a:pPr/>
              <a:t>19-Oct-20</a:t>
            </a:fld>
            <a:endParaRPr lang="en-US"/>
          </a:p>
        </p:txBody>
      </p:sp>
      <p:sp>
        <p:nvSpPr>
          <p:cNvPr id="4" name="Footer Placeholder 3"/>
          <p:cNvSpPr>
            <a:spLocks noGrp="1"/>
          </p:cNvSpPr>
          <p:nvPr>
            <p:ph type="ftr" sz="quarter" idx="11"/>
          </p:nvPr>
        </p:nvSpPr>
        <p:spPr>
          <a:xfrm>
            <a:off x="5257800" y="612648"/>
            <a:ext cx="1325880" cy="457200"/>
          </a:xfrm>
        </p:spPr>
        <p:txBody>
          <a:bodyPr/>
          <a:lstStyle/>
          <a:p>
            <a:endParaRPr lang="en-US"/>
          </a:p>
        </p:txBody>
      </p:sp>
      <p:sp>
        <p:nvSpPr>
          <p:cNvPr id="5" name="Slide Number Placeholder 4"/>
          <p:cNvSpPr>
            <a:spLocks noGrp="1"/>
          </p:cNvSpPr>
          <p:nvPr>
            <p:ph type="sldNum" sz="quarter" idx="12"/>
          </p:nvPr>
        </p:nvSpPr>
        <p:spPr>
          <a:xfrm>
            <a:off x="8174736" y="2272"/>
            <a:ext cx="762000" cy="365760"/>
          </a:xfrm>
        </p:spPr>
        <p:txBody>
          <a:bodyPr/>
          <a:lstStyle/>
          <a:p>
            <a:fld id="{AD1450A3-5863-4018-97AA-7A53D73041E9}"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8E2D37-CCA7-46EB-AB9D-470E79B6FE4A}" type="datetimeFigureOut">
              <a:rPr lang="en-US" smtClean="0"/>
              <a:pPr/>
              <a:t>19-Oct-20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AD1450A3-5863-4018-97AA-7A53D73041E9}"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496" y="1101970"/>
            <a:ext cx="3383280"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5353496" y="2010727"/>
            <a:ext cx="3383280"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152400" y="776287"/>
            <a:ext cx="5102352"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878E2D37-CCA7-46EB-AB9D-470E79B6FE4A}" type="datetimeFigureOut">
              <a:rPr lang="en-US" smtClean="0"/>
              <a:pPr/>
              <a:t>19-Oct-20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450A3-5863-4018-97AA-7A53D73041E9}"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440434" y="1109160"/>
            <a:ext cx="58680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03671" y="1143000"/>
            <a:ext cx="4572000"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6088443" y="3274308"/>
            <a:ext cx="2590800"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878E2D37-CCA7-46EB-AB9D-470E79B6FE4A}" type="datetimeFigureOut">
              <a:rPr lang="en-US" smtClean="0"/>
              <a:pPr/>
              <a:t>19-Oct-20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AD1450A3-5863-4018-97AA-7A53D73041E9}"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18"/>
            <a:ext cx="9144000"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9144000"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0" y="308276"/>
            <a:ext cx="9144001"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5410182" y="360246"/>
            <a:ext cx="3733819"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5410200" y="440112"/>
            <a:ext cx="3733801"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5407339" y="497504"/>
            <a:ext cx="306324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7373646" y="588943"/>
            <a:ext cx="1600200"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9084966" y="-2001"/>
            <a:ext cx="57626"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9044481" y="-2001"/>
            <a:ext cx="27432"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9025428" y="-2001"/>
            <a:ext cx="9144"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8975423" y="-2001"/>
            <a:ext cx="27432"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8915677" y="380"/>
            <a:ext cx="54864"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8873475" y="380"/>
            <a:ext cx="9144"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457200" y="1143000"/>
            <a:ext cx="8229600"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2249424"/>
            <a:ext cx="8229600"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6586536" y="612648"/>
            <a:ext cx="957264" cy="457200"/>
          </a:xfrm>
          <a:prstGeom prst="rect">
            <a:avLst/>
          </a:prstGeom>
        </p:spPr>
        <p:txBody>
          <a:bodyPr vert="horz"/>
          <a:lstStyle>
            <a:lvl1pPr algn="l" eaLnBrk="1" latinLnBrk="0" hangingPunct="1">
              <a:defRPr kumimoji="0" sz="800">
                <a:solidFill>
                  <a:schemeClr val="accent2"/>
                </a:solidFill>
              </a:defRPr>
            </a:lvl1pPr>
          </a:lstStyle>
          <a:p>
            <a:fld id="{878E2D37-CCA7-46EB-AB9D-470E79B6FE4A}" type="datetimeFigureOut">
              <a:rPr lang="en-US" smtClean="0"/>
              <a:pPr/>
              <a:t>19-Oct-20</a:t>
            </a:fld>
            <a:endParaRPr lang="en-US"/>
          </a:p>
        </p:txBody>
      </p:sp>
      <p:sp>
        <p:nvSpPr>
          <p:cNvPr id="3" name="Footer Placeholder 2"/>
          <p:cNvSpPr>
            <a:spLocks noGrp="1"/>
          </p:cNvSpPr>
          <p:nvPr>
            <p:ph type="ftr" sz="quarter" idx="3"/>
          </p:nvPr>
        </p:nvSpPr>
        <p:spPr>
          <a:xfrm>
            <a:off x="5257800" y="612648"/>
            <a:ext cx="1325880" cy="457200"/>
          </a:xfrm>
          <a:prstGeom prst="rect">
            <a:avLst/>
          </a:prstGeom>
        </p:spPr>
        <p:txBody>
          <a:bodyPr vert="horz"/>
          <a:lstStyle>
            <a:lvl1pPr algn="r" eaLnBrk="1" latinLnBrk="0" hangingPunct="1">
              <a:defRPr kumimoji="0" sz="800">
                <a:solidFill>
                  <a:schemeClr val="accent2"/>
                </a:solidFill>
              </a:defRPr>
            </a:lvl1pPr>
          </a:lstStyle>
          <a:p>
            <a:endParaRPr lang="en-US"/>
          </a:p>
        </p:txBody>
      </p:sp>
      <p:sp>
        <p:nvSpPr>
          <p:cNvPr id="23" name="Slide Number Placeholder 22"/>
          <p:cNvSpPr>
            <a:spLocks noGrp="1"/>
          </p:cNvSpPr>
          <p:nvPr>
            <p:ph type="sldNum" sz="quarter" idx="4"/>
          </p:nvPr>
        </p:nvSpPr>
        <p:spPr>
          <a:xfrm>
            <a:off x="8174736" y="2272"/>
            <a:ext cx="762000" cy="365760"/>
          </a:xfrm>
          <a:prstGeom prst="rect">
            <a:avLst/>
          </a:prstGeom>
        </p:spPr>
        <p:txBody>
          <a:bodyPr vert="horz" anchor="b"/>
          <a:lstStyle>
            <a:lvl1pPr algn="r" eaLnBrk="1" latinLnBrk="0" hangingPunct="1">
              <a:defRPr kumimoji="0" sz="1800">
                <a:solidFill>
                  <a:srgbClr val="FFFFFF"/>
                </a:solidFill>
              </a:defRPr>
            </a:lvl1pPr>
          </a:lstStyle>
          <a:p>
            <a:fld id="{AD1450A3-5863-4018-97AA-7A53D73041E9}"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4.jpeg"/><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hyperlink" Target="https://en.wikipedia.org/wiki/Special:BookSources/978-0-88275-382-9" TargetMode="External"/><Relationship Id="rId2" Type="http://schemas.openxmlformats.org/officeDocument/2006/relationships/hyperlink" Target="https://en.wikipedia.org/wiki/ISBN_(identifier)" TargetMode="External"/><Relationship Id="rId1" Type="http://schemas.openxmlformats.org/officeDocument/2006/relationships/slideLayout" Target="../slideLayouts/slideLayout2.xml"/><Relationship Id="rId5" Type="http://schemas.openxmlformats.org/officeDocument/2006/relationships/hyperlink" Target="https://en.wikipedia.org/wiki/Computer_History_Museum" TargetMode="External"/><Relationship Id="rId4" Type="http://schemas.openxmlformats.org/officeDocument/2006/relationships/hyperlink" Target="https://www.computerhistory.org/siliconengine/semiconductor-rectifiers-patented-as-cats-whisker-detector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67544" y="1844824"/>
            <a:ext cx="8458200" cy="1470025"/>
          </a:xfrm>
        </p:spPr>
        <p:txBody>
          <a:bodyPr>
            <a:normAutofit fontScale="90000"/>
          </a:bodyPr>
          <a:lstStyle/>
          <a:p>
            <a:pPr algn="ctr"/>
            <a:r>
              <a:rPr lang="en-US" dirty="0" smtClean="0">
                <a:latin typeface="Times New Roman" pitchFamily="18" charset="0"/>
                <a:cs typeface="Times New Roman" pitchFamily="18" charset="0"/>
              </a:rPr>
              <a:t>Electrical Science-2 (15B11EC211) </a:t>
            </a:r>
            <a:r>
              <a:rPr lang="en-US" dirty="0" smtClean="0"/>
              <a:t/>
            </a:r>
            <a:br>
              <a:rPr lang="en-US" dirty="0" smtClean="0"/>
            </a:br>
            <a:r>
              <a:rPr lang="en-US" dirty="0" smtClean="0">
                <a:latin typeface="Times New Roman" pitchFamily="18" charset="0"/>
                <a:cs typeface="Times New Roman" pitchFamily="18" charset="0"/>
              </a:rPr>
              <a:t>Unit-4</a:t>
            </a:r>
            <a:r>
              <a:rPr lang="en-US" dirty="0" smtClean="0"/>
              <a:t/>
            </a:r>
            <a:br>
              <a:rPr lang="en-US" dirty="0" smtClean="0"/>
            </a:br>
            <a:r>
              <a:rPr lang="en-US" dirty="0" smtClean="0">
                <a:latin typeface="Times New Roman" pitchFamily="18" charset="0"/>
                <a:cs typeface="Times New Roman" pitchFamily="18" charset="0"/>
              </a:rPr>
              <a:t>Introduction to Semiconductor</a:t>
            </a:r>
            <a:br>
              <a:rPr lang="en-US" dirty="0" smtClean="0">
                <a:latin typeface="Times New Roman" pitchFamily="18" charset="0"/>
                <a:cs typeface="Times New Roman" pitchFamily="18" charset="0"/>
              </a:rPr>
            </a:br>
            <a:r>
              <a:rPr lang="en-US" dirty="0" smtClean="0">
                <a:latin typeface="Times New Roman" pitchFamily="18" charset="0"/>
                <a:cs typeface="Times New Roman" pitchFamily="18" charset="0"/>
              </a:rPr>
              <a:t>Lecture-1</a:t>
            </a:r>
            <a:endParaRPr lang="en-US" dirty="0">
              <a:latin typeface="Times New Roman" pitchFamily="18" charset="0"/>
              <a:cs typeface="Times New Roman" pitchFamily="18" charset="0"/>
            </a:endParaRPr>
          </a:p>
        </p:txBody>
      </p:sp>
      <p:sp>
        <p:nvSpPr>
          <p:cNvPr id="3" name="Subtitle 2"/>
          <p:cNvSpPr>
            <a:spLocks noGrp="1"/>
          </p:cNvSpPr>
          <p:nvPr>
            <p:ph type="subTitle" idx="1"/>
          </p:nvPr>
        </p:nvSpPr>
        <p:spPr>
          <a:xfrm>
            <a:off x="4932040" y="6284912"/>
            <a:ext cx="4211960" cy="573088"/>
          </a:xfrm>
        </p:spPr>
        <p:txBody>
          <a:bodyPr/>
          <a:lstStyle/>
          <a:p>
            <a:r>
              <a:rPr lang="en-IN" b="1" dirty="0" smtClean="0"/>
              <a:t>     Dr. Archana Pandey</a:t>
            </a:r>
            <a:endParaRPr lang="en-US" b="1" dirty="0"/>
          </a:p>
        </p:txBody>
      </p:sp>
      <p:pic>
        <p:nvPicPr>
          <p:cNvPr id="4" name="Picture 11" descr="2008624161434_oled_01"/>
          <p:cNvPicPr>
            <a:picLocks noChangeAspect="1" noChangeArrowheads="1"/>
          </p:cNvPicPr>
          <p:nvPr/>
        </p:nvPicPr>
        <p:blipFill>
          <a:blip r:embed="rId3" cstate="print"/>
          <a:srcRect/>
          <a:stretch>
            <a:fillRect/>
          </a:stretch>
        </p:blipFill>
        <p:spPr bwMode="auto">
          <a:xfrm>
            <a:off x="0" y="3717032"/>
            <a:ext cx="2803704" cy="2803704"/>
          </a:xfrm>
          <a:prstGeom prst="rect">
            <a:avLst/>
          </a:prstGeom>
          <a:noFill/>
          <a:ln w="9525">
            <a:noFill/>
            <a:miter lim="800000"/>
            <a:headEnd/>
            <a:tailEnd/>
          </a:ln>
        </p:spPr>
      </p:pic>
      <p:pic>
        <p:nvPicPr>
          <p:cNvPr id="5" name="Picture 13" descr="oled"/>
          <p:cNvPicPr>
            <a:picLocks noChangeAspect="1" noChangeArrowheads="1"/>
          </p:cNvPicPr>
          <p:nvPr/>
        </p:nvPicPr>
        <p:blipFill>
          <a:blip r:embed="rId4" cstate="print"/>
          <a:srcRect/>
          <a:stretch>
            <a:fillRect/>
          </a:stretch>
        </p:blipFill>
        <p:spPr bwMode="auto">
          <a:xfrm>
            <a:off x="3126374" y="4065906"/>
            <a:ext cx="2165706" cy="2027390"/>
          </a:xfrm>
          <a:prstGeom prst="rect">
            <a:avLst/>
          </a:prstGeom>
          <a:noFill/>
          <a:ln w="9525">
            <a:noFill/>
            <a:miter lim="800000"/>
            <a:headEnd/>
            <a:tailEnd/>
          </a:ln>
        </p:spPr>
      </p:pic>
      <p:sp>
        <p:nvSpPr>
          <p:cNvPr id="7" name="Text Box 14"/>
          <p:cNvSpPr txBox="1">
            <a:spLocks noChangeArrowheads="1"/>
          </p:cNvSpPr>
          <p:nvPr/>
        </p:nvSpPr>
        <p:spPr bwMode="auto">
          <a:xfrm>
            <a:off x="1009675" y="6063059"/>
            <a:ext cx="1762125" cy="822325"/>
          </a:xfrm>
          <a:prstGeom prst="rect">
            <a:avLst/>
          </a:prstGeom>
          <a:noFill/>
          <a:ln w="9525">
            <a:noFill/>
            <a:prstDash val="dash"/>
            <a:miter lim="800000"/>
            <a:headEnd/>
            <a:tailEnd/>
          </a:ln>
          <a:effectLst/>
        </p:spPr>
        <p:txBody>
          <a:bodyPr wrap="none">
            <a:spAutoFit/>
          </a:bodyPr>
          <a:lstStyle/>
          <a:p>
            <a:r>
              <a:rPr lang="en-US"/>
              <a:t>OLED</a:t>
            </a:r>
          </a:p>
          <a:p>
            <a:r>
              <a:rPr lang="en-US"/>
              <a:t>Technology</a:t>
            </a:r>
          </a:p>
        </p:txBody>
      </p:sp>
      <p:grpSp>
        <p:nvGrpSpPr>
          <p:cNvPr id="9" name="Group 8"/>
          <p:cNvGrpSpPr/>
          <p:nvPr/>
        </p:nvGrpSpPr>
        <p:grpSpPr>
          <a:xfrm>
            <a:off x="5575771" y="3640459"/>
            <a:ext cx="3532733" cy="2596853"/>
            <a:chOff x="5575771" y="3424435"/>
            <a:chExt cx="3532733" cy="2596853"/>
          </a:xfrm>
        </p:grpSpPr>
        <p:pic>
          <p:nvPicPr>
            <p:cNvPr id="6" name="Picture 16" descr="solar_panels_panelled_house_roof_array"/>
            <p:cNvPicPr>
              <a:picLocks noChangeAspect="1" noChangeArrowheads="1"/>
            </p:cNvPicPr>
            <p:nvPr/>
          </p:nvPicPr>
          <p:blipFill>
            <a:blip r:embed="rId5" cstate="print"/>
            <a:srcRect/>
            <a:stretch>
              <a:fillRect/>
            </a:stretch>
          </p:blipFill>
          <p:spPr bwMode="auto">
            <a:xfrm>
              <a:off x="5598267" y="3424435"/>
              <a:ext cx="3510237" cy="2596853"/>
            </a:xfrm>
            <a:prstGeom prst="rect">
              <a:avLst/>
            </a:prstGeom>
            <a:noFill/>
            <a:ln w="9525">
              <a:noFill/>
              <a:miter lim="800000"/>
              <a:headEnd/>
              <a:tailEnd/>
            </a:ln>
          </p:spPr>
        </p:pic>
        <p:sp>
          <p:nvSpPr>
            <p:cNvPr id="8" name="Text Box 17"/>
            <p:cNvSpPr txBox="1">
              <a:spLocks noChangeArrowheads="1"/>
            </p:cNvSpPr>
            <p:nvPr/>
          </p:nvSpPr>
          <p:spPr bwMode="auto">
            <a:xfrm>
              <a:off x="5575771" y="3429000"/>
              <a:ext cx="1660525" cy="457200"/>
            </a:xfrm>
            <a:prstGeom prst="rect">
              <a:avLst/>
            </a:prstGeom>
            <a:noFill/>
            <a:ln w="9525">
              <a:noFill/>
              <a:prstDash val="dash"/>
              <a:miter lim="800000"/>
              <a:headEnd/>
              <a:tailEnd/>
            </a:ln>
            <a:effectLst/>
          </p:spPr>
          <p:txBody>
            <a:bodyPr wrap="none">
              <a:spAutoFit/>
            </a:bodyPr>
            <a:lstStyle/>
            <a:p>
              <a:r>
                <a:rPr lang="en-US" dirty="0"/>
                <a:t>Solar Cells</a:t>
              </a:r>
            </a:p>
          </p:txBody>
        </p:sp>
      </p:gr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850032"/>
            <a:ext cx="8229600" cy="1066800"/>
          </a:xfrm>
        </p:spPr>
        <p:txBody>
          <a:bodyPr>
            <a:normAutofit fontScale="90000"/>
          </a:bodyPr>
          <a:lstStyle/>
          <a:p>
            <a:r>
              <a:rPr lang="en-US" dirty="0" smtClean="0">
                <a:solidFill>
                  <a:schemeClr val="tx1"/>
                </a:solidFill>
                <a:latin typeface="Times New Roman" pitchFamily="18" charset="0"/>
                <a:cs typeface="Times New Roman" pitchFamily="18" charset="0"/>
              </a:rPr>
              <a:t>Band formation in semiconductors</a:t>
            </a:r>
            <a:br>
              <a:rPr lang="en-US" dirty="0" smtClean="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556792"/>
            <a:ext cx="8229600" cy="4325112"/>
          </a:xfrm>
        </p:spPr>
        <p:txBody>
          <a:bodyPr>
            <a:noAutofit/>
          </a:bodyPr>
          <a:lstStyle/>
          <a:p>
            <a:pPr algn="just"/>
            <a:r>
              <a:rPr lang="en-US" sz="1800" dirty="0" smtClean="0">
                <a:latin typeface="Times New Roman" pitchFamily="18" charset="0"/>
                <a:cs typeface="Times New Roman" pitchFamily="18" charset="0"/>
              </a:rPr>
              <a:t>Consider the example of energy band formation in Si (the most dominant in today microelectronics industry). </a:t>
            </a:r>
          </a:p>
          <a:p>
            <a:pPr algn="just"/>
            <a:r>
              <a:rPr lang="en-US" sz="1800" dirty="0" smtClean="0">
                <a:latin typeface="Times New Roman" pitchFamily="18" charset="0"/>
                <a:cs typeface="Times New Roman" pitchFamily="18" charset="0"/>
              </a:rPr>
              <a:t>Si has an atomic number of 14 </a:t>
            </a:r>
          </a:p>
          <a:p>
            <a:pPr lvl="1" algn="just"/>
            <a:r>
              <a:rPr lang="en-US" sz="1800" dirty="0" smtClean="0">
                <a:solidFill>
                  <a:srgbClr val="00B050"/>
                </a:solidFill>
                <a:latin typeface="Times New Roman" pitchFamily="18" charset="0"/>
                <a:cs typeface="Times New Roman" pitchFamily="18" charset="0"/>
              </a:rPr>
              <a:t>(electronic configuration is 1s</a:t>
            </a:r>
            <a:r>
              <a:rPr lang="en-US" sz="1800" baseline="30000" dirty="0" smtClean="0">
                <a:solidFill>
                  <a:srgbClr val="00B050"/>
                </a:solidFill>
                <a:latin typeface="Times New Roman" pitchFamily="18" charset="0"/>
                <a:cs typeface="Times New Roman" pitchFamily="18" charset="0"/>
              </a:rPr>
              <a:t>2</a:t>
            </a:r>
            <a:r>
              <a:rPr lang="en-US" sz="1800" dirty="0" smtClean="0">
                <a:solidFill>
                  <a:srgbClr val="00B050"/>
                </a:solidFill>
                <a:latin typeface="Times New Roman" pitchFamily="18" charset="0"/>
                <a:cs typeface="Times New Roman" pitchFamily="18" charset="0"/>
              </a:rPr>
              <a:t>2s</a:t>
            </a:r>
            <a:r>
              <a:rPr lang="en-US" sz="1800" baseline="30000" dirty="0" smtClean="0">
                <a:solidFill>
                  <a:srgbClr val="00B050"/>
                </a:solidFill>
                <a:latin typeface="Times New Roman" pitchFamily="18" charset="0"/>
                <a:cs typeface="Times New Roman" pitchFamily="18" charset="0"/>
              </a:rPr>
              <a:t>2</a:t>
            </a:r>
            <a:r>
              <a:rPr lang="en-US" sz="1800" dirty="0" smtClean="0">
                <a:solidFill>
                  <a:srgbClr val="00B050"/>
                </a:solidFill>
                <a:latin typeface="Times New Roman" pitchFamily="18" charset="0"/>
                <a:cs typeface="Times New Roman" pitchFamily="18" charset="0"/>
              </a:rPr>
              <a:t>2p</a:t>
            </a:r>
            <a:r>
              <a:rPr lang="en-US" sz="1800" baseline="30000" dirty="0" smtClean="0">
                <a:solidFill>
                  <a:srgbClr val="00B050"/>
                </a:solidFill>
                <a:latin typeface="Times New Roman" pitchFamily="18" charset="0"/>
                <a:cs typeface="Times New Roman" pitchFamily="18" charset="0"/>
              </a:rPr>
              <a:t>6</a:t>
            </a:r>
            <a:r>
              <a:rPr lang="en-US" sz="1800" dirty="0" smtClean="0">
                <a:solidFill>
                  <a:srgbClr val="00B050"/>
                </a:solidFill>
                <a:latin typeface="Times New Roman" pitchFamily="18" charset="0"/>
                <a:cs typeface="Times New Roman" pitchFamily="18" charset="0"/>
              </a:rPr>
              <a:t>3s</a:t>
            </a:r>
            <a:r>
              <a:rPr lang="en-US" sz="1800" baseline="30000" dirty="0" smtClean="0">
                <a:solidFill>
                  <a:srgbClr val="00B050"/>
                </a:solidFill>
                <a:latin typeface="Times New Roman" pitchFamily="18" charset="0"/>
                <a:cs typeface="Times New Roman" pitchFamily="18" charset="0"/>
              </a:rPr>
              <a:t>2</a:t>
            </a:r>
            <a:r>
              <a:rPr lang="en-US" sz="1800" dirty="0" smtClean="0">
                <a:solidFill>
                  <a:srgbClr val="00B050"/>
                </a:solidFill>
                <a:latin typeface="Times New Roman" pitchFamily="18" charset="0"/>
                <a:cs typeface="Times New Roman" pitchFamily="18" charset="0"/>
              </a:rPr>
              <a:t>3p</a:t>
            </a:r>
            <a:r>
              <a:rPr lang="en-US" sz="1800" baseline="30000" dirty="0" smtClean="0">
                <a:solidFill>
                  <a:srgbClr val="00B050"/>
                </a:solidFill>
                <a:latin typeface="Times New Roman" pitchFamily="18" charset="0"/>
                <a:cs typeface="Times New Roman" pitchFamily="18" charset="0"/>
              </a:rPr>
              <a:t>2</a:t>
            </a:r>
            <a:r>
              <a:rPr lang="en-US" sz="1800" dirty="0" smtClean="0">
                <a:solidFill>
                  <a:srgbClr val="00B050"/>
                </a:solidFill>
                <a:latin typeface="Times New Roman" pitchFamily="18" charset="0"/>
                <a:cs typeface="Times New Roman" pitchFamily="18" charset="0"/>
              </a:rPr>
              <a:t>)</a:t>
            </a:r>
          </a:p>
          <a:p>
            <a:pPr algn="just"/>
            <a:r>
              <a:rPr lang="en-US" sz="1800" dirty="0" smtClean="0">
                <a:latin typeface="Times New Roman" pitchFamily="18" charset="0"/>
                <a:cs typeface="Times New Roman" pitchFamily="18" charset="0"/>
              </a:rPr>
              <a:t>The </a:t>
            </a:r>
            <a:r>
              <a:rPr lang="en-US" sz="1800" dirty="0" smtClean="0">
                <a:solidFill>
                  <a:srgbClr val="00B050"/>
                </a:solidFill>
                <a:latin typeface="Times New Roman" pitchFamily="18" charset="0"/>
                <a:cs typeface="Times New Roman" pitchFamily="18" charset="0"/>
              </a:rPr>
              <a:t>3s</a:t>
            </a:r>
            <a:r>
              <a:rPr lang="en-US" sz="1800" baseline="30000" dirty="0" smtClean="0">
                <a:solidFill>
                  <a:srgbClr val="00B050"/>
                </a:solidFill>
                <a:latin typeface="Times New Roman" pitchFamily="18" charset="0"/>
                <a:cs typeface="Times New Roman" pitchFamily="18" charset="0"/>
              </a:rPr>
              <a:t>2</a:t>
            </a:r>
            <a:r>
              <a:rPr lang="en-US" sz="1800" dirty="0" smtClean="0">
                <a:solidFill>
                  <a:srgbClr val="00B050"/>
                </a:solidFill>
                <a:latin typeface="Times New Roman" pitchFamily="18" charset="0"/>
                <a:cs typeface="Times New Roman" pitchFamily="18" charset="0"/>
              </a:rPr>
              <a:t>3p</a:t>
            </a:r>
            <a:r>
              <a:rPr lang="en-US" sz="1800" baseline="30000" dirty="0" smtClean="0">
                <a:solidFill>
                  <a:srgbClr val="00B050"/>
                </a:solidFill>
                <a:latin typeface="Times New Roman" pitchFamily="18" charset="0"/>
                <a:cs typeface="Times New Roman" pitchFamily="18" charset="0"/>
              </a:rPr>
              <a:t>2</a:t>
            </a:r>
            <a:r>
              <a:rPr lang="en-US" sz="1800" dirty="0" smtClean="0">
                <a:solidFill>
                  <a:srgbClr val="00B050"/>
                </a:solidFill>
                <a:latin typeface="Times New Roman" pitchFamily="18" charset="0"/>
                <a:cs typeface="Times New Roman" pitchFamily="18" charset="0"/>
              </a:rPr>
              <a:t> </a:t>
            </a:r>
            <a:r>
              <a:rPr lang="en-US" sz="1800" dirty="0" smtClean="0">
                <a:latin typeface="Times New Roman" pitchFamily="18" charset="0"/>
                <a:cs typeface="Times New Roman" pitchFamily="18" charset="0"/>
              </a:rPr>
              <a:t>forms the outer shell and we can ignore the inner shells as far as electrical conductivity is considered. </a:t>
            </a:r>
          </a:p>
          <a:p>
            <a:pPr algn="just"/>
            <a:r>
              <a:rPr lang="en-US" sz="1800" dirty="0" smtClean="0">
                <a:latin typeface="Times New Roman" pitchFamily="18" charset="0"/>
                <a:cs typeface="Times New Roman" pitchFamily="18" charset="0"/>
              </a:rPr>
              <a:t>The 3s and 3p orbitals in Si are close in energy and can hybridize to form sp3 orbitals.</a:t>
            </a:r>
          </a:p>
          <a:p>
            <a:pPr algn="just"/>
            <a:r>
              <a:rPr lang="en-US" sz="1800" dirty="0" smtClean="0">
                <a:latin typeface="Times New Roman" pitchFamily="18" charset="0"/>
                <a:cs typeface="Times New Roman" pitchFamily="18" charset="0"/>
              </a:rPr>
              <a:t>Given that there are 4 electrons, a total of 4 sp3 hybrid orbitals are formed. </a:t>
            </a:r>
          </a:p>
          <a:p>
            <a:pPr algn="just"/>
            <a:r>
              <a:rPr lang="en-US" sz="1800" dirty="0" smtClean="0">
                <a:latin typeface="Times New Roman" pitchFamily="18" charset="0"/>
                <a:cs typeface="Times New Roman" pitchFamily="18" charset="0"/>
              </a:rPr>
              <a:t>These form 4 bonds that are directed along the corners of a tetrahedron</a:t>
            </a:r>
          </a:p>
          <a:p>
            <a:pPr lvl="1" algn="just">
              <a:buNone/>
            </a:pPr>
            <a:endParaRPr lang="en-US" sz="1800" dirty="0" smtClean="0">
              <a:latin typeface="Times New Roman" pitchFamily="18" charset="0"/>
              <a:cs typeface="Times New Roman" pitchFamily="18" charset="0"/>
            </a:endParaRPr>
          </a:p>
          <a:p>
            <a:pPr lvl="1" algn="just">
              <a:buNone/>
            </a:pPr>
            <a:r>
              <a:rPr lang="en-US" sz="1800" dirty="0" smtClean="0">
                <a:latin typeface="Times New Roman" pitchFamily="18" charset="0"/>
                <a:cs typeface="Times New Roman" pitchFamily="18" charset="0"/>
              </a:rPr>
              <a:t>Note- Hybridization is a common property of elements of Group IV of the periodic table to which Si belongs to. C which is in top of the group can form a variety of hybrid orbitals (sp3 , sp2 , sp). Both Si and the element below it, Ge, can form sp3 hybrid orbitals. In the case of Si, the hybrid orbitals interact the same way that atomic orbitals interact in metals. </a:t>
            </a:r>
          </a:p>
          <a:p>
            <a:pPr algn="just"/>
            <a:endParaRPr lang="en-US" sz="1800" dirty="0" smtClean="0">
              <a:latin typeface="Times New Roman" pitchFamily="18" charset="0"/>
              <a:cs typeface="Times New Roman" pitchFamily="18" charset="0"/>
            </a:endParaRPr>
          </a:p>
        </p:txBody>
      </p:sp>
      <p:sp>
        <p:nvSpPr>
          <p:cNvPr id="4" name="TextBox 3"/>
          <p:cNvSpPr txBox="1"/>
          <p:nvPr/>
        </p:nvSpPr>
        <p:spPr>
          <a:xfrm>
            <a:off x="8418892" y="6444044"/>
            <a:ext cx="689612" cy="369332"/>
          </a:xfrm>
          <a:prstGeom prst="rect">
            <a:avLst/>
          </a:prstGeom>
          <a:noFill/>
        </p:spPr>
        <p:txBody>
          <a:bodyPr wrap="none" rtlCol="0">
            <a:spAutoFit/>
          </a:bodyPr>
          <a:lstStyle/>
          <a:p>
            <a:r>
              <a:rPr lang="en-IN" dirty="0" smtClean="0"/>
              <a:t>Ref 1</a:t>
            </a:r>
            <a:endParaRPr lang="en-US"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4704"/>
            <a:ext cx="8229600" cy="1066800"/>
          </a:xfrm>
        </p:spPr>
        <p:txBody>
          <a:bodyPr/>
          <a:lstStyle/>
          <a:p>
            <a:r>
              <a:rPr lang="en-US" dirty="0" smtClean="0">
                <a:solidFill>
                  <a:schemeClr val="tx1"/>
                </a:solidFill>
                <a:latin typeface="Times New Roman" pitchFamily="18" charset="0"/>
                <a:cs typeface="Times New Roman" pitchFamily="18" charset="0"/>
              </a:rPr>
              <a:t>Band formation in semiconductors…</a:t>
            </a:r>
            <a:endParaRPr lang="en-US" dirty="0"/>
          </a:p>
        </p:txBody>
      </p:sp>
      <p:sp>
        <p:nvSpPr>
          <p:cNvPr id="3" name="Content Placeholder 2"/>
          <p:cNvSpPr>
            <a:spLocks noGrp="1"/>
          </p:cNvSpPr>
          <p:nvPr>
            <p:ph idx="1"/>
          </p:nvPr>
        </p:nvSpPr>
        <p:spPr>
          <a:xfrm>
            <a:off x="457200" y="1916832"/>
            <a:ext cx="8229600" cy="4325112"/>
          </a:xfrm>
        </p:spPr>
        <p:txBody>
          <a:bodyPr>
            <a:noAutofit/>
          </a:bodyPr>
          <a:lstStyle/>
          <a:p>
            <a:pPr algn="just"/>
            <a:r>
              <a:rPr lang="en-US" sz="1800" dirty="0" smtClean="0">
                <a:latin typeface="Times New Roman" pitchFamily="18" charset="0"/>
                <a:cs typeface="Times New Roman" pitchFamily="18" charset="0"/>
              </a:rPr>
              <a:t>Consider a bond formed between 2 sp3 hybrid orbitals (1 from each Si atom). The two orbitals can interact to form a bonding (σ) and anti-bonding (σ ∗ ) orbital. </a:t>
            </a:r>
          </a:p>
          <a:p>
            <a:pPr algn="just"/>
            <a:r>
              <a:rPr lang="en-US" sz="1800" dirty="0" smtClean="0">
                <a:latin typeface="Times New Roman" pitchFamily="18" charset="0"/>
                <a:cs typeface="Times New Roman" pitchFamily="18" charset="0"/>
              </a:rPr>
              <a:t>Since each Si atom will contribute one electron to the bond there will be a total of 2 electrons which will both go to the bonding orbital. </a:t>
            </a:r>
          </a:p>
          <a:p>
            <a:pPr algn="just"/>
            <a:r>
              <a:rPr lang="en-US" sz="1800" dirty="0" smtClean="0">
                <a:latin typeface="Times New Roman" pitchFamily="18" charset="0"/>
                <a:cs typeface="Times New Roman" pitchFamily="18" charset="0"/>
              </a:rPr>
              <a:t>Thus, each Si atom can form a bond with 4 other Si atoms and in all cases the bonding orbital (σ) will be full. A solid will be formed from a large number of these orbitals.</a:t>
            </a:r>
            <a:endParaRPr lang="en-US" sz="1800" dirty="0" smtClean="0"/>
          </a:p>
          <a:p>
            <a:pPr algn="just"/>
            <a:r>
              <a:rPr lang="en-US" sz="1800" dirty="0" smtClean="0">
                <a:solidFill>
                  <a:srgbClr val="00B050"/>
                </a:solidFill>
                <a:latin typeface="Times New Roman" pitchFamily="18" charset="0"/>
                <a:cs typeface="Times New Roman" pitchFamily="18" charset="0"/>
              </a:rPr>
              <a:t>When the bonding orbitals interact they will form an energy band, called valence band. </a:t>
            </a:r>
          </a:p>
          <a:p>
            <a:pPr lvl="1" algn="just"/>
            <a:r>
              <a:rPr lang="en-US" sz="1800" dirty="0" smtClean="0">
                <a:latin typeface="Times New Roman" pitchFamily="18" charset="0"/>
                <a:cs typeface="Times New Roman" pitchFamily="18" charset="0"/>
              </a:rPr>
              <a:t>This valence band will be completely full since the bonding orbital is full. </a:t>
            </a:r>
          </a:p>
          <a:p>
            <a:pPr algn="just"/>
            <a:r>
              <a:rPr lang="en-US" sz="1800" dirty="0" smtClean="0">
                <a:solidFill>
                  <a:srgbClr val="00B050"/>
                </a:solidFill>
                <a:latin typeface="Times New Roman" pitchFamily="18" charset="0"/>
                <a:cs typeface="Times New Roman" pitchFamily="18" charset="0"/>
              </a:rPr>
              <a:t>Similarly, the anti-bonding orbitals can interact to form an energy band, called conduction band.</a:t>
            </a:r>
          </a:p>
          <a:p>
            <a:pPr lvl="1" algn="just"/>
            <a:r>
              <a:rPr lang="en-US" sz="1600" dirty="0" smtClean="0">
                <a:solidFill>
                  <a:schemeClr val="accent2"/>
                </a:solidFill>
                <a:latin typeface="Times New Roman" pitchFamily="18" charset="0"/>
                <a:cs typeface="Times New Roman" pitchFamily="18" charset="0"/>
              </a:rPr>
              <a:t>This will be completely empty. Unlike metals, the valence and conduction band in a semiconductor is separated by a forbidden energy gap, this is called band gap.</a:t>
            </a:r>
          </a:p>
          <a:p>
            <a:pPr algn="just">
              <a:buNone/>
            </a:pPr>
            <a:endParaRPr lang="en-US" sz="1800" dirty="0" smtClean="0"/>
          </a:p>
          <a:p>
            <a:endParaRPr lang="en-US" sz="1800" dirty="0"/>
          </a:p>
        </p:txBody>
      </p:sp>
      <p:sp>
        <p:nvSpPr>
          <p:cNvPr id="4" name="TextBox 3"/>
          <p:cNvSpPr txBox="1"/>
          <p:nvPr/>
        </p:nvSpPr>
        <p:spPr>
          <a:xfrm>
            <a:off x="8418892" y="6444044"/>
            <a:ext cx="689612" cy="369332"/>
          </a:xfrm>
          <a:prstGeom prst="rect">
            <a:avLst/>
          </a:prstGeom>
          <a:noFill/>
        </p:spPr>
        <p:txBody>
          <a:bodyPr wrap="none" rtlCol="0">
            <a:spAutoFit/>
          </a:bodyPr>
          <a:lstStyle/>
          <a:p>
            <a:r>
              <a:rPr lang="en-IN" dirty="0" smtClean="0"/>
              <a:t>Ref 1</a:t>
            </a:r>
            <a:endParaRPr lang="en-US"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descr="https://upload.wikimedia.org/wikipedia/commons/thumb/e/ef/Solid_state_electronic_band_structure.svg/1280px-Solid_state_electronic_band_structure.svg.png"/>
          <p:cNvPicPr>
            <a:picLocks noChangeAspect="1" noChangeArrowheads="1"/>
          </p:cNvPicPr>
          <p:nvPr/>
        </p:nvPicPr>
        <p:blipFill>
          <a:blip r:embed="rId2" cstate="print"/>
          <a:srcRect r="50073"/>
          <a:stretch>
            <a:fillRect/>
          </a:stretch>
        </p:blipFill>
        <p:spPr bwMode="auto">
          <a:xfrm>
            <a:off x="1907704" y="1988840"/>
            <a:ext cx="4464496" cy="4079776"/>
          </a:xfrm>
          <a:prstGeom prst="rect">
            <a:avLst/>
          </a:prstGeom>
          <a:noFill/>
        </p:spPr>
      </p:pic>
      <p:sp>
        <p:nvSpPr>
          <p:cNvPr id="5" name="Title 1"/>
          <p:cNvSpPr>
            <a:spLocks noGrp="1"/>
          </p:cNvSpPr>
          <p:nvPr>
            <p:ph type="title"/>
          </p:nvPr>
        </p:nvSpPr>
        <p:spPr/>
        <p:txBody>
          <a:bodyPr>
            <a:normAutofit fontScale="90000"/>
          </a:bodyPr>
          <a:lstStyle/>
          <a:p>
            <a:r>
              <a:rPr lang="en-US" dirty="0" smtClean="0">
                <a:solidFill>
                  <a:schemeClr val="tx1"/>
                </a:solidFill>
                <a:latin typeface="Times New Roman" pitchFamily="18" charset="0"/>
                <a:cs typeface="Times New Roman" pitchFamily="18" charset="0"/>
              </a:rPr>
              <a:t>Band formation in semiconductors</a:t>
            </a:r>
            <a:br>
              <a:rPr lang="en-US" dirty="0" smtClean="0">
                <a:solidFill>
                  <a:schemeClr val="tx1"/>
                </a:solidFill>
                <a:latin typeface="Times New Roman" pitchFamily="18" charset="0"/>
                <a:cs typeface="Times New Roman" pitchFamily="18" charset="0"/>
              </a:rPr>
            </a:br>
            <a:endParaRPr lang="en-US" dirty="0">
              <a:solidFill>
                <a:schemeClr val="tx1"/>
              </a:solidFill>
              <a:latin typeface="Times New Roman" pitchFamily="18" charset="0"/>
              <a:cs typeface="Times New Roman" pitchFamily="18" charset="0"/>
            </a:endParaRPr>
          </a:p>
        </p:txBody>
      </p:sp>
      <p:sp>
        <p:nvSpPr>
          <p:cNvPr id="6" name="TextBox 5"/>
          <p:cNvSpPr txBox="1"/>
          <p:nvPr/>
        </p:nvSpPr>
        <p:spPr>
          <a:xfrm>
            <a:off x="8418892" y="6444044"/>
            <a:ext cx="689612" cy="369332"/>
          </a:xfrm>
          <a:prstGeom prst="rect">
            <a:avLst/>
          </a:prstGeom>
          <a:noFill/>
        </p:spPr>
        <p:txBody>
          <a:bodyPr wrap="none" rtlCol="0">
            <a:spAutoFit/>
          </a:bodyPr>
          <a:lstStyle/>
          <a:p>
            <a:r>
              <a:rPr lang="en-IN" dirty="0" smtClean="0"/>
              <a:t>Ref 1</a:t>
            </a:r>
            <a:endParaRPr lang="en-US"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76672"/>
            <a:ext cx="8229600" cy="1066800"/>
          </a:xfrm>
        </p:spPr>
        <p:txBody>
          <a:bodyPr/>
          <a:lstStyle/>
          <a:p>
            <a:r>
              <a:rPr lang="en-IN" dirty="0" smtClean="0">
                <a:latin typeface="Times New Roman" pitchFamily="18" charset="0"/>
                <a:cs typeface="Times New Roman" pitchFamily="18" charset="0"/>
              </a:rPr>
              <a:t>Energy Band Gap</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107504" y="1584176"/>
            <a:ext cx="5194920" cy="5373216"/>
          </a:xfrm>
        </p:spPr>
        <p:txBody>
          <a:bodyPr>
            <a:normAutofit/>
          </a:bodyPr>
          <a:lstStyle/>
          <a:p>
            <a:pPr algn="just">
              <a:lnSpc>
                <a:spcPct val="110000"/>
              </a:lnSpc>
            </a:pPr>
            <a:r>
              <a:rPr lang="en-US" sz="1800" dirty="0" smtClean="0">
                <a:solidFill>
                  <a:srgbClr val="7030A0"/>
                </a:solidFill>
                <a:latin typeface="Times New Roman" pitchFamily="18" charset="0"/>
                <a:cs typeface="Times New Roman" pitchFamily="18" charset="0"/>
              </a:rPr>
              <a:t>In the case of Si, the band gap (</a:t>
            </a:r>
            <a:r>
              <a:rPr lang="en-US" sz="1800" dirty="0" err="1" smtClean="0">
                <a:solidFill>
                  <a:srgbClr val="7030A0"/>
                </a:solidFill>
                <a:latin typeface="Times New Roman" pitchFamily="18" charset="0"/>
                <a:cs typeface="Times New Roman" pitchFamily="18" charset="0"/>
              </a:rPr>
              <a:t>Eg</a:t>
            </a:r>
            <a:r>
              <a:rPr lang="en-US" sz="1800" dirty="0" smtClean="0">
                <a:solidFill>
                  <a:srgbClr val="7030A0"/>
                </a:solidFill>
                <a:latin typeface="Times New Roman" pitchFamily="18" charset="0"/>
                <a:cs typeface="Times New Roman" pitchFamily="18" charset="0"/>
              </a:rPr>
              <a:t>) has a value of 1.11 </a:t>
            </a:r>
            <a:r>
              <a:rPr lang="en-US" sz="1800" dirty="0" err="1" smtClean="0">
                <a:solidFill>
                  <a:srgbClr val="7030A0"/>
                </a:solidFill>
                <a:latin typeface="Times New Roman" pitchFamily="18" charset="0"/>
                <a:cs typeface="Times New Roman" pitchFamily="18" charset="0"/>
              </a:rPr>
              <a:t>eV</a:t>
            </a:r>
            <a:r>
              <a:rPr lang="en-US" sz="1800" dirty="0" smtClean="0">
                <a:solidFill>
                  <a:srgbClr val="7030A0"/>
                </a:solidFill>
                <a:latin typeface="Times New Roman" pitchFamily="18" charset="0"/>
                <a:cs typeface="Times New Roman" pitchFamily="18" charset="0"/>
              </a:rPr>
              <a:t> at room temperature (300 K). </a:t>
            </a:r>
          </a:p>
          <a:p>
            <a:pPr algn="just">
              <a:lnSpc>
                <a:spcPct val="110000"/>
              </a:lnSpc>
            </a:pPr>
            <a:r>
              <a:rPr lang="en-US" sz="1800" dirty="0" smtClean="0">
                <a:solidFill>
                  <a:srgbClr val="7030A0"/>
                </a:solidFill>
                <a:latin typeface="Times New Roman" pitchFamily="18" charset="0"/>
                <a:cs typeface="Times New Roman" pitchFamily="18" charset="0"/>
              </a:rPr>
              <a:t>The same argument for formation of a band gap (filled valence band and empty conduction band with a forbidden energy gap) can be extended to other semiconductors and insulators. </a:t>
            </a:r>
          </a:p>
          <a:p>
            <a:pPr algn="just">
              <a:lnSpc>
                <a:spcPct val="110000"/>
              </a:lnSpc>
            </a:pPr>
            <a:r>
              <a:rPr lang="en-US" sz="1800" dirty="0" smtClean="0">
                <a:solidFill>
                  <a:srgbClr val="7030A0"/>
                </a:solidFill>
                <a:latin typeface="Times New Roman" pitchFamily="18" charset="0"/>
                <a:cs typeface="Times New Roman" pitchFamily="18" charset="0"/>
              </a:rPr>
              <a:t>The difference between them is related to the magnitude of </a:t>
            </a:r>
            <a:r>
              <a:rPr lang="en-US" sz="1800" dirty="0" err="1" smtClean="0">
                <a:solidFill>
                  <a:srgbClr val="7030A0"/>
                </a:solidFill>
                <a:latin typeface="Times New Roman" pitchFamily="18" charset="0"/>
                <a:cs typeface="Times New Roman" pitchFamily="18" charset="0"/>
              </a:rPr>
              <a:t>Eg</a:t>
            </a:r>
            <a:r>
              <a:rPr lang="en-US" sz="1800" dirty="0" smtClean="0">
                <a:solidFill>
                  <a:srgbClr val="7030A0"/>
                </a:solidFill>
                <a:latin typeface="Times New Roman" pitchFamily="18" charset="0"/>
                <a:cs typeface="Times New Roman" pitchFamily="18" charset="0"/>
              </a:rPr>
              <a:t>. </a:t>
            </a:r>
          </a:p>
          <a:p>
            <a:pPr algn="just">
              <a:lnSpc>
                <a:spcPct val="110000"/>
              </a:lnSpc>
            </a:pPr>
            <a:r>
              <a:rPr lang="en-US" sz="1800" dirty="0" smtClean="0">
                <a:solidFill>
                  <a:srgbClr val="7030A0"/>
                </a:solidFill>
                <a:latin typeface="Times New Roman" pitchFamily="18" charset="0"/>
                <a:cs typeface="Times New Roman" pitchFamily="18" charset="0"/>
              </a:rPr>
              <a:t>Insulators have a band gap greater than 3 </a:t>
            </a:r>
            <a:r>
              <a:rPr lang="en-US" sz="1800" dirty="0" err="1" smtClean="0">
                <a:solidFill>
                  <a:srgbClr val="7030A0"/>
                </a:solidFill>
                <a:latin typeface="Times New Roman" pitchFamily="18" charset="0"/>
                <a:cs typeface="Times New Roman" pitchFamily="18" charset="0"/>
              </a:rPr>
              <a:t>eV</a:t>
            </a:r>
            <a:r>
              <a:rPr lang="en-US" sz="1800" dirty="0" smtClean="0">
                <a:solidFill>
                  <a:srgbClr val="7030A0"/>
                </a:solidFill>
                <a:latin typeface="Times New Roman" pitchFamily="18" charset="0"/>
                <a:cs typeface="Times New Roman" pitchFamily="18" charset="0"/>
              </a:rPr>
              <a:t> while semiconductors have band gap less than 3 </a:t>
            </a:r>
            <a:r>
              <a:rPr lang="en-US" sz="1800" dirty="0" err="1" smtClean="0">
                <a:solidFill>
                  <a:srgbClr val="7030A0"/>
                </a:solidFill>
                <a:latin typeface="Times New Roman" pitchFamily="18" charset="0"/>
                <a:cs typeface="Times New Roman" pitchFamily="18" charset="0"/>
              </a:rPr>
              <a:t>eV</a:t>
            </a:r>
            <a:r>
              <a:rPr lang="en-US" sz="1800" dirty="0" smtClean="0">
                <a:solidFill>
                  <a:srgbClr val="7030A0"/>
                </a:solidFill>
                <a:latin typeface="Times New Roman" pitchFamily="18" charset="0"/>
                <a:cs typeface="Times New Roman" pitchFamily="18" charset="0"/>
              </a:rPr>
              <a:t> . </a:t>
            </a:r>
          </a:p>
          <a:p>
            <a:pPr algn="just">
              <a:lnSpc>
                <a:spcPct val="110000"/>
              </a:lnSpc>
            </a:pPr>
            <a:r>
              <a:rPr lang="en-US" sz="1800" dirty="0" smtClean="0">
                <a:solidFill>
                  <a:srgbClr val="7030A0"/>
                </a:solidFill>
                <a:latin typeface="Times New Roman" pitchFamily="18" charset="0"/>
                <a:cs typeface="Times New Roman" pitchFamily="18" charset="0"/>
              </a:rPr>
              <a:t>This boundary is related to the energy boundary between the visible and UV regions of the spectrum (roughly 400 nm). Some typical values of band gap for different materials are listed in table 1. </a:t>
            </a:r>
          </a:p>
          <a:p>
            <a:pPr algn="just">
              <a:lnSpc>
                <a:spcPct val="110000"/>
              </a:lnSpc>
            </a:pPr>
            <a:endParaRPr lang="en-US" sz="1800" dirty="0">
              <a:solidFill>
                <a:srgbClr val="7030A0"/>
              </a:solidFill>
              <a:latin typeface="Times New Roman" pitchFamily="18" charset="0"/>
              <a:cs typeface="Times New Roman" pitchFamily="18" charset="0"/>
            </a:endParaRPr>
          </a:p>
        </p:txBody>
      </p:sp>
      <p:pic>
        <p:nvPicPr>
          <p:cNvPr id="4" name="Picture 2"/>
          <p:cNvPicPr>
            <a:picLocks noChangeAspect="1" noChangeArrowheads="1"/>
          </p:cNvPicPr>
          <p:nvPr/>
        </p:nvPicPr>
        <p:blipFill>
          <a:blip r:embed="rId2" cstate="print"/>
          <a:srcRect/>
          <a:stretch>
            <a:fillRect/>
          </a:stretch>
        </p:blipFill>
        <p:spPr bwMode="auto">
          <a:xfrm>
            <a:off x="5652120" y="1988840"/>
            <a:ext cx="3446155" cy="2600424"/>
          </a:xfrm>
          <a:prstGeom prst="rect">
            <a:avLst/>
          </a:prstGeom>
          <a:noFill/>
          <a:ln w="9525">
            <a:noFill/>
            <a:miter lim="800000"/>
            <a:headEnd/>
            <a:tailEnd/>
          </a:ln>
        </p:spPr>
      </p:pic>
      <p:sp>
        <p:nvSpPr>
          <p:cNvPr id="5" name="TextBox 4"/>
          <p:cNvSpPr txBox="1"/>
          <p:nvPr/>
        </p:nvSpPr>
        <p:spPr>
          <a:xfrm>
            <a:off x="8418892" y="6444044"/>
            <a:ext cx="689612" cy="369332"/>
          </a:xfrm>
          <a:prstGeom prst="rect">
            <a:avLst/>
          </a:prstGeom>
          <a:noFill/>
        </p:spPr>
        <p:txBody>
          <a:bodyPr wrap="none" rtlCol="0">
            <a:spAutoFit/>
          </a:bodyPr>
          <a:lstStyle/>
          <a:p>
            <a:r>
              <a:rPr lang="en-IN" dirty="0" smtClean="0"/>
              <a:t>Ref 1</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404664"/>
            <a:ext cx="8229600" cy="1066800"/>
          </a:xfrm>
        </p:spPr>
        <p:txBody>
          <a:bodyPr/>
          <a:lstStyle/>
          <a:p>
            <a:r>
              <a:rPr lang="en-IN" dirty="0" err="1" smtClean="0">
                <a:solidFill>
                  <a:schemeClr val="tx1"/>
                </a:solidFill>
                <a:latin typeface="Times New Roman" pitchFamily="18" charset="0"/>
                <a:cs typeface="Times New Roman" pitchFamily="18" charset="0"/>
              </a:rPr>
              <a:t>Bandgap</a:t>
            </a:r>
            <a:r>
              <a:rPr lang="en-IN" dirty="0" smtClean="0">
                <a:solidFill>
                  <a:schemeClr val="tx1"/>
                </a:solidFill>
                <a:latin typeface="Times New Roman" pitchFamily="18" charset="0"/>
                <a:cs typeface="Times New Roman" pitchFamily="18" charset="0"/>
              </a:rPr>
              <a:t> of Silicon</a:t>
            </a:r>
          </a:p>
        </p:txBody>
      </p:sp>
      <p:sp>
        <p:nvSpPr>
          <p:cNvPr id="3" name="Content Placeholder 2"/>
          <p:cNvSpPr>
            <a:spLocks noGrp="1"/>
          </p:cNvSpPr>
          <p:nvPr>
            <p:ph idx="1"/>
          </p:nvPr>
        </p:nvSpPr>
        <p:spPr>
          <a:xfrm>
            <a:off x="457200" y="1916832"/>
            <a:ext cx="8229600" cy="4325112"/>
          </a:xfrm>
        </p:spPr>
        <p:txBody>
          <a:bodyPr>
            <a:noAutofit/>
          </a:bodyPr>
          <a:lstStyle/>
          <a:p>
            <a:pPr algn="just"/>
            <a:r>
              <a:rPr lang="en-US" sz="1800" dirty="0">
                <a:latin typeface="Times New Roman" pitchFamily="18" charset="0"/>
                <a:cs typeface="Times New Roman" pitchFamily="18" charset="0"/>
              </a:rPr>
              <a:t>T</a:t>
            </a:r>
            <a:r>
              <a:rPr lang="en-US" sz="1800" dirty="0" smtClean="0">
                <a:latin typeface="Times New Roman" pitchFamily="18" charset="0"/>
                <a:cs typeface="Times New Roman" pitchFamily="18" charset="0"/>
              </a:rPr>
              <a:t>he valence band is completely filled with electrons and  the conduction band is completely empty at absolute zero temperature</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separation between the conduction band and valence band, or the bandgap, is of the order of </a:t>
            </a:r>
            <a:r>
              <a:rPr lang="en-US" sz="1800" dirty="0">
                <a:latin typeface="Times New Roman" pitchFamily="18" charset="0"/>
                <a:cs typeface="Times New Roman" pitchFamily="18" charset="0"/>
              </a:rPr>
              <a:t>1</a:t>
            </a:r>
            <a:r>
              <a:rPr lang="en-US" sz="1800" dirty="0" smtClean="0">
                <a:latin typeface="Times New Roman" pitchFamily="18" charset="0"/>
                <a:cs typeface="Times New Roman" pitchFamily="18" charset="0"/>
              </a:rPr>
              <a:t>eV. </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No electrical conduction is possible at 0 K, </a:t>
            </a:r>
          </a:p>
          <a:p>
            <a:pPr lvl="1" algn="just"/>
            <a:r>
              <a:rPr lang="en-US" sz="1800" dirty="0" smtClean="0">
                <a:latin typeface="Times New Roman" pitchFamily="18" charset="0"/>
                <a:cs typeface="Times New Roman" pitchFamily="18" charset="0"/>
              </a:rPr>
              <a:t>Since there are no current carriers in the conduction band</a:t>
            </a:r>
          </a:p>
          <a:p>
            <a:pPr lvl="1" algn="just"/>
            <a:r>
              <a:rPr lang="en-IN" sz="1800" dirty="0" smtClean="0">
                <a:latin typeface="Times New Roman" pitchFamily="18" charset="0"/>
                <a:cs typeface="Times New Roman" pitchFamily="18" charset="0"/>
              </a:rPr>
              <a:t>What about valence band? </a:t>
            </a:r>
          </a:p>
          <a:p>
            <a:pPr lvl="1" algn="just">
              <a:buNone/>
            </a:pPr>
            <a:endParaRPr lang="en-IN" sz="1800" dirty="0" smtClean="0">
              <a:latin typeface="Times New Roman" pitchFamily="18" charset="0"/>
              <a:cs typeface="Times New Roman" pitchFamily="18" charset="0"/>
            </a:endParaRPr>
          </a:p>
          <a:p>
            <a:pPr algn="just">
              <a:buNone/>
            </a:pPr>
            <a:r>
              <a:rPr lang="en-IN" sz="1800" dirty="0">
                <a:latin typeface="Times New Roman" pitchFamily="18" charset="0"/>
                <a:cs typeface="Times New Roman" pitchFamily="18" charset="0"/>
              </a:rPr>
              <a:t> </a:t>
            </a:r>
            <a:r>
              <a:rPr lang="en-IN" sz="1800" dirty="0" smtClean="0">
                <a:latin typeface="Times New Roman" pitchFamily="18" charset="0"/>
                <a:cs typeface="Times New Roman" pitchFamily="18" charset="0"/>
              </a:rPr>
              <a:t>      </a:t>
            </a:r>
            <a:r>
              <a:rPr lang="en-IN" sz="1800" dirty="0" smtClean="0">
                <a:solidFill>
                  <a:srgbClr val="00B050"/>
                </a:solidFill>
                <a:latin typeface="Times New Roman" pitchFamily="18" charset="0"/>
                <a:cs typeface="Times New Roman" pitchFamily="18" charset="0"/>
              </a:rPr>
              <a:t>Question- Current carriers are available in the valence band, still no electrical conduction at 0 K, why?</a:t>
            </a:r>
            <a:endParaRPr lang="en-US" sz="1800" dirty="0" smtClean="0">
              <a:solidFill>
                <a:srgbClr val="00B050"/>
              </a:solidFill>
              <a:latin typeface="Times New Roman" pitchFamily="18" charset="0"/>
              <a:cs typeface="Times New Roman" pitchFamily="18" charset="0"/>
            </a:endParaRPr>
          </a:p>
          <a:p>
            <a:pPr algn="just">
              <a:buNone/>
            </a:pPr>
            <a:r>
              <a:rPr lang="en-US" sz="1800" dirty="0" smtClean="0">
                <a:solidFill>
                  <a:srgbClr val="00B050"/>
                </a:solidFill>
                <a:latin typeface="Times New Roman" pitchFamily="18" charset="0"/>
                <a:cs typeface="Times New Roman" pitchFamily="18" charset="0"/>
              </a:rPr>
              <a:t>        Answer- Electrons in the completely filled valence band cannot be accelerated by an electric field and gain energy.</a:t>
            </a:r>
          </a:p>
          <a:p>
            <a:pPr algn="just">
              <a:buNone/>
            </a:pPr>
            <a:endParaRPr lang="en-US" sz="1800" dirty="0" smtClean="0">
              <a:latin typeface="Times New Roman" pitchFamily="18" charset="0"/>
              <a:cs typeface="Times New Roman" pitchFamily="18" charset="0"/>
            </a:endParaRPr>
          </a:p>
        </p:txBody>
      </p:sp>
      <p:sp>
        <p:nvSpPr>
          <p:cNvPr id="4" name="TextBox 3"/>
          <p:cNvSpPr txBox="1"/>
          <p:nvPr/>
        </p:nvSpPr>
        <p:spPr>
          <a:xfrm>
            <a:off x="8418892" y="6444044"/>
            <a:ext cx="689612" cy="369332"/>
          </a:xfrm>
          <a:prstGeom prst="rect">
            <a:avLst/>
          </a:prstGeom>
          <a:noFill/>
        </p:spPr>
        <p:txBody>
          <a:bodyPr wrap="none" rtlCol="0">
            <a:spAutoFit/>
          </a:bodyPr>
          <a:lstStyle/>
          <a:p>
            <a:r>
              <a:rPr lang="en-IN" dirty="0" smtClean="0"/>
              <a:t>Ref 1</a:t>
            </a:r>
            <a:endParaRPr 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animEffect transition="in" filter="box(in)">
                                      <p:cBhvr>
                                        <p:cTn id="7" dur="500"/>
                                        <p:tgtEl>
                                          <p:spTgt spid="3">
                                            <p:txEl>
                                              <p:pRg st="8" end="8"/>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16" fill="hold" nodeType="clickEffect">
                                  <p:stCondLst>
                                    <p:cond delay="0"/>
                                  </p:stCondLst>
                                  <p:childTnLst>
                                    <p:set>
                                      <p:cBhvr>
                                        <p:cTn id="11" dur="1" fill="hold">
                                          <p:stCondLst>
                                            <p:cond delay="0"/>
                                          </p:stCondLst>
                                        </p:cTn>
                                        <p:tgtEl>
                                          <p:spTgt spid="3">
                                            <p:txEl>
                                              <p:pRg st="9" end="9"/>
                                            </p:txEl>
                                          </p:spTgt>
                                        </p:tgtEl>
                                        <p:attrNameLst>
                                          <p:attrName>style.visibility</p:attrName>
                                        </p:attrNameLst>
                                      </p:cBhvr>
                                      <p:to>
                                        <p:strVal val="visible"/>
                                      </p:to>
                                    </p:set>
                                    <p:animEffect transition="in" filter="box(in)">
                                      <p:cBhvr>
                                        <p:cTn id="12" dur="500"/>
                                        <p:tgtEl>
                                          <p:spTgt spid="3">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0648"/>
            <a:ext cx="8229600" cy="1066800"/>
          </a:xfrm>
        </p:spPr>
        <p:txBody>
          <a:bodyPr/>
          <a:lstStyle/>
          <a:p>
            <a:r>
              <a:rPr lang="en-IN" dirty="0" err="1" smtClean="0">
                <a:solidFill>
                  <a:schemeClr val="tx1"/>
                </a:solidFill>
                <a:latin typeface="Times New Roman" pitchFamily="18" charset="0"/>
                <a:cs typeface="Times New Roman" pitchFamily="18" charset="0"/>
              </a:rPr>
              <a:t>Bandgap</a:t>
            </a:r>
            <a:r>
              <a:rPr lang="en-IN" dirty="0" smtClean="0">
                <a:solidFill>
                  <a:schemeClr val="tx1"/>
                </a:solidFill>
                <a:latin typeface="Times New Roman" pitchFamily="18" charset="0"/>
                <a:cs typeface="Times New Roman" pitchFamily="18" charset="0"/>
              </a:rPr>
              <a:t> of Silicon</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5373216"/>
          </a:xfrm>
        </p:spPr>
        <p:txBody>
          <a:bodyPr>
            <a:noAutofit/>
          </a:bodyPr>
          <a:lstStyle/>
          <a:p>
            <a:pPr algn="just"/>
            <a:r>
              <a:rPr lang="en-US" sz="1800" dirty="0" smtClean="0">
                <a:latin typeface="Times New Roman" pitchFamily="18" charset="0"/>
                <a:cs typeface="Times New Roman" pitchFamily="18" charset="0"/>
              </a:rPr>
              <a:t>Bandgap is small enough that at room temperature a small fraction of the electrons are excited into the conduction band, leaving behind vacancies, or holes, in the valence band.</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This allows limited conduction to take place from the motion of both the electrons in the conduction band and the holes in the valence band completely filled with electrons</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energy of the electrons in the conduction band increases upward, while the energy of the holes in the valence band increases downward. </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bottom of the conduction band is designated E</a:t>
            </a:r>
            <a:r>
              <a:rPr lang="en-US" sz="1800" baseline="-25000" dirty="0" smtClean="0">
                <a:latin typeface="Times New Roman" pitchFamily="18" charset="0"/>
                <a:cs typeface="Times New Roman" pitchFamily="18" charset="0"/>
              </a:rPr>
              <a:t>C</a:t>
            </a:r>
            <a:r>
              <a:rPr lang="en-US" sz="1800" dirty="0" smtClean="0">
                <a:latin typeface="Times New Roman" pitchFamily="18" charset="0"/>
                <a:cs typeface="Times New Roman" pitchFamily="18" charset="0"/>
              </a:rPr>
              <a:t>, and the top of the valence band E</a:t>
            </a:r>
            <a:r>
              <a:rPr lang="en-US" sz="1800" baseline="-25000" dirty="0" smtClean="0">
                <a:latin typeface="Times New Roman" pitchFamily="18" charset="0"/>
                <a:cs typeface="Times New Roman" pitchFamily="18" charset="0"/>
              </a:rPr>
              <a:t>V</a:t>
            </a:r>
            <a:r>
              <a:rPr lang="en-US" sz="1800" dirty="0" smtClean="0">
                <a:latin typeface="Times New Roman" pitchFamily="18" charset="0"/>
                <a:cs typeface="Times New Roman" pitchFamily="18" charset="0"/>
              </a:rPr>
              <a:t>". Their separation, or the bandgap, is </a:t>
            </a:r>
            <a:r>
              <a:rPr lang="en-US" sz="1800" dirty="0" err="1" smtClean="0">
                <a:latin typeface="Times New Roman" pitchFamily="18" charset="0"/>
                <a:cs typeface="Times New Roman" pitchFamily="18" charset="0"/>
              </a:rPr>
              <a:t>E</a:t>
            </a:r>
            <a:r>
              <a:rPr lang="en-US" sz="1800" baseline="-25000" dirty="0" err="1" smtClean="0">
                <a:latin typeface="Times New Roman" pitchFamily="18" charset="0"/>
                <a:cs typeface="Times New Roman" pitchFamily="18" charset="0"/>
              </a:rPr>
              <a:t>g</a:t>
            </a:r>
            <a:r>
              <a:rPr lang="en-US" sz="1800" dirty="0" smtClean="0">
                <a:latin typeface="Times New Roman" pitchFamily="18" charset="0"/>
                <a:cs typeface="Times New Roman" pitchFamily="18" charset="0"/>
              </a:rPr>
              <a:t>= E</a:t>
            </a:r>
            <a:r>
              <a:rPr lang="en-US" sz="1800" baseline="-25000" dirty="0" smtClean="0">
                <a:latin typeface="Times New Roman" pitchFamily="18" charset="0"/>
                <a:cs typeface="Times New Roman" pitchFamily="18" charset="0"/>
              </a:rPr>
              <a:t>C </a:t>
            </a:r>
            <a:r>
              <a:rPr lang="en-US" sz="1800" dirty="0" smtClean="0">
                <a:latin typeface="Times New Roman" pitchFamily="18" charset="0"/>
                <a:cs typeface="Times New Roman" pitchFamily="18" charset="0"/>
              </a:rPr>
              <a:t>- E</a:t>
            </a:r>
            <a:r>
              <a:rPr lang="en-US" sz="1800" baseline="-25000" dirty="0" smtClean="0">
                <a:latin typeface="Times New Roman" pitchFamily="18" charset="0"/>
                <a:cs typeface="Times New Roman" pitchFamily="18" charset="0"/>
              </a:rPr>
              <a:t>V </a:t>
            </a:r>
            <a:r>
              <a:rPr lang="en-US" sz="1800" dirty="0" smtClean="0">
                <a:latin typeface="Times New Roman" pitchFamily="18" charset="0"/>
                <a:cs typeface="Times New Roman" pitchFamily="18" charset="0"/>
              </a:rPr>
              <a:t>". </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For silicon, </a:t>
            </a:r>
            <a:r>
              <a:rPr lang="en-US" sz="1800" dirty="0" err="1" smtClean="0">
                <a:latin typeface="Times New Roman" pitchFamily="18" charset="0"/>
                <a:cs typeface="Times New Roman" pitchFamily="18" charset="0"/>
              </a:rPr>
              <a:t>Eg</a:t>
            </a:r>
            <a:r>
              <a:rPr lang="en-US" sz="1800" dirty="0" smtClean="0">
                <a:latin typeface="Times New Roman" pitchFamily="18" charset="0"/>
                <a:cs typeface="Times New Roman" pitchFamily="18" charset="0"/>
              </a:rPr>
              <a:t> is 1.12 </a:t>
            </a:r>
            <a:r>
              <a:rPr lang="en-US" sz="1800" dirty="0" err="1" smtClean="0">
                <a:latin typeface="Times New Roman" pitchFamily="18" charset="0"/>
                <a:cs typeface="Times New Roman" pitchFamily="18" charset="0"/>
              </a:rPr>
              <a:t>eV</a:t>
            </a:r>
            <a:r>
              <a:rPr lang="en-US" sz="1800" dirty="0" smtClean="0">
                <a:latin typeface="Times New Roman" pitchFamily="18" charset="0"/>
                <a:cs typeface="Times New Roman" pitchFamily="18" charset="0"/>
              </a:rPr>
              <a:t> at room temperature or 300 K. </a:t>
            </a:r>
          </a:p>
          <a:p>
            <a:pPr algn="just"/>
            <a:endParaRPr lang="en-US" sz="1800" dirty="0" smtClean="0">
              <a:latin typeface="Times New Roman" pitchFamily="18" charset="0"/>
              <a:cs typeface="Times New Roman" pitchFamily="18" charset="0"/>
            </a:endParaRPr>
          </a:p>
          <a:p>
            <a:pPr algn="just"/>
            <a:r>
              <a:rPr lang="en-US" sz="1800" dirty="0" smtClean="0">
                <a:latin typeface="Times New Roman" pitchFamily="18" charset="0"/>
                <a:cs typeface="Times New Roman" pitchFamily="18" charset="0"/>
              </a:rPr>
              <a:t>The bandgap decreases slightly as the temperature increases, with a temperature coefficient of </a:t>
            </a:r>
            <a:r>
              <a:rPr lang="en-US" sz="1800" dirty="0" err="1" smtClean="0">
                <a:latin typeface="Times New Roman" pitchFamily="18" charset="0"/>
                <a:cs typeface="Times New Roman" pitchFamily="18" charset="0"/>
              </a:rPr>
              <a:t>dEg</a:t>
            </a:r>
            <a:r>
              <a:rPr lang="en-US" sz="1800" dirty="0" smtClean="0">
                <a:latin typeface="Times New Roman" pitchFamily="18" charset="0"/>
                <a:cs typeface="Times New Roman" pitchFamily="18" charset="0"/>
              </a:rPr>
              <a:t>/</a:t>
            </a:r>
            <a:r>
              <a:rPr lang="en-US" sz="1800" dirty="0" err="1" smtClean="0">
                <a:latin typeface="Times New Roman" pitchFamily="18" charset="0"/>
                <a:cs typeface="Times New Roman" pitchFamily="18" charset="0"/>
              </a:rPr>
              <a:t>dT</a:t>
            </a:r>
            <a:r>
              <a:rPr lang="en-US" sz="1800" dirty="0" smtClean="0">
                <a:latin typeface="Times New Roman" pitchFamily="18" charset="0"/>
                <a:cs typeface="Times New Roman" pitchFamily="18" charset="0"/>
              </a:rPr>
              <a:t> -2.73 x 10-4 </a:t>
            </a:r>
            <a:r>
              <a:rPr lang="en-US" sz="1800" dirty="0" err="1" smtClean="0">
                <a:latin typeface="Times New Roman" pitchFamily="18" charset="0"/>
                <a:cs typeface="Times New Roman" pitchFamily="18" charset="0"/>
              </a:rPr>
              <a:t>eV</a:t>
            </a:r>
            <a:r>
              <a:rPr lang="en-US" sz="1800" dirty="0" smtClean="0">
                <a:latin typeface="Times New Roman" pitchFamily="18" charset="0"/>
                <a:cs typeface="Times New Roman" pitchFamily="18" charset="0"/>
              </a:rPr>
              <a:t>/K for silicon near 300 K. </a:t>
            </a:r>
          </a:p>
          <a:p>
            <a:pPr algn="just"/>
            <a:endParaRPr lang="en-US" sz="1800" dirty="0">
              <a:latin typeface="Times New Roman" pitchFamily="18" charset="0"/>
              <a:cs typeface="Times New Roman" pitchFamily="18" charset="0"/>
            </a:endParaRPr>
          </a:p>
        </p:txBody>
      </p:sp>
      <p:sp>
        <p:nvSpPr>
          <p:cNvPr id="4" name="TextBox 3"/>
          <p:cNvSpPr txBox="1"/>
          <p:nvPr/>
        </p:nvSpPr>
        <p:spPr>
          <a:xfrm>
            <a:off x="8418892" y="6444044"/>
            <a:ext cx="689612" cy="369332"/>
          </a:xfrm>
          <a:prstGeom prst="rect">
            <a:avLst/>
          </a:prstGeom>
          <a:noFill/>
        </p:spPr>
        <p:txBody>
          <a:bodyPr wrap="none" rtlCol="0">
            <a:spAutoFit/>
          </a:bodyPr>
          <a:lstStyle/>
          <a:p>
            <a:r>
              <a:rPr lang="en-IN" dirty="0" smtClean="0"/>
              <a:t>Ref 1</a:t>
            </a:r>
            <a:endParaRPr lang="en-US"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just"/>
            <a:r>
              <a:rPr lang="en-IN" sz="3200" dirty="0" smtClean="0">
                <a:latin typeface="Times New Roman" pitchFamily="18" charset="0"/>
                <a:cs typeface="Times New Roman" pitchFamily="18" charset="0"/>
              </a:rPr>
              <a:t>References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452628" indent="-342900" algn="just">
              <a:buFont typeface="+mj-lt"/>
              <a:buAutoNum type="arabicPeriod"/>
            </a:pPr>
            <a:r>
              <a:rPr lang="en-US" sz="1800" dirty="0" smtClean="0">
                <a:latin typeface="Times New Roman" pitchFamily="18" charset="0"/>
                <a:cs typeface="Times New Roman" pitchFamily="18" charset="0"/>
              </a:rPr>
              <a:t>Streetman, Ben G., and Sanjay </a:t>
            </a:r>
            <a:r>
              <a:rPr lang="en-US" sz="1800" dirty="0" err="1" smtClean="0">
                <a:latin typeface="Times New Roman" pitchFamily="18" charset="0"/>
                <a:cs typeface="Times New Roman" pitchFamily="18" charset="0"/>
              </a:rPr>
              <a:t>Banerjee</a:t>
            </a:r>
            <a:r>
              <a:rPr lang="en-US" sz="1800" dirty="0" smtClean="0">
                <a:latin typeface="Times New Roman" pitchFamily="18" charset="0"/>
                <a:cs typeface="Times New Roman" pitchFamily="18" charset="0"/>
              </a:rPr>
              <a:t>. Solid state electronic devices. Vol. 4. Englewood Cliffs, NJ: Prentice hall, 1995.</a:t>
            </a:r>
          </a:p>
          <a:p>
            <a:pPr marL="452628" indent="-342900" algn="just">
              <a:buFont typeface="+mj-lt"/>
              <a:buAutoNum type="arabicPeriod"/>
            </a:pPr>
            <a:r>
              <a:rPr lang="en-US" sz="1800" dirty="0" err="1" smtClean="0"/>
              <a:t>Sze</a:t>
            </a:r>
            <a:r>
              <a:rPr lang="en-US" sz="1800" dirty="0" smtClean="0"/>
              <a:t> and Ng," Physics of Semiconductor Devices", 3rd Ed., 2006 </a:t>
            </a:r>
          </a:p>
          <a:p>
            <a:pPr marL="452628" indent="-342900" algn="just">
              <a:buFont typeface="+mj-lt"/>
              <a:buAutoNum type="arabicPeriod"/>
            </a:pPr>
            <a:r>
              <a:rPr lang="en-US" sz="1800" dirty="0" smtClean="0">
                <a:latin typeface="Times New Roman" pitchFamily="18" charset="0"/>
                <a:cs typeface="Times New Roman" pitchFamily="18" charset="0"/>
              </a:rPr>
              <a:t>Shockley, William (1950). Electrons and holes in semiconductors : with applications to transistor electronics. R. E. Krieger Pub. Co. </a:t>
            </a:r>
            <a:r>
              <a:rPr lang="en-US" sz="1800" dirty="0" smtClean="0">
                <a:latin typeface="Times New Roman" pitchFamily="18" charset="0"/>
                <a:cs typeface="Times New Roman" pitchFamily="18" charset="0"/>
                <a:hlinkClick r:id="rId2" tooltip="ISBN (identifier)"/>
              </a:rPr>
              <a:t>ISBN</a:t>
            </a:r>
            <a:r>
              <a:rPr lang="en-US" sz="1800" dirty="0" smtClean="0">
                <a:latin typeface="Times New Roman" pitchFamily="18" charset="0"/>
                <a:cs typeface="Times New Roman" pitchFamily="18" charset="0"/>
              </a:rPr>
              <a:t> </a:t>
            </a:r>
            <a:r>
              <a:rPr lang="en-US" sz="1800" dirty="0" smtClean="0">
                <a:latin typeface="Times New Roman" pitchFamily="18" charset="0"/>
                <a:cs typeface="Times New Roman" pitchFamily="18" charset="0"/>
                <a:hlinkClick r:id="rId3" tooltip="Special:BookSources/978-0-88275-382-9"/>
              </a:rPr>
              <a:t>978-0-88275-382-9</a:t>
            </a:r>
            <a:r>
              <a:rPr lang="en-US" sz="1800" dirty="0" smtClean="0">
                <a:latin typeface="Times New Roman" pitchFamily="18" charset="0"/>
                <a:cs typeface="Times New Roman" pitchFamily="18" charset="0"/>
              </a:rPr>
              <a:t>.</a:t>
            </a:r>
          </a:p>
          <a:p>
            <a:pPr marL="452628" indent="-342900" algn="just">
              <a:buFont typeface="+mj-lt"/>
              <a:buAutoNum type="arabicPeriod"/>
            </a:pPr>
            <a:r>
              <a:rPr lang="en-US" sz="1800" dirty="0" smtClean="0">
                <a:latin typeface="Times New Roman" pitchFamily="18" charset="0"/>
                <a:cs typeface="Times New Roman" pitchFamily="18" charset="0"/>
                <a:hlinkClick r:id="rId4"/>
              </a:rPr>
              <a:t>Semiconductor Rectifiers Patented as "Cat's Whisker" Detectors"</a:t>
            </a:r>
            <a:r>
              <a:rPr lang="en-US" sz="1800" dirty="0" smtClean="0">
                <a:latin typeface="Times New Roman" pitchFamily="18" charset="0"/>
                <a:cs typeface="Times New Roman" pitchFamily="18" charset="0"/>
              </a:rPr>
              <a:t>. The Silicon Engine. </a:t>
            </a:r>
            <a:r>
              <a:rPr lang="en-US" sz="1800" dirty="0" smtClean="0">
                <a:latin typeface="Times New Roman" pitchFamily="18" charset="0"/>
                <a:cs typeface="Times New Roman" pitchFamily="18" charset="0"/>
                <a:hlinkClick r:id="rId5" tooltip="Computer History Museum"/>
              </a:rPr>
              <a:t>Computer History Museum</a:t>
            </a:r>
            <a:r>
              <a:rPr lang="en-US" sz="1800" dirty="0" smtClean="0">
                <a:latin typeface="Times New Roman" pitchFamily="18" charset="0"/>
                <a:cs typeface="Times New Roman" pitchFamily="18" charset="0"/>
              </a:rPr>
              <a:t>. 1901, Retrieved 23 August 2019.</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b="1" dirty="0" smtClean="0">
                <a:latin typeface="Times New Roman" pitchFamily="18" charset="0"/>
                <a:cs typeface="Times New Roman" pitchFamily="18" charset="0"/>
              </a:rPr>
              <a:t>Outline of the module</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10000"/>
          </a:bodyPr>
          <a:lstStyle/>
          <a:p>
            <a:r>
              <a:rPr lang="en-US" b="1" dirty="0" smtClean="0">
                <a:latin typeface="Times New Roman" pitchFamily="18" charset="0"/>
                <a:cs typeface="Times New Roman" pitchFamily="18" charset="0"/>
              </a:rPr>
              <a:t>Semiconductor Physics – </a:t>
            </a:r>
          </a:p>
          <a:p>
            <a:pPr lvl="1"/>
            <a:r>
              <a:rPr lang="en-US" dirty="0" smtClean="0">
                <a:solidFill>
                  <a:srgbClr val="00B050"/>
                </a:solidFill>
                <a:latin typeface="Times New Roman" pitchFamily="18" charset="0"/>
                <a:cs typeface="Times New Roman" pitchFamily="18" charset="0"/>
              </a:rPr>
              <a:t>Energy Band Model</a:t>
            </a:r>
          </a:p>
          <a:p>
            <a:pPr lvl="1"/>
            <a:r>
              <a:rPr lang="en-US" dirty="0" smtClean="0">
                <a:solidFill>
                  <a:srgbClr val="00B050"/>
                </a:solidFill>
                <a:latin typeface="Times New Roman" pitchFamily="18" charset="0"/>
                <a:cs typeface="Times New Roman" pitchFamily="18" charset="0"/>
              </a:rPr>
              <a:t>Carrier Statistics</a:t>
            </a:r>
          </a:p>
          <a:p>
            <a:pPr lvl="1"/>
            <a:r>
              <a:rPr lang="en-US" dirty="0" smtClean="0">
                <a:solidFill>
                  <a:srgbClr val="00B050"/>
                </a:solidFill>
                <a:latin typeface="Times New Roman" pitchFamily="18" charset="0"/>
                <a:cs typeface="Times New Roman" pitchFamily="18" charset="0"/>
              </a:rPr>
              <a:t>Intrinsic Semiconductors</a:t>
            </a:r>
          </a:p>
          <a:p>
            <a:pPr lvl="1"/>
            <a:r>
              <a:rPr lang="en-US" dirty="0" smtClean="0">
                <a:solidFill>
                  <a:srgbClr val="00B050"/>
                </a:solidFill>
                <a:latin typeface="Times New Roman" pitchFamily="18" charset="0"/>
                <a:cs typeface="Times New Roman" pitchFamily="18" charset="0"/>
              </a:rPr>
              <a:t>Extrinsic Semiconductors</a:t>
            </a:r>
          </a:p>
          <a:p>
            <a:pPr lvl="1"/>
            <a:r>
              <a:rPr lang="en-US" dirty="0" smtClean="0">
                <a:solidFill>
                  <a:srgbClr val="00B050"/>
                </a:solidFill>
                <a:latin typeface="Times New Roman" pitchFamily="18" charset="0"/>
                <a:cs typeface="Times New Roman" pitchFamily="18" charset="0"/>
              </a:rPr>
              <a:t>Fermi Level</a:t>
            </a:r>
          </a:p>
          <a:p>
            <a:pPr lvl="1"/>
            <a:r>
              <a:rPr lang="en-US" dirty="0" smtClean="0">
                <a:solidFill>
                  <a:srgbClr val="00B050"/>
                </a:solidFill>
                <a:latin typeface="Times New Roman" pitchFamily="18" charset="0"/>
                <a:cs typeface="Times New Roman" pitchFamily="18" charset="0"/>
              </a:rPr>
              <a:t>Charge densities in a semiconductor </a:t>
            </a:r>
          </a:p>
          <a:p>
            <a:pPr lvl="1"/>
            <a:r>
              <a:rPr lang="en-US" dirty="0" smtClean="0">
                <a:solidFill>
                  <a:srgbClr val="00B050"/>
                </a:solidFill>
                <a:latin typeface="Times New Roman" pitchFamily="18" charset="0"/>
                <a:cs typeface="Times New Roman" pitchFamily="18" charset="0"/>
              </a:rPr>
              <a:t>Carrier Mobility and Drift Current</a:t>
            </a:r>
          </a:p>
          <a:p>
            <a:pPr lvl="1"/>
            <a:r>
              <a:rPr lang="en-US" dirty="0" smtClean="0">
                <a:solidFill>
                  <a:srgbClr val="00B050"/>
                </a:solidFill>
                <a:latin typeface="Times New Roman" pitchFamily="18" charset="0"/>
                <a:cs typeface="Times New Roman" pitchFamily="18" charset="0"/>
              </a:rPr>
              <a:t>Hall Effect </a:t>
            </a:r>
          </a:p>
          <a:p>
            <a:pPr lvl="1"/>
            <a:r>
              <a:rPr lang="en-US" dirty="0" smtClean="0">
                <a:solidFill>
                  <a:srgbClr val="00B050"/>
                </a:solidFill>
                <a:latin typeface="Times New Roman" pitchFamily="18" charset="0"/>
                <a:cs typeface="Times New Roman" pitchFamily="18" charset="0"/>
              </a:rPr>
              <a:t>Recombination of charges</a:t>
            </a:r>
          </a:p>
          <a:p>
            <a:pPr lvl="1"/>
            <a:r>
              <a:rPr lang="en-US" dirty="0" smtClean="0">
                <a:solidFill>
                  <a:srgbClr val="00B050"/>
                </a:solidFill>
                <a:latin typeface="Times New Roman" pitchFamily="18" charset="0"/>
                <a:cs typeface="Times New Roman" pitchFamily="18" charset="0"/>
              </a:rPr>
              <a:t>Diffusion and conductivity equation</a:t>
            </a:r>
            <a:endParaRPr lang="en-US" dirty="0">
              <a:solidFill>
                <a:srgbClr val="00B050"/>
              </a:solidFill>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052736"/>
            <a:ext cx="8229600" cy="1066800"/>
          </a:xfrm>
        </p:spPr>
        <p:txBody>
          <a:bodyPr/>
          <a:lstStyle/>
          <a:p>
            <a:r>
              <a:rPr lang="en-IN" dirty="0" smtClean="0">
                <a:solidFill>
                  <a:schemeClr val="tx1"/>
                </a:solidFill>
                <a:latin typeface="Times New Roman" pitchFamily="18" charset="0"/>
                <a:cs typeface="Times New Roman" pitchFamily="18" charset="0"/>
              </a:rPr>
              <a:t>Today we will learn</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fontScale="92500" lnSpcReduction="20000"/>
          </a:bodyPr>
          <a:lstStyle/>
          <a:p>
            <a:r>
              <a:rPr lang="en-IN" dirty="0" smtClean="0">
                <a:latin typeface="Times New Roman" pitchFamily="18" charset="0"/>
                <a:cs typeface="Times New Roman" pitchFamily="18" charset="0"/>
              </a:rPr>
              <a:t>What is a semiconductor?</a:t>
            </a:r>
          </a:p>
          <a:p>
            <a:r>
              <a:rPr lang="en-IN" dirty="0" smtClean="0">
                <a:latin typeface="Times New Roman" pitchFamily="18" charset="0"/>
                <a:cs typeface="Times New Roman" pitchFamily="18" charset="0"/>
              </a:rPr>
              <a:t>What is the use of semiconductor?</a:t>
            </a:r>
          </a:p>
          <a:p>
            <a:r>
              <a:rPr lang="en-IN" dirty="0" smtClean="0">
                <a:latin typeface="Times New Roman" pitchFamily="18" charset="0"/>
                <a:cs typeface="Times New Roman" pitchFamily="18" charset="0"/>
              </a:rPr>
              <a:t>Classification of semiconductors-</a:t>
            </a:r>
          </a:p>
          <a:p>
            <a:pPr lvl="1"/>
            <a:r>
              <a:rPr lang="en-IN" dirty="0" smtClean="0">
                <a:latin typeface="Times New Roman" pitchFamily="18" charset="0"/>
                <a:cs typeface="Times New Roman" pitchFamily="18" charset="0"/>
              </a:rPr>
              <a:t>Elemental, Compound, Direct band gap and Indirect band gap semiconductors</a:t>
            </a:r>
          </a:p>
          <a:p>
            <a:r>
              <a:rPr lang="en-IN" dirty="0" smtClean="0">
                <a:latin typeface="Times New Roman" pitchFamily="18" charset="0"/>
                <a:cs typeface="Times New Roman" pitchFamily="18" charset="0"/>
              </a:rPr>
              <a:t>Energy Band Model</a:t>
            </a:r>
          </a:p>
          <a:p>
            <a:r>
              <a:rPr lang="en-IN" dirty="0" smtClean="0">
                <a:latin typeface="Times New Roman" pitchFamily="18" charset="0"/>
                <a:cs typeface="Times New Roman" pitchFamily="18" charset="0"/>
              </a:rPr>
              <a:t>Band formation in semiconductors</a:t>
            </a:r>
          </a:p>
          <a:p>
            <a:r>
              <a:rPr lang="en-IN" dirty="0" smtClean="0">
                <a:latin typeface="Times New Roman" pitchFamily="18" charset="0"/>
                <a:cs typeface="Times New Roman" pitchFamily="18" charset="0"/>
              </a:rPr>
              <a:t>Energy Bands-</a:t>
            </a:r>
          </a:p>
          <a:p>
            <a:pPr lvl="1"/>
            <a:r>
              <a:rPr lang="en-IN" dirty="0" smtClean="0">
                <a:latin typeface="Times New Roman" pitchFamily="18" charset="0"/>
                <a:cs typeface="Times New Roman" pitchFamily="18" charset="0"/>
              </a:rPr>
              <a:t>Conduction band, valence band, forbidden band</a:t>
            </a:r>
          </a:p>
          <a:p>
            <a:pPr lvl="0">
              <a:buClr>
                <a:srgbClr val="A04DA3"/>
              </a:buClr>
            </a:pPr>
            <a:r>
              <a:rPr lang="en-IN" sz="3100" dirty="0" smtClean="0">
                <a:solidFill>
                  <a:prstClr val="black"/>
                </a:solidFill>
                <a:latin typeface="Times New Roman" pitchFamily="18" charset="0"/>
                <a:cs typeface="Times New Roman" pitchFamily="18" charset="0"/>
              </a:rPr>
              <a:t>Energy Band Gap</a:t>
            </a:r>
          </a:p>
          <a:p>
            <a:pPr lvl="0">
              <a:buClr>
                <a:srgbClr val="A04DA3"/>
              </a:buClr>
            </a:pPr>
            <a:r>
              <a:rPr lang="en-IN" sz="3100" dirty="0" smtClean="0">
                <a:solidFill>
                  <a:prstClr val="black"/>
                </a:solidFill>
                <a:latin typeface="Times New Roman" pitchFamily="18" charset="0"/>
                <a:cs typeface="Times New Roman" pitchFamily="18" charset="0"/>
              </a:rPr>
              <a:t>Band gap of Silicon</a:t>
            </a:r>
          </a:p>
          <a:p>
            <a:pPr lvl="0">
              <a:buClr>
                <a:srgbClr val="A04DA3"/>
              </a:buClr>
            </a:pPr>
            <a:endParaRPr lang="en-IN" sz="3100" dirty="0" smtClean="0">
              <a:solidFill>
                <a:prstClr val="black"/>
              </a:solidFill>
              <a:latin typeface="Times New Roman" pitchFamily="18" charset="0"/>
              <a:cs typeface="Times New Roman" pitchFamily="18" charset="0"/>
            </a:endParaRPr>
          </a:p>
          <a:p>
            <a:pPr lvl="1">
              <a:buNone/>
            </a:pPr>
            <a:endParaRPr lang="en-IN" b="1" dirty="0" smtClean="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3528" y="332656"/>
            <a:ext cx="8229600" cy="1066800"/>
          </a:xfrm>
        </p:spPr>
        <p:txBody>
          <a:bodyPr/>
          <a:lstStyle/>
          <a:p>
            <a:r>
              <a:rPr lang="en-IN" dirty="0" smtClean="0">
                <a:latin typeface="Times New Roman" pitchFamily="18" charset="0"/>
                <a:cs typeface="Times New Roman" pitchFamily="18" charset="0"/>
              </a:rPr>
              <a:t>What is a semiconductor?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96752"/>
            <a:ext cx="8229600" cy="4325112"/>
          </a:xfrm>
        </p:spPr>
        <p:txBody>
          <a:bodyPr>
            <a:normAutofit/>
          </a:bodyPr>
          <a:lstStyle/>
          <a:p>
            <a:pPr algn="just"/>
            <a:r>
              <a:rPr lang="en-US" sz="1800" dirty="0" smtClean="0">
                <a:latin typeface="Times New Roman" pitchFamily="18" charset="0"/>
                <a:cs typeface="Times New Roman" pitchFamily="18" charset="0"/>
              </a:rPr>
              <a:t>Types of Materials </a:t>
            </a:r>
          </a:p>
          <a:p>
            <a:pPr algn="just"/>
            <a:r>
              <a:rPr lang="en-US" sz="1800" dirty="0" smtClean="0">
                <a:latin typeface="Times New Roman" pitchFamily="18" charset="0"/>
                <a:cs typeface="Times New Roman" pitchFamily="18" charset="0"/>
              </a:rPr>
              <a:t> Materials can be divided into 3 types based on the values of energy gap </a:t>
            </a:r>
            <a:br>
              <a:rPr lang="en-US" sz="1800" dirty="0" smtClean="0">
                <a:latin typeface="Times New Roman" pitchFamily="18" charset="0"/>
                <a:cs typeface="Times New Roman" pitchFamily="18" charset="0"/>
              </a:rPr>
            </a:br>
            <a:r>
              <a:rPr lang="en-US" sz="1800" dirty="0" smtClean="0">
                <a:latin typeface="Times New Roman" pitchFamily="18" charset="0"/>
                <a:cs typeface="Times New Roman" pitchFamily="18" charset="0"/>
              </a:rPr>
              <a:t> Insulator  Conductor  Semiconductor</a:t>
            </a:r>
          </a:p>
          <a:p>
            <a:pPr algn="just"/>
            <a:r>
              <a:rPr lang="en-US" sz="1800" dirty="0" smtClean="0">
                <a:latin typeface="Times New Roman" pitchFamily="18" charset="0"/>
                <a:cs typeface="Times New Roman" pitchFamily="18" charset="0"/>
              </a:rPr>
              <a:t>Semiconductor- A solid substance that has a conductivity between that of an insulator and that of most metals</a:t>
            </a:r>
          </a:p>
          <a:p>
            <a:pPr algn="just"/>
            <a:endParaRPr lang="en-US" sz="1800" dirty="0" smtClean="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pPr algn="just"/>
            <a:endParaRPr lang="en-IN" dirty="0" smtClean="0">
              <a:latin typeface="Times New Roman" pitchFamily="18" charset="0"/>
              <a:cs typeface="Times New Roman" pitchFamily="18" charset="0"/>
            </a:endParaRPr>
          </a:p>
          <a:p>
            <a:pPr algn="just"/>
            <a:endParaRPr lang="en-US" dirty="0" smtClean="0">
              <a:latin typeface="Times New Roman" pitchFamily="18" charset="0"/>
              <a:cs typeface="Times New Roman" pitchFamily="18" charset="0"/>
            </a:endParaRPr>
          </a:p>
        </p:txBody>
      </p:sp>
      <p:pic>
        <p:nvPicPr>
          <p:cNvPr id="5" name="Picture 2"/>
          <p:cNvPicPr>
            <a:picLocks noChangeAspect="1" noChangeArrowheads="1"/>
          </p:cNvPicPr>
          <p:nvPr/>
        </p:nvPicPr>
        <p:blipFill>
          <a:blip r:embed="rId3" cstate="print"/>
          <a:srcRect l="15216" t="16360" r="20586" b="8829"/>
          <a:stretch>
            <a:fillRect/>
          </a:stretch>
        </p:blipFill>
        <p:spPr bwMode="auto">
          <a:xfrm>
            <a:off x="611560" y="2780928"/>
            <a:ext cx="8352928" cy="4104456"/>
          </a:xfrm>
          <a:prstGeom prst="rect">
            <a:avLst/>
          </a:prstGeom>
          <a:noFill/>
          <a:ln w="9525">
            <a:noFill/>
            <a:miter lim="800000"/>
            <a:headEnd/>
            <a:tailEnd/>
          </a:ln>
        </p:spPr>
      </p:pic>
      <p:sp>
        <p:nvSpPr>
          <p:cNvPr id="6" name="TextBox 5"/>
          <p:cNvSpPr txBox="1"/>
          <p:nvPr/>
        </p:nvSpPr>
        <p:spPr>
          <a:xfrm>
            <a:off x="8207525" y="6093296"/>
            <a:ext cx="936475" cy="369332"/>
          </a:xfrm>
          <a:prstGeom prst="rect">
            <a:avLst/>
          </a:prstGeom>
          <a:noFill/>
        </p:spPr>
        <p:txBody>
          <a:bodyPr wrap="none" rtlCol="0">
            <a:spAutoFit/>
          </a:bodyPr>
          <a:lstStyle/>
          <a:p>
            <a:r>
              <a:rPr lang="en-IN" dirty="0" smtClean="0"/>
              <a:t>Ref 1, 2</a:t>
            </a:r>
            <a:endParaRPr lang="en-US" dirty="0"/>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188640"/>
            <a:ext cx="8229600" cy="1066800"/>
          </a:xfrm>
        </p:spPr>
        <p:txBody>
          <a:bodyPr>
            <a:normAutofit/>
          </a:bodyPr>
          <a:lstStyle/>
          <a:p>
            <a:r>
              <a:rPr lang="en-IN" sz="3200" dirty="0" smtClean="0">
                <a:latin typeface="Times New Roman" pitchFamily="18" charset="0"/>
                <a:cs typeface="Times New Roman" pitchFamily="18" charset="0"/>
              </a:rPr>
              <a:t>Energy Bands</a:t>
            </a:r>
            <a:endParaRPr lang="en-US" sz="32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980728"/>
            <a:ext cx="8229600" cy="4325112"/>
          </a:xfrm>
        </p:spPr>
        <p:txBody>
          <a:bodyPr>
            <a:noAutofit/>
          </a:bodyPr>
          <a:lstStyle/>
          <a:p>
            <a:pPr algn="just">
              <a:lnSpc>
                <a:spcPct val="120000"/>
              </a:lnSpc>
              <a:buNone/>
            </a:pPr>
            <a:r>
              <a:rPr lang="en-IN" sz="1800" dirty="0" smtClean="0">
                <a:latin typeface="Times New Roman" pitchFamily="18" charset="0"/>
                <a:cs typeface="Times New Roman" pitchFamily="18" charset="0"/>
              </a:rPr>
              <a:t>Three important bands are</a:t>
            </a:r>
          </a:p>
          <a:p>
            <a:pPr algn="just">
              <a:lnSpc>
                <a:spcPct val="120000"/>
              </a:lnSpc>
            </a:pPr>
            <a:r>
              <a:rPr lang="en-IN" sz="1800" dirty="0" smtClean="0">
                <a:latin typeface="Times New Roman" pitchFamily="18" charset="0"/>
                <a:cs typeface="Times New Roman" pitchFamily="18" charset="0"/>
              </a:rPr>
              <a:t>Valence band</a:t>
            </a:r>
          </a:p>
          <a:p>
            <a:pPr lvl="1" algn="just">
              <a:lnSpc>
                <a:spcPct val="120000"/>
              </a:lnSpc>
            </a:pPr>
            <a:r>
              <a:rPr lang="en-IN" sz="1600" dirty="0" smtClean="0">
                <a:solidFill>
                  <a:srgbClr val="7030A0"/>
                </a:solidFill>
                <a:latin typeface="Times New Roman" pitchFamily="18" charset="0"/>
                <a:cs typeface="Times New Roman" pitchFamily="18" charset="0"/>
              </a:rPr>
              <a:t>Band of energy level which are closer to nucleus</a:t>
            </a:r>
          </a:p>
          <a:p>
            <a:pPr lvl="1" algn="just">
              <a:lnSpc>
                <a:spcPct val="120000"/>
              </a:lnSpc>
            </a:pPr>
            <a:r>
              <a:rPr lang="en-IN" sz="1600" dirty="0" smtClean="0">
                <a:solidFill>
                  <a:srgbClr val="7030A0"/>
                </a:solidFill>
                <a:latin typeface="Times New Roman" pitchFamily="18" charset="0"/>
                <a:cs typeface="Times New Roman" pitchFamily="18" charset="0"/>
              </a:rPr>
              <a:t>An electron in valence band experiences strong force of attraction from nucleus and it can’t move freely when external electric field is applied</a:t>
            </a:r>
          </a:p>
          <a:p>
            <a:pPr lvl="1" algn="just">
              <a:lnSpc>
                <a:spcPct val="120000"/>
              </a:lnSpc>
            </a:pPr>
            <a:r>
              <a:rPr lang="en-IN" sz="1600" dirty="0" smtClean="0">
                <a:solidFill>
                  <a:srgbClr val="7030A0"/>
                </a:solidFill>
                <a:latin typeface="Times New Roman" pitchFamily="18" charset="0"/>
                <a:cs typeface="Times New Roman" pitchFamily="18" charset="0"/>
              </a:rPr>
              <a:t>It is called bounded electron</a:t>
            </a:r>
          </a:p>
          <a:p>
            <a:pPr algn="just">
              <a:lnSpc>
                <a:spcPct val="120000"/>
              </a:lnSpc>
            </a:pPr>
            <a:r>
              <a:rPr lang="en-IN" sz="1800" dirty="0" smtClean="0">
                <a:latin typeface="Times New Roman" pitchFamily="18" charset="0"/>
                <a:cs typeface="Times New Roman" pitchFamily="18" charset="0"/>
              </a:rPr>
              <a:t>Conduction Band</a:t>
            </a:r>
          </a:p>
          <a:p>
            <a:pPr lvl="1" algn="just">
              <a:lnSpc>
                <a:spcPct val="120000"/>
              </a:lnSpc>
            </a:pPr>
            <a:r>
              <a:rPr lang="en-US" sz="1600" dirty="0" smtClean="0">
                <a:solidFill>
                  <a:srgbClr val="7030A0"/>
                </a:solidFill>
                <a:latin typeface="Times New Roman" pitchFamily="18" charset="0"/>
                <a:cs typeface="Times New Roman" pitchFamily="18" charset="0"/>
              </a:rPr>
              <a:t>Bond of energy levels which are far away from the nucleolus. </a:t>
            </a:r>
          </a:p>
          <a:p>
            <a:pPr lvl="1" algn="just">
              <a:lnSpc>
                <a:spcPct val="120000"/>
              </a:lnSpc>
            </a:pPr>
            <a:r>
              <a:rPr lang="en-US" sz="1600" dirty="0" smtClean="0">
                <a:solidFill>
                  <a:srgbClr val="7030A0"/>
                </a:solidFill>
                <a:latin typeface="Times New Roman" pitchFamily="18" charset="0"/>
                <a:cs typeface="Times New Roman" pitchFamily="18" charset="0"/>
              </a:rPr>
              <a:t>The conduction band is the band of orbitals that are high in energy and are generally empty. </a:t>
            </a:r>
          </a:p>
          <a:p>
            <a:pPr lvl="1" algn="just">
              <a:lnSpc>
                <a:spcPct val="120000"/>
              </a:lnSpc>
            </a:pPr>
            <a:r>
              <a:rPr lang="en-US" sz="1600" dirty="0" smtClean="0">
                <a:solidFill>
                  <a:srgbClr val="7030A0"/>
                </a:solidFill>
                <a:latin typeface="Times New Roman" pitchFamily="18" charset="0"/>
                <a:cs typeface="Times New Roman" pitchFamily="18" charset="0"/>
              </a:rPr>
              <a:t>An e- in Conduction band has weak influence of nucleolus and hence it can move free under the effect of applied electric field and thus it produces current, it is called free electrons</a:t>
            </a:r>
            <a:endParaRPr lang="en-IN" sz="1600" dirty="0" smtClean="0">
              <a:solidFill>
                <a:srgbClr val="7030A0"/>
              </a:solidFill>
              <a:latin typeface="Times New Roman" pitchFamily="18" charset="0"/>
              <a:cs typeface="Times New Roman" pitchFamily="18" charset="0"/>
            </a:endParaRPr>
          </a:p>
          <a:p>
            <a:pPr algn="just">
              <a:lnSpc>
                <a:spcPct val="120000"/>
              </a:lnSpc>
            </a:pPr>
            <a:r>
              <a:rPr lang="en-IN" sz="1800" dirty="0" smtClean="0">
                <a:latin typeface="Times New Roman" pitchFamily="18" charset="0"/>
                <a:cs typeface="Times New Roman" pitchFamily="18" charset="0"/>
              </a:rPr>
              <a:t>Forbidden Band or energy band gap</a:t>
            </a:r>
          </a:p>
          <a:p>
            <a:pPr lvl="1" algn="just">
              <a:lnSpc>
                <a:spcPct val="120000"/>
              </a:lnSpc>
            </a:pPr>
            <a:r>
              <a:rPr lang="en-US" sz="1600" dirty="0" smtClean="0">
                <a:solidFill>
                  <a:srgbClr val="7030A0"/>
                </a:solidFill>
                <a:latin typeface="Times New Roman" pitchFamily="18" charset="0"/>
                <a:cs typeface="Times New Roman" pitchFamily="18" charset="0"/>
              </a:rPr>
              <a:t>In solid-state physics, an energy gap or bandgap, is an energy range in a solid where no electron states can exist. </a:t>
            </a:r>
          </a:p>
          <a:p>
            <a:pPr lvl="1" algn="just">
              <a:lnSpc>
                <a:spcPct val="120000"/>
              </a:lnSpc>
            </a:pPr>
            <a:r>
              <a:rPr lang="en-US" sz="1600" dirty="0" smtClean="0">
                <a:solidFill>
                  <a:srgbClr val="7030A0"/>
                </a:solidFill>
                <a:latin typeface="Times New Roman" pitchFamily="18" charset="0"/>
                <a:cs typeface="Times New Roman" pitchFamily="18" charset="0"/>
              </a:rPr>
              <a:t> It generally refers to the energy difference (in electron volts) between the top of the valence band and the bottom of the conduction band in insulators and semiconductors.</a:t>
            </a:r>
            <a:endParaRPr lang="en-IN" sz="1600" dirty="0" smtClean="0">
              <a:solidFill>
                <a:srgbClr val="7030A0"/>
              </a:solidFill>
              <a:latin typeface="Times New Roman" pitchFamily="18" charset="0"/>
              <a:cs typeface="Times New Roman" pitchFamily="18" charset="0"/>
            </a:endParaRPr>
          </a:p>
          <a:p>
            <a:pPr algn="just">
              <a:lnSpc>
                <a:spcPct val="120000"/>
              </a:lnSpc>
            </a:pPr>
            <a:endParaRPr lang="en-US" sz="1800" dirty="0">
              <a:latin typeface="Times New Roman" pitchFamily="18" charset="0"/>
              <a:cs typeface="Times New Roman" pitchFamily="18" charset="0"/>
            </a:endParaRPr>
          </a:p>
        </p:txBody>
      </p:sp>
      <p:sp>
        <p:nvSpPr>
          <p:cNvPr id="4" name="TextBox 3"/>
          <p:cNvSpPr txBox="1"/>
          <p:nvPr/>
        </p:nvSpPr>
        <p:spPr>
          <a:xfrm>
            <a:off x="8418892" y="6444044"/>
            <a:ext cx="689612" cy="369332"/>
          </a:xfrm>
          <a:prstGeom prst="rect">
            <a:avLst/>
          </a:prstGeom>
          <a:noFill/>
        </p:spPr>
        <p:txBody>
          <a:bodyPr wrap="none" rtlCol="0">
            <a:spAutoFit/>
          </a:bodyPr>
          <a:lstStyle/>
          <a:p>
            <a:r>
              <a:rPr lang="en-IN" dirty="0" smtClean="0"/>
              <a:t>Ref 1</a:t>
            </a:r>
            <a:endParaRPr lang="en-US"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solidFill>
                  <a:schemeClr val="tx1"/>
                </a:solidFill>
                <a:latin typeface="Times New Roman" pitchFamily="18" charset="0"/>
                <a:cs typeface="Times New Roman" pitchFamily="18" charset="0"/>
              </a:rPr>
              <a:t>What is a semiconductor?…</a:t>
            </a:r>
            <a:endParaRPr lang="en-US" dirty="0">
              <a:solidFill>
                <a:schemeClr val="tx1"/>
              </a:solidFill>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sz="1800" dirty="0" smtClean="0">
                <a:solidFill>
                  <a:srgbClr val="7030A0"/>
                </a:solidFill>
                <a:latin typeface="Times New Roman" pitchFamily="18" charset="0"/>
                <a:cs typeface="Times New Roman" pitchFamily="18" charset="0"/>
              </a:rPr>
              <a:t>Semiconductors are those substances whose conductivity lies in between that of a conductor and Insulator. Example: Silicon, germanium, </a:t>
            </a:r>
            <a:r>
              <a:rPr lang="en-US" sz="1800" dirty="0" err="1" smtClean="0">
                <a:solidFill>
                  <a:srgbClr val="7030A0"/>
                </a:solidFill>
                <a:latin typeface="Times New Roman" pitchFamily="18" charset="0"/>
                <a:cs typeface="Times New Roman" pitchFamily="18" charset="0"/>
              </a:rPr>
              <a:t>Cealenium</a:t>
            </a:r>
            <a:r>
              <a:rPr lang="en-US" sz="1800" dirty="0" smtClean="0">
                <a:solidFill>
                  <a:srgbClr val="7030A0"/>
                </a:solidFill>
                <a:latin typeface="Times New Roman" pitchFamily="18" charset="0"/>
                <a:cs typeface="Times New Roman" pitchFamily="18" charset="0"/>
              </a:rPr>
              <a:t>, Gallium, arsenide etc.</a:t>
            </a:r>
          </a:p>
          <a:p>
            <a:pPr algn="just"/>
            <a:r>
              <a:rPr lang="en-US" sz="1800" dirty="0" smtClean="0">
                <a:solidFill>
                  <a:srgbClr val="7030A0"/>
                </a:solidFill>
                <a:latin typeface="Times New Roman" pitchFamily="18" charset="0"/>
                <a:cs typeface="Times New Roman" pitchFamily="18" charset="0"/>
              </a:rPr>
              <a:t>In terms of energy bands, semiconductors are those substances in which the forbidden gap (energy gap) is narrow.</a:t>
            </a:r>
          </a:p>
          <a:p>
            <a:pPr algn="just"/>
            <a:r>
              <a:rPr lang="en-US" sz="1800" dirty="0" smtClean="0">
                <a:solidFill>
                  <a:srgbClr val="7030A0"/>
                </a:solidFill>
                <a:latin typeface="Times New Roman" pitchFamily="18" charset="0"/>
                <a:cs typeface="Times New Roman" pitchFamily="18" charset="0"/>
              </a:rPr>
              <a:t>Thus valence and conduction bands are moderately separated as shown in fig(C).</a:t>
            </a:r>
          </a:p>
          <a:p>
            <a:pPr algn="just"/>
            <a:r>
              <a:rPr lang="en-US" sz="1800" dirty="0" smtClean="0">
                <a:solidFill>
                  <a:srgbClr val="7030A0"/>
                </a:solidFill>
                <a:latin typeface="Times New Roman" pitchFamily="18" charset="0"/>
                <a:cs typeface="Times New Roman" pitchFamily="18" charset="0"/>
              </a:rPr>
              <a:t>In semiconductors, the valence band is partially filled, the conduction band is also partially filled, and the energy gap between conduction band and valence band is narrow.</a:t>
            </a:r>
          </a:p>
          <a:p>
            <a:pPr algn="just"/>
            <a:r>
              <a:rPr lang="en-US" sz="1800" dirty="0" smtClean="0">
                <a:solidFill>
                  <a:srgbClr val="7030A0"/>
                </a:solidFill>
                <a:latin typeface="Times New Roman" pitchFamily="18" charset="0"/>
                <a:cs typeface="Times New Roman" pitchFamily="18" charset="0"/>
              </a:rPr>
              <a:t>Therefore, comparatively smaller electric field is required to push the electrons from valence band to conduction band . </a:t>
            </a:r>
          </a:p>
          <a:p>
            <a:pPr algn="just"/>
            <a:r>
              <a:rPr lang="en-US" sz="1800" dirty="0" smtClean="0">
                <a:solidFill>
                  <a:srgbClr val="7030A0"/>
                </a:solidFill>
                <a:latin typeface="Times New Roman" pitchFamily="18" charset="0"/>
                <a:cs typeface="Times New Roman" pitchFamily="18" charset="0"/>
              </a:rPr>
              <a:t>At low temperatures the valence band is completely filled and conduction band is completely empty. </a:t>
            </a:r>
          </a:p>
          <a:p>
            <a:pPr algn="just"/>
            <a:r>
              <a:rPr lang="en-US" sz="1800" dirty="0" smtClean="0">
                <a:solidFill>
                  <a:srgbClr val="7030A0"/>
                </a:solidFill>
                <a:latin typeface="Times New Roman" pitchFamily="18" charset="0"/>
                <a:cs typeface="Times New Roman" pitchFamily="18" charset="0"/>
              </a:rPr>
              <a:t>Therefore, at very low temperature a semi-conductor actually behaves as an insulator.</a:t>
            </a:r>
            <a:endParaRPr lang="en-US" sz="1800" dirty="0">
              <a:solidFill>
                <a:srgbClr val="7030A0"/>
              </a:solidFill>
              <a:latin typeface="Times New Roman" pitchFamily="18" charset="0"/>
              <a:cs typeface="Times New Roman" pitchFamily="18" charset="0"/>
            </a:endParaRPr>
          </a:p>
        </p:txBody>
      </p:sp>
      <p:sp>
        <p:nvSpPr>
          <p:cNvPr id="4" name="TextBox 3"/>
          <p:cNvSpPr txBox="1"/>
          <p:nvPr/>
        </p:nvSpPr>
        <p:spPr>
          <a:xfrm>
            <a:off x="8418892" y="6444044"/>
            <a:ext cx="689612" cy="369332"/>
          </a:xfrm>
          <a:prstGeom prst="rect">
            <a:avLst/>
          </a:prstGeom>
          <a:noFill/>
        </p:spPr>
        <p:txBody>
          <a:bodyPr wrap="none" rtlCol="0">
            <a:spAutoFit/>
          </a:bodyPr>
          <a:lstStyle/>
          <a:p>
            <a:r>
              <a:rPr lang="en-IN" dirty="0" smtClean="0"/>
              <a:t>Ref 1</a:t>
            </a:r>
            <a:endParaRPr lang="en-US" dirty="0"/>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IN" dirty="0" smtClean="0">
                <a:latin typeface="Times New Roman" pitchFamily="18" charset="0"/>
                <a:cs typeface="Times New Roman" pitchFamily="18" charset="0"/>
              </a:rPr>
              <a:t>Uses of semiconductor</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pPr marL="342900" lvl="1" indent="-342900" algn="just">
              <a:buFont typeface="Arial" pitchFamily="34" charset="0"/>
              <a:buChar char="•"/>
            </a:pPr>
            <a:r>
              <a:rPr lang="en-US" sz="1800" dirty="0" smtClean="0">
                <a:solidFill>
                  <a:schemeClr val="tx1"/>
                </a:solidFill>
                <a:latin typeface="Times New Roman" pitchFamily="18" charset="0"/>
                <a:cs typeface="Times New Roman" pitchFamily="18" charset="0"/>
              </a:rPr>
              <a:t>Devices made of semiconductors, notably silicon, are essential components of most electronic circuits.</a:t>
            </a:r>
          </a:p>
          <a:p>
            <a:pPr marL="342900" lvl="1" indent="-342900" algn="just">
              <a:buFont typeface="Arial" pitchFamily="34" charset="0"/>
              <a:buChar char="•"/>
            </a:pPr>
            <a:endParaRPr lang="en-US" sz="1800" dirty="0" smtClean="0">
              <a:solidFill>
                <a:schemeClr val="tx1"/>
              </a:solidFill>
              <a:latin typeface="Times New Roman" pitchFamily="18" charset="0"/>
              <a:cs typeface="Times New Roman" pitchFamily="18" charset="0"/>
            </a:endParaRPr>
          </a:p>
          <a:p>
            <a:pPr lvl="1" algn="just"/>
            <a:r>
              <a:rPr lang="en-US" sz="1800" dirty="0" smtClean="0">
                <a:solidFill>
                  <a:srgbClr val="7030A0"/>
                </a:solidFill>
                <a:latin typeface="Times New Roman" pitchFamily="18" charset="0"/>
                <a:cs typeface="Times New Roman" pitchFamily="18" charset="0"/>
              </a:rPr>
              <a:t>first practical application in 1904, development of the cat's-whisker detector, a primitive semiconductor diode used in early radio receivers. </a:t>
            </a:r>
          </a:p>
          <a:p>
            <a:pPr lvl="1" algn="just"/>
            <a:endParaRPr lang="en-US" sz="1800" dirty="0" smtClean="0">
              <a:solidFill>
                <a:srgbClr val="7030A0"/>
              </a:solidFill>
              <a:latin typeface="Times New Roman" pitchFamily="18" charset="0"/>
              <a:cs typeface="Times New Roman" pitchFamily="18" charset="0"/>
            </a:endParaRPr>
          </a:p>
          <a:p>
            <a:pPr lvl="1" algn="just"/>
            <a:r>
              <a:rPr lang="en-US" sz="1800" dirty="0" smtClean="0">
                <a:solidFill>
                  <a:srgbClr val="7030A0"/>
                </a:solidFill>
                <a:latin typeface="Times New Roman" pitchFamily="18" charset="0"/>
                <a:cs typeface="Times New Roman" pitchFamily="18" charset="0"/>
              </a:rPr>
              <a:t>Developments in quantum physics in turn led to the development of the transistor in 1947,[2] the integrated circuit in 1958, and the MOSFET (metal–oxide–semiconductor field-effect transistor) in 1959</a:t>
            </a:r>
          </a:p>
          <a:p>
            <a:pPr lvl="1" algn="just"/>
            <a:endParaRPr lang="en-US" sz="1800" dirty="0" smtClean="0">
              <a:solidFill>
                <a:srgbClr val="7030A0"/>
              </a:solidFill>
              <a:latin typeface="Times New Roman" pitchFamily="18" charset="0"/>
              <a:cs typeface="Times New Roman" pitchFamily="18" charset="0"/>
            </a:endParaRPr>
          </a:p>
          <a:p>
            <a:pPr lvl="1" algn="just"/>
            <a:r>
              <a:rPr lang="en-US" sz="1800" dirty="0" smtClean="0">
                <a:solidFill>
                  <a:srgbClr val="7030A0"/>
                </a:solidFill>
                <a:latin typeface="Times New Roman" pitchFamily="18" charset="0"/>
                <a:cs typeface="Times New Roman" pitchFamily="18" charset="0"/>
              </a:rPr>
              <a:t>The starting material used in the fabrication of VLSI devices is silicon in the crystalline form.</a:t>
            </a:r>
          </a:p>
          <a:p>
            <a:endParaRPr lang="en-US" sz="1800" dirty="0">
              <a:latin typeface="Times New Roman" pitchFamily="18" charset="0"/>
              <a:cs typeface="Times New Roman" pitchFamily="18" charset="0"/>
            </a:endParaRPr>
          </a:p>
        </p:txBody>
      </p:sp>
      <p:sp>
        <p:nvSpPr>
          <p:cNvPr id="4" name="TextBox 3"/>
          <p:cNvSpPr txBox="1"/>
          <p:nvPr/>
        </p:nvSpPr>
        <p:spPr>
          <a:xfrm>
            <a:off x="8172400" y="6444044"/>
            <a:ext cx="965329" cy="369332"/>
          </a:xfrm>
          <a:prstGeom prst="rect">
            <a:avLst/>
          </a:prstGeom>
          <a:noFill/>
        </p:spPr>
        <p:txBody>
          <a:bodyPr wrap="none" rtlCol="0">
            <a:spAutoFit/>
          </a:bodyPr>
          <a:lstStyle/>
          <a:p>
            <a:r>
              <a:rPr lang="en-IN" dirty="0" smtClean="0"/>
              <a:t>Ref 3, 4</a:t>
            </a: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1066800"/>
          </a:xfrm>
        </p:spPr>
        <p:txBody>
          <a:bodyPr/>
          <a:lstStyle/>
          <a:p>
            <a:r>
              <a:rPr lang="en-US" dirty="0" smtClean="0">
                <a:latin typeface="Times New Roman" pitchFamily="18" charset="0"/>
                <a:cs typeface="Times New Roman" pitchFamily="18" charset="0"/>
              </a:rPr>
              <a:t>Classification of semiconductors</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700808"/>
            <a:ext cx="8229600" cy="4325112"/>
          </a:xfrm>
        </p:spPr>
        <p:txBody>
          <a:bodyPr>
            <a:noAutofit/>
          </a:bodyPr>
          <a:lstStyle/>
          <a:p>
            <a:pPr algn="just">
              <a:buNone/>
            </a:pPr>
            <a:r>
              <a:rPr lang="en-US" sz="1800" dirty="0" smtClean="0">
                <a:latin typeface="Times New Roman" pitchFamily="18" charset="0"/>
                <a:cs typeface="Times New Roman" pitchFamily="18" charset="0"/>
              </a:rPr>
              <a:t>There are different ways of classifying semiconductors depending on the property being  measured. </a:t>
            </a:r>
          </a:p>
          <a:p>
            <a:pPr algn="just">
              <a:buNone/>
            </a:pPr>
            <a:r>
              <a:rPr lang="en-US" sz="1800" dirty="0" smtClean="0">
                <a:latin typeface="Times New Roman" pitchFamily="18" charset="0"/>
                <a:cs typeface="Times New Roman" pitchFamily="18" charset="0"/>
              </a:rPr>
              <a:t>One classification is </a:t>
            </a:r>
          </a:p>
          <a:p>
            <a:pPr algn="just">
              <a:buNone/>
            </a:pPr>
            <a:r>
              <a:rPr lang="en-US" sz="1800" dirty="0" smtClean="0">
                <a:solidFill>
                  <a:srgbClr val="00B050"/>
                </a:solidFill>
                <a:latin typeface="Times New Roman" pitchFamily="18" charset="0"/>
                <a:cs typeface="Times New Roman" pitchFamily="18" charset="0"/>
              </a:rPr>
              <a:t>1. Elemental semiconductors - Si and Ge are the most common. </a:t>
            </a:r>
          </a:p>
          <a:p>
            <a:pPr algn="just">
              <a:buNone/>
            </a:pPr>
            <a:r>
              <a:rPr lang="en-US" sz="1800" dirty="0" smtClean="0">
                <a:solidFill>
                  <a:srgbClr val="00B050"/>
                </a:solidFill>
                <a:latin typeface="Times New Roman" pitchFamily="18" charset="0"/>
                <a:cs typeface="Times New Roman" pitchFamily="18" charset="0"/>
              </a:rPr>
              <a:t>2. Compound semiconductors -II-VI and III-V are the most common (</a:t>
            </a:r>
            <a:r>
              <a:rPr lang="en-US" sz="1800" dirty="0" err="1" smtClean="0">
                <a:solidFill>
                  <a:srgbClr val="00B050"/>
                </a:solidFill>
                <a:latin typeface="Times New Roman" pitchFamily="18" charset="0"/>
                <a:cs typeface="Times New Roman" pitchFamily="18" charset="0"/>
              </a:rPr>
              <a:t>GaAs</a:t>
            </a:r>
            <a:r>
              <a:rPr lang="en-US" sz="1800" dirty="0" smtClean="0">
                <a:solidFill>
                  <a:srgbClr val="00B050"/>
                </a:solidFill>
                <a:latin typeface="Times New Roman" pitchFamily="18" charset="0"/>
                <a:cs typeface="Times New Roman" pitchFamily="18" charset="0"/>
              </a:rPr>
              <a:t>, </a:t>
            </a:r>
            <a:r>
              <a:rPr lang="en-US" sz="1800" dirty="0" err="1" smtClean="0">
                <a:solidFill>
                  <a:srgbClr val="00B050"/>
                </a:solidFill>
                <a:latin typeface="Times New Roman" pitchFamily="18" charset="0"/>
                <a:cs typeface="Times New Roman" pitchFamily="18" charset="0"/>
              </a:rPr>
              <a:t>GaAsP</a:t>
            </a:r>
            <a:r>
              <a:rPr lang="en-US" sz="1800" dirty="0" smtClean="0">
                <a:solidFill>
                  <a:srgbClr val="00B050"/>
                </a:solidFill>
                <a:latin typeface="Times New Roman" pitchFamily="18" charset="0"/>
                <a:cs typeface="Times New Roman" pitchFamily="18" charset="0"/>
              </a:rPr>
              <a:t>)</a:t>
            </a:r>
          </a:p>
          <a:p>
            <a:pPr algn="just">
              <a:buNone/>
            </a:pPr>
            <a:endParaRPr lang="en-US" sz="1800" dirty="0" smtClean="0">
              <a:latin typeface="Times New Roman" pitchFamily="18" charset="0"/>
              <a:cs typeface="Times New Roman" pitchFamily="18" charset="0"/>
            </a:endParaRPr>
          </a:p>
          <a:p>
            <a:pPr algn="just">
              <a:buNone/>
            </a:pPr>
            <a:r>
              <a:rPr lang="en-US" sz="1800" dirty="0" smtClean="0">
                <a:latin typeface="Times New Roman" pitchFamily="18" charset="0"/>
                <a:cs typeface="Times New Roman" pitchFamily="18" charset="0"/>
              </a:rPr>
              <a:t>Another way of classifying semiconductors based on their band structure is </a:t>
            </a:r>
          </a:p>
          <a:p>
            <a:pPr marL="624078" indent="-514350" algn="just">
              <a:buNone/>
            </a:pPr>
            <a:r>
              <a:rPr lang="en-US" sz="1800" dirty="0" smtClean="0">
                <a:solidFill>
                  <a:srgbClr val="00B050"/>
                </a:solidFill>
                <a:latin typeface="Times New Roman" pitchFamily="18" charset="0"/>
                <a:cs typeface="Times New Roman" pitchFamily="18" charset="0"/>
              </a:rPr>
              <a:t>1. Direct band gap semiconductor </a:t>
            </a:r>
          </a:p>
          <a:p>
            <a:pPr marL="624078" indent="-514350" algn="just">
              <a:buNone/>
            </a:pPr>
            <a:r>
              <a:rPr lang="en-US" sz="1800" dirty="0" smtClean="0">
                <a:solidFill>
                  <a:srgbClr val="00B050"/>
                </a:solidFill>
                <a:latin typeface="Times New Roman" pitchFamily="18" charset="0"/>
                <a:cs typeface="Times New Roman" pitchFamily="18" charset="0"/>
              </a:rPr>
              <a:t> 2. Indirect band gap semiconductor</a:t>
            </a:r>
          </a:p>
          <a:p>
            <a:pPr marL="624078" indent="-514350" algn="just">
              <a:buNone/>
            </a:pPr>
            <a:endParaRPr lang="en-IN" sz="1800" dirty="0" smtClean="0">
              <a:solidFill>
                <a:srgbClr val="00B050"/>
              </a:solidFill>
              <a:latin typeface="Times New Roman" pitchFamily="18" charset="0"/>
              <a:cs typeface="Times New Roman" pitchFamily="18" charset="0"/>
            </a:endParaRPr>
          </a:p>
          <a:p>
            <a:pPr marL="624078" indent="-514350" algn="just"/>
            <a:r>
              <a:rPr lang="en-US" sz="1800" dirty="0" smtClean="0">
                <a:latin typeface="Times New Roman" pitchFamily="18" charset="0"/>
                <a:cs typeface="Times New Roman" pitchFamily="18" charset="0"/>
              </a:rPr>
              <a:t>Direct band gap semiconductors are useful for </a:t>
            </a:r>
            <a:r>
              <a:rPr lang="en-US" sz="1800" dirty="0" err="1" smtClean="0">
                <a:latin typeface="Times New Roman" pitchFamily="18" charset="0"/>
                <a:cs typeface="Times New Roman" pitchFamily="18" charset="0"/>
              </a:rPr>
              <a:t>opto</a:t>
            </a:r>
            <a:r>
              <a:rPr lang="en-US" sz="1800" dirty="0" smtClean="0">
                <a:latin typeface="Times New Roman" pitchFamily="18" charset="0"/>
                <a:cs typeface="Times New Roman" pitchFamily="18" charset="0"/>
              </a:rPr>
              <a:t> electronic devices like LEDs, and lasers. </a:t>
            </a:r>
          </a:p>
          <a:p>
            <a:pPr marL="624078" indent="-514350" algn="just"/>
            <a:r>
              <a:rPr lang="en-US" sz="1800" dirty="0" smtClean="0">
                <a:latin typeface="Times New Roman" pitchFamily="18" charset="0"/>
                <a:cs typeface="Times New Roman" pitchFamily="18" charset="0"/>
              </a:rPr>
              <a:t>The difference between direct and indirect band gap semiconductors is related to their band structure (we will discuss this after going through the energy band structure)</a:t>
            </a:r>
          </a:p>
          <a:p>
            <a:pPr marL="624078" indent="-514350" algn="just">
              <a:buNone/>
            </a:pPr>
            <a:endParaRPr lang="en-US" sz="1800" dirty="0" smtClean="0">
              <a:solidFill>
                <a:srgbClr val="00B050"/>
              </a:solidFill>
              <a:latin typeface="Times New Roman" pitchFamily="18" charset="0"/>
              <a:cs typeface="Times New Roman" pitchFamily="18" charset="0"/>
            </a:endParaRPr>
          </a:p>
          <a:p>
            <a:pPr marL="624078" indent="-514350" algn="just">
              <a:buNone/>
            </a:pPr>
            <a:endParaRPr lang="en-US" sz="1800" dirty="0" smtClean="0">
              <a:latin typeface="Times New Roman" pitchFamily="18" charset="0"/>
              <a:cs typeface="Times New Roman" pitchFamily="18" charset="0"/>
            </a:endParaRPr>
          </a:p>
          <a:p>
            <a:pPr algn="just">
              <a:buNone/>
            </a:pPr>
            <a:endParaRPr lang="en-US" sz="1800" dirty="0">
              <a:latin typeface="Times New Roman" pitchFamily="18" charset="0"/>
              <a:cs typeface="Times New Roman" pitchFamily="18" charset="0"/>
            </a:endParaRPr>
          </a:p>
        </p:txBody>
      </p:sp>
      <p:sp>
        <p:nvSpPr>
          <p:cNvPr id="4" name="TextBox 3"/>
          <p:cNvSpPr txBox="1"/>
          <p:nvPr/>
        </p:nvSpPr>
        <p:spPr>
          <a:xfrm>
            <a:off x="8418892" y="6444044"/>
            <a:ext cx="689612" cy="369332"/>
          </a:xfrm>
          <a:prstGeom prst="rect">
            <a:avLst/>
          </a:prstGeom>
          <a:noFill/>
        </p:spPr>
        <p:txBody>
          <a:bodyPr wrap="none" rtlCol="0">
            <a:spAutoFit/>
          </a:bodyPr>
          <a:lstStyle/>
          <a:p>
            <a:r>
              <a:rPr lang="en-IN" dirty="0" smtClean="0"/>
              <a:t>Ref 1</a:t>
            </a:r>
            <a:endParaRPr lang="en-US"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620688"/>
            <a:ext cx="8229600" cy="1066800"/>
          </a:xfrm>
        </p:spPr>
        <p:txBody>
          <a:bodyPr>
            <a:noAutofit/>
          </a:bodyPr>
          <a:lstStyle/>
          <a:p>
            <a:pPr lvl="1" algn="l" rtl="0">
              <a:spcBef>
                <a:spcPct val="0"/>
              </a:spcBef>
            </a:pPr>
            <a:r>
              <a:rPr lang="en-US" sz="4000" dirty="0" smtClean="0">
                <a:latin typeface="Times New Roman" pitchFamily="18" charset="0"/>
                <a:cs typeface="Times New Roman" pitchFamily="18" charset="0"/>
              </a:rPr>
              <a:t>Energy Band Model</a:t>
            </a:r>
            <a:br>
              <a:rPr lang="en-US" sz="4000" dirty="0" smtClean="0">
                <a:latin typeface="Times New Roman" pitchFamily="18" charset="0"/>
                <a:cs typeface="Times New Roman" pitchFamily="18" charset="0"/>
              </a:rPr>
            </a:br>
            <a:endParaRPr lang="en-US" sz="4000" dirty="0">
              <a:latin typeface="Times New Roman" pitchFamily="18" charset="0"/>
              <a:cs typeface="Times New Roman" pitchFamily="18" charset="0"/>
            </a:endParaRPr>
          </a:p>
        </p:txBody>
      </p:sp>
      <p:sp>
        <p:nvSpPr>
          <p:cNvPr id="3" name="Content Placeholder 2"/>
          <p:cNvSpPr>
            <a:spLocks noGrp="1"/>
          </p:cNvSpPr>
          <p:nvPr>
            <p:ph idx="1"/>
          </p:nvPr>
        </p:nvSpPr>
        <p:spPr>
          <a:xfrm>
            <a:off x="457200" y="1412776"/>
            <a:ext cx="8229600" cy="5184576"/>
          </a:xfrm>
        </p:spPr>
        <p:txBody>
          <a:bodyPr>
            <a:noAutofit/>
          </a:bodyPr>
          <a:lstStyle/>
          <a:p>
            <a:pPr>
              <a:buNone/>
            </a:pPr>
            <a:r>
              <a:rPr lang="en-US" sz="1800" dirty="0" smtClean="0">
                <a:latin typeface="Times New Roman" pitchFamily="18" charset="0"/>
                <a:cs typeface="Times New Roman" pitchFamily="18" charset="0"/>
              </a:rPr>
              <a:t>The formation of energy bands in semiconductors and  insulators can be explained in an analogous manner to metals-</a:t>
            </a:r>
          </a:p>
          <a:p>
            <a:pPr algn="just"/>
            <a:r>
              <a:rPr lang="en-US" sz="1800" dirty="0" smtClean="0">
                <a:solidFill>
                  <a:srgbClr val="00B050"/>
                </a:solidFill>
                <a:latin typeface="Times New Roman" pitchFamily="18" charset="0"/>
                <a:cs typeface="Times New Roman" pitchFamily="18" charset="0"/>
              </a:rPr>
              <a:t>Metals have electrical conductivity. This is related to the fact that the energy band of the metal consists of continuous filled and empty states.</a:t>
            </a:r>
          </a:p>
          <a:p>
            <a:pPr algn="just"/>
            <a:r>
              <a:rPr lang="en-US" sz="1800" dirty="0" smtClean="0">
                <a:solidFill>
                  <a:srgbClr val="00B050"/>
                </a:solidFill>
                <a:latin typeface="Times New Roman" pitchFamily="18" charset="0"/>
                <a:cs typeface="Times New Roman" pitchFamily="18" charset="0"/>
              </a:rPr>
              <a:t>This is related to either a half full </a:t>
            </a:r>
            <a:r>
              <a:rPr lang="en-US" sz="1800" dirty="0" err="1" smtClean="0">
                <a:solidFill>
                  <a:srgbClr val="00B050"/>
                </a:solidFill>
                <a:latin typeface="Times New Roman" pitchFamily="18" charset="0"/>
                <a:cs typeface="Times New Roman" pitchFamily="18" charset="0"/>
              </a:rPr>
              <a:t>orbtial</a:t>
            </a:r>
            <a:r>
              <a:rPr lang="en-US" sz="1800" dirty="0" smtClean="0">
                <a:solidFill>
                  <a:srgbClr val="00B050"/>
                </a:solidFill>
                <a:latin typeface="Times New Roman" pitchFamily="18" charset="0"/>
                <a:cs typeface="Times New Roman" pitchFamily="18" charset="0"/>
              </a:rPr>
              <a:t> (alkali metals) or due to overlap between filled and empty orbitals (alkali earth metals). </a:t>
            </a:r>
          </a:p>
          <a:p>
            <a:pPr algn="just"/>
            <a:r>
              <a:rPr lang="en-US" sz="1800" dirty="0" smtClean="0">
                <a:solidFill>
                  <a:srgbClr val="00B050"/>
                </a:solidFill>
                <a:latin typeface="Times New Roman" pitchFamily="18" charset="0"/>
                <a:cs typeface="Times New Roman" pitchFamily="18" charset="0"/>
              </a:rPr>
              <a:t>At 0 K the highest filled state is called the Fermi energy (E</a:t>
            </a:r>
            <a:r>
              <a:rPr lang="en-US" sz="1800" baseline="-25000" dirty="0" smtClean="0">
                <a:solidFill>
                  <a:srgbClr val="00B050"/>
                </a:solidFill>
                <a:latin typeface="Times New Roman" pitchFamily="18" charset="0"/>
                <a:cs typeface="Times New Roman" pitchFamily="18" charset="0"/>
              </a:rPr>
              <a:t>F </a:t>
            </a:r>
            <a:r>
              <a:rPr lang="en-US" sz="1800" dirty="0" smtClean="0">
                <a:solidFill>
                  <a:srgbClr val="00B050"/>
                </a:solidFill>
                <a:latin typeface="Times New Roman" pitchFamily="18" charset="0"/>
                <a:cs typeface="Times New Roman" pitchFamily="18" charset="0"/>
              </a:rPr>
              <a:t>). </a:t>
            </a:r>
          </a:p>
          <a:p>
            <a:pPr algn="just"/>
            <a:r>
              <a:rPr lang="en-US" sz="1800" dirty="0" smtClean="0">
                <a:solidFill>
                  <a:srgbClr val="00B050"/>
                </a:solidFill>
                <a:latin typeface="Times New Roman" pitchFamily="18" charset="0"/>
                <a:cs typeface="Times New Roman" pitchFamily="18" charset="0"/>
              </a:rPr>
              <a:t>Because the energy difference between the states in the outer band is non-existent, at room temperature, electrons can easily move in the metal during application of an external field. </a:t>
            </a:r>
          </a:p>
          <a:p>
            <a:pPr algn="just"/>
            <a:r>
              <a:rPr lang="en-US" sz="1800" dirty="0" smtClean="0">
                <a:solidFill>
                  <a:srgbClr val="00B050"/>
                </a:solidFill>
                <a:latin typeface="Times New Roman" pitchFamily="18" charset="0"/>
                <a:cs typeface="Times New Roman" pitchFamily="18" charset="0"/>
              </a:rPr>
              <a:t>The electrons in the outer band of a metal are said to be delocalized, i.e. they belong to the entire solid rather than being tied down to a specific atom. These delocalized electrons are responsible for the high conductivity. </a:t>
            </a:r>
          </a:p>
          <a:p>
            <a:pPr algn="just"/>
            <a:r>
              <a:rPr lang="en-US" sz="1800" dirty="0" smtClean="0">
                <a:solidFill>
                  <a:srgbClr val="00B050"/>
                </a:solidFill>
                <a:latin typeface="Times New Roman" pitchFamily="18" charset="0"/>
                <a:cs typeface="Times New Roman" pitchFamily="18" charset="0"/>
              </a:rPr>
              <a:t>The difference being that in semiconductors (insulators) there is an energy gap between the filled valence band and the empty conduction band.</a:t>
            </a:r>
          </a:p>
          <a:p>
            <a:endParaRPr lang="en-US" sz="1800" dirty="0" smtClean="0">
              <a:latin typeface="Times New Roman" pitchFamily="18" charset="0"/>
              <a:cs typeface="Times New Roman" pitchFamily="18" charset="0"/>
            </a:endParaRPr>
          </a:p>
        </p:txBody>
      </p:sp>
      <p:sp>
        <p:nvSpPr>
          <p:cNvPr id="4" name="TextBox 3"/>
          <p:cNvSpPr txBox="1"/>
          <p:nvPr/>
        </p:nvSpPr>
        <p:spPr>
          <a:xfrm>
            <a:off x="8388424" y="6444044"/>
            <a:ext cx="689612" cy="369332"/>
          </a:xfrm>
          <a:prstGeom prst="rect">
            <a:avLst/>
          </a:prstGeom>
          <a:noFill/>
        </p:spPr>
        <p:txBody>
          <a:bodyPr wrap="none" rtlCol="0">
            <a:spAutoFit/>
          </a:bodyPr>
          <a:lstStyle/>
          <a:p>
            <a:r>
              <a:rPr lang="en-IN" dirty="0" smtClean="0"/>
              <a:t>Ref 1</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9730</TotalTime>
  <Words>1604</Words>
  <Application>Microsoft Office PowerPoint</Application>
  <PresentationFormat>On-screen Show (4:3)</PresentationFormat>
  <Paragraphs>157</Paragraphs>
  <Slides>16</Slides>
  <Notes>5</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Urban</vt:lpstr>
      <vt:lpstr>Electrical Science-2 (15B11EC211)  Unit-4 Introduction to Semiconductor Lecture-1</vt:lpstr>
      <vt:lpstr>Outline of the module</vt:lpstr>
      <vt:lpstr>Today we will learn</vt:lpstr>
      <vt:lpstr>What is a semiconductor?</vt:lpstr>
      <vt:lpstr>Energy Bands</vt:lpstr>
      <vt:lpstr>What is a semiconductor?…</vt:lpstr>
      <vt:lpstr>Uses of semiconductor</vt:lpstr>
      <vt:lpstr>Classification of semiconductors</vt:lpstr>
      <vt:lpstr>Energy Band Model </vt:lpstr>
      <vt:lpstr>Band formation in semiconductors </vt:lpstr>
      <vt:lpstr>Band formation in semiconductors…</vt:lpstr>
      <vt:lpstr>Band formation in semiconductors </vt:lpstr>
      <vt:lpstr>Energy Band Gap</vt:lpstr>
      <vt:lpstr>Bandgap of Silicon</vt:lpstr>
      <vt:lpstr>Bandgap of Silicon</vt:lpstr>
      <vt:lpstr>References</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Semiconductor device physics</dc:title>
  <dc:creator>Archana</dc:creator>
  <cp:lastModifiedBy>dell</cp:lastModifiedBy>
  <cp:revision>246</cp:revision>
  <dcterms:created xsi:type="dcterms:W3CDTF">2020-05-06T05:52:26Z</dcterms:created>
  <dcterms:modified xsi:type="dcterms:W3CDTF">2020-10-19T08:37:27Z</dcterms:modified>
</cp:coreProperties>
</file>