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68" r:id="rId3"/>
    <p:sldId id="257" r:id="rId4"/>
    <p:sldId id="270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A3BC-E2F6-4AE9-8D4C-9410A98480E6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26D1F-6C48-47B3-936C-A7D7016CC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6E17-8E76-4769-899E-8A8590F072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6D1F-6C48-47B3-936C-A7D7016CCE0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1450A3-5863-4018-97AA-7A53D73041E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8E2D37-CCA7-46EB-AB9D-470E79B6FE4A}" type="datetimeFigureOut">
              <a:rPr lang="en-US" smtClean="0">
                <a:solidFill>
                  <a:srgbClr val="438086"/>
                </a:solidFill>
              </a:rPr>
              <a:pPr/>
              <a:t>23-Oct-20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44824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Electrical Science-2 (15B11EC211)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Unit-4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Semiconductor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Lecture-2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1608" y="6381328"/>
            <a:ext cx="4953000" cy="1752600"/>
          </a:xfrm>
        </p:spPr>
        <p:txBody>
          <a:bodyPr>
            <a:normAutofit/>
          </a:bodyPr>
          <a:lstStyle/>
          <a:p>
            <a:r>
              <a:rPr lang="en-IN" b="1" dirty="0" smtClean="0"/>
              <a:t>     Dr. Archana Pandey</a:t>
            </a:r>
            <a:endParaRPr lang="en-US" b="1" dirty="0"/>
          </a:p>
        </p:txBody>
      </p:sp>
      <p:pic>
        <p:nvPicPr>
          <p:cNvPr id="4" name="Picture 11" descr="2008624161434_oled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2803704" cy="280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ol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6374" y="4065906"/>
            <a:ext cx="2165706" cy="202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009675" y="6063059"/>
            <a:ext cx="1762125" cy="822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OLED</a:t>
            </a:r>
          </a:p>
          <a:p>
            <a:r>
              <a:rPr lang="en-US"/>
              <a:t>Technology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75771" y="3640459"/>
            <a:ext cx="3532733" cy="2596853"/>
            <a:chOff x="5575771" y="3424435"/>
            <a:chExt cx="3532733" cy="2596853"/>
          </a:xfrm>
        </p:grpSpPr>
        <p:pic>
          <p:nvPicPr>
            <p:cNvPr id="6" name="Picture 16" descr="solar_panels_panelled_house_roof_arra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8267" y="3424435"/>
              <a:ext cx="3510237" cy="2596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5575771" y="3429000"/>
              <a:ext cx="1660525" cy="45720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Solar Cells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3466"/>
            <a:ext cx="9144000" cy="5521325"/>
          </a:xfrm>
        </p:spPr>
        <p:txBody>
          <a:bodyPr/>
          <a:lstStyle/>
          <a:p>
            <a:r>
              <a:rPr lang="en-GB" altLang="en-US" sz="1800" dirty="0" smtClean="0"/>
              <a:t>By doping, a crystal can be altered so that it has a predominance of either electrons or holes. </a:t>
            </a:r>
          </a:p>
          <a:p>
            <a:r>
              <a:rPr lang="en-GB" altLang="en-US" sz="1800" dirty="0" smtClean="0"/>
              <a:t>Thus there are two types of doped semiconductors, n-type (mostly electrons) and p-type (mostly holes). </a:t>
            </a:r>
          </a:p>
          <a:p>
            <a:r>
              <a:rPr lang="en-GB" altLang="en-US" sz="1800" dirty="0" smtClean="0"/>
              <a:t>When a crystal is doped such that the equilibrium carrier concentrations </a:t>
            </a:r>
            <a:r>
              <a:rPr lang="en-GB" altLang="en-US" sz="1800" i="1" dirty="0" smtClean="0"/>
              <a:t>n</a:t>
            </a:r>
            <a:r>
              <a:rPr lang="en-GB" altLang="en-US" sz="1800" i="1" baseline="-25000" dirty="0" smtClean="0"/>
              <a:t>0</a:t>
            </a:r>
            <a:r>
              <a:rPr lang="en-GB" altLang="en-US" sz="1800" b="1" i="1" dirty="0" smtClean="0"/>
              <a:t> </a:t>
            </a:r>
            <a:r>
              <a:rPr lang="en-GB" altLang="en-US" sz="1800" dirty="0" smtClean="0"/>
              <a:t>and </a:t>
            </a:r>
            <a:r>
              <a:rPr lang="en-GB" altLang="en-US" sz="1800" i="1" dirty="0" err="1" smtClean="0"/>
              <a:t>p</a:t>
            </a:r>
            <a:r>
              <a:rPr lang="en-GB" altLang="en-US" sz="1800" i="1" baseline="-25000" dirty="0" err="1" smtClean="0"/>
              <a:t>o</a:t>
            </a:r>
            <a:r>
              <a:rPr lang="en-GB" altLang="en-US" sz="1800" dirty="0" smtClean="0"/>
              <a:t> are different from the intrinsic carrier concentration </a:t>
            </a:r>
            <a:r>
              <a:rPr lang="en-GB" altLang="en-US" sz="1800" i="1" dirty="0" err="1" smtClean="0"/>
              <a:t>n</a:t>
            </a:r>
            <a:r>
              <a:rPr lang="en-GB" altLang="en-US" sz="1800" b="1" i="1" baseline="-25000" dirty="0" err="1" smtClean="0"/>
              <a:t>i</a:t>
            </a:r>
            <a:r>
              <a:rPr lang="en-GB" altLang="en-US" sz="1800" dirty="0" smtClean="0"/>
              <a:t>, the material is said to be </a:t>
            </a:r>
            <a:r>
              <a:rPr lang="en-GB" altLang="en-US" sz="1800" i="1" dirty="0" smtClean="0"/>
              <a:t>extrinsic.</a:t>
            </a:r>
            <a:r>
              <a:rPr lang="en-US" altLang="en-US" dirty="0" smtClean="0"/>
              <a:t> </a:t>
            </a:r>
          </a:p>
        </p:txBody>
      </p:sp>
      <p:pic>
        <p:nvPicPr>
          <p:cNvPr id="39940" name="Picture 5" descr="pic_2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2996952"/>
            <a:ext cx="283686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771800" y="3669456"/>
            <a:ext cx="2514600" cy="1055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sz="1400" b="1" i="1" u="sng" dirty="0">
                <a:solidFill>
                  <a:prstClr val="black"/>
                </a:solidFill>
                <a:cs typeface="Times New Roman" pitchFamily="18" charset="0"/>
              </a:rPr>
              <a:t>Donor impurities</a:t>
            </a:r>
            <a:r>
              <a:rPr lang="en-GB" altLang="en-US" sz="1400" dirty="0">
                <a:solidFill>
                  <a:prstClr val="black"/>
                </a:solidFill>
                <a:cs typeface="Times New Roman" pitchFamily="18" charset="0"/>
              </a:rPr>
              <a:t> (elements of group V): P, </a:t>
            </a:r>
            <a:r>
              <a:rPr lang="en-GB" altLang="en-US" sz="1400" dirty="0" err="1">
                <a:solidFill>
                  <a:prstClr val="black"/>
                </a:solidFill>
                <a:cs typeface="Times New Roman" pitchFamily="18" charset="0"/>
              </a:rPr>
              <a:t>Sb</a:t>
            </a:r>
            <a:r>
              <a:rPr lang="en-GB" altLang="en-US" sz="1400" dirty="0">
                <a:solidFill>
                  <a:prstClr val="black"/>
                </a:solidFill>
                <a:cs typeface="Times New Roman" pitchFamily="18" charset="0"/>
              </a:rPr>
              <a:t>, As</a:t>
            </a:r>
            <a:endParaRPr lang="en-US" altLang="en-US" sz="1400" dirty="0">
              <a:solidFill>
                <a:prstClr val="black"/>
              </a:solidFill>
            </a:endParaRPr>
          </a:p>
          <a:p>
            <a:pPr eaLnBrk="0" hangingPunct="0"/>
            <a:r>
              <a:rPr lang="en-GB" altLang="en-US" sz="1400" b="1" u="sng" dirty="0">
                <a:solidFill>
                  <a:prstClr val="black"/>
                </a:solidFill>
                <a:cs typeface="Times New Roman" pitchFamily="18" charset="0"/>
              </a:rPr>
              <a:t>Acceptor elements</a:t>
            </a:r>
            <a:r>
              <a:rPr lang="en-GB" altLang="en-US" sz="1400" dirty="0">
                <a:solidFill>
                  <a:prstClr val="black"/>
                </a:solidFill>
                <a:cs typeface="Times New Roman" pitchFamily="18" charset="0"/>
              </a:rPr>
              <a:t> (group III): B, Al, </a:t>
            </a:r>
            <a:r>
              <a:rPr lang="en-GB" altLang="en-US" sz="1400" dirty="0" err="1">
                <a:solidFill>
                  <a:prstClr val="black"/>
                </a:solidFill>
                <a:cs typeface="Times New Roman" pitchFamily="18" charset="0"/>
              </a:rPr>
              <a:t>Ga</a:t>
            </a:r>
            <a:r>
              <a:rPr lang="en-GB" altLang="en-US" sz="1400" dirty="0">
                <a:solidFill>
                  <a:prstClr val="black"/>
                </a:solidFill>
                <a:cs typeface="Times New Roman" pitchFamily="18" charset="0"/>
              </a:rPr>
              <a:t>, In </a:t>
            </a:r>
            <a:endParaRPr lang="en-GB" altLang="en-US" sz="1400" dirty="0">
              <a:solidFill>
                <a:prstClr val="black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215552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E" altLang="en-US">
              <a:solidFill>
                <a:prstClr val="black"/>
              </a:solidFill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0" y="215552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E" altLang="en-US">
              <a:solidFill>
                <a:prstClr val="black"/>
              </a:solidFill>
            </a:endParaRPr>
          </a:p>
        </p:txBody>
      </p:sp>
      <p:sp>
        <p:nvSpPr>
          <p:cNvPr id="39944" name="Text Box 10"/>
          <p:cNvSpPr txBox="1">
            <a:spLocks noChangeArrowheads="1"/>
          </p:cNvSpPr>
          <p:nvPr/>
        </p:nvSpPr>
        <p:spPr bwMode="auto">
          <a:xfrm>
            <a:off x="246063" y="5968703"/>
            <a:ext cx="3613150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>
                <a:solidFill>
                  <a:prstClr val="black"/>
                </a:solidFill>
              </a:rPr>
              <a:t>The valence and conduction bands of silicon with additional impurity energy levels within the energy gap.</a:t>
            </a:r>
            <a:r>
              <a:rPr lang="en-US" altLang="en-US" sz="14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5440363" y="3041353"/>
            <a:ext cx="3382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rgbClr val="663300"/>
                </a:solidFill>
                <a:latin typeface="Comic Sans MS" pitchFamily="66" charset="0"/>
              </a:rPr>
              <a:t>When impurities or lattice defects are introduced, additional levels are created in the energy bands structure, usually within the band gap.</a:t>
            </a:r>
            <a:endParaRPr lang="en-US" altLang="en-US" dirty="0">
              <a:solidFill>
                <a:srgbClr val="663300"/>
              </a:solidFill>
              <a:latin typeface="Comic Sans MS" pitchFamily="66" charset="0"/>
            </a:endParaRP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457825" y="5160666"/>
            <a:ext cx="3238500" cy="1614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</a:rPr>
              <a:t>Total number of electrons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</a:rPr>
              <a:t>III – Al – 13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</a:rPr>
              <a:t>IV – Si – 14</a:t>
            </a:r>
          </a:p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</a:rPr>
              <a:t>V -    P - 15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41325" y="404664"/>
            <a:ext cx="8229600" cy="604838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GB" sz="3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trinsic</a:t>
            </a: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Semiconductor…</a:t>
            </a:r>
            <a:endParaRPr lang="en-US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476672"/>
            <a:ext cx="8548688" cy="604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Extrinsic Semiconductor – donation of  electrons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3923928" y="1458357"/>
            <a:ext cx="4896544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 impurity from column V (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Vth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group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Phospurs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Arsenic, Antimony</a:t>
            </a: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introduces an energy level very near the conduction band in Ge or Si.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level is filled with electrons at 0 K, and very little thermal energy is required to excite these electrons to the conduction band.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Thus, at about 50-100 K nearly all of the electrons in the impurity level are "donated" to the conduction band  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is called free e-.</a:t>
            </a: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Such an impurity level is called a </a:t>
            </a:r>
            <a:r>
              <a:rPr lang="en-GB" altLang="en-US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GB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level, and the column V impurities in Ge or Si are called donor impurities.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According to law of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Nutrality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+n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Mass action law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=ni</a:t>
            </a:r>
            <a:r>
              <a:rPr lang="en-US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Majority carriers are electrons and minority carriers are holes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GB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/>
          <a:srcRect l="5914"/>
          <a:stretch>
            <a:fillRect/>
          </a:stretch>
        </p:blipFill>
        <p:spPr bwMode="auto">
          <a:xfrm>
            <a:off x="-36512" y="2532335"/>
            <a:ext cx="4001393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539750" y="5339035"/>
            <a:ext cx="2887663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</a:rPr>
              <a:t>Donation of electrons from a donor level to the conduction band</a:t>
            </a:r>
            <a:r>
              <a:rPr lang="en-US" alt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755576" y="1376635"/>
            <a:ext cx="2554287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1" dirty="0">
                <a:solidFill>
                  <a:prstClr val="black"/>
                </a:solidFill>
              </a:rPr>
              <a:t>n-type material</a:t>
            </a:r>
            <a:endParaRPr lang="en-US" altLang="en-US" sz="20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25112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figure we note that the material doped with donor impurities can have a considerable concentration of electrons in the conduction band, even when the temperature is too low for the intrinsic EHP concentration to be appreciable.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 semiconductors doped with a significant number of donor atoms will have </a:t>
            </a:r>
            <a:r>
              <a:rPr lang="en-GB" alt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alt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&gt;&gt;(n</a:t>
            </a:r>
            <a:r>
              <a:rPr lang="en-GB" alt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GB" altLang="en-US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alt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at room temperature. </a:t>
            </a:r>
            <a:r>
              <a:rPr lang="en-GB" alt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GB" alt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n-type </a:t>
            </a:r>
            <a:r>
              <a:rPr lang="en-GB" alt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material.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US" alt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US" alt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41325" y="519906"/>
            <a:ext cx="8229600" cy="604838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GB" sz="3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trinsic</a:t>
            </a: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Semiconductor…</a:t>
            </a:r>
            <a:endParaRPr lang="en-US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2662411"/>
            <a:ext cx="4038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49250" y="723900"/>
            <a:ext cx="85486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ru-RU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428624" y="476672"/>
            <a:ext cx="8715375" cy="604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Extrinsic Material – acceptance of  electrons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623888" y="5037162"/>
            <a:ext cx="3324225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</a:rPr>
              <a:t>Acceptance of valence band electrons by an acceptor level, and the resulting creation of holes.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4283968" y="1139254"/>
            <a:ext cx="468540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Atoms from column III  (</a:t>
            </a:r>
            <a:r>
              <a:rPr lang="en-GB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1600" b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Al, </a:t>
            </a:r>
            <a:r>
              <a:rPr lang="en-US" altLang="en-US" sz="16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, and In) introduce impurity levels in Ge or Si near the valence band.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These levels are empty of electrons at 0 </a:t>
            </a:r>
            <a:r>
              <a:rPr lang="en-GB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At low temperatures, enough thermal energy is  available  to  excite  electrons from the valence band into the impurity level, leaving behind holes in the valence band.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Since this type of impurity level "accepts" electrons from the valence band, it is called an </a:t>
            </a:r>
            <a:r>
              <a:rPr lang="en-US" altLang="en-US" sz="1600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acceptor</a:t>
            </a:r>
            <a:r>
              <a:rPr lang="en-US" altLang="en-US" sz="16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level, and the column III impurities are acceptor impurities in Ge and Si.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As figure  indicates, doping with acceptor impurities can create a semiconductor with a hole concentration </a:t>
            </a:r>
            <a:r>
              <a:rPr lang="en-US" altLang="en-US" sz="1600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b="1" i="1" baseline="-25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16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much greater than the conduction band electron concentration </a:t>
            </a:r>
            <a:r>
              <a:rPr lang="en-US" altLang="en-US" sz="1600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600" b="1" i="1" baseline="-25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16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this is p-type material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According to law of </a:t>
            </a:r>
            <a:r>
              <a:rPr lang="en-US" altLang="en-US" sz="16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Nutrality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600" baseline="-250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en-US" sz="16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600" baseline="-250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altLang="en-US" sz="1600" baseline="-25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Mass action law </a:t>
            </a:r>
            <a:r>
              <a:rPr lang="en-US" altLang="en-US" sz="16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600" baseline="-25000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*p</a:t>
            </a:r>
            <a:r>
              <a:rPr lang="en-US" altLang="en-US" sz="1600" baseline="-25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=ni</a:t>
            </a:r>
            <a:r>
              <a:rPr lang="en-US" altLang="en-US" sz="1600" baseline="30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16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Majority carriers are holes and minority carriers are electrons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871538" y="1654448"/>
            <a:ext cx="2554287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1" dirty="0">
                <a:solidFill>
                  <a:prstClr val="black"/>
                </a:solidFill>
              </a:rPr>
              <a:t>P-type material</a:t>
            </a:r>
            <a:endParaRPr lang="en-US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01613" y="807938"/>
            <a:ext cx="8420100" cy="604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Donor and acceptors in covalent bonding model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7701"/>
          <a:stretch>
            <a:fillRect/>
          </a:stretch>
        </p:blipFill>
        <p:spPr>
          <a:xfrm>
            <a:off x="0" y="2463254"/>
            <a:ext cx="4206875" cy="2098675"/>
          </a:xfrm>
          <a:noFill/>
        </p:spPr>
      </p:pic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4211960" y="1181065"/>
            <a:ext cx="493204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 the covalent bonding model, donor and acceptor atoms can be visualized as shown in the Figure.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atom (column V) in the Si lattice has the four necessary valence electrons to complete the covalent bonds with the neighboring Si atoms, plus one extra electron.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fifth electron does not fit into the bonding structure of the lattice and is therefore loosely bound to the </a:t>
            </a:r>
            <a:r>
              <a:rPr lang="en-US" alt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atom.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small amount of thermal energy enables this extra electron to overcome its </a:t>
            </a:r>
            <a:r>
              <a:rPr lang="en-US" alt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coulombic</a:t>
            </a: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binding to the impurity atom and be donated to the lattice as a whole. </a:t>
            </a: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 it is free to participate in current conduction. This process is a qualitative model of the excitation of electrons out of a donor level and into the conduction band. 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566738" y="4951760"/>
            <a:ext cx="3062287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</a:rPr>
              <a:t>Donor and acceptor atoms in the covalent bonding model of a Si crystal.</a:t>
            </a:r>
            <a:r>
              <a:rPr lang="en-US" alt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01613" y="807938"/>
            <a:ext cx="8420100" cy="6048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Donor and acceptors in covalent bonding model…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Similarly, the column III impurity Boron has only three valence electrons to contribute to the covalent bonding, thereby leaving one bond incomplete. </a:t>
            </a:r>
          </a:p>
          <a:p>
            <a:pPr algn="just"/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a small amount of thermal energy, this incomplete bond can be transferred to other atoms as the bonding electrons exchange positions. </a:t>
            </a:r>
          </a:p>
          <a:p>
            <a:pPr algn="just"/>
            <a:endParaRPr 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2809" t="17285" r="5998" b="16108"/>
          <a:stretch>
            <a:fillRect/>
          </a:stretch>
        </p:blipFill>
        <p:spPr bwMode="auto">
          <a:xfrm>
            <a:off x="5724128" y="3645024"/>
            <a:ext cx="31683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 smtClean="0"/>
              <a:t>Problem 1-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Consider a region of Si at room temperature. For each of the following cases, calculate the equilibrium electron and hole concentrations (n and p). Assume that the </a:t>
            </a:r>
            <a:r>
              <a:rPr lang="en-IN" dirty="0" err="1" smtClean="0">
                <a:latin typeface="Times New Roman"/>
                <a:ea typeface="Calibri"/>
                <a:cs typeface="Times New Roman"/>
              </a:rPr>
              <a:t>dopants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are fully ionized.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 smtClean="0">
                <a:latin typeface="Times New Roman"/>
                <a:ea typeface="Calibri"/>
                <a:cs typeface="Times New Roman"/>
              </a:rPr>
              <a:t>a) 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D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= 1.00 ×10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17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cm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-3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,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 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A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= 0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 smtClean="0">
                <a:latin typeface="Times New Roman"/>
                <a:ea typeface="Calibri"/>
                <a:cs typeface="Times New Roman"/>
              </a:rPr>
              <a:t>b) 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D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= 0, 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A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= 1.00 ×10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13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ea typeface="Calibri"/>
                <a:cs typeface="Times New Roman"/>
              </a:rPr>
              <a:t>cm</a:t>
            </a:r>
            <a:r>
              <a:rPr lang="en-IN" sz="2400" baseline="30000" dirty="0" smtClean="0">
                <a:latin typeface="Times New Roman"/>
                <a:ea typeface="Calibri"/>
                <a:cs typeface="Times New Roman"/>
              </a:rPr>
              <a:t>-3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Solution-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24078" indent="-514350" algn="just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donor density is 1000 times the intrinsic density. </a:t>
            </a:r>
          </a:p>
          <a:p>
            <a:pPr marL="624078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All of the donor electrons will go in the conduction band, overwhelming the number of intrinsic carriers that were there. </a:t>
            </a:r>
          </a:p>
          <a:p>
            <a:pPr marL="624078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expect n ≈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1.00 ×10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13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cm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-3</a:t>
            </a:r>
          </a:p>
          <a:p>
            <a:pPr marL="624078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would determine the hole density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pPr marL="624078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p = 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≈ 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N</a:t>
            </a:r>
            <a:r>
              <a:rPr lang="en-IN" baseline="-25000" dirty="0" smtClean="0">
                <a:latin typeface="Times New Roman"/>
                <a:ea typeface="Calibri"/>
                <a:cs typeface="Times New Roman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 marL="624078" indent="-514350" algn="just">
              <a:buNone/>
            </a:pPr>
            <a:r>
              <a:rPr lang="en-IN" dirty="0" smtClean="0">
                <a:latin typeface="Times New Roman"/>
                <a:ea typeface="Calibri"/>
                <a:cs typeface="Times New Roman"/>
              </a:rPr>
              <a:t>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20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1.00 ×10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cm-3 </a:t>
            </a:r>
          </a:p>
          <a:p>
            <a:pPr marL="624078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that doping the semiconductor n-type means that we now have more electrons in the conduction band, and we have fewer holes in the valence band than for the intrinsic semiconductor.</a:t>
            </a:r>
          </a:p>
          <a:p>
            <a:pPr marL="624078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 The donor density is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times the intrinsic density.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of the donor electrons will go in the conduction band, overwhelming the number of intrinsic carriers that were there.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expect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expect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≈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N</a:t>
            </a:r>
            <a:r>
              <a:rPr lang="en-IN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1.00 ×10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17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 cm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-3 </a:t>
            </a:r>
          </a:p>
          <a:p>
            <a:pPr algn="just">
              <a:buNone/>
            </a:pPr>
            <a:endParaRPr lang="en-IN" baseline="30000" dirty="0" smtClean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would determine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density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≈ ni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N</a:t>
            </a:r>
            <a:r>
              <a:rPr lang="en-IN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/>
                <a:ea typeface="Calibri"/>
                <a:cs typeface="Times New Roman"/>
              </a:rPr>
              <a:t>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20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IN" dirty="0" smtClean="0">
                <a:latin typeface="Times New Roman"/>
                <a:ea typeface="Calibri"/>
                <a:cs typeface="Times New Roman"/>
              </a:rPr>
              <a:t>10</a:t>
            </a:r>
            <a:r>
              <a:rPr lang="en-IN" baseline="30000" dirty="0" smtClean="0">
                <a:latin typeface="Times New Roman"/>
                <a:ea typeface="Calibri"/>
                <a:cs typeface="Times New Roman"/>
              </a:rPr>
              <a:t>17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1.00 ×10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cm-3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that doping the semiconductor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p-type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that we now have 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we have fewer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intrinsic semiconductor.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A04DA3"/>
              </a:buClr>
            </a:pP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Streetman, Ben G., and Sanjay </a:t>
            </a:r>
            <a:r>
              <a:rPr lang="en-US" sz="18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Banerjee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 Solid state electronic devices. Vol. 4. Englewood Cliffs, NJ: Prentice hall, 1995.</a:t>
            </a:r>
          </a:p>
          <a:p>
            <a:pPr lvl="0" algn="just">
              <a:buClr>
                <a:srgbClr val="A04DA3"/>
              </a:buClr>
            </a:pPr>
            <a:r>
              <a:rPr lang="en-US" sz="1800" dirty="0" err="1" smtClean="0">
                <a:solidFill>
                  <a:prstClr val="black"/>
                </a:solidFill>
              </a:rPr>
              <a:t>Sze</a:t>
            </a:r>
            <a:r>
              <a:rPr lang="en-US" sz="1800" dirty="0" smtClean="0">
                <a:solidFill>
                  <a:prstClr val="black"/>
                </a:solidFill>
              </a:rPr>
              <a:t> and Ng," Physics of Semiconductor Devices", 3rd Ed., 2006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Outline of the module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Semiconductor Physics –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Energy Band Model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Carrier Statistics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Intrinsic Semiconductors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Extrinsic Semiconductors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Fermi Level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Charge densities in a semiconductor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Carrier Mobility and Drift Current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Hall Effect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Recombination of charges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Diffusion and conductivity equation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66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we will learn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of semiconductors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Direct and indirect band gap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Intrinsic Semiconductors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Extrinsic Semiconductors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N-type material- Donation of electrons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P-type material- Acceptance of electrons</a:t>
            </a:r>
          </a:p>
          <a:p>
            <a:pPr lvl="1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A04DA3"/>
              </a:buClr>
            </a:pPr>
            <a:endParaRPr lang="en-IN" sz="31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Direct and Indirect band gap semiconductor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can be understood from the band picture of the semiconductor.</a:t>
            </a:r>
          </a:p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Semiconductors have a filled valence band and an empty conduction band. </a:t>
            </a:r>
          </a:p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Electrons from the valence band can be excited to the conduction band by either thermal excitation or by optical absorption. </a:t>
            </a:r>
          </a:p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the electron returns to the valence band the energy is released either as heat or as photons. </a:t>
            </a:r>
          </a:p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direct band gap semiconductors the dominant mechanism by which the energy is released (in the absence of defects) is by photons (electromagnetic radiation) </a:t>
            </a:r>
          </a:p>
          <a:p>
            <a:pPr marL="624078" indent="-514350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in indirect band gap semiconductors the energy is released by phonons (heat).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172029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9447" t="29328" r="10153" b="10879"/>
          <a:stretch>
            <a:fillRect/>
          </a:stretch>
        </p:blipFill>
        <p:spPr bwMode="auto">
          <a:xfrm>
            <a:off x="0" y="2420888"/>
            <a:ext cx="449999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54237" t="34452" r="13111" b="15345"/>
          <a:stretch>
            <a:fillRect/>
          </a:stretch>
        </p:blipFill>
        <p:spPr bwMode="auto">
          <a:xfrm>
            <a:off x="4572000" y="2492896"/>
            <a:ext cx="424847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Direct and Indirect band gap semiconductor…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66056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 Band Gap Semiconductors-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For these semiconductors, conduction band minima and valence band maxima occurs at same value of momentum. </a:t>
            </a: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An e- from CB directly return to VB without changing it’s momentum and releases energy in the form of light (photon </a:t>
            </a:r>
            <a:r>
              <a:rPr lang="en-US" sz="1800" dirty="0" err="1" smtClean="0">
                <a:solidFill>
                  <a:srgbClr val="00B050"/>
                </a:solidFill>
              </a:rPr>
              <a:t>hv</a:t>
            </a:r>
            <a:r>
              <a:rPr lang="en-US" sz="1800" dirty="0" smtClean="0">
                <a:solidFill>
                  <a:srgbClr val="00B050"/>
                </a:solidFill>
              </a:rPr>
              <a:t>). </a:t>
            </a: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Example: </a:t>
            </a:r>
            <a:r>
              <a:rPr lang="en-US" sz="1800" dirty="0" err="1" smtClean="0">
                <a:solidFill>
                  <a:srgbClr val="00B050"/>
                </a:solidFill>
              </a:rPr>
              <a:t>GaAS</a:t>
            </a:r>
            <a:r>
              <a:rPr lang="en-US" sz="1800" dirty="0" smtClean="0">
                <a:solidFill>
                  <a:srgbClr val="00B050"/>
                </a:solidFill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</a:rPr>
              <a:t>GaAsP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/>
            <a:endParaRPr lang="en-IN" sz="1800" dirty="0" smtClean="0">
              <a:solidFill>
                <a:srgbClr val="00B050"/>
              </a:solidFill>
            </a:endParaRPr>
          </a:p>
          <a:p>
            <a:pPr algn="just"/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IN" sz="1800" dirty="0" smtClean="0">
              <a:solidFill>
                <a:srgbClr val="00B050"/>
              </a:solidFill>
            </a:endParaRP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For these semiconductors, conduction band minima and valence band maxima occurs at different value of momentum.</a:t>
            </a: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When e- from CB returns VB after changing its momentum is called indirect band gap semiconductors.  </a:t>
            </a: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E- changes its momentum by releasing phonon which is a heat particle. </a:t>
            </a:r>
          </a:p>
          <a:p>
            <a:pPr algn="just"/>
            <a:r>
              <a:rPr lang="en-US" sz="1800" dirty="0" smtClean="0">
                <a:solidFill>
                  <a:srgbClr val="00B050"/>
                </a:solidFill>
              </a:rPr>
              <a:t>Example: Si, Ge</a:t>
            </a:r>
          </a:p>
          <a:p>
            <a:pPr algn="just"/>
            <a:endParaRPr lang="en-IN" sz="1800" dirty="0" smtClean="0">
              <a:solidFill>
                <a:srgbClr val="00B050"/>
              </a:solidFill>
            </a:endParaRPr>
          </a:p>
          <a:p>
            <a:pPr algn="just"/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4848" y="358633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Indirect Band Gap Semiconductors-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441325" y="394543"/>
            <a:ext cx="8229600" cy="6048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Intrinsic Semiconductor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>
          <a:xfrm>
            <a:off x="0" y="3284984"/>
            <a:ext cx="5292080" cy="2732484"/>
          </a:xfrm>
          <a:noFill/>
        </p:spPr>
      </p:pic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331788" y="1047006"/>
            <a:ext cx="8259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perfect semiconductor crystal with no impurities or lattice defects is called an </a:t>
            </a:r>
            <a:r>
              <a:rPr lang="en-GB" altLang="en-US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intrinsic</a:t>
            </a: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semiconductor. 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319088" y="1788368"/>
            <a:ext cx="38036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 T=0 K                                    </a:t>
            </a:r>
          </a:p>
          <a:p>
            <a:pPr algn="just"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No charge carriers,                  Valence band is filled with electrons, Conduction band is empty</a:t>
            </a:r>
            <a:endParaRPr lang="en-US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4833938" y="1786781"/>
            <a:ext cx="3859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 T&gt;0                                    </a:t>
            </a:r>
          </a:p>
          <a:p>
            <a:pPr algn="just"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Electron-hole pairs are generated,</a:t>
            </a:r>
          </a:p>
          <a:p>
            <a:pPr algn="just">
              <a:spcBef>
                <a:spcPct val="50000"/>
              </a:spcBef>
            </a:pPr>
            <a:r>
              <a:rPr lang="en-GB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EHPs are the only charge carriers in </a:t>
            </a:r>
            <a:r>
              <a:rPr lang="en-GB" alt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intrinsic material</a:t>
            </a:r>
            <a:endParaRPr lang="en-US" altLang="en-US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5195888" y="3529856"/>
            <a:ext cx="39481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Since electron and holes are created in pairs – the electron concentration in conduction band, </a:t>
            </a:r>
            <a:r>
              <a:rPr lang="en-GB" altLang="en-US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(electron/cm</a:t>
            </a:r>
            <a:r>
              <a:rPr lang="en-GB" altLang="en-US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is equal to the concentration of holes in the valence band, </a:t>
            </a:r>
            <a:r>
              <a:rPr lang="en-GB" altLang="en-US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(holes/cm</a:t>
            </a:r>
            <a:r>
              <a:rPr lang="en-GB" altLang="en-US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Each of these intrinsic carrier concentrations is denoted  </a:t>
            </a:r>
            <a:r>
              <a:rPr lang="en-GB" altLang="en-US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i="1" baseline="-25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GB" altLang="en-US" i="1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alt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Thus for intrinsic materials </a:t>
            </a:r>
            <a:r>
              <a:rPr lang="en-GB" altLang="en-US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n=p=n</a:t>
            </a:r>
            <a:r>
              <a:rPr lang="en-GB" altLang="en-US" b="1" i="1" baseline="-25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b="1" i="1" baseline="300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233363" y="6093296"/>
            <a:ext cx="3933825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Electron-hole pairs in the covalent bonding model in the Si crystal.</a:t>
            </a:r>
            <a:endParaRPr lang="en-US" alt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5989"/>
            <a:ext cx="8818563" cy="576738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alt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 a given temperature there is a certain concentration of electron-hole pairs 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a steady state carrier concentration is maintained, there must be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recombination</a:t>
            </a:r>
            <a:r>
              <a:rPr lang="en-US" altLang="en-US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EHPs at the same rate at which they are generated.</a:t>
            </a:r>
          </a:p>
          <a:p>
            <a:pPr algn="just" eaLnBrk="1" hangingPunct="1"/>
            <a:endParaRPr lang="en-US" altLang="en-US" sz="1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Recombination occurs when an electron in the conduction band makes a transition to an empty state (hole) in the valence band, thus annihilating the pair.</a:t>
            </a:r>
          </a:p>
          <a:p>
            <a:pPr algn="just" eaLnBrk="1" hangingPunct="1"/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If we denote the generation rate of EHPs as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(EHP/cm</a:t>
            </a:r>
            <a:r>
              <a:rPr lang="en-US" altLang="en-US" sz="18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·s) and the recombination rate as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equilibrium requires that</a:t>
            </a:r>
            <a:endParaRPr lang="en-US" alt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	                </a:t>
            </a:r>
            <a:r>
              <a:rPr lang="en-US" altLang="en-US" sz="1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1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1800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hangingPunct="1">
              <a:buFontTx/>
              <a:buNone/>
            </a:pP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		      	         </a:t>
            </a: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Each of these rates is temperature dependent. </a:t>
            </a:r>
          </a:p>
          <a:p>
            <a:pPr lvl="1" algn="just">
              <a:buNone/>
            </a:pP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increases when the temperature is raised, and a new carrier concentration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is established such that the higher recombination rate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T)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just balances generation. </a:t>
            </a:r>
          </a:p>
          <a:p>
            <a:pPr algn="just" eaLnBrk="1" hangingPunct="1">
              <a:buNone/>
            </a:pP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41325" y="394543"/>
            <a:ext cx="8229600" cy="604838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Intrinsic Semiconductor…</a:t>
            </a:r>
            <a:endParaRPr lang="en-US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5989"/>
            <a:ext cx="8818563" cy="5767387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At any temperature, we can predict that the rate of recombination of electrons and holes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, is proportional to the equilibrium concentration of electrons 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and the concentration of holes </a:t>
            </a:r>
            <a:r>
              <a:rPr lang="en-US" altLang="en-US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1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1800" i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1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1800" i="1" baseline="-25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1800" i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just" eaLnBrk="1" hangingPunct="1"/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The factor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18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is a constant of proportionality which depends on the particular mechanism by which recombination takes place. </a:t>
            </a:r>
          </a:p>
          <a:p>
            <a:pPr algn="just" eaLnBrk="1" hangingPunct="1">
              <a:buNone/>
            </a:pPr>
            <a:endParaRPr lang="en-US" alt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41325" y="394543"/>
            <a:ext cx="8229600" cy="604838"/>
          </a:xfrm>
          <a:prstGeom prst="rect">
            <a:avLst/>
          </a:prstGeom>
        </p:spPr>
        <p:txBody>
          <a:bodyPr vert="horz" anchor="ctr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GB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Intrinsic Semiconductor…</a:t>
            </a:r>
            <a:endParaRPr lang="en-US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64440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 1,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1665</Words>
  <Application>Microsoft Office PowerPoint</Application>
  <PresentationFormat>On-screen Show (4:3)</PresentationFormat>
  <Paragraphs>163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Electrical Science-2 (15B11EC211)  Unit-4 Introduction to Semiconductor Lecture-2</vt:lpstr>
      <vt:lpstr>Outline of the module</vt:lpstr>
      <vt:lpstr>Today we will learn</vt:lpstr>
      <vt:lpstr>Direct and Indirect band gap semiconductor</vt:lpstr>
      <vt:lpstr>Direct and Indirect band gap semiconductor…</vt:lpstr>
      <vt:lpstr>Direct Band Gap Semiconductors-</vt:lpstr>
      <vt:lpstr>Intrinsic Semiconductor</vt:lpstr>
      <vt:lpstr>PowerPoint Presentation</vt:lpstr>
      <vt:lpstr>PowerPoint Presentation</vt:lpstr>
      <vt:lpstr>PowerPoint Presentation</vt:lpstr>
      <vt:lpstr>Extrinsic Semiconductor – donation of  electrons</vt:lpstr>
      <vt:lpstr>PowerPoint Presentation</vt:lpstr>
      <vt:lpstr>Extrinsic Material – acceptance of  electrons</vt:lpstr>
      <vt:lpstr>Donor and acceptors in covalent bonding model</vt:lpstr>
      <vt:lpstr>Donor and acceptors in covalent bonding model…</vt:lpstr>
      <vt:lpstr>Problems</vt:lpstr>
      <vt:lpstr>Solution-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Science-2 (15B11EC211)  Unit-4 Introduction to Semiconductor Lecture-1</dc:title>
  <dc:creator>Archana</dc:creator>
  <cp:lastModifiedBy>dell</cp:lastModifiedBy>
  <cp:revision>7</cp:revision>
  <dcterms:created xsi:type="dcterms:W3CDTF">2020-09-30T07:55:32Z</dcterms:created>
  <dcterms:modified xsi:type="dcterms:W3CDTF">2020-10-23T03:28:53Z</dcterms:modified>
</cp:coreProperties>
</file>