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3"/>
    <p:sldMasterId id="2147483656" r:id="rId4"/>
    <p:sldMasterId id="2147483658" r:id="rId5"/>
    <p:sldMasterId id="2147483660" r:id="rId6"/>
  </p:sldMasterIdLst>
  <p:notesMasterIdLst>
    <p:notesMasterId r:id="rId8"/>
  </p:notesMasterIdLst>
  <p:sldIdLst>
    <p:sldId id="256" r:id="rId7"/>
    <p:sldId id="257" r:id="rId9"/>
    <p:sldId id="258" r:id="rId10"/>
    <p:sldId id="260" r:id="rId11"/>
    <p:sldId id="261" r:id="rId12"/>
    <p:sldId id="262" r:id="rId13"/>
    <p:sldId id="263" r:id="rId14"/>
    <p:sldId id="264" r:id="rId15"/>
    <p:sldId id="265" r:id="rId16"/>
    <p:sldId id="267" r:id="rId17"/>
    <p:sldId id="268" r:id="rId18"/>
    <p:sldId id="269" r:id="rId19"/>
    <p:sldId id="270" r:id="rId20"/>
    <p:sldId id="271" r:id="rId21"/>
    <p:sldId id="272" r:id="rId22"/>
    <p:sldId id="273" r:id="rId23"/>
    <p:sldId id="279" r:id="rId24"/>
    <p:sldId id="280" r:id="rId25"/>
    <p:sldId id="281" r:id="rId26"/>
    <p:sldId id="282" r:id="rId27"/>
    <p:sldId id="283" r:id="rId28"/>
  </p:sldIdLst>
  <p:sldSz cx="9144000" cy="6858000" type="screen4x3"/>
  <p:notesSz cx="6858000" cy="9144000"/>
  <p:embeddedFontLst>
    <p:embeddedFont>
      <p:font typeface="Libre Franklin"/>
      <p:regular r:id="rId32"/>
    </p:embeddedFont>
    <p:embeddedFont>
      <p:font typeface="Libre Baskerville" panose="02000000000000000000"/>
      <p:regular r:id="rId33"/>
    </p:embeddedFont>
    <p:embeddedFont>
      <p:font typeface="Calibri" panose="020F0502020204030204"/>
      <p:regular r:id="rId34"/>
    </p:embeddedFont>
    <p:embeddedFont>
      <p:font typeface="Calibri" panose="020F0502020204030204" pitchFamily="3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928" autoAdjust="0"/>
  </p:normalViewPr>
  <p:slideViewPr>
    <p:cSldViewPr snapToGrid="0">
      <p:cViewPr varScale="1">
        <p:scale>
          <a:sx n="77" d="100"/>
          <a:sy n="77" d="100"/>
        </p:scale>
        <p:origin x="-176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7" name="Google Shape;20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3" name="Google Shape;21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4"/>
        <p:cNvGrpSpPr/>
        <p:nvPr/>
      </p:nvGrpSpPr>
      <p:grpSpPr>
        <a:xfrm>
          <a:off x="0" y="0"/>
          <a:ext cx="0" cy="0"/>
          <a:chOff x="0" y="0"/>
          <a:chExt cx="0" cy="0"/>
        </a:xfrm>
      </p:grpSpPr>
      <p:sp>
        <p:nvSpPr>
          <p:cNvPr id="225" name="Google Shape;22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6" name="Google Shape;22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2" name="Google Shape;23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
        <p:cNvGrpSpPr/>
        <p:nvPr/>
      </p:nvGrpSpPr>
      <p:grpSpPr>
        <a:xfrm>
          <a:off x="0" y="0"/>
          <a:ext cx="0" cy="0"/>
          <a:chOff x="0" y="0"/>
          <a:chExt cx="0" cy="0"/>
        </a:xfrm>
      </p:grpSpPr>
      <p:sp>
        <p:nvSpPr>
          <p:cNvPr id="237" name="Google Shape;23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8" name="Google Shape;23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7" name="Google Shape;13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1"/>
        <p:cNvGrpSpPr/>
        <p:nvPr/>
      </p:nvGrpSpPr>
      <p:grpSpPr>
        <a:xfrm>
          <a:off x="0" y="0"/>
          <a:ext cx="0" cy="0"/>
          <a:chOff x="0" y="0"/>
          <a:chExt cx="0" cy="0"/>
        </a:xfrm>
      </p:grpSpPr>
      <p:sp>
        <p:nvSpPr>
          <p:cNvPr id="142" name="Google Shape;14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3" name="Google Shape;14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5" name="Google Shape;15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2" name="Google Shape;16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It is important to keep in mind that employees will form a perception of the organization based on things they observe.  These opinions will affect their performance and job satisfaction so it is important to pay attention to organizational culture and its impact on employee outcomes.</a:t>
            </a:r>
            <a:endParaRPr lang="en-US"/>
          </a:p>
        </p:txBody>
      </p:sp>
      <p:sp>
        <p:nvSpPr>
          <p:cNvPr id="163" name="Google Shape;163;p6: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panose="020F0502020204030204"/>
              <a:buNone/>
            </a:pPr>
            <a:r>
              <a:rPr lang="en-US" sz="1200" b="0" i="0" u="none">
                <a:solidFill>
                  <a:srgbClr val="000000"/>
                </a:solidFill>
                <a:latin typeface="Calibri" panose="020F0502020204030204"/>
                <a:ea typeface="Calibri" panose="020F0502020204030204"/>
                <a:cs typeface="Calibri" panose="020F0502020204030204"/>
                <a:sym typeface="Calibri" panose="020F0502020204030204"/>
              </a:rPr>
              <a:t>(c) 2008 Prentice-Hall, All rights reserved.</a:t>
            </a:r>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n-US" sz="1200" b="0" i="0" u="none">
                <a:solidFill>
                  <a:srgbClr val="000000"/>
                </a:solidFill>
                <a:latin typeface="Calibri" panose="020F0502020204030204"/>
                <a:ea typeface="Calibri" panose="020F0502020204030204"/>
                <a:cs typeface="Calibri" panose="020F0502020204030204"/>
                <a:sym typeface="Calibri" panose="020F0502020204030204"/>
              </a:rPr>
            </a:fld>
            <a:endParaRPr lang="en-US" sz="1200" b="0" i="0" u="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9"/>
        <p:cNvGrpSpPr/>
        <p:nvPr/>
      </p:nvGrpSpPr>
      <p:grpSpPr>
        <a:xfrm>
          <a:off x="0" y="0"/>
          <a:ext cx="0" cy="0"/>
          <a:chOff x="0" y="0"/>
          <a:chExt cx="0" cy="0"/>
        </a:xfrm>
      </p:grpSpPr>
      <p:sp>
        <p:nvSpPr>
          <p:cNvPr id="170" name="Google Shape;1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1" name="Google Shape;1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0"/>
        <p:cNvGrpSpPr/>
        <p:nvPr/>
      </p:nvGrpSpPr>
      <p:grpSpPr>
        <a:xfrm>
          <a:off x="0" y="0"/>
          <a:ext cx="0" cy="0"/>
          <a:chOff x="0" y="0"/>
          <a:chExt cx="0" cy="0"/>
        </a:xfrm>
      </p:grpSpPr>
      <p:sp>
        <p:nvSpPr>
          <p:cNvPr id="21" name="Google Shape;21;p2"/>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2" name="Google Shape;22;p2"/>
          <p:cNvSpPr txBox="1">
            <a:spLocks noGrp="1"/>
          </p:cNvSpPr>
          <p:nvPr>
            <p:ph type="ctrTitle"/>
          </p:nvPr>
        </p:nvSpPr>
        <p:spPr>
          <a:xfrm>
            <a:off x="457200" y="1505930"/>
            <a:ext cx="82296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37" name="Google Shape;37;p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7"/>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a:spLocks noGrp="1"/>
          </p:cNvSpPr>
          <p:nvPr>
            <p:ph type="body" idx="1"/>
          </p:nvPr>
        </p:nvSpPr>
        <p:spPr>
          <a:xfrm>
            <a:off x="9144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panose="02000000000000000000"/>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64" name="Google Shape;64;p9"/>
          <p:cNvSpPr txBox="1">
            <a:spLocks noGrp="1"/>
          </p:cNvSpPr>
          <p:nvPr>
            <p:ph type="body" idx="2"/>
          </p:nvPr>
        </p:nvSpPr>
        <p:spPr>
          <a:xfrm>
            <a:off x="4953000" y="1447800"/>
            <a:ext cx="37338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75"/>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5"/>
              </a:spcBef>
              <a:spcAft>
                <a:spcPts val="0"/>
              </a:spcAft>
              <a:buSzPts val="1700"/>
              <a:buNone/>
              <a:defRPr sz="2000" b="1"/>
            </a:lvl2pPr>
            <a:lvl3pPr marL="1371600" lvl="2" indent="-228600" algn="l">
              <a:spcBef>
                <a:spcPts val="375"/>
              </a:spcBef>
              <a:spcAft>
                <a:spcPts val="0"/>
              </a:spcAft>
              <a:buSzPts val="1530"/>
              <a:buNone/>
              <a:defRPr sz="1800" b="1"/>
            </a:lvl3pPr>
            <a:lvl4pPr marL="1828800" lvl="3" indent="-228600" algn="l">
              <a:spcBef>
                <a:spcPts val="375"/>
              </a:spcBef>
              <a:spcAft>
                <a:spcPts val="0"/>
              </a:spcAft>
              <a:buSzPts val="1280"/>
              <a:buNone/>
              <a:defRPr sz="1600" b="1"/>
            </a:lvl4pPr>
            <a:lvl5pPr marL="2286000" lvl="4" indent="-228600" algn="l">
              <a:spcBef>
                <a:spcPts val="375"/>
              </a:spcBef>
              <a:spcAft>
                <a:spcPts val="0"/>
              </a:spcAft>
              <a:buSzPts val="1600"/>
              <a:buFont typeface="Libre Baskerville" panose="02000000000000000000"/>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65" name="Google Shape;65;p9"/>
          <p:cNvSpPr txBox="1">
            <a:spLocks noGrp="1"/>
          </p:cNvSpPr>
          <p:nvPr>
            <p:ph type="body" idx="3"/>
          </p:nvPr>
        </p:nvSpPr>
        <p:spPr>
          <a:xfrm>
            <a:off x="9144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66" name="Google Shape;66;p9"/>
          <p:cNvSpPr txBox="1">
            <a:spLocks noGrp="1"/>
          </p:cNvSpPr>
          <p:nvPr>
            <p:ph type="body" idx="4"/>
          </p:nvPr>
        </p:nvSpPr>
        <p:spPr>
          <a:xfrm>
            <a:off x="4953000" y="2247900"/>
            <a:ext cx="37338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67" name="Google Shape;67;p9"/>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a:spLocks noGrp="1"/>
          </p:cNvSpPr>
          <p:nvPr>
            <p:ph type="body" idx="1"/>
          </p:nvPr>
        </p:nvSpPr>
        <p:spPr>
          <a:xfrm>
            <a:off x="91440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73" name="Google Shape;73;p10"/>
          <p:cNvSpPr txBox="1">
            <a:spLocks noGrp="1"/>
          </p:cNvSpPr>
          <p:nvPr>
            <p:ph type="body" idx="2"/>
          </p:nvPr>
        </p:nvSpPr>
        <p:spPr>
          <a:xfrm>
            <a:off x="4933950" y="1447800"/>
            <a:ext cx="374904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74" name="Google Shape;74;p10"/>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722313" y="952500"/>
            <a:ext cx="77724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a:spLocks noGrp="1"/>
          </p:cNvSpPr>
          <p:nvPr>
            <p:ph type="body" idx="1"/>
          </p:nvPr>
        </p:nvSpPr>
        <p:spPr>
          <a:xfrm>
            <a:off x="722313" y="2547938"/>
            <a:ext cx="77724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2040"/>
              <a:buNone/>
              <a:defRPr sz="2400">
                <a:solidFill>
                  <a:srgbClr val="888888"/>
                </a:solidFill>
              </a:defRPr>
            </a:lvl1pPr>
            <a:lvl2pPr marL="914400" lvl="1" indent="-228600" algn="l">
              <a:spcBef>
                <a:spcPts val="375"/>
              </a:spcBef>
              <a:spcAft>
                <a:spcPts val="0"/>
              </a:spcAft>
              <a:buSzPts val="1530"/>
              <a:buNone/>
              <a:defRPr sz="1800">
                <a:solidFill>
                  <a:srgbClr val="888888"/>
                </a:solidFill>
              </a:defRPr>
            </a:lvl2pPr>
            <a:lvl3pPr marL="1371600" lvl="2" indent="-228600" algn="l">
              <a:spcBef>
                <a:spcPts val="375"/>
              </a:spcBef>
              <a:spcAft>
                <a:spcPts val="0"/>
              </a:spcAft>
              <a:buSzPts val="1360"/>
              <a:buNone/>
              <a:defRPr sz="1600">
                <a:solidFill>
                  <a:srgbClr val="888888"/>
                </a:solidFill>
              </a:defRPr>
            </a:lvl3pPr>
            <a:lvl4pPr marL="1828800" lvl="3" indent="-228600" algn="l">
              <a:spcBef>
                <a:spcPts val="375"/>
              </a:spcBef>
              <a:spcAft>
                <a:spcPts val="0"/>
              </a:spcAft>
              <a:buSzPts val="1120"/>
              <a:buNone/>
              <a:defRPr sz="1400">
                <a:solidFill>
                  <a:srgbClr val="888888"/>
                </a:solidFill>
              </a:defRPr>
            </a:lvl4pPr>
            <a:lvl5pPr marL="2286000" lvl="4" indent="-228600" algn="l">
              <a:spcBef>
                <a:spcPts val="375"/>
              </a:spcBef>
              <a:spcAft>
                <a:spcPts val="0"/>
              </a:spcAft>
              <a:buSzPts val="1400"/>
              <a:buFont typeface="Libre Baskerville" panose="02000000000000000000"/>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91" name="Google Shape;91;p12"/>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2"/>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914400" y="273050"/>
            <a:ext cx="77724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a:spLocks noGrp="1"/>
          </p:cNvSpPr>
          <p:nvPr>
            <p:ph type="body" idx="1"/>
          </p:nvPr>
        </p:nvSpPr>
        <p:spPr>
          <a:xfrm>
            <a:off x="914400" y="1600200"/>
            <a:ext cx="1905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530"/>
              <a:buNone/>
              <a:defRPr sz="1800"/>
            </a:lvl1pPr>
            <a:lvl2pPr marL="914400" lvl="1" indent="-228600" algn="l">
              <a:spcBef>
                <a:spcPts val="375"/>
              </a:spcBef>
              <a:spcAft>
                <a:spcPts val="0"/>
              </a:spcAft>
              <a:buSzPts val="1020"/>
              <a:buNone/>
              <a:defRPr sz="1200"/>
            </a:lvl2pPr>
            <a:lvl3pPr marL="1371600" lvl="2" indent="-228600" algn="l">
              <a:spcBef>
                <a:spcPts val="375"/>
              </a:spcBef>
              <a:spcAft>
                <a:spcPts val="0"/>
              </a:spcAft>
              <a:buSzPts val="850"/>
              <a:buNone/>
              <a:defRPr sz="1000"/>
            </a:lvl3pPr>
            <a:lvl4pPr marL="1828800" lvl="3" indent="-228600" algn="l">
              <a:spcBef>
                <a:spcPts val="375"/>
              </a:spcBef>
              <a:spcAft>
                <a:spcPts val="0"/>
              </a:spcAft>
              <a:buSzPts val="720"/>
              <a:buNone/>
              <a:defRPr sz="900"/>
            </a:lvl4pPr>
            <a:lvl5pPr marL="2286000" lvl="4" indent="-228600" algn="l">
              <a:spcBef>
                <a:spcPts val="375"/>
              </a:spcBef>
              <a:spcAft>
                <a:spcPts val="0"/>
              </a:spcAft>
              <a:buSzPts val="900"/>
              <a:buFont typeface="Libre Baskerville" panose="02000000000000000000"/>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107" name="Google Shape;107;p14"/>
          <p:cNvSpPr txBox="1">
            <a:spLocks noGrp="1"/>
          </p:cNvSpPr>
          <p:nvPr>
            <p:ph type="body" idx="2"/>
          </p:nvPr>
        </p:nvSpPr>
        <p:spPr>
          <a:xfrm>
            <a:off x="2971800" y="1600200"/>
            <a:ext cx="5715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75"/>
              </a:spcBef>
              <a:spcAft>
                <a:spcPts val="0"/>
              </a:spcAft>
              <a:buSzPts val="1530"/>
              <a:buChar char="⚫"/>
              <a:defRPr/>
            </a:lvl1pPr>
            <a:lvl2pPr marL="914400" lvl="1" indent="-325755" algn="l">
              <a:spcBef>
                <a:spcPts val="375"/>
              </a:spcBef>
              <a:spcAft>
                <a:spcPts val="0"/>
              </a:spcAft>
              <a:buSzPts val="1530"/>
              <a:buChar char="⚫"/>
              <a:defRPr/>
            </a:lvl2pPr>
            <a:lvl3pPr marL="1371600" lvl="2" indent="-325755" algn="l">
              <a:spcBef>
                <a:spcPts val="375"/>
              </a:spcBef>
              <a:spcAft>
                <a:spcPts val="0"/>
              </a:spcAft>
              <a:buSzPts val="1530"/>
              <a:buChar char="⚫"/>
              <a:defRPr/>
            </a:lvl3pPr>
            <a:lvl4pPr marL="1828800" lvl="3" indent="-320040" algn="l">
              <a:spcBef>
                <a:spcPts val="375"/>
              </a:spcBef>
              <a:spcAft>
                <a:spcPts val="0"/>
              </a:spcAft>
              <a:buSzPts val="1440"/>
              <a:buChar char="⚫"/>
              <a:defRPr/>
            </a:lvl4pPr>
            <a:lvl5pPr marL="2286000" lvl="4" indent="-342900" algn="l">
              <a:spcBef>
                <a:spcPts val="375"/>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108" name="Google Shape;108;p14"/>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122"/>
        <p:cNvGrpSpPr/>
        <p:nvPr/>
      </p:nvGrpSpPr>
      <p:grpSpPr>
        <a:xfrm>
          <a:off x="0" y="0"/>
          <a:ext cx="0" cy="0"/>
          <a:chOff x="0" y="0"/>
          <a:chExt cx="0" cy="0"/>
        </a:xfrm>
      </p:grpSpPr>
      <p:sp>
        <p:nvSpPr>
          <p:cNvPr id="123" name="Google Shape;123;p16"/>
          <p:cNvSpPr txBox="1">
            <a:spLocks noGrp="1"/>
          </p:cNvSpPr>
          <p:nvPr>
            <p:ph type="title"/>
          </p:nvPr>
        </p:nvSpPr>
        <p:spPr>
          <a:xfrm>
            <a:off x="914400" y="4900550"/>
            <a:ext cx="73152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6"/>
          <p:cNvSpPr txBox="1">
            <a:spLocks noGrp="1"/>
          </p:cNvSpPr>
          <p:nvPr>
            <p:ph type="body" idx="1"/>
          </p:nvPr>
        </p:nvSpPr>
        <p:spPr>
          <a:xfrm>
            <a:off x="914400" y="5445825"/>
            <a:ext cx="73152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75"/>
              </a:spcBef>
              <a:spcAft>
                <a:spcPts val="0"/>
              </a:spcAft>
              <a:buSzPts val="1360"/>
              <a:buFont typeface="Libre Baskerville" panose="02000000000000000000"/>
              <a:buNone/>
              <a:defRPr sz="1600"/>
            </a:lvl1pPr>
            <a:lvl2pPr marL="914400" lvl="1" indent="-293370" algn="l">
              <a:spcBef>
                <a:spcPts val="375"/>
              </a:spcBef>
              <a:spcAft>
                <a:spcPts val="0"/>
              </a:spcAft>
              <a:buSzPts val="1020"/>
              <a:buChar char="⚫"/>
              <a:defRPr sz="1200"/>
            </a:lvl2pPr>
            <a:lvl3pPr marL="1371600" lvl="2" indent="-282575" algn="l">
              <a:spcBef>
                <a:spcPts val="375"/>
              </a:spcBef>
              <a:spcAft>
                <a:spcPts val="0"/>
              </a:spcAft>
              <a:buSzPts val="850"/>
              <a:buChar char="⚫"/>
              <a:defRPr sz="1000"/>
            </a:lvl3pPr>
            <a:lvl4pPr marL="1828800" lvl="3" indent="-274320" algn="l">
              <a:spcBef>
                <a:spcPts val="375"/>
              </a:spcBef>
              <a:spcAft>
                <a:spcPts val="0"/>
              </a:spcAft>
              <a:buSzPts val="720"/>
              <a:buChar char="⚫"/>
              <a:defRPr sz="900"/>
            </a:lvl4pPr>
            <a:lvl5pPr marL="2286000" lvl="4" indent="-285750" algn="l">
              <a:spcBef>
                <a:spcPts val="375"/>
              </a:spcBef>
              <a:spcAft>
                <a:spcPts val="0"/>
              </a:spcAft>
              <a:buSzPts val="900"/>
              <a:buFont typeface="Libre Baskerville" panose="02000000000000000000"/>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p:txBody>
      </p:sp>
      <p:sp>
        <p:nvSpPr>
          <p:cNvPr id="125" name="Google Shape;125;p16"/>
          <p:cNvSpPr>
            <a:spLocks noGrp="1"/>
          </p:cNvSpPr>
          <p:nvPr>
            <p:ph type="pic" idx="2"/>
          </p:nvPr>
        </p:nvSpPr>
        <p:spPr>
          <a:xfrm>
            <a:off x="68308" y="66675"/>
            <a:ext cx="9001873"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
        <p:nvSpPr>
          <p:cNvPr id="126" name="Google Shape;126;p16"/>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400">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6"/>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6"/>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image" Target="../media/image1.jpeg"/><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 name="Google Shape;11;p1"/>
          <p:cNvSpPr/>
          <p:nvPr/>
        </p:nvSpPr>
        <p:spPr>
          <a:xfrm>
            <a:off x="65087" y="69850"/>
            <a:ext cx="9013825" cy="6691312"/>
          </a:xfrm>
          <a:prstGeom prst="roundRect">
            <a:avLst>
              <a:gd name="adj" fmla="val 1065"/>
            </a:avLst>
          </a:prstGeom>
          <a:blipFill rotWithShape="1">
            <a:blip r:embed="rId2"/>
            <a:stretch>
              <a:fillRect/>
            </a:stretch>
          </a:blip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2" name="Google Shape;12;p1"/>
          <p:cNvSpPr txBox="1"/>
          <p:nvPr/>
        </p:nvSpPr>
        <p:spPr>
          <a:xfrm>
            <a:off x="63500" y="1449387"/>
            <a:ext cx="9020175" cy="15271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3" name="Google Shape;13;p1"/>
          <p:cNvSpPr txBox="1"/>
          <p:nvPr/>
        </p:nvSpPr>
        <p:spPr>
          <a:xfrm>
            <a:off x="63500" y="1397000"/>
            <a:ext cx="9020175" cy="120650"/>
          </a:xfrm>
          <a:prstGeom prst="rect">
            <a:avLst/>
          </a:prstGeom>
          <a:solidFill>
            <a:srgbClr val="E6B1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4" name="Google Shape;14;p1"/>
          <p:cNvSpPr txBox="1"/>
          <p:nvPr/>
        </p:nvSpPr>
        <p:spPr>
          <a:xfrm>
            <a:off x="63500" y="2976562"/>
            <a:ext cx="9020175" cy="111125"/>
          </a:xfrm>
          <a:prstGeom prst="rect">
            <a:avLst/>
          </a:prstGeom>
          <a:solidFill>
            <a:srgbClr val="91848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5" name="Google Shape;15;p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p:txBody>
      </p:sp>
      <p:sp>
        <p:nvSpPr>
          <p:cNvPr id="16" name="Google Shape;16;p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7" name="Google Shape;17;p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1"/>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9" name="Google Shape;19;p1"/>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
        <p:cNvGrpSpPr/>
        <p:nvPr/>
      </p:nvGrpSpPr>
      <p:grpSpPr>
        <a:xfrm>
          <a:off x="0" y="0"/>
          <a:ext cx="0" cy="0"/>
          <a:chOff x="0" y="0"/>
          <a:chExt cx="0" cy="0"/>
        </a:xfrm>
      </p:grpSpPr>
      <p:sp>
        <p:nvSpPr>
          <p:cNvPr id="27" name="Google Shape;27;p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8" name="Google Shape;28;p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29" name="Google Shape;29;p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p:txBody>
      </p:sp>
      <p:sp>
        <p:nvSpPr>
          <p:cNvPr id="30" name="Google Shape;30;p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31" name="Google Shape;31;p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2" name="Google Shape;32;p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33" name="Google Shape;33;p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Shape 77"/>
        <p:cNvGrpSpPr/>
        <p:nvPr/>
      </p:nvGrpSpPr>
      <p:grpSpPr>
        <a:xfrm>
          <a:off x="0" y="0"/>
          <a:ext cx="0" cy="0"/>
          <a:chOff x="0" y="0"/>
          <a:chExt cx="0" cy="0"/>
        </a:xfrm>
      </p:grpSpPr>
      <p:sp>
        <p:nvSpPr>
          <p:cNvPr id="78" name="Google Shape;78;p11"/>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79" name="Google Shape;79;p11"/>
          <p:cNvSpPr/>
          <p:nvPr/>
        </p:nvSpPr>
        <p:spPr>
          <a:xfrm>
            <a:off x="65313" y="69755"/>
            <a:ext cx="9013372" cy="6692201"/>
          </a:xfrm>
          <a:prstGeom prst="roundRect">
            <a:avLst>
              <a:gd name="adj" fmla="val 4929"/>
            </a:avLst>
          </a:prstGeom>
          <a:blipFill rotWithShape="1">
            <a:blip r:embed="rId2"/>
            <a:stretch>
              <a:fillRect/>
            </a:stretch>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20204"/>
              <a:buNone/>
            </a:pPr>
            <a:endParaRPr sz="1800" b="0" i="0" u="none" strike="noStrike" cap="none">
              <a:solidFill>
                <a:srgbClr val="FFFFFF"/>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80" name="Google Shape;80;p11"/>
          <p:cNvSpPr txBox="1"/>
          <p:nvPr/>
        </p:nvSpPr>
        <p:spPr>
          <a:xfrm rot="10800000" flipH="1">
            <a:off x="69850" y="2376487"/>
            <a:ext cx="901382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1" name="Google Shape;81;p11"/>
          <p:cNvSpPr txBox="1"/>
          <p:nvPr/>
        </p:nvSpPr>
        <p:spPr>
          <a:xfrm>
            <a:off x="69850" y="2341562"/>
            <a:ext cx="9013825" cy="46037"/>
          </a:xfrm>
          <a:prstGeom prst="rect">
            <a:avLst/>
          </a:prstGeom>
          <a:solidFill>
            <a:srgbClr val="E6B1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2" name="Google Shape;82;p11"/>
          <p:cNvSpPr txBox="1"/>
          <p:nvPr/>
        </p:nvSpPr>
        <p:spPr>
          <a:xfrm>
            <a:off x="68262" y="2468562"/>
            <a:ext cx="9015412" cy="46037"/>
          </a:xfrm>
          <a:prstGeom prst="rect">
            <a:avLst/>
          </a:prstGeom>
          <a:solidFill>
            <a:srgbClr val="91848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83" name="Google Shape;83;p11"/>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p:txBody>
      </p:sp>
      <p:sp>
        <p:nvSpPr>
          <p:cNvPr id="84" name="Google Shape;84;p11"/>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85" name="Google Shape;85;p11"/>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6" name="Google Shape;86;p11"/>
          <p:cNvSpPr txBox="1">
            <a:spLocks noGrp="1"/>
          </p:cNvSpPr>
          <p:nvPr>
            <p:ph type="ftr" idx="11"/>
          </p:nvPr>
        </p:nvSpPr>
        <p:spPr>
          <a:xfrm>
            <a:off x="800100" y="6172200"/>
            <a:ext cx="40005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7" name="Google Shape;87;p11"/>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6" name="Google Shape;96;p1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7" name="Google Shape;97;p13"/>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8" name="Google Shape;98;p13"/>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99" name="Google Shape;99;p13"/>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p:txBody>
      </p:sp>
      <p:sp>
        <p:nvSpPr>
          <p:cNvPr id="100" name="Google Shape;100;p13"/>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01" name="Google Shape;101;p13"/>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2" name="Google Shape;102;p13"/>
          <p:cNvSpPr txBox="1">
            <a:spLocks noGrp="1"/>
          </p:cNvSpPr>
          <p:nvPr>
            <p:ph type="ftr" idx="11"/>
          </p:nvPr>
        </p:nvSpPr>
        <p:spPr>
          <a:xfrm>
            <a:off x="914400" y="6172200"/>
            <a:ext cx="39624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3" name="Google Shape;103;p13"/>
          <p:cNvSpPr>
            <a:spLocks noGrp="1"/>
          </p:cNvSpPr>
          <p:nvPr>
            <p:ph type="sldNum" idx="12"/>
          </p:nvPr>
        </p:nvSpPr>
        <p:spPr>
          <a:xfrm>
            <a:off x="146050" y="6210300"/>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5"/>
          <p:cNvSpPr txBox="1"/>
          <p:nvPr/>
        </p:nvSpPr>
        <p:spPr>
          <a:xfrm>
            <a:off x="0" y="0"/>
            <a:ext cx="9144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3" name="Google Shape;113;p15"/>
          <p:cNvSpPr/>
          <p:nvPr/>
        </p:nvSpPr>
        <p:spPr>
          <a:xfrm>
            <a:off x="63500" y="69850"/>
            <a:ext cx="901382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4" name="Google Shape;114;p15"/>
          <p:cNvSpPr txBox="1"/>
          <p:nvPr/>
        </p:nvSpPr>
        <p:spPr>
          <a:xfrm rot="10800000" flipH="1">
            <a:off x="68262" y="4683125"/>
            <a:ext cx="9007475" cy="920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5" name="Google Shape;115;p15"/>
          <p:cNvSpPr txBox="1"/>
          <p:nvPr/>
        </p:nvSpPr>
        <p:spPr>
          <a:xfrm>
            <a:off x="68262" y="4649787"/>
            <a:ext cx="9007475" cy="46037"/>
          </a:xfrm>
          <a:prstGeom prst="rect">
            <a:avLst/>
          </a:prstGeom>
          <a:solidFill>
            <a:srgbClr val="E6B1A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6" name="Google Shape;116;p15"/>
          <p:cNvSpPr txBox="1"/>
          <p:nvPr/>
        </p:nvSpPr>
        <p:spPr>
          <a:xfrm>
            <a:off x="68262" y="4773612"/>
            <a:ext cx="9007475" cy="47625"/>
          </a:xfrm>
          <a:prstGeom prst="rect">
            <a:avLst/>
          </a:prstGeom>
          <a:solidFill>
            <a:srgbClr val="91848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panose="020B0604020202020204"/>
              <a:ea typeface="Arial" panose="020B0604020202020204"/>
              <a:cs typeface="Arial" panose="020B0604020202020204"/>
              <a:sym typeface="Arial" panose="020B0604020202020204"/>
            </a:endParaRPr>
          </a:p>
        </p:txBody>
      </p:sp>
      <p:sp>
        <p:nvSpPr>
          <p:cNvPr id="117" name="Google Shape;117;p15"/>
          <p:cNvSpPr txBox="1">
            <a:spLocks noGrp="1"/>
          </p:cNvSpPr>
          <p:nvPr>
            <p:ph type="title"/>
          </p:nvPr>
        </p:nvSpPr>
        <p:spPr>
          <a:xfrm>
            <a:off x="914400" y="274637"/>
            <a:ext cx="77724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2pPr>
            <a:lvl3pPr marR="0" lvl="2"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3pPr>
            <a:lvl4pPr marR="0" lvl="3"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4pPr>
            <a:lvl5pPr marR="0" lvl="4"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5pPr>
            <a:lvl6pPr marR="0" lvl="5"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6pPr>
            <a:lvl7pPr marR="0" lvl="6"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7pPr>
            <a:lvl8pPr marR="0" lvl="7"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8pPr>
            <a:lvl9pPr marR="0" lvl="8" algn="l" rtl="0">
              <a:spcBef>
                <a:spcPts val="0"/>
              </a:spcBef>
              <a:spcAft>
                <a:spcPts val="0"/>
              </a:spcAft>
              <a:buSzPts val="1400"/>
              <a:buNone/>
              <a:defRPr sz="4000" b="0" i="0" u="none" strike="noStrike" cap="none">
                <a:solidFill>
                  <a:schemeClr val="dk2"/>
                </a:solidFill>
                <a:latin typeface="Libre Franklin"/>
                <a:ea typeface="Libre Franklin"/>
                <a:cs typeface="Libre Franklin"/>
                <a:sym typeface="Libre Franklin"/>
              </a:defRPr>
            </a:lvl9pPr>
          </a:lstStyle>
          <a:p/>
        </p:txBody>
      </p:sp>
      <p:sp>
        <p:nvSpPr>
          <p:cNvPr id="118" name="Google Shape;118;p15"/>
          <p:cNvSpPr txBox="1">
            <a:spLocks noGrp="1"/>
          </p:cNvSpPr>
          <p:nvPr>
            <p:ph type="body" idx="1"/>
          </p:nvPr>
        </p:nvSpPr>
        <p:spPr>
          <a:xfrm>
            <a:off x="914400" y="1447800"/>
            <a:ext cx="77724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75"/>
              </a:spcBef>
              <a:spcAft>
                <a:spcPts val="0"/>
              </a:spcAft>
              <a:buClr>
                <a:schemeClr val="accent1"/>
              </a:buClr>
              <a:buSzPts val="2210"/>
              <a:buFont typeface="Noto Sans Symbols"/>
              <a:buChar char="⚫"/>
              <a:defRPr sz="2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1pPr>
            <a:lvl2pPr marL="914400" marR="0" lvl="1" indent="-358140" algn="l" rtl="0">
              <a:spcBef>
                <a:spcPts val="375"/>
              </a:spcBef>
              <a:spcAft>
                <a:spcPts val="0"/>
              </a:spcAft>
              <a:buClr>
                <a:schemeClr val="accent2"/>
              </a:buClr>
              <a:buSzPts val="2040"/>
              <a:buFont typeface="Noto Sans Symbols"/>
              <a:buChar char="⚫"/>
              <a:def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2pPr>
            <a:lvl3pPr marL="1371600" marR="0" lvl="2" indent="-336550" algn="l" rtl="0">
              <a:spcBef>
                <a:spcPts val="375"/>
              </a:spcBef>
              <a:spcAft>
                <a:spcPts val="0"/>
              </a:spcAft>
              <a:buClr>
                <a:srgbClr val="E6B1AB"/>
              </a:buClr>
              <a:buSzPts val="17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3pPr>
            <a:lvl4pPr marL="1828800" marR="0" lvl="3" indent="-330200" algn="l" rtl="0">
              <a:spcBef>
                <a:spcPts val="375"/>
              </a:spcBef>
              <a:spcAft>
                <a:spcPts val="0"/>
              </a:spcAft>
              <a:buClr>
                <a:srgbClr val="A28E6A"/>
              </a:buClr>
              <a:buSzPts val="1600"/>
              <a:buFont typeface="Noto Sans Symbols"/>
              <a:buChar char="⚫"/>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4pPr>
            <a:lvl5pPr marL="2286000" marR="0" lvl="4" indent="-355600" algn="l" rtl="0">
              <a:spcBef>
                <a:spcPts val="375"/>
              </a:spcBef>
              <a:spcAft>
                <a:spcPts val="0"/>
              </a:spcAft>
              <a:buClr>
                <a:srgbClr val="A28E6A"/>
              </a:buClr>
              <a:buSzPts val="2000"/>
              <a:buFont typeface="Libre Baskerville" panose="02000000000000000000"/>
              <a:buChar char="o"/>
              <a:defRPr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5pPr>
            <a:lvl6pPr marL="2743200" marR="0" lvl="5" indent="-342900" algn="l" rtl="0">
              <a:spcBef>
                <a:spcPts val="370"/>
              </a:spcBef>
              <a:spcAft>
                <a:spcPts val="0"/>
              </a:spcAft>
              <a:buClr>
                <a:schemeClr val="accent3"/>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6pPr>
            <a:lvl7pPr marL="3200400" marR="0" lvl="6" indent="-342900" algn="l" rtl="0">
              <a:spcBef>
                <a:spcPts val="370"/>
              </a:spcBef>
              <a:spcAft>
                <a:spcPts val="0"/>
              </a:spcAft>
              <a:buClr>
                <a:schemeClr val="accent2"/>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7pPr>
            <a:lvl8pPr marL="3657600" marR="0" lvl="7" indent="-342900" algn="l" rtl="0">
              <a:spcBef>
                <a:spcPts val="370"/>
              </a:spcBef>
              <a:spcAft>
                <a:spcPts val="0"/>
              </a:spcAft>
              <a:buClr>
                <a:srgbClr val="E6AF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8pPr>
            <a:lvl9pPr marL="4114800" marR="0" lvl="8" indent="-342900" algn="l" rtl="0">
              <a:spcBef>
                <a:spcPts val="370"/>
              </a:spcBef>
              <a:spcAft>
                <a:spcPts val="0"/>
              </a:spcAft>
              <a:buClr>
                <a:srgbClr val="CAABA9"/>
              </a:buClr>
              <a:buSzPts val="1800"/>
              <a:buFont typeface="Libre Baskerville" panose="02000000000000000000"/>
              <a:buChar char="•"/>
              <a:defRPr sz="18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defRPr>
            </a:lvl9pPr>
          </a:lstStyle>
          <a:p/>
        </p:txBody>
      </p:sp>
      <p:sp>
        <p:nvSpPr>
          <p:cNvPr id="119" name="Google Shape;119;p15"/>
          <p:cNvSpPr txBox="1">
            <a:spLocks noGrp="1"/>
          </p:cNvSpPr>
          <p:nvPr>
            <p:ph type="dt" idx="10"/>
          </p:nvPr>
        </p:nvSpPr>
        <p:spPr>
          <a:xfrm>
            <a:off x="6172200" y="6191250"/>
            <a:ext cx="2476500" cy="47625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400" b="0"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0" name="Google Shape;120;p15"/>
          <p:cNvSpPr txBox="1">
            <a:spLocks noGrp="1"/>
          </p:cNvSpPr>
          <p:nvPr>
            <p:ph type="ftr" idx="11"/>
          </p:nvPr>
        </p:nvSpPr>
        <p:spPr>
          <a:xfrm>
            <a:off x="914400" y="6172200"/>
            <a:ext cx="3886200" cy="457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1" name="Google Shape;121;p15"/>
          <p:cNvSpPr>
            <a:spLocks noGrp="1"/>
          </p:cNvSpPr>
          <p:nvPr>
            <p:ph type="sldNum" idx="12"/>
          </p:nvPr>
        </p:nvSpPr>
        <p:spPr>
          <a:xfrm>
            <a:off x="146050" y="6208712"/>
            <a:ext cx="4572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subTitle" idx="1"/>
          </p:nvPr>
        </p:nvSpPr>
        <p:spPr>
          <a:xfrm>
            <a:off x="1295400" y="3200400"/>
            <a:ext cx="6400800" cy="1600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210"/>
              <a:buNone/>
            </a:pPr>
            <a:endParaRPr sz="2600">
              <a:solidFill>
                <a:schemeClr val="dk2"/>
              </a:solidFill>
            </a:endParaRPr>
          </a:p>
        </p:txBody>
      </p:sp>
      <p:sp>
        <p:nvSpPr>
          <p:cNvPr id="134" name="Google Shape;134;p17"/>
          <p:cNvSpPr txBox="1">
            <a:spLocks noGrp="1"/>
          </p:cNvSpPr>
          <p:nvPr>
            <p:ph type="ctrTitle"/>
          </p:nvPr>
        </p:nvSpPr>
        <p:spPr>
          <a:xfrm>
            <a:off x="685800" y="1524000"/>
            <a:ext cx="7772400" cy="1600200"/>
          </a:xfrm>
          <a:prstGeom prst="rect">
            <a:avLst/>
          </a:prstGeom>
          <a:noFill/>
          <a:ln>
            <a:noFill/>
          </a:ln>
        </p:spPr>
        <p:txBody>
          <a:bodyPr spcFirstLastPara="1" wrap="square" lIns="91425" tIns="45700" rIns="91425" bIns="91425" anchor="ctr" anchorCtr="0">
            <a:noAutofit/>
          </a:bodyPr>
          <a:lstStyle/>
          <a:p>
            <a:pPr marL="0" lvl="0" indent="0" algn="ctr" rtl="0">
              <a:lnSpc>
                <a:spcPct val="100000"/>
              </a:lnSpc>
              <a:spcBef>
                <a:spcPts val="0"/>
              </a:spcBef>
              <a:spcAft>
                <a:spcPts val="0"/>
              </a:spcAft>
              <a:buClr>
                <a:srgbClr val="FFFFFF"/>
              </a:buClr>
              <a:buSzPts val="4000"/>
              <a:buFont typeface="Libre Franklin"/>
              <a:buNone/>
            </a:pPr>
            <a:r>
              <a:rPr lang="en-US" sz="4000" b="0" i="0" u="none">
                <a:solidFill>
                  <a:srgbClr val="FFFFFF"/>
                </a:solidFill>
                <a:latin typeface="Libre Franklin"/>
                <a:ea typeface="Libre Franklin"/>
                <a:cs typeface="Libre Franklin"/>
                <a:sym typeface="Libre Franklin"/>
              </a:rPr>
              <a:t>Organizational Culture</a:t>
            </a:r>
            <a:endParaRPr lang="en-US" sz="4000" b="0" i="0" u="none">
              <a:solidFill>
                <a:srgbClr val="FFFFFF"/>
              </a:solidFill>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a:spLocks noGrp="1"/>
          </p:cNvSpPr>
          <p:nvPr>
            <p:ph type="title"/>
          </p:nvPr>
        </p:nvSpPr>
        <p:spPr>
          <a:xfrm>
            <a:off x="79375" y="117475"/>
            <a:ext cx="8458200" cy="67183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28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How Culture Begins</a:t>
            </a:r>
            <a:endParaRPr lang="en-US" sz="28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04" name="Google Shape;204;p28"/>
          <p:cNvSpPr txBox="1">
            <a:spLocks noGrp="1"/>
          </p:cNvSpPr>
          <p:nvPr>
            <p:ph type="body" idx="1"/>
          </p:nvPr>
        </p:nvSpPr>
        <p:spPr>
          <a:xfrm>
            <a:off x="381000" y="1447800"/>
            <a:ext cx="8458200" cy="4724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Stems from the actions of the founders:</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1400"/>
              </a:spcBef>
              <a:spcAft>
                <a:spcPts val="0"/>
              </a:spcAft>
              <a:buClr>
                <a:schemeClr val="accent2"/>
              </a:buClr>
              <a:buSzPts val="238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Founders hire and keep only employees who </a:t>
            </a: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think and feel the same way they do.</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1400"/>
              </a:spcBef>
              <a:spcAft>
                <a:spcPts val="0"/>
              </a:spcAft>
              <a:buClr>
                <a:schemeClr val="accent2"/>
              </a:buClr>
              <a:buSzPts val="238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Founders </a:t>
            </a: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indoctrinate and socialize these employees </a:t>
            </a: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their way of thinking and feeling.</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1400"/>
              </a:spcBef>
              <a:spcAft>
                <a:spcPts val="0"/>
              </a:spcAft>
              <a:buClr>
                <a:schemeClr val="accent2"/>
              </a:buClr>
              <a:buSzPts val="238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founders’ </a:t>
            </a: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own behavior acts as a role model </a:t>
            </a: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that encourages employees to identify with them and thereby internalize their beliefs, values, and assumptions.</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121920" algn="l" rtl="0">
              <a:spcBef>
                <a:spcPts val="575"/>
              </a:spcBef>
              <a:spcAft>
                <a:spcPts val="0"/>
              </a:spcAft>
              <a:buClr>
                <a:schemeClr val="accent1"/>
              </a:buClr>
              <a:buSzPts val="2380"/>
              <a:buFont typeface="Noto Sans Symbols"/>
              <a:buNone/>
            </a:pPr>
            <a:endPara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a:spLocks noGrp="1"/>
          </p:cNvSpPr>
          <p:nvPr>
            <p:ph type="title"/>
          </p:nvPr>
        </p:nvSpPr>
        <p:spPr>
          <a:xfrm>
            <a:off x="304800" y="274637"/>
            <a:ext cx="83820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Keeping Culture Alive</a:t>
            </a:r>
            <a:endPar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10" name="Google Shape;210;p29"/>
          <p:cNvSpPr txBox="1">
            <a:spLocks noGrp="1"/>
          </p:cNvSpPr>
          <p:nvPr>
            <p:ph type="body" idx="1"/>
          </p:nvPr>
        </p:nvSpPr>
        <p:spPr>
          <a:xfrm>
            <a:off x="0" y="1447800"/>
            <a:ext cx="9144000" cy="5410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Selection</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1" indent="0" algn="l" rtl="0">
              <a:lnSpc>
                <a:spcPct val="100000"/>
              </a:lnSpc>
              <a:spcBef>
                <a:spcPts val="0"/>
              </a:spcBef>
              <a:spcAft>
                <a:spcPts val="0"/>
              </a:spcAft>
              <a:buClr>
                <a:schemeClr val="accent1"/>
              </a:buClr>
              <a:buSzPts val="2380"/>
              <a:buFont typeface="Noto Sans Symbols"/>
              <a:buNone/>
            </a:pPr>
            <a:r>
              <a:rPr lang="en-IN" altLang="en-US" sz="2800">
                <a:latin typeface="Times New Roman" panose="02020603050405020304"/>
                <a:ea typeface="Times New Roman" panose="02020603050405020304"/>
                <a:cs typeface="Times New Roman" panose="02020603050405020304"/>
                <a:sym typeface="Times New Roman" panose="02020603050405020304"/>
              </a:rPr>
              <a:t>    </a:t>
            </a:r>
            <a:r>
              <a:rPr lang="en-US" sz="2800">
                <a:latin typeface="Times New Roman" panose="02020603050405020304"/>
                <a:ea typeface="Times New Roman" panose="02020603050405020304"/>
                <a:cs typeface="Times New Roman" panose="02020603050405020304"/>
                <a:sym typeface="Times New Roman" panose="02020603050405020304"/>
              </a:rPr>
              <a:t>Founders hire and keep only employees who </a:t>
            </a:r>
            <a:r>
              <a:rPr lang="en-US" sz="2800" b="1">
                <a:latin typeface="Times New Roman" panose="02020603050405020304"/>
                <a:ea typeface="Times New Roman" panose="02020603050405020304"/>
                <a:cs typeface="Times New Roman" panose="02020603050405020304"/>
                <a:sym typeface="Times New Roman" panose="02020603050405020304"/>
              </a:rPr>
              <a:t>think and feel </a:t>
            </a:r>
            <a:r>
              <a:rPr lang="en-IN" altLang="en-US" sz="2800" b="1">
                <a:latin typeface="Times New Roman" panose="02020603050405020304"/>
                <a:ea typeface="Times New Roman" panose="02020603050405020304"/>
                <a:cs typeface="Times New Roman" panose="02020603050405020304"/>
                <a:sym typeface="Times New Roman" panose="02020603050405020304"/>
              </a:rPr>
              <a:t>         </a:t>
            </a:r>
            <a:r>
              <a:rPr lang="en-US" sz="2800" b="1">
                <a:latin typeface="Times New Roman" panose="02020603050405020304"/>
                <a:ea typeface="Times New Roman" panose="02020603050405020304"/>
                <a:cs typeface="Times New Roman" panose="02020603050405020304"/>
                <a:sym typeface="Times New Roman" panose="02020603050405020304"/>
              </a:rPr>
              <a:t>the same way they do.</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Provides information to candidates about the organization</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Top Management</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Senior executives help establish behavioral norms that are adopted by the organization</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Socialization</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process that helps new employees adapt to the organization’s culture</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381000" y="274637"/>
            <a:ext cx="83058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1"/>
              </a:buClr>
              <a:buSzPts val="4000"/>
              <a:buFont typeface="Libre Baskerville" panose="02000000000000000000"/>
              <a:buNone/>
            </a:pPr>
            <a:r>
              <a:rPr lang="en-US" sz="4000" b="1"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How Organizational Cultures Form</a:t>
            </a:r>
            <a:endParaRPr lang="en-US" sz="4000" b="1"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pic>
        <p:nvPicPr>
          <p:cNvPr id="216" name="Google Shape;216;p30"/>
          <p:cNvPicPr preferRelativeResize="0">
            <a:picLocks noGrp="1"/>
          </p:cNvPicPr>
          <p:nvPr>
            <p:ph type="body" idx="1"/>
          </p:nvPr>
        </p:nvPicPr>
        <p:blipFill rotWithShape="1">
          <a:blip r:embed="rId1"/>
          <a:srcRect/>
          <a:stretch>
            <a:fillRect/>
          </a:stretch>
        </p:blipFill>
        <p:spPr>
          <a:xfrm>
            <a:off x="652462" y="2995612"/>
            <a:ext cx="7839075" cy="2085975"/>
          </a:xfrm>
          <a:prstGeom prst="rect">
            <a:avLst/>
          </a:prstGeom>
          <a:noFill/>
          <a:ln>
            <a:noFill/>
          </a:ln>
        </p:spPr>
      </p:pic>
      <p:sp>
        <p:nvSpPr>
          <p:cNvPr id="217" name="Google Shape;217;p30"/>
          <p:cNvSpPr txBox="1"/>
          <p:nvPr/>
        </p:nvSpPr>
        <p:spPr>
          <a:xfrm>
            <a:off x="685800" y="1600200"/>
            <a:ext cx="7772400" cy="1384300"/>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chemeClr val="dk1"/>
              </a:buClr>
              <a:buSzPts val="2800"/>
              <a:buFont typeface="Arial" panose="020B0604020202020204"/>
              <a:buChar char="•"/>
            </a:pPr>
            <a:r>
              <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Organizational cultures are derived from the founder</a:t>
            </a:r>
            <a:endPar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177800" algn="l" rtl="0">
              <a:lnSpc>
                <a:spcPct val="100000"/>
              </a:lnSpc>
              <a:spcBef>
                <a:spcPts val="0"/>
              </a:spcBef>
              <a:spcAft>
                <a:spcPts val="0"/>
              </a:spcAft>
              <a:buClr>
                <a:schemeClr val="dk1"/>
              </a:buClr>
              <a:buSzPts val="2800"/>
              <a:buFont typeface="Arial" panose="020B0604020202020204"/>
              <a:buChar char="•"/>
            </a:pPr>
            <a:r>
              <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They are sustained through managerial action</a:t>
            </a:r>
            <a:endParaRPr lang="en-US" sz="28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304800" y="274637"/>
            <a:ext cx="83820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Stages in the Socialization Process</a:t>
            </a:r>
            <a:endPar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23" name="Google Shape;223;p31"/>
          <p:cNvSpPr txBox="1">
            <a:spLocks noGrp="1"/>
          </p:cNvSpPr>
          <p:nvPr>
            <p:ph type="body" idx="1"/>
          </p:nvPr>
        </p:nvSpPr>
        <p:spPr>
          <a:xfrm>
            <a:off x="370703" y="1151238"/>
            <a:ext cx="8229600" cy="5029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550"/>
              <a:buFont typeface="Noto Sans Symbols"/>
              <a:buChar char="⚫"/>
            </a:pPr>
            <a:r>
              <a:rPr lang="en-US" sz="3000" b="1" i="0" u="none" dirty="0" err="1">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Prearrival</a:t>
            </a:r>
            <a:endParaRPr lang="en-US" sz="3000" b="1" i="0" u="none" dirty="0" err="1">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547370" marR="0" lvl="1" indent="-228600" algn="l" rtl="0">
              <a:lnSpc>
                <a:spcPct val="100000"/>
              </a:lnSpc>
              <a:spcBef>
                <a:spcPts val="300"/>
              </a:spcBef>
              <a:spcAft>
                <a:spcPts val="0"/>
              </a:spcAft>
              <a:buClr>
                <a:schemeClr val="accent2"/>
              </a:buClr>
              <a:buSzPts val="2550"/>
              <a:buFont typeface="Noto Sans Symbols"/>
              <a:buNone/>
            </a:pPr>
            <a:r>
              <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The period of learning prior to a new employee joining the organization</a:t>
            </a:r>
            <a:endPar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273050" algn="l" rtl="0">
              <a:lnSpc>
                <a:spcPct val="100000"/>
              </a:lnSpc>
              <a:spcBef>
                <a:spcPts val="500"/>
              </a:spcBef>
              <a:spcAft>
                <a:spcPts val="0"/>
              </a:spcAft>
              <a:buClr>
                <a:schemeClr val="accent1"/>
              </a:buClr>
              <a:buSzPts val="2550"/>
              <a:buFont typeface="Noto Sans Symbols"/>
              <a:buChar char="⚫"/>
            </a:pPr>
            <a:r>
              <a:rPr lang="en-US" sz="3000" b="1" i="0" u="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Encounter</a:t>
            </a:r>
            <a:endParaRPr lang="en-US" sz="3000" b="1" i="0" u="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547370" marR="0" lvl="1" indent="-228600" algn="l" rtl="0">
              <a:lnSpc>
                <a:spcPct val="100000"/>
              </a:lnSpc>
              <a:spcBef>
                <a:spcPts val="300"/>
              </a:spcBef>
              <a:spcAft>
                <a:spcPts val="0"/>
              </a:spcAft>
              <a:buClr>
                <a:schemeClr val="accent2"/>
              </a:buClr>
              <a:buSzPts val="2550"/>
              <a:buFont typeface="Noto Sans Symbols"/>
              <a:buNone/>
            </a:pPr>
            <a:r>
              <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When the new employee sees what the organization is really like and confronts the possibility that expectations and reality may diverge</a:t>
            </a:r>
            <a:endPar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273050" algn="l" rtl="0">
              <a:lnSpc>
                <a:spcPct val="100000"/>
              </a:lnSpc>
              <a:spcBef>
                <a:spcPts val="500"/>
              </a:spcBef>
              <a:spcAft>
                <a:spcPts val="0"/>
              </a:spcAft>
              <a:buClr>
                <a:schemeClr val="accent1"/>
              </a:buClr>
              <a:buSzPts val="2550"/>
              <a:buFont typeface="Noto Sans Symbols"/>
              <a:buChar char="⚫"/>
            </a:pPr>
            <a:r>
              <a:rPr lang="en-US" sz="3000" b="1" i="0" u="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Metamorphosis </a:t>
            </a:r>
            <a:endParaRPr lang="en-US" sz="3000" b="1" i="0" u="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547370" marR="0" lvl="1" indent="-228600" algn="l" rtl="0">
              <a:lnSpc>
                <a:spcPct val="100000"/>
              </a:lnSpc>
              <a:spcBef>
                <a:spcPts val="300"/>
              </a:spcBef>
              <a:spcAft>
                <a:spcPts val="0"/>
              </a:spcAft>
              <a:buClr>
                <a:schemeClr val="accent2"/>
              </a:buClr>
              <a:buSzPts val="2550"/>
              <a:buFont typeface="Noto Sans Symbols"/>
              <a:buNone/>
            </a:pPr>
            <a:r>
              <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When the new employee changes and adjusts to the work, work group, and organization</a:t>
            </a:r>
            <a:endParaRPr lang="en-US" sz="3000" b="0" i="0" u="none" strike="noStrike" cap="none" dirty="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11125" algn="l" rtl="0">
              <a:spcBef>
                <a:spcPts val="575"/>
              </a:spcBef>
              <a:spcAft>
                <a:spcPts val="0"/>
              </a:spcAft>
              <a:buClr>
                <a:schemeClr val="accent1"/>
              </a:buClr>
              <a:buSzPts val="2550"/>
              <a:buFont typeface="Noto Sans Symbols"/>
              <a:buNone/>
            </a:pPr>
            <a:endParaRPr sz="3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381000" y="274637"/>
            <a:ext cx="83058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Socialization Process</a:t>
            </a:r>
            <a:endParaRPr lang="en-US" sz="4000" b="0" i="0" u="none">
              <a:solidFill>
                <a:schemeClr val="dk2"/>
              </a:solidFill>
              <a:latin typeface="Libre Franklin"/>
              <a:ea typeface="Libre Franklin"/>
              <a:cs typeface="Libre Franklin"/>
              <a:sym typeface="Libre Franklin"/>
            </a:endParaRPr>
          </a:p>
        </p:txBody>
      </p:sp>
      <p:pic>
        <p:nvPicPr>
          <p:cNvPr id="229" name="Google Shape;229;p32"/>
          <p:cNvPicPr preferRelativeResize="0">
            <a:picLocks noGrp="1"/>
          </p:cNvPicPr>
          <p:nvPr>
            <p:ph type="body" idx="1"/>
          </p:nvPr>
        </p:nvPicPr>
        <p:blipFill rotWithShape="1">
          <a:blip r:embed="rId1"/>
          <a:srcRect/>
          <a:stretch>
            <a:fillRect/>
          </a:stretch>
        </p:blipFill>
        <p:spPr>
          <a:xfrm>
            <a:off x="609600" y="2560637"/>
            <a:ext cx="8077200" cy="2620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p:nvPr>
        </p:nvSpPr>
        <p:spPr>
          <a:xfrm>
            <a:off x="228600" y="274637"/>
            <a:ext cx="8458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How Employees Learn Culture</a:t>
            </a:r>
            <a:endPar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35" name="Google Shape;235;p33"/>
          <p:cNvSpPr txBox="1">
            <a:spLocks noGrp="1"/>
          </p:cNvSpPr>
          <p:nvPr>
            <p:ph type="body" idx="1"/>
          </p:nvPr>
        </p:nvSpPr>
        <p:spPr>
          <a:xfrm>
            <a:off x="381000" y="1447800"/>
            <a:ext cx="8458200" cy="510540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80000"/>
              </a:lnSpc>
              <a:spcBef>
                <a:spcPts val="0"/>
              </a:spcBef>
              <a:spcAft>
                <a:spcPts val="0"/>
              </a:spcAft>
              <a:buClr>
                <a:schemeClr val="accent1"/>
              </a:buClr>
              <a:buSzPts val="2380"/>
              <a:buFont typeface="Noto Sans Symbols"/>
              <a:buChar char="⚫"/>
            </a:pPr>
            <a:r>
              <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Stories</a:t>
            </a:r>
            <a:endPar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just" rtl="0">
              <a:lnSpc>
                <a:spcPct val="80000"/>
              </a:lnSpc>
              <a:spcBef>
                <a:spcPts val="300"/>
              </a:spcBef>
              <a:spcAft>
                <a:spcPts val="0"/>
              </a:spcAft>
              <a:buClr>
                <a:schemeClr val="accent2"/>
              </a:buClr>
              <a:buSzPts val="2380"/>
              <a:buFont typeface="Noto Sans Symbols"/>
              <a:buNone/>
            </a:pPr>
            <a:r>
              <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Anchor the present into the past and provide explanations and legitimacy for current practices</a:t>
            </a:r>
            <a:endPar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80000"/>
              </a:lnSpc>
              <a:spcBef>
                <a:spcPts val="500"/>
              </a:spcBef>
              <a:spcAft>
                <a:spcPts val="0"/>
              </a:spcAft>
              <a:buClr>
                <a:schemeClr val="accent1"/>
              </a:buClr>
              <a:buSzPts val="2380"/>
              <a:buFont typeface="Noto Sans Symbols"/>
              <a:buChar char="⚫"/>
            </a:pPr>
            <a:r>
              <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Rituals</a:t>
            </a:r>
            <a:endPar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just" rtl="0">
              <a:lnSpc>
                <a:spcPct val="80000"/>
              </a:lnSpc>
              <a:spcBef>
                <a:spcPts val="300"/>
              </a:spcBef>
              <a:spcAft>
                <a:spcPts val="0"/>
              </a:spcAft>
              <a:buClr>
                <a:schemeClr val="accent2"/>
              </a:buClr>
              <a:buSzPts val="2380"/>
              <a:buFont typeface="Noto Sans Symbols"/>
              <a:buNone/>
            </a:pPr>
            <a:r>
              <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Repetitive sequences of activities that express and reinforce the key values of the organization</a:t>
            </a:r>
            <a:endPar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80000"/>
              </a:lnSpc>
              <a:spcBef>
                <a:spcPts val="500"/>
              </a:spcBef>
              <a:spcAft>
                <a:spcPts val="0"/>
              </a:spcAft>
              <a:buClr>
                <a:schemeClr val="accent1"/>
              </a:buClr>
              <a:buSzPts val="2380"/>
              <a:buFont typeface="Noto Sans Symbols"/>
              <a:buChar char="⚫"/>
            </a:pPr>
            <a:r>
              <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Material Symbols</a:t>
            </a:r>
            <a:endPar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just" rtl="0">
              <a:lnSpc>
                <a:spcPct val="80000"/>
              </a:lnSpc>
              <a:spcBef>
                <a:spcPts val="300"/>
              </a:spcBef>
              <a:spcAft>
                <a:spcPts val="0"/>
              </a:spcAft>
              <a:buClr>
                <a:schemeClr val="accent2"/>
              </a:buClr>
              <a:buSzPts val="2380"/>
              <a:buFont typeface="Noto Sans Symbols"/>
              <a:buNone/>
            </a:pPr>
            <a:r>
              <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Acceptable attire, office size, opulence of the office furnishings, and executive perks that convey to employees who is important in the organization</a:t>
            </a:r>
            <a:endPar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just" rtl="0">
              <a:lnSpc>
                <a:spcPct val="80000"/>
              </a:lnSpc>
              <a:spcBef>
                <a:spcPts val="500"/>
              </a:spcBef>
              <a:spcAft>
                <a:spcPts val="0"/>
              </a:spcAft>
              <a:buClr>
                <a:schemeClr val="accent1"/>
              </a:buClr>
              <a:buSzPts val="2380"/>
              <a:buFont typeface="Noto Sans Symbols"/>
              <a:buChar char="⚫"/>
            </a:pPr>
            <a:r>
              <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Language</a:t>
            </a:r>
            <a:endParaRPr lang="en-US" sz="2800" b="1"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just" rtl="0">
              <a:lnSpc>
                <a:spcPct val="80000"/>
              </a:lnSpc>
              <a:spcBef>
                <a:spcPts val="300"/>
              </a:spcBef>
              <a:spcAft>
                <a:spcPts val="0"/>
              </a:spcAft>
              <a:buClr>
                <a:schemeClr val="accent2"/>
              </a:buClr>
              <a:buSzPts val="2380"/>
              <a:buFont typeface="Noto Sans Symbols"/>
              <a:buNone/>
            </a:pPr>
            <a:r>
              <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Jargon and special ways of expressing one’s self to indicate membership in the organization</a:t>
            </a:r>
            <a:endParaRPr lang="en-US" sz="2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228600" y="274637"/>
            <a:ext cx="8458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600"/>
              <a:buFont typeface="Libre Baskerville" panose="02000000000000000000"/>
              <a:buNone/>
            </a:pPr>
            <a:r>
              <a:rPr lang="en-US" sz="36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Creating a Positive Organizational Culture</a:t>
            </a:r>
            <a:endParaRPr lang="en-US" sz="36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241" name="Google Shape;241;p34"/>
          <p:cNvSpPr txBox="1">
            <a:spLocks noGrp="1"/>
          </p:cNvSpPr>
          <p:nvPr>
            <p:ph type="body" idx="1"/>
          </p:nvPr>
        </p:nvSpPr>
        <p:spPr>
          <a:xfrm>
            <a:off x="228600" y="1371600"/>
            <a:ext cx="8915400" cy="5486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80000"/>
              </a:lnSpc>
              <a:spcBef>
                <a:spcPts val="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Positive Organizational Culture</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80000"/>
              </a:lnSpc>
              <a:spcBef>
                <a:spcPts val="300"/>
              </a:spcBef>
              <a:spcAft>
                <a:spcPts val="0"/>
              </a:spcAft>
              <a:buClr>
                <a:schemeClr val="accent2"/>
              </a:buClr>
              <a:buSzPts val="238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culture that:</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80000"/>
              </a:lnSpc>
              <a:spcBef>
                <a:spcPts val="300"/>
              </a:spcBef>
              <a:spcAft>
                <a:spcPts val="0"/>
              </a:spcAft>
              <a:buClr>
                <a:srgbClr val="E6B1AB"/>
              </a:buClr>
              <a:buSzPts val="238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Builds on employee strengths</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96645" marR="0" lvl="3" indent="-228600" algn="l" rtl="0">
              <a:lnSpc>
                <a:spcPct val="80000"/>
              </a:lnSpc>
              <a:spcBef>
                <a:spcPts val="300"/>
              </a:spcBef>
              <a:spcAft>
                <a:spcPts val="0"/>
              </a:spcAft>
              <a:buClr>
                <a:srgbClr val="A28E6A"/>
              </a:buClr>
              <a:buSzPts val="224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Focus is on discovering, sharing, and building on the strengths of individual employees</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80000"/>
              </a:lnSpc>
              <a:spcBef>
                <a:spcPts val="300"/>
              </a:spcBef>
              <a:spcAft>
                <a:spcPts val="0"/>
              </a:spcAft>
              <a:buClr>
                <a:srgbClr val="E6B1AB"/>
              </a:buClr>
              <a:buSzPts val="238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Rewards more than it punishes </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96645" marR="0" lvl="3" indent="-228600" algn="l" rtl="0">
              <a:lnSpc>
                <a:spcPct val="80000"/>
              </a:lnSpc>
              <a:spcBef>
                <a:spcPts val="300"/>
              </a:spcBef>
              <a:spcAft>
                <a:spcPts val="0"/>
              </a:spcAft>
              <a:buClr>
                <a:srgbClr val="A28E6A"/>
              </a:buClr>
              <a:buSzPts val="224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Articulating praise and “catching employees doing something right”</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80000"/>
              </a:lnSpc>
              <a:spcBef>
                <a:spcPts val="300"/>
              </a:spcBef>
              <a:spcAft>
                <a:spcPts val="0"/>
              </a:spcAft>
              <a:buClr>
                <a:srgbClr val="E6B1AB"/>
              </a:buClr>
              <a:buSzPts val="2380"/>
              <a:buFont typeface="Noto Sans Symbols"/>
              <a:buChar char="⚫"/>
            </a:pPr>
            <a:r>
              <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Emphasizes individual vitality and growth</a:t>
            </a:r>
            <a:endParaRPr lang="en-US" sz="2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096645" marR="0" lvl="3" indent="-228600" algn="l" rtl="0">
              <a:lnSpc>
                <a:spcPct val="80000"/>
              </a:lnSpc>
              <a:spcBef>
                <a:spcPts val="300"/>
              </a:spcBef>
              <a:spcAft>
                <a:spcPts val="0"/>
              </a:spcAft>
              <a:buClr>
                <a:srgbClr val="A28E6A"/>
              </a:buClr>
              <a:buSzPts val="224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Helping employees learn and grow in their jobs and careers</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80000"/>
              </a:lnSpc>
              <a:spcBef>
                <a:spcPts val="500"/>
              </a:spcBef>
              <a:spcAft>
                <a:spcPts val="0"/>
              </a:spcAft>
              <a:buClr>
                <a:schemeClr val="accent1"/>
              </a:buClr>
              <a:buSzPts val="2380"/>
              <a:buFont typeface="Noto Sans Symbols"/>
              <a:buChar char="⚫"/>
            </a:pPr>
            <a:r>
              <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Limits of Positive Culture:</a:t>
            </a:r>
            <a:endParaRPr lang="en-US" sz="28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80000"/>
              </a:lnSpc>
              <a:spcBef>
                <a:spcPts val="300"/>
              </a:spcBef>
              <a:spcAft>
                <a:spcPts val="0"/>
              </a:spcAft>
              <a:buClr>
                <a:schemeClr val="accent2"/>
              </a:buClr>
              <a:buSzPts val="2380"/>
              <a:buFont typeface="Noto Sans Symbols"/>
              <a:buChar char="⚫"/>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May not work for all organizations or everyone within them</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pPr>
              <a:defRPr/>
            </a:pPr>
            <a:r>
              <a:rPr lang="en-US" b="1" dirty="0" smtClean="0">
                <a:latin typeface="+mn-lt"/>
              </a:rPr>
              <a:t>Spirituality and Organizational Culture</a:t>
            </a:r>
            <a:endParaRPr lang="en-US" b="1" dirty="0">
              <a:latin typeface="+mn-lt"/>
            </a:endParaRPr>
          </a:p>
        </p:txBody>
      </p:sp>
      <p:sp>
        <p:nvSpPr>
          <p:cNvPr id="17411" name="Content Placeholder 2"/>
          <p:cNvSpPr>
            <a:spLocks noGrp="1"/>
          </p:cNvSpPr>
          <p:nvPr>
            <p:ph sz="quarter" idx="1"/>
          </p:nvPr>
        </p:nvSpPr>
        <p:spPr>
          <a:xfrm>
            <a:off x="381000" y="1447800"/>
            <a:ext cx="8305800" cy="4572000"/>
          </a:xfrm>
        </p:spPr>
        <p:txBody>
          <a:bodyPr/>
          <a:lstStyle/>
          <a:p>
            <a:r>
              <a:rPr lang="en-US" b="1" dirty="0" smtClean="0"/>
              <a:t>Workplace Spirituality</a:t>
            </a:r>
            <a:endParaRPr lang="en-US" b="1" dirty="0" smtClean="0"/>
          </a:p>
          <a:p>
            <a:pPr lvl="1"/>
            <a:r>
              <a:rPr lang="en-US" dirty="0" smtClean="0"/>
              <a:t>The recognition that people have an inner life that nourishes and is nourished by meaningful work that takes place in the context of the community</a:t>
            </a:r>
            <a:endParaRPr lang="en-US" dirty="0" smtClean="0"/>
          </a:p>
          <a:p>
            <a:pPr lvl="1"/>
            <a:r>
              <a:rPr lang="en-US" u="sng" dirty="0" smtClean="0"/>
              <a:t>NOT</a:t>
            </a:r>
            <a:r>
              <a:rPr lang="en-US" dirty="0" smtClean="0"/>
              <a:t> about organized religious practices</a:t>
            </a:r>
            <a:endParaRPr lang="en-US" dirty="0" smtClean="0"/>
          </a:p>
          <a:p>
            <a:r>
              <a:rPr lang="en-US" dirty="0" smtClean="0"/>
              <a:t>People seek to find meaning and purpose in their work.</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1143000"/>
          </a:xfrm>
        </p:spPr>
        <p:txBody>
          <a:bodyPr/>
          <a:lstStyle/>
          <a:p>
            <a:r>
              <a:rPr lang="en-US" b="1" dirty="0" smtClean="0">
                <a:latin typeface="+mn-lt"/>
              </a:rPr>
              <a:t>Why Spirituality Now?</a:t>
            </a:r>
            <a:endParaRPr lang="en-US" b="1" dirty="0" smtClean="0">
              <a:latin typeface="+mn-lt"/>
            </a:endParaRPr>
          </a:p>
        </p:txBody>
      </p:sp>
      <p:sp>
        <p:nvSpPr>
          <p:cNvPr id="3" name="Content Placeholder 2"/>
          <p:cNvSpPr>
            <a:spLocks noGrp="1"/>
          </p:cNvSpPr>
          <p:nvPr>
            <p:ph sz="quarter" idx="1"/>
          </p:nvPr>
        </p:nvSpPr>
        <p:spPr>
          <a:xfrm>
            <a:off x="228600" y="1447800"/>
            <a:ext cx="8686800" cy="5105400"/>
          </a:xfrm>
        </p:spPr>
        <p:txBody>
          <a:bodyPr>
            <a:normAutofit/>
          </a:bodyPr>
          <a:lstStyle/>
          <a:p>
            <a:pPr lvl="1" algn="just">
              <a:lnSpc>
                <a:spcPct val="80000"/>
              </a:lnSpc>
            </a:pPr>
            <a:r>
              <a:rPr lang="en-US" sz="2400" dirty="0" smtClean="0">
                <a:latin typeface="Times New Roman" panose="02020603050405020304" pitchFamily="18" charset="0"/>
                <a:cs typeface="Times New Roman" panose="02020603050405020304" pitchFamily="18" charset="0"/>
              </a:rPr>
              <a:t>As a counterbalance to the pressures and stress of a turbulent pace of life and the lack of community( due to contemporary lifestyles-single parent families, geographic mobility, temporary nature of jobs, new technologies that create distance between people) which  many  feel and perceive increase the need for involvement and connection.</a:t>
            </a:r>
            <a:endParaRPr lang="en-US" sz="2400" dirty="0" smtClean="0">
              <a:latin typeface="Times New Roman" panose="02020603050405020304" pitchFamily="18" charset="0"/>
              <a:cs typeface="Times New Roman" panose="02020603050405020304" pitchFamily="18" charset="0"/>
            </a:endParaRPr>
          </a:p>
          <a:p>
            <a:pPr lvl="1" algn="just">
              <a:lnSpc>
                <a:spcPct val="80000"/>
              </a:lnSpc>
            </a:pPr>
            <a:r>
              <a:rPr lang="en-US" sz="2400" dirty="0" smtClean="0">
                <a:latin typeface="Times New Roman" panose="02020603050405020304" pitchFamily="18" charset="0"/>
                <a:cs typeface="Times New Roman" panose="02020603050405020304" pitchFamily="18" charset="0"/>
              </a:rPr>
              <a:t>Formalized religion hasn’t worked for many people.</a:t>
            </a:r>
            <a:endParaRPr lang="en-US" sz="2400" dirty="0" smtClean="0">
              <a:latin typeface="Times New Roman" panose="02020603050405020304" pitchFamily="18" charset="0"/>
              <a:cs typeface="Times New Roman" panose="02020603050405020304" pitchFamily="18" charset="0"/>
            </a:endParaRPr>
          </a:p>
          <a:p>
            <a:pPr lvl="1">
              <a:lnSpc>
                <a:spcPct val="80000"/>
              </a:lnSpc>
            </a:pPr>
            <a:r>
              <a:rPr lang="en-US" sz="2400" dirty="0" smtClean="0">
                <a:latin typeface="Times New Roman" panose="02020603050405020304" pitchFamily="18" charset="0"/>
                <a:cs typeface="Times New Roman" panose="02020603050405020304" pitchFamily="18" charset="0"/>
              </a:rPr>
              <a:t>Job demands have made the workplace dominant in many people’s lives, yet they continue to question the meaning of work.</a:t>
            </a:r>
            <a:endParaRPr lang="en-US" sz="2400" dirty="0" smtClean="0">
              <a:latin typeface="Times New Roman" panose="02020603050405020304" pitchFamily="18" charset="0"/>
              <a:cs typeface="Times New Roman" panose="02020603050405020304" pitchFamily="18" charset="0"/>
            </a:endParaRPr>
          </a:p>
          <a:p>
            <a:pPr lvl="1">
              <a:lnSpc>
                <a:spcPct val="80000"/>
              </a:lnSpc>
            </a:pPr>
            <a:r>
              <a:rPr lang="en-US" sz="2400" dirty="0" smtClean="0">
                <a:latin typeface="Times New Roman" panose="02020603050405020304" pitchFamily="18" charset="0"/>
                <a:cs typeface="Times New Roman" panose="02020603050405020304" pitchFamily="18" charset="0"/>
              </a:rPr>
              <a:t>The desire to integrate personal life values with one’s professional life.</a:t>
            </a:r>
            <a:endParaRPr lang="en-US" sz="2400" dirty="0" smtClean="0">
              <a:latin typeface="Times New Roman" panose="02020603050405020304" pitchFamily="18" charset="0"/>
              <a:cs typeface="Times New Roman" panose="02020603050405020304" pitchFamily="18" charset="0"/>
            </a:endParaRPr>
          </a:p>
          <a:p>
            <a:pPr lvl="1">
              <a:lnSpc>
                <a:spcPct val="80000"/>
              </a:lnSpc>
            </a:pPr>
            <a:r>
              <a:rPr lang="en-US" sz="2400" dirty="0" smtClean="0">
                <a:latin typeface="Times New Roman" panose="02020603050405020304" pitchFamily="18" charset="0"/>
                <a:cs typeface="Times New Roman" panose="02020603050405020304" pitchFamily="18" charset="0"/>
              </a:rPr>
              <a:t>An increasing number of people are finding that the pursuit of more material acquisitions leaves them unfulfilled.</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458200" cy="1143000"/>
          </a:xfrm>
        </p:spPr>
        <p:txBody>
          <a:bodyPr>
            <a:normAutofit fontScale="90000"/>
          </a:bodyPr>
          <a:lstStyle/>
          <a:p>
            <a:pPr>
              <a:defRPr/>
            </a:pPr>
            <a:r>
              <a:rPr lang="en-US" b="1" dirty="0" smtClean="0">
                <a:latin typeface="+mn-lt"/>
              </a:rPr>
              <a:t>Characteristics of a Spiritual Organization</a:t>
            </a:r>
            <a:endParaRPr lang="en-US" b="1" dirty="0">
              <a:latin typeface="+mn-lt"/>
            </a:endParaRPr>
          </a:p>
        </p:txBody>
      </p:sp>
      <p:sp>
        <p:nvSpPr>
          <p:cNvPr id="3" name="Content Placeholder 2"/>
          <p:cNvSpPr>
            <a:spLocks noGrp="1"/>
          </p:cNvSpPr>
          <p:nvPr>
            <p:ph idx="1"/>
          </p:nvPr>
        </p:nvSpPr>
        <p:spPr>
          <a:xfrm>
            <a:off x="304800" y="1447800"/>
            <a:ext cx="8610600" cy="5105400"/>
          </a:xfrm>
        </p:spPr>
        <p:txBody>
          <a:bodyPr>
            <a:normAutofit/>
          </a:bodyPr>
          <a:lstStyle/>
          <a:p>
            <a:pPr>
              <a:lnSpc>
                <a:spcPct val="90000"/>
              </a:lnSpc>
            </a:pPr>
            <a:r>
              <a:rPr lang="en-US" sz="2800" dirty="0" smtClean="0">
                <a:latin typeface="Times New Roman" panose="02020603050405020304" pitchFamily="18" charset="0"/>
                <a:cs typeface="Times New Roman" panose="02020603050405020304" pitchFamily="18" charset="0"/>
              </a:rPr>
              <a:t>Concerned with helping people develop and reach their full potential</a:t>
            </a:r>
            <a:endParaRPr lang="en-US" sz="2800" dirty="0" smtClean="0">
              <a:latin typeface="Times New Roman" panose="02020603050405020304" pitchFamily="18" charset="0"/>
              <a:cs typeface="Times New Roman" panose="02020603050405020304" pitchFamily="18" charset="0"/>
            </a:endParaRPr>
          </a:p>
          <a:p>
            <a:pPr>
              <a:lnSpc>
                <a:spcPct val="90000"/>
              </a:lnSpc>
            </a:pPr>
            <a:r>
              <a:rPr lang="en-US" sz="2800" dirty="0" smtClean="0">
                <a:latin typeface="Times New Roman" panose="02020603050405020304" pitchFamily="18" charset="0"/>
                <a:cs typeface="Times New Roman" panose="02020603050405020304" pitchFamily="18" charset="0"/>
              </a:rPr>
              <a:t>Directly addresses problems created by work/life conflicts</a:t>
            </a:r>
            <a:endParaRPr lang="en-US" sz="2800" dirty="0" smtClean="0">
              <a:latin typeface="Times New Roman" panose="02020603050405020304" pitchFamily="18" charset="0"/>
              <a:cs typeface="Times New Roman" panose="02020603050405020304" pitchFamily="18" charset="0"/>
            </a:endParaRPr>
          </a:p>
          <a:p>
            <a:pPr>
              <a:lnSpc>
                <a:spcPct val="90000"/>
              </a:lnSpc>
            </a:pPr>
            <a:r>
              <a:rPr lang="en-US" sz="2800" dirty="0" smtClean="0">
                <a:latin typeface="Times New Roman" panose="02020603050405020304" pitchFamily="18" charset="0"/>
                <a:cs typeface="Times New Roman" panose="02020603050405020304" pitchFamily="18" charset="0"/>
              </a:rPr>
              <a:t>Four characteristics of spiritual organizations:</a:t>
            </a:r>
            <a:endParaRPr lang="en-US" sz="2800" dirty="0" smtClean="0">
              <a:latin typeface="Times New Roman" panose="02020603050405020304" pitchFamily="18" charset="0"/>
              <a:cs typeface="Times New Roman" panose="02020603050405020304" pitchFamily="18" charset="0"/>
            </a:endParaRPr>
          </a:p>
          <a:p>
            <a:pPr marL="914400" lvl="1" indent="-457200">
              <a:lnSpc>
                <a:spcPct val="90000"/>
              </a:lnSpc>
            </a:pPr>
            <a:r>
              <a:rPr lang="en-US" sz="2800" dirty="0" smtClean="0">
                <a:latin typeface="Times New Roman" panose="02020603050405020304" pitchFamily="18" charset="0"/>
                <a:cs typeface="Times New Roman" panose="02020603050405020304" pitchFamily="18" charset="0"/>
              </a:rPr>
              <a:t>Strong sense of purpose</a:t>
            </a:r>
            <a:endParaRPr lang="en-US" sz="2800" dirty="0" smtClean="0">
              <a:latin typeface="Times New Roman" panose="02020603050405020304" pitchFamily="18" charset="0"/>
              <a:cs typeface="Times New Roman" panose="02020603050405020304" pitchFamily="18" charset="0"/>
            </a:endParaRPr>
          </a:p>
          <a:p>
            <a:pPr marL="914400" lvl="1" indent="-457200">
              <a:lnSpc>
                <a:spcPct val="90000"/>
              </a:lnSpc>
            </a:pPr>
            <a:r>
              <a:rPr lang="en-US" sz="2800" dirty="0" smtClean="0">
                <a:latin typeface="Times New Roman" panose="02020603050405020304" pitchFamily="18" charset="0"/>
                <a:cs typeface="Times New Roman" panose="02020603050405020304" pitchFamily="18" charset="0"/>
              </a:rPr>
              <a:t>Trust and respect</a:t>
            </a:r>
            <a:endParaRPr lang="en-US" sz="2800" dirty="0" smtClean="0">
              <a:latin typeface="Times New Roman" panose="02020603050405020304" pitchFamily="18" charset="0"/>
              <a:cs typeface="Times New Roman" panose="02020603050405020304" pitchFamily="18" charset="0"/>
            </a:endParaRPr>
          </a:p>
          <a:p>
            <a:pPr marL="914400" lvl="1" indent="-457200">
              <a:lnSpc>
                <a:spcPct val="90000"/>
              </a:lnSpc>
            </a:pPr>
            <a:r>
              <a:rPr lang="en-US" sz="2800" dirty="0" smtClean="0">
                <a:latin typeface="Times New Roman" panose="02020603050405020304" pitchFamily="18" charset="0"/>
                <a:cs typeface="Times New Roman" panose="02020603050405020304" pitchFamily="18" charset="0"/>
              </a:rPr>
              <a:t>Humanistic work practices ( Benevolence)</a:t>
            </a:r>
            <a:endParaRPr lang="en-US" sz="2800" dirty="0" smtClean="0">
              <a:latin typeface="Times New Roman" panose="02020603050405020304" pitchFamily="18" charset="0"/>
              <a:cs typeface="Times New Roman" panose="02020603050405020304" pitchFamily="18" charset="0"/>
            </a:endParaRPr>
          </a:p>
          <a:p>
            <a:pPr marL="914400" lvl="1" indent="-457200">
              <a:lnSpc>
                <a:spcPct val="90000"/>
              </a:lnSpc>
            </a:pPr>
            <a:r>
              <a:rPr lang="en-US" sz="2800" dirty="0" smtClean="0">
                <a:latin typeface="Times New Roman" panose="02020603050405020304" pitchFamily="18" charset="0"/>
                <a:cs typeface="Times New Roman" panose="02020603050405020304" pitchFamily="18" charset="0"/>
              </a:rPr>
              <a:t>Toleration of employee expression</a:t>
            </a:r>
            <a:endParaRPr lang="en-US" sz="2800" dirty="0" smtClean="0">
              <a:latin typeface="Times New Roman" panose="02020603050405020304" pitchFamily="18" charset="0"/>
              <a:cs typeface="Times New Roman" panose="02020603050405020304" pitchFamily="18" charset="0"/>
            </a:endParaRPr>
          </a:p>
          <a:p>
            <a:pPr marL="914400" lvl="1" indent="-457200">
              <a:lnSpc>
                <a:spcPct val="90000"/>
              </a:lnSpc>
              <a:buFont typeface="Calibri" panose="020F0502020204030204" pitchFamily="34" charset="0"/>
              <a:buAutoNum type="arabicPeriod"/>
            </a:pP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152400" y="274637"/>
            <a:ext cx="8763000" cy="944562"/>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Organizational Culture</a:t>
            </a:r>
            <a:endPar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40" name="Google Shape;140;p18"/>
          <p:cNvSpPr txBox="1">
            <a:spLocks noGrp="1"/>
          </p:cNvSpPr>
          <p:nvPr>
            <p:ph type="body" idx="1"/>
          </p:nvPr>
        </p:nvSpPr>
        <p:spPr>
          <a:xfrm>
            <a:off x="0" y="1143000"/>
            <a:ext cx="9144000" cy="5715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04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Institutionalization: A forerunner of culture</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0"/>
              </a:spcBef>
              <a:spcAft>
                <a:spcPts val="0"/>
              </a:spcAft>
              <a:buClr>
                <a:schemeClr val="accent2"/>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When an organization takes on a life of its own, apart from any of its members, becomes valued for itself, and acquires immortality</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600"/>
              </a:spcBef>
              <a:spcAft>
                <a:spcPts val="0"/>
              </a:spcAft>
              <a:buClr>
                <a:schemeClr val="accent1"/>
              </a:buClr>
              <a:buSzPts val="204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Organizational Culture</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0"/>
              </a:spcBef>
              <a:spcAft>
                <a:spcPts val="0"/>
              </a:spcAft>
              <a:buClr>
                <a:schemeClr val="accent2"/>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common perception </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held by the organization’s members; a system </a:t>
            </a: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of shared meaning</a:t>
            </a:r>
            <a:endPar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0"/>
              </a:spcBef>
              <a:spcAft>
                <a:spcPts val="0"/>
              </a:spcAft>
              <a:buClr>
                <a:schemeClr val="accent2"/>
              </a:buClr>
              <a:buSzPts val="2040"/>
              <a:buFont typeface="Noto Sans Symbols"/>
              <a:buChar char="⚫"/>
            </a:pPr>
            <a:r>
              <a:rPr lang="en-US" sz="24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Seven</a:t>
            </a: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primary characteristics capture the essence of an organization’s culture”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Innovation &amp; Risk-Taking</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Attention to detail</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Outcome orientation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People/ Customer orientation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Collaboration/Team orientation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Aggressiveness</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457200" algn="l" rtl="0">
              <a:lnSpc>
                <a:spcPct val="100000"/>
              </a:lnSpc>
              <a:spcBef>
                <a:spcPts val="0"/>
              </a:spcBef>
              <a:spcAft>
                <a:spcPts val="0"/>
              </a:spcAft>
              <a:buClr>
                <a:srgbClr val="E6B1AB"/>
              </a:buClr>
              <a:buSzPts val="2040"/>
              <a:buFont typeface="Noto Sans Symbols"/>
              <a:buChar char="⚫"/>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Stability</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1371600" marR="0" lvl="2" indent="-327660" algn="l" rtl="0">
              <a:lnSpc>
                <a:spcPct val="100000"/>
              </a:lnSpc>
              <a:spcBef>
                <a:spcPts val="0"/>
              </a:spcBef>
              <a:spcAft>
                <a:spcPts val="0"/>
              </a:spcAft>
              <a:buClr>
                <a:srgbClr val="E6B1AB"/>
              </a:buClr>
              <a:buSzPts val="2040"/>
              <a:buFont typeface="Noto Sans Symbols"/>
              <a:buNone/>
            </a:pPr>
            <a:endPara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1371600" marR="0" lvl="2" indent="-327660" algn="l" rtl="0">
              <a:lnSpc>
                <a:spcPct val="100000"/>
              </a:lnSpc>
              <a:spcBef>
                <a:spcPts val="0"/>
              </a:spcBef>
              <a:spcAft>
                <a:spcPts val="0"/>
              </a:spcAft>
              <a:buClr>
                <a:srgbClr val="E6B1AB"/>
              </a:buClr>
              <a:buSzPts val="2040"/>
              <a:buFont typeface="Noto Sans Symbols"/>
              <a:buNone/>
            </a:pPr>
            <a:endPara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1371600" marR="0" lvl="2" indent="-327660" algn="l" rtl="0">
              <a:lnSpc>
                <a:spcPct val="100000"/>
              </a:lnSpc>
              <a:spcBef>
                <a:spcPts val="0"/>
              </a:spcBef>
              <a:spcAft>
                <a:spcPts val="0"/>
              </a:spcAft>
              <a:buClr>
                <a:srgbClr val="E6B1AB"/>
              </a:buClr>
              <a:buSzPts val="2040"/>
              <a:buFont typeface="Noto Sans Symbols"/>
              <a:buNone/>
            </a:pPr>
            <a:endPara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1371600" marR="0" lvl="2" indent="-457200" algn="l" rtl="0">
              <a:lnSpc>
                <a:spcPct val="100000"/>
              </a:lnSpc>
              <a:spcBef>
                <a:spcPts val="0"/>
              </a:spcBef>
              <a:spcAft>
                <a:spcPts val="0"/>
              </a:spcAft>
              <a:buClr>
                <a:srgbClr val="E6B1AB"/>
              </a:buClr>
              <a:buSzPts val="2040"/>
              <a:buFont typeface="Noto Sans Symbols"/>
              <a:buNone/>
            </a:pPr>
            <a:endPara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43510" algn="l" rtl="0">
              <a:spcBef>
                <a:spcPts val="575"/>
              </a:spcBef>
              <a:spcAft>
                <a:spcPts val="0"/>
              </a:spcAft>
              <a:buClr>
                <a:schemeClr val="accent1"/>
              </a:buClr>
              <a:buSzPts val="2040"/>
              <a:buFont typeface="Noto Sans Symbols"/>
              <a:buNone/>
            </a:pPr>
            <a:endParaRPr sz="24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3886" y="0"/>
            <a:ext cx="8534400" cy="868362"/>
          </a:xfrm>
        </p:spPr>
        <p:txBody>
          <a:bodyPr/>
          <a:lstStyle/>
          <a:p>
            <a:r>
              <a:rPr lang="en-US" b="1" dirty="0" smtClean="0">
                <a:latin typeface="+mn-lt"/>
              </a:rPr>
              <a:t>Criticisms of Spirituality</a:t>
            </a:r>
            <a:endParaRPr lang="en-US" b="1" dirty="0" smtClean="0">
              <a:latin typeface="+mn-lt"/>
            </a:endParaRPr>
          </a:p>
        </p:txBody>
      </p:sp>
      <p:sp>
        <p:nvSpPr>
          <p:cNvPr id="3" name="Content Placeholder 2"/>
          <p:cNvSpPr>
            <a:spLocks noGrp="1"/>
          </p:cNvSpPr>
          <p:nvPr>
            <p:ph sz="quarter" idx="1"/>
          </p:nvPr>
        </p:nvSpPr>
        <p:spPr>
          <a:xfrm>
            <a:off x="0" y="809368"/>
            <a:ext cx="9144000" cy="5715000"/>
          </a:xfrm>
        </p:spPr>
        <p:txBody>
          <a:bodyPr>
            <a:noAutofit/>
          </a:bodyPr>
          <a:lstStyle/>
          <a:p>
            <a:pPr>
              <a:defRPr/>
            </a:pPr>
            <a:r>
              <a:rPr lang="en-US" sz="2800" dirty="0" smtClean="0">
                <a:latin typeface="Times New Roman" panose="02020603050405020304" pitchFamily="18" charset="0"/>
                <a:cs typeface="Times New Roman" panose="02020603050405020304" pitchFamily="18" charset="0"/>
              </a:rPr>
              <a:t>What is the scientific foundation?</a:t>
            </a:r>
            <a:endParaRPr lang="en-US" sz="2800" dirty="0" smtClean="0">
              <a:latin typeface="Times New Roman" panose="02020603050405020304" pitchFamily="18" charset="0"/>
              <a:cs typeface="Times New Roman" panose="02020603050405020304" pitchFamily="18" charset="0"/>
            </a:endParaRPr>
          </a:p>
          <a:p>
            <a:pPr lvl="1">
              <a:buNone/>
              <a:defRPr/>
            </a:pPr>
            <a:r>
              <a:rPr lang="en-US" sz="2800" dirty="0" smtClean="0">
                <a:latin typeface="Times New Roman" panose="02020603050405020304" pitchFamily="18" charset="0"/>
                <a:cs typeface="Times New Roman" panose="02020603050405020304" pitchFamily="18" charset="0"/>
              </a:rPr>
              <a:t>It is still pending: needs more research</a:t>
            </a:r>
            <a:endParaRPr lang="en-US" sz="2800" dirty="0" smtClean="0">
              <a:latin typeface="Times New Roman" panose="02020603050405020304" pitchFamily="18" charset="0"/>
              <a:cs typeface="Times New Roman" panose="02020603050405020304" pitchFamily="18" charset="0"/>
            </a:endParaRPr>
          </a:p>
          <a:p>
            <a:pPr>
              <a:defRPr/>
            </a:pPr>
            <a:r>
              <a:rPr lang="en-US" sz="2800" dirty="0" smtClean="0">
                <a:latin typeface="Times New Roman" panose="02020603050405020304" pitchFamily="18" charset="0"/>
                <a:cs typeface="Times New Roman" panose="02020603050405020304" pitchFamily="18" charset="0"/>
              </a:rPr>
              <a:t>Are spiritual organizations legitimate: do they have the right to impose values on employees?</a:t>
            </a:r>
            <a:endParaRPr lang="en-US" sz="2800" dirty="0" smtClean="0">
              <a:latin typeface="Times New Roman" panose="02020603050405020304" pitchFamily="18" charset="0"/>
              <a:cs typeface="Times New Roman" panose="02020603050405020304" pitchFamily="18" charset="0"/>
            </a:endParaRPr>
          </a:p>
          <a:p>
            <a:pPr lvl="1">
              <a:buNone/>
              <a:defRPr/>
            </a:pPr>
            <a:r>
              <a:rPr lang="en-US" sz="2800" dirty="0" smtClean="0">
                <a:latin typeface="Times New Roman" panose="02020603050405020304" pitchFamily="18" charset="0"/>
                <a:cs typeface="Times New Roman" panose="02020603050405020304" pitchFamily="18" charset="0"/>
              </a:rPr>
              <a:t>Spirituality is not about God or any religious values</a:t>
            </a:r>
            <a:endParaRPr lang="en-US" sz="2800" dirty="0" smtClean="0">
              <a:latin typeface="Times New Roman" panose="02020603050405020304" pitchFamily="18" charset="0"/>
              <a:cs typeface="Times New Roman" panose="02020603050405020304" pitchFamily="18" charset="0"/>
            </a:endParaRPr>
          </a:p>
          <a:p>
            <a:pPr lvl="1">
              <a:buNone/>
              <a:defRPr/>
            </a:pPr>
            <a:r>
              <a:rPr lang="en-US" sz="2800" dirty="0" smtClean="0">
                <a:latin typeface="Times New Roman" panose="02020603050405020304" pitchFamily="18" charset="0"/>
                <a:cs typeface="Times New Roman" panose="02020603050405020304" pitchFamily="18" charset="0"/>
              </a:rPr>
              <a:t>It is an attempt to help employees find meaning and value in their work</a:t>
            </a:r>
            <a:endParaRPr lang="en-US" sz="2800" dirty="0" smtClean="0">
              <a:latin typeface="Times New Roman" panose="02020603050405020304" pitchFamily="18" charset="0"/>
              <a:cs typeface="Times New Roman" panose="02020603050405020304" pitchFamily="18" charset="0"/>
            </a:endParaRPr>
          </a:p>
          <a:p>
            <a:pPr>
              <a:defRPr/>
            </a:pPr>
            <a:r>
              <a:rPr lang="en-US" sz="2800" dirty="0" smtClean="0">
                <a:latin typeface="Times New Roman" panose="02020603050405020304" pitchFamily="18" charset="0"/>
                <a:cs typeface="Times New Roman" panose="02020603050405020304" pitchFamily="18" charset="0"/>
              </a:rPr>
              <a:t>Are spirituality and profits compatible?</a:t>
            </a:r>
            <a:endParaRPr lang="en-US" sz="2800" dirty="0" smtClean="0">
              <a:latin typeface="Times New Roman" panose="02020603050405020304" pitchFamily="18" charset="0"/>
              <a:cs typeface="Times New Roman" panose="02020603050405020304" pitchFamily="18" charset="0"/>
            </a:endParaRPr>
          </a:p>
          <a:p>
            <a:pPr lvl="1">
              <a:buNone/>
              <a:defRPr/>
            </a:pPr>
            <a:r>
              <a:rPr lang="en-US" sz="2800" dirty="0" smtClean="0">
                <a:latin typeface="Times New Roman" panose="02020603050405020304" pitchFamily="18" charset="0"/>
                <a:cs typeface="Times New Roman" panose="02020603050405020304" pitchFamily="18" charset="0"/>
              </a:rPr>
              <a:t>Initial evidence suggests that they are</a:t>
            </a:r>
            <a:endParaRPr lang="en-US" sz="2800" dirty="0" smtClean="0">
              <a:latin typeface="Times New Roman" panose="02020603050405020304" pitchFamily="18" charset="0"/>
              <a:cs typeface="Times New Roman" panose="02020603050405020304" pitchFamily="18" charset="0"/>
            </a:endParaRPr>
          </a:p>
          <a:p>
            <a:pPr algn="just">
              <a:buNone/>
              <a:defRPr/>
            </a:pPr>
            <a:r>
              <a:rPr lang="en-US" sz="2800" dirty="0" smtClean="0">
                <a:latin typeface="Times New Roman" panose="02020603050405020304" pitchFamily="18" charset="0"/>
                <a:cs typeface="Times New Roman" panose="02020603050405020304" pitchFamily="18" charset="0"/>
              </a:rPr>
              <a:t>   Spirituality is positively related to creativity, employee satisfaction, job involvement and organizational commitment and may result in greater productivity and dramatically lower turnover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pPr>
              <a:defRPr/>
            </a:pPr>
            <a:r>
              <a:rPr lang="en-US" b="1" dirty="0" smtClean="0">
                <a:latin typeface="+mn-lt"/>
              </a:rPr>
              <a:t>Summary and Managerial Implications</a:t>
            </a:r>
            <a:endParaRPr lang="en-US" b="1" dirty="0">
              <a:latin typeface="+mn-lt"/>
            </a:endParaRPr>
          </a:p>
        </p:txBody>
      </p:sp>
      <p:sp>
        <p:nvSpPr>
          <p:cNvPr id="3" name="Content Placeholder 2"/>
          <p:cNvSpPr>
            <a:spLocks noGrp="1"/>
          </p:cNvSpPr>
          <p:nvPr>
            <p:ph sz="quarter" idx="1"/>
          </p:nvPr>
        </p:nvSpPr>
        <p:spPr>
          <a:xfrm>
            <a:off x="304800" y="1447800"/>
            <a:ext cx="8610600" cy="5105400"/>
          </a:xfrm>
        </p:spPr>
        <p:txBody>
          <a:bodyPr>
            <a:normAutofit fontScale="92500" lnSpcReduction="10000"/>
          </a:bodyPr>
          <a:lstStyle/>
          <a:p>
            <a:pPr>
              <a:defRPr/>
            </a:pPr>
            <a:r>
              <a:rPr lang="en-US" sz="2800" dirty="0" smtClean="0"/>
              <a:t>Strong cultures are difficult for managers to change		</a:t>
            </a:r>
            <a:endParaRPr lang="en-US" sz="2800" dirty="0" smtClean="0"/>
          </a:p>
          <a:p>
            <a:pPr lvl="1">
              <a:defRPr/>
            </a:pPr>
            <a:r>
              <a:rPr lang="en-US" sz="2800" dirty="0" smtClean="0"/>
              <a:t>In the short run, strong cultures should be considered fixed</a:t>
            </a:r>
            <a:endParaRPr lang="en-US" sz="2800" dirty="0" smtClean="0"/>
          </a:p>
          <a:p>
            <a:pPr>
              <a:defRPr/>
            </a:pPr>
            <a:r>
              <a:rPr lang="en-US" sz="2800" dirty="0" smtClean="0"/>
              <a:t>Selecting new hires that fit well in the organizational culture is critical for motivation, job satisfaction, commitment, and turnover</a:t>
            </a:r>
            <a:endParaRPr lang="en-US" sz="2800" dirty="0" smtClean="0"/>
          </a:p>
          <a:p>
            <a:pPr>
              <a:defRPr/>
            </a:pPr>
            <a:r>
              <a:rPr lang="en-US" sz="2800" dirty="0" smtClean="0"/>
              <a:t>Socialization into the corporate culture is important</a:t>
            </a:r>
            <a:endParaRPr lang="en-US" sz="2800" dirty="0" smtClean="0"/>
          </a:p>
          <a:p>
            <a:pPr>
              <a:defRPr/>
            </a:pPr>
            <a:r>
              <a:rPr lang="en-US" sz="2800" dirty="0" smtClean="0"/>
              <a:t>As a manager, your actions as a role model help create the cultural values of ethics, spirituality, and a positive culture</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164465" y="274320"/>
            <a:ext cx="8534400" cy="465455"/>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200"/>
              <a:buFont typeface="Libre Franklin"/>
              <a:buNone/>
            </a:pPr>
            <a:r>
              <a:rPr lang="en-US" sz="1800" b="0" i="0" u="none" dirty="0">
                <a:solidFill>
                  <a:schemeClr val="dk2"/>
                </a:solidFill>
                <a:latin typeface="Libre Franklin"/>
                <a:ea typeface="Libre Franklin"/>
                <a:cs typeface="Libre Franklin"/>
                <a:sym typeface="Libre Franklin"/>
              </a:rPr>
              <a:t>Culture Framework: Findings on Dimensions of Focus &amp; Flexibility/ Stability</a:t>
            </a:r>
            <a:r>
              <a:rPr lang="en-US" sz="1800" b="1" i="0" u="none" dirty="0">
                <a:solidFill>
                  <a:schemeClr val="dk2"/>
                </a:solidFill>
                <a:latin typeface="Libre Franklin"/>
                <a:ea typeface="Libre Franklin"/>
                <a:cs typeface="Libre Franklin"/>
                <a:sym typeface="Libre Franklin"/>
              </a:rPr>
              <a:t>( Quinn &amp; Cameron)</a:t>
            </a:r>
            <a:endParaRPr lang="en-US" sz="1800" b="1" i="0" u="none" dirty="0">
              <a:solidFill>
                <a:schemeClr val="dk2"/>
              </a:solidFill>
              <a:latin typeface="Libre Franklin"/>
              <a:ea typeface="Libre Franklin"/>
              <a:cs typeface="Libre Franklin"/>
              <a:sym typeface="Libre Franklin"/>
            </a:endParaRPr>
          </a:p>
        </p:txBody>
      </p:sp>
      <p:sp>
        <p:nvSpPr>
          <p:cNvPr id="146" name="Google Shape;146;p19"/>
          <p:cNvSpPr txBox="1">
            <a:spLocks noGrp="1"/>
          </p:cNvSpPr>
          <p:nvPr>
            <p:ph type="body" idx="1"/>
          </p:nvPr>
        </p:nvSpPr>
        <p:spPr>
          <a:xfrm>
            <a:off x="107315" y="739775"/>
            <a:ext cx="9144000" cy="5562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Organizations are also grouped into one of the four types,The differences in these four cultures are identified through</a:t>
            </a:r>
            <a:endParaRPr lang="en-US"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Internal &amp; External Focus</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Flexibility &amp; Stability</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Clan ( Doing things together)</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Culture based on Human Affiliation.</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Employees value Attachment, collaboration , trust and support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Internally focused and flexible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None/>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Adhocracy (Doing things first)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Culture based on Change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Employees value growth, variety, Attention to detail, stimulation &amp; autonomy</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Externally Focused &amp; Flexible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18770" marR="0" lvl="1" indent="0" algn="l" rtl="0">
              <a:lnSpc>
                <a:spcPct val="100000"/>
              </a:lnSpc>
              <a:spcBef>
                <a:spcPts val="0"/>
              </a:spcBef>
              <a:spcAft>
                <a:spcPts val="0"/>
              </a:spcAft>
              <a:buClr>
                <a:schemeClr val="accent2"/>
              </a:buClr>
              <a:buSzPts val="2040"/>
              <a:buFont typeface="Noto Sans Symbols"/>
              <a:buNone/>
            </a:pPr>
            <a:r>
              <a:rPr lang="en-US" sz="1600">
                <a:latin typeface="Times New Roman" panose="02020603050405020304"/>
                <a:ea typeface="Times New Roman" panose="02020603050405020304"/>
                <a:cs typeface="Times New Roman" panose="02020603050405020304"/>
                <a:sym typeface="Times New Roman" panose="02020603050405020304"/>
              </a:rPr>
              <a:t>The Market (Getting the job done)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Culture based on Achievement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Employees value communication, competence and competition</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Externally Focused &amp; Stable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18770" marR="0" lvl="1" indent="0" algn="l" rtl="0">
              <a:lnSpc>
                <a:spcPct val="100000"/>
              </a:lnSpc>
              <a:spcBef>
                <a:spcPts val="300"/>
              </a:spcBef>
              <a:spcAft>
                <a:spcPts val="0"/>
              </a:spcAft>
              <a:buClr>
                <a:schemeClr val="accent2"/>
              </a:buClr>
              <a:buSzPts val="2040"/>
              <a:buFont typeface="Noto Sans Symbols"/>
              <a:buNone/>
            </a:pPr>
            <a:r>
              <a:rPr lang="en-US" sz="1600">
                <a:latin typeface="Times New Roman" panose="02020603050405020304"/>
                <a:ea typeface="Times New Roman" panose="02020603050405020304"/>
                <a:cs typeface="Times New Roman" panose="02020603050405020304"/>
                <a:sym typeface="Times New Roman" panose="02020603050405020304"/>
              </a:rPr>
              <a:t>The Hierarchy ( Doing things right)</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Culture based on Stability</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Employees value communication, formalization and routine</a:t>
            </a: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Char char="⚫"/>
            </a:pPr>
            <a:r>
              <a:rPr lang="en-US" sz="1600">
                <a:latin typeface="Times New Roman" panose="02020603050405020304"/>
                <a:ea typeface="Times New Roman" panose="02020603050405020304"/>
                <a:cs typeface="Times New Roman" panose="02020603050405020304"/>
                <a:sym typeface="Times New Roman" panose="02020603050405020304"/>
              </a:rPr>
              <a:t>Internally focused &amp; stable</a:t>
            </a: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None/>
            </a:pPr>
            <a:endParaRPr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500"/>
              </a:spcBef>
              <a:spcAft>
                <a:spcPts val="0"/>
              </a:spcAft>
              <a:buClr>
                <a:schemeClr val="accent1"/>
              </a:buClr>
              <a:buSzPts val="2210"/>
              <a:buFont typeface="Noto Sans Symbols"/>
              <a:buNone/>
            </a:pPr>
            <a:endParaRPr sz="1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100000"/>
              </a:lnSpc>
              <a:spcBef>
                <a:spcPts val="300"/>
              </a:spcBef>
              <a:spcAft>
                <a:spcPts val="0"/>
              </a:spcAft>
              <a:buClr>
                <a:srgbClr val="E6B1AB"/>
              </a:buClr>
              <a:buSzPts val="1700"/>
              <a:buFont typeface="Noto Sans Symbols"/>
              <a:buNone/>
            </a:pPr>
            <a:endParaRPr sz="1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65100" algn="l" rtl="0">
              <a:spcBef>
                <a:spcPts val="575"/>
              </a:spcBef>
              <a:spcAft>
                <a:spcPts val="0"/>
              </a:spcAft>
              <a:buClr>
                <a:schemeClr val="accent1"/>
              </a:buClr>
              <a:buSzPts val="1700"/>
              <a:buFont typeface="Noto Sans Symbols"/>
              <a:buNone/>
            </a:pPr>
            <a:endParaRPr sz="16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822325" marR="0" lvl="2" indent="-228600" algn="l" rtl="0">
              <a:lnSpc>
                <a:spcPct val="100000"/>
              </a:lnSpc>
              <a:spcBef>
                <a:spcPts val="300"/>
              </a:spcBef>
              <a:spcAft>
                <a:spcPts val="0"/>
              </a:spcAft>
              <a:buClr>
                <a:srgbClr val="E6B1AB"/>
              </a:buClr>
              <a:buSzPts val="1700"/>
              <a:buFont typeface="Noto Sans Symbols"/>
              <a:buChar char="⚫"/>
            </a:pPr>
            <a:endParaRPr lang="en-US" sz="1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1066800" y="274637"/>
            <a:ext cx="76200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Cultural Framework Diagram</a:t>
            </a:r>
            <a:endParaRPr lang="en-US" sz="4000" b="0" i="0" u="none">
              <a:solidFill>
                <a:schemeClr val="dk2"/>
              </a:solidFill>
              <a:latin typeface="Libre Franklin"/>
              <a:ea typeface="Libre Franklin"/>
              <a:cs typeface="Libre Franklin"/>
              <a:sym typeface="Libre Franklin"/>
            </a:endParaRPr>
          </a:p>
        </p:txBody>
      </p:sp>
      <p:sp>
        <p:nvSpPr>
          <p:cNvPr id="158" name="Google Shape;158;p21"/>
          <p:cNvSpPr txBox="1">
            <a:spLocks noGrp="1"/>
          </p:cNvSpPr>
          <p:nvPr>
            <p:ph type="body" idx="1"/>
          </p:nvPr>
        </p:nvSpPr>
        <p:spPr>
          <a:xfrm>
            <a:off x="1066800" y="1447800"/>
            <a:ext cx="7620000" cy="4572000"/>
          </a:xfrm>
          <a:prstGeom prst="rect">
            <a:avLst/>
          </a:prstGeom>
          <a:noFill/>
          <a:ln>
            <a:noFill/>
          </a:ln>
        </p:spPr>
        <p:txBody>
          <a:bodyPr spcFirstLastPara="1" wrap="square" lIns="91425" tIns="45700" rIns="91425" bIns="45700" anchor="t" anchorCtr="0">
            <a:noAutofit/>
          </a:bodyPr>
          <a:lstStyle/>
          <a:p>
            <a:pPr marL="273050" marR="0" lvl="0" indent="-132715" algn="l" rtl="0">
              <a:spcBef>
                <a:spcPts val="0"/>
              </a:spcBef>
              <a:spcAft>
                <a:spcPts val="0"/>
              </a:spcAft>
              <a:buClr>
                <a:schemeClr val="accent1"/>
              </a:buClr>
              <a:buSzPts val="2210"/>
              <a:buFont typeface="Noto Sans Symbols"/>
              <a:buNone/>
            </a:pPr>
            <a:endParaRPr sz="2600">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pic>
        <p:nvPicPr>
          <p:cNvPr id="159" name="Google Shape;159;p21"/>
          <p:cNvPicPr preferRelativeResize="0"/>
          <p:nvPr/>
        </p:nvPicPr>
        <p:blipFill rotWithShape="1">
          <a:blip r:embed="rId1"/>
          <a:srcRect/>
          <a:stretch>
            <a:fillRect/>
          </a:stretch>
        </p:blipFill>
        <p:spPr>
          <a:xfrm>
            <a:off x="1371600" y="1524000"/>
            <a:ext cx="7086600" cy="4572000"/>
          </a:xfrm>
          <a:prstGeom prst="rect">
            <a:avLst/>
          </a:prstGeom>
          <a:noFill/>
          <a:ln>
            <a:noFill/>
          </a:ln>
        </p:spPr>
      </p:pic>
      <p:sp>
        <p:nvSpPr>
          <p:cNvPr id="2" name="Text Box 1"/>
          <p:cNvSpPr txBox="1"/>
          <p:nvPr/>
        </p:nvSpPr>
        <p:spPr>
          <a:xfrm>
            <a:off x="1644015" y="6019800"/>
            <a:ext cx="6972935" cy="1198880"/>
          </a:xfrm>
          <a:prstGeom prst="rect">
            <a:avLst/>
          </a:prstGeom>
          <a:noFill/>
        </p:spPr>
        <p:txBody>
          <a:bodyPr wrap="none" rtlCol="0">
            <a:spAutoFit/>
          </a:bodyPr>
          <a:p>
            <a:pPr algn="l"/>
            <a:r>
              <a:rPr lang="en-IN" altLang="en-US" sz="3600" b="1"/>
              <a:t>M  A  C  H    </a:t>
            </a:r>
            <a:r>
              <a:rPr lang="en-US" sz="3600" b="1" dirty="0">
                <a:solidFill>
                  <a:schemeClr val="dk2"/>
                </a:solidFill>
                <a:latin typeface="Libre Franklin"/>
                <a:ea typeface="Libre Franklin"/>
                <a:cs typeface="Libre Franklin"/>
                <a:sym typeface="Libre Franklin"/>
              </a:rPr>
              <a:t>( Quinn &amp; Cameron)</a:t>
            </a:r>
            <a:endParaRPr lang="en-US" sz="3600" b="1" i="0" u="none" dirty="0">
              <a:solidFill>
                <a:schemeClr val="dk2"/>
              </a:solidFill>
              <a:latin typeface="Libre Franklin"/>
              <a:ea typeface="Libre Franklin"/>
              <a:cs typeface="Libre Franklin"/>
              <a:sym typeface="Libre Franklin"/>
            </a:endParaRPr>
          </a:p>
          <a:p>
            <a:endParaRPr lang="en-IN" altLang="en-US" sz="36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199390" y="101282"/>
            <a:ext cx="84582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1"/>
              </a:buClr>
              <a:buSzPts val="4000"/>
              <a:buFont typeface="Libre Baskerville" panose="02000000000000000000"/>
              <a:buNone/>
            </a:pPr>
            <a:r>
              <a:rPr lang="en-US" sz="2800" b="1"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Culture as an Intervening Variable</a:t>
            </a:r>
            <a:r>
              <a:rPr lang="en-IN" altLang="en-US" sz="2800" b="1"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 In EMPLOYEE performance and satisfaction</a:t>
            </a:r>
            <a:endParaRPr lang="en-IN" altLang="en-US" sz="2800" b="1"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67" name="Google Shape;167;p22"/>
          <p:cNvSpPr txBox="1">
            <a:spLocks noGrp="1"/>
          </p:cNvSpPr>
          <p:nvPr>
            <p:ph type="body" idx="1"/>
          </p:nvPr>
        </p:nvSpPr>
        <p:spPr>
          <a:xfrm>
            <a:off x="0" y="1447800"/>
            <a:ext cx="9144000" cy="5105400"/>
          </a:xfrm>
          <a:prstGeom prst="rect">
            <a:avLst/>
          </a:prstGeom>
          <a:noFill/>
          <a:ln>
            <a:noFill/>
          </a:ln>
        </p:spPr>
        <p:txBody>
          <a:bodyPr spcFirstLastPara="1" wrap="square" lIns="91425" tIns="45700" rIns="91425" bIns="45700" anchor="t" anchorCtr="0">
            <a:noAutofit/>
          </a:bodyPr>
          <a:lstStyle/>
          <a:p>
            <a:pPr marL="547370" marR="0" lvl="1" indent="-228600" algn="l" rtl="0">
              <a:lnSpc>
                <a:spcPct val="100000"/>
              </a:lnSpc>
              <a:spcBef>
                <a:spcPts val="0"/>
              </a:spcBef>
              <a:spcAft>
                <a:spcPts val="0"/>
              </a:spcAft>
              <a:buClr>
                <a:schemeClr val="accent2"/>
              </a:buClr>
              <a:buSzPts val="2380"/>
              <a:buFont typeface="Noto Sans Symbols"/>
              <a:buNone/>
            </a:pPr>
            <a:r>
              <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Employees form an overall subjective perception of the organization based on these objective factors:</a:t>
            </a:r>
            <a:endParaRPr lang="en-US"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132715" algn="l" rtl="0">
              <a:lnSpc>
                <a:spcPct val="100000"/>
              </a:lnSpc>
              <a:spcBef>
                <a:spcPts val="500"/>
              </a:spcBef>
              <a:spcAft>
                <a:spcPts val="0"/>
              </a:spcAft>
              <a:buClr>
                <a:schemeClr val="accent1"/>
              </a:buClr>
              <a:buSzPts val="2210"/>
              <a:buFont typeface="Noto Sans Symbols"/>
              <a:buNone/>
            </a:pPr>
            <a:endParaRPr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opinions formed affect employee performance and satisfaction</a:t>
            </a:r>
            <a:r>
              <a:rPr lang="en-US"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rPr>
              <a:t>.</a:t>
            </a:r>
            <a:endParaRPr lang="en-US" sz="2600" b="0" i="0" u="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p:txBody>
      </p:sp>
      <p:pic>
        <p:nvPicPr>
          <p:cNvPr id="168" name="Google Shape;168;p22"/>
          <p:cNvPicPr preferRelativeResize="0"/>
          <p:nvPr/>
        </p:nvPicPr>
        <p:blipFill rotWithShape="1">
          <a:blip r:embed="rId1"/>
          <a:srcRect/>
          <a:stretch>
            <a:fillRect/>
          </a:stretch>
        </p:blipFill>
        <p:spPr>
          <a:xfrm>
            <a:off x="685800" y="2667000"/>
            <a:ext cx="7485062"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txBox="1">
            <a:spLocks noGrp="1"/>
          </p:cNvSpPr>
          <p:nvPr>
            <p:ph type="title"/>
          </p:nvPr>
        </p:nvSpPr>
        <p:spPr>
          <a:xfrm>
            <a:off x="228600" y="274637"/>
            <a:ext cx="8686800" cy="1096962"/>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3600"/>
              <a:buFont typeface="Libre Baskerville" panose="02000000000000000000"/>
              <a:buNone/>
            </a:pPr>
            <a:r>
              <a:rPr lang="en-US" sz="36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Do Organizations Have Uniform Cultures?</a:t>
            </a:r>
            <a:endParaRPr lang="en-US" sz="36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74" name="Google Shape;174;p23"/>
          <p:cNvSpPr txBox="1">
            <a:spLocks noGrp="1"/>
          </p:cNvSpPr>
          <p:nvPr>
            <p:ph type="body" idx="1"/>
          </p:nvPr>
        </p:nvSpPr>
        <p:spPr>
          <a:xfrm>
            <a:off x="228600" y="1295400"/>
            <a:ext cx="8686800" cy="5410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90000"/>
              </a:lnSpc>
              <a:spcBef>
                <a:spcPts val="0"/>
              </a:spcBef>
              <a:spcAft>
                <a:spcPts val="0"/>
              </a:spcAft>
              <a:buClr>
                <a:schemeClr val="accent1"/>
              </a:buClr>
              <a:buSzPts val="1870"/>
              <a:buFont typeface="Noto Sans Symbols"/>
              <a:buChar char="⚫"/>
            </a:pPr>
            <a:r>
              <a:rPr lang="en-US" sz="2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Culture is a descriptive term: It describes an organization just as personality traits define employees.</a:t>
            </a:r>
            <a:endParaRPr lang="en-US" sz="2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90000"/>
              </a:lnSpc>
              <a:spcBef>
                <a:spcPts val="500"/>
              </a:spcBef>
              <a:spcAft>
                <a:spcPts val="0"/>
              </a:spcAft>
              <a:buClr>
                <a:schemeClr val="accent1"/>
              </a:buClr>
              <a:buSzPts val="1870"/>
              <a:buFont typeface="Noto Sans Symbols"/>
              <a:buChar char="⚫"/>
            </a:pPr>
            <a:r>
              <a:rPr lang="en-US" sz="2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It may act as a substitute for formalization</a:t>
            </a:r>
            <a:endParaRPr lang="en-US" sz="22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300"/>
              </a:spcBef>
              <a:spcAft>
                <a:spcPts val="0"/>
              </a:spcAft>
              <a:buClr>
                <a:schemeClr val="accent2"/>
              </a:buClr>
              <a:buSzPts val="1870"/>
              <a:buFont typeface="Noto Sans Symbols"/>
              <a:buChar char="⚫"/>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Dominant Culture</a:t>
            </a:r>
            <a:endPar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90000"/>
              </a:lnSpc>
              <a:spcBef>
                <a:spcPts val="300"/>
              </a:spcBef>
              <a:spcAft>
                <a:spcPts val="0"/>
              </a:spcAft>
              <a:buClr>
                <a:srgbClr val="E6B1AB"/>
              </a:buClr>
              <a:buSzPts val="187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Expresses the </a:t>
            </a: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core values </a:t>
            </a: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that are shared by a majority of the organization’s members</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300"/>
              </a:spcBef>
              <a:spcAft>
                <a:spcPts val="0"/>
              </a:spcAft>
              <a:buClr>
                <a:schemeClr val="accent2"/>
              </a:buClr>
              <a:buSzPts val="1870"/>
              <a:buFont typeface="Noto Sans Symbols"/>
              <a:buChar char="⚫"/>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Subcultures</a:t>
            </a:r>
            <a:endPar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90000"/>
              </a:lnSpc>
              <a:spcBef>
                <a:spcPts val="300"/>
              </a:spcBef>
              <a:spcAft>
                <a:spcPts val="0"/>
              </a:spcAft>
              <a:buClr>
                <a:srgbClr val="E6B1AB"/>
              </a:buClr>
              <a:buSzPts val="1870"/>
              <a:buFont typeface="Noto Sans Symbols"/>
              <a:buChar char="⚫"/>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Minicultures</a:t>
            </a: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within an organization, typically defined by department designations and geographical separation</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300"/>
              </a:spcBef>
              <a:spcAft>
                <a:spcPts val="0"/>
              </a:spcAft>
              <a:buClr>
                <a:schemeClr val="accent2"/>
              </a:buClr>
              <a:buSzPts val="1870"/>
              <a:buFont typeface="Noto Sans Symbols"/>
              <a:buChar char="⚫"/>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Core Values</a:t>
            </a:r>
            <a:endPar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90000"/>
              </a:lnSpc>
              <a:spcBef>
                <a:spcPts val="300"/>
              </a:spcBef>
              <a:spcAft>
                <a:spcPts val="0"/>
              </a:spcAft>
              <a:buClr>
                <a:srgbClr val="E6B1AB"/>
              </a:buClr>
              <a:buSzPts val="187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The </a:t>
            </a: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primary or dominant values </a:t>
            </a: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that are accepted throughout the organization</a:t>
            </a:r>
            <a:endPar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90000"/>
              </a:lnSpc>
              <a:spcBef>
                <a:spcPts val="300"/>
              </a:spcBef>
              <a:spcAft>
                <a:spcPts val="0"/>
              </a:spcAft>
              <a:buClr>
                <a:schemeClr val="accent2"/>
              </a:buClr>
              <a:buSzPts val="1870"/>
              <a:buFont typeface="Noto Sans Symbols"/>
              <a:buChar char="⚫"/>
            </a:pP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Strong Culture</a:t>
            </a:r>
            <a:endPar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822325" marR="0" lvl="2" indent="-228600" algn="l" rtl="0">
              <a:lnSpc>
                <a:spcPct val="90000"/>
              </a:lnSpc>
              <a:spcBef>
                <a:spcPts val="300"/>
              </a:spcBef>
              <a:spcAft>
                <a:spcPts val="0"/>
              </a:spcAft>
              <a:buClr>
                <a:srgbClr val="E6B1AB"/>
              </a:buClr>
              <a:buSzPts val="1870"/>
              <a:buFont typeface="Noto Sans Symbols"/>
              <a:buChar char="⚫"/>
            </a:pPr>
            <a:r>
              <a:rPr lang="en-US" sz="22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 culture in which the core values are </a:t>
            </a:r>
            <a:r>
              <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intensely held and widely shared</a:t>
            </a:r>
            <a:endParaRPr lang="en-US"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154305" algn="l" rtl="0">
              <a:spcBef>
                <a:spcPts val="575"/>
              </a:spcBef>
              <a:spcAft>
                <a:spcPts val="0"/>
              </a:spcAft>
              <a:buClr>
                <a:schemeClr val="accent1"/>
              </a:buClr>
              <a:buSzPts val="1870"/>
              <a:buFont typeface="Noto Sans Symbols"/>
              <a:buNone/>
            </a:pPr>
            <a:endParaRPr sz="22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228600" y="228600"/>
            <a:ext cx="86868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What Do Cultures Do?</a:t>
            </a:r>
            <a:endPar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80" name="Google Shape;180;p24"/>
          <p:cNvSpPr txBox="1">
            <a:spLocks noGrp="1"/>
          </p:cNvSpPr>
          <p:nvPr>
            <p:ph type="body" idx="1"/>
          </p:nvPr>
        </p:nvSpPr>
        <p:spPr>
          <a:xfrm>
            <a:off x="381000" y="1447800"/>
            <a:ext cx="8382000" cy="4800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Culture’s Functions</a:t>
            </a:r>
            <a:endParaRPr lang="en-US" sz="2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457200" algn="l" rtl="0">
              <a:lnSpc>
                <a:spcPct val="100000"/>
              </a:lnSpc>
              <a:spcBef>
                <a:spcPts val="1300"/>
              </a:spcBef>
              <a:spcAft>
                <a:spcPts val="0"/>
              </a:spcAft>
              <a:buClr>
                <a:schemeClr val="accent2"/>
              </a:buClr>
              <a:buSzPts val="2210"/>
              <a:buFont typeface="Noto Sans Symbols"/>
              <a:buChar char="⚫"/>
            </a:pPr>
            <a:r>
              <a:rPr lang="en-US"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Defines the boundary </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between one organization and others</a:t>
            </a:r>
            <a:endPar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457200" algn="l" rtl="0">
              <a:lnSpc>
                <a:spcPct val="100000"/>
              </a:lnSpc>
              <a:spcBef>
                <a:spcPts val="1300"/>
              </a:spcBef>
              <a:spcAft>
                <a:spcPts val="0"/>
              </a:spcAft>
              <a:buClr>
                <a:schemeClr val="accent2"/>
              </a:buClr>
              <a:buSzPts val="2210"/>
              <a:buFont typeface="Noto Sans Symbols"/>
              <a:buChar char="⚫"/>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Conveys a </a:t>
            </a:r>
            <a:r>
              <a:rPr lang="en-US"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sense of identity </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its members</a:t>
            </a:r>
            <a:endPar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457200" algn="l" rtl="0">
              <a:lnSpc>
                <a:spcPct val="100000"/>
              </a:lnSpc>
              <a:spcBef>
                <a:spcPts val="1300"/>
              </a:spcBef>
              <a:spcAft>
                <a:spcPts val="0"/>
              </a:spcAft>
              <a:buClr>
                <a:schemeClr val="accent2"/>
              </a:buClr>
              <a:buSzPts val="2210"/>
              <a:buFont typeface="Noto Sans Symbols"/>
              <a:buChar char="⚫"/>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Facilitates the </a:t>
            </a:r>
            <a:r>
              <a:rPr lang="en-US"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generation of commitment </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to something larger than self-interest</a:t>
            </a:r>
            <a:endPar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457200" algn="l" rtl="0">
              <a:lnSpc>
                <a:spcPct val="100000"/>
              </a:lnSpc>
              <a:spcBef>
                <a:spcPts val="1300"/>
              </a:spcBef>
              <a:spcAft>
                <a:spcPts val="0"/>
              </a:spcAft>
              <a:buClr>
                <a:schemeClr val="accent2"/>
              </a:buClr>
              <a:buSzPts val="2210"/>
              <a:buFont typeface="Noto Sans Symbols"/>
              <a:buChar char="⚫"/>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Enhances the </a:t>
            </a:r>
            <a:r>
              <a:rPr lang="en-US"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stability</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of the social system</a:t>
            </a:r>
            <a:endPar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457200" algn="l" rtl="0">
              <a:lnSpc>
                <a:spcPct val="100000"/>
              </a:lnSpc>
              <a:spcBef>
                <a:spcPts val="1300"/>
              </a:spcBef>
              <a:spcAft>
                <a:spcPts val="0"/>
              </a:spcAft>
              <a:buClr>
                <a:schemeClr val="accent2"/>
              </a:buClr>
              <a:buSzPts val="2210"/>
              <a:buFont typeface="Noto Sans Symbols"/>
              <a:buChar char="⚫"/>
            </a:pP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Serves as a </a:t>
            </a:r>
            <a:r>
              <a:rPr lang="en-US"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control mechanism  </a:t>
            </a:r>
            <a:r>
              <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for fitting employees in the organization</a:t>
            </a:r>
            <a:endParaRPr lang="en-US"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132715" algn="l" rtl="0">
              <a:spcBef>
                <a:spcPts val="575"/>
              </a:spcBef>
              <a:spcAft>
                <a:spcPts val="0"/>
              </a:spcAft>
              <a:buClr>
                <a:schemeClr val="accent1"/>
              </a:buClr>
              <a:buSzPts val="2210"/>
              <a:buFont typeface="Noto Sans Symbols"/>
              <a:buNone/>
            </a:pPr>
            <a:endParaRPr sz="26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5"/>
          <p:cNvSpPr txBox="1">
            <a:spLocks noGrp="1"/>
          </p:cNvSpPr>
          <p:nvPr>
            <p:ph type="title"/>
          </p:nvPr>
        </p:nvSpPr>
        <p:spPr>
          <a:xfrm>
            <a:off x="152400" y="228600"/>
            <a:ext cx="8763000" cy="12954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Franklin"/>
              <a:buNone/>
            </a:pPr>
            <a:r>
              <a:rPr lang="en-US" sz="4000" b="0" i="0" u="none">
                <a:solidFill>
                  <a:schemeClr val="dk2"/>
                </a:solidFill>
                <a:latin typeface="Libre Franklin"/>
                <a:ea typeface="Libre Franklin"/>
                <a:cs typeface="Libre Franklin"/>
                <a:sym typeface="Libre Franklin"/>
              </a:rPr>
              <a:t>Culture as an Asset</a:t>
            </a:r>
            <a:r>
              <a:rPr lang="en-IN" altLang="en-US" sz="4000" b="0" i="0" u="none">
                <a:solidFill>
                  <a:schemeClr val="dk2"/>
                </a:solidFill>
                <a:latin typeface="Libre Franklin"/>
                <a:ea typeface="Libre Franklin"/>
                <a:cs typeface="Libre Franklin"/>
                <a:sym typeface="Libre Franklin"/>
              </a:rPr>
              <a:t> </a:t>
            </a:r>
            <a:r>
              <a:rPr lang="en-IN" altLang="en-US" sz="2800" b="0" i="0" u="none">
                <a:solidFill>
                  <a:schemeClr val="dk2"/>
                </a:solidFill>
                <a:latin typeface="Libre Franklin"/>
                <a:ea typeface="Libre Franklin"/>
                <a:cs typeface="Libre Franklin"/>
                <a:sym typeface="Libre Franklin"/>
              </a:rPr>
              <a:t>(Something Value)</a:t>
            </a:r>
            <a:endParaRPr lang="en-IN" altLang="en-US" sz="2800" b="0" i="0" u="none">
              <a:solidFill>
                <a:schemeClr val="dk2"/>
              </a:solidFill>
              <a:latin typeface="Libre Franklin"/>
              <a:ea typeface="Libre Franklin"/>
              <a:cs typeface="Libre Franklin"/>
              <a:sym typeface="Libre Franklin"/>
            </a:endParaRPr>
          </a:p>
        </p:txBody>
      </p:sp>
      <p:sp>
        <p:nvSpPr>
          <p:cNvPr id="186" name="Google Shape;186;p25"/>
          <p:cNvSpPr txBox="1">
            <a:spLocks noGrp="1"/>
          </p:cNvSpPr>
          <p:nvPr>
            <p:ph type="body" idx="1"/>
          </p:nvPr>
        </p:nvSpPr>
        <p:spPr>
          <a:xfrm>
            <a:off x="0" y="1600200"/>
            <a:ext cx="91440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210"/>
              <a:buFont typeface="Noto Sans Symbols"/>
              <a:buChar char="⚫"/>
            </a:pPr>
            <a:r>
              <a:rPr lang="en-US" sz="2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Organization can provide a positive ethical environment and foster innovation.</a:t>
            </a:r>
            <a:endParaRPr lang="en-US" sz="2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500"/>
              </a:spcBef>
              <a:spcAft>
                <a:spcPts val="0"/>
              </a:spcAft>
              <a:buClr>
                <a:schemeClr val="accent1"/>
              </a:buClr>
              <a:buSzPts val="2210"/>
              <a:buFont typeface="Noto Sans Symbols"/>
              <a:buChar char="⚫"/>
            </a:pPr>
            <a:r>
              <a:rPr lang="en-US" sz="2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Start-up firms usually have innovative cultures because they are usually small, agile and focused on solving problems to survive and grow.</a:t>
            </a:r>
            <a:endParaRPr lang="en-US" sz="26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6"/>
          <p:cNvSpPr txBox="1">
            <a:spLocks noGrp="1"/>
          </p:cNvSpPr>
          <p:nvPr>
            <p:ph type="title"/>
          </p:nvPr>
        </p:nvSpPr>
        <p:spPr>
          <a:xfrm>
            <a:off x="228600" y="274637"/>
            <a:ext cx="8610600" cy="1143000"/>
          </a:xfrm>
          <a:prstGeom prst="rect">
            <a:avLst/>
          </a:prstGeom>
          <a:noFill/>
          <a:ln>
            <a:noFill/>
          </a:ln>
        </p:spPr>
        <p:txBody>
          <a:bodyPr spcFirstLastPara="1" wrap="square" lIns="91425" tIns="45700" rIns="91425" bIns="91425" anchor="b" anchorCtr="0">
            <a:noAutofit/>
          </a:bodyPr>
          <a:lstStyle/>
          <a:p>
            <a:pPr marL="0" lvl="0" indent="0" algn="l" rtl="0">
              <a:lnSpc>
                <a:spcPct val="100000"/>
              </a:lnSpc>
              <a:spcBef>
                <a:spcPts val="0"/>
              </a:spcBef>
              <a:spcAft>
                <a:spcPts val="0"/>
              </a:spcAft>
              <a:buClr>
                <a:schemeClr val="dk2"/>
              </a:buClr>
              <a:buSzPts val="4000"/>
              <a:buFont typeface="Libre Baskerville" panose="02000000000000000000"/>
              <a:buNone/>
            </a:pPr>
            <a:r>
              <a:rPr 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Culture as a Liability</a:t>
            </a:r>
            <a:r>
              <a:rPr lang="en-IN" alt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rPr>
              <a:t> (Debt)</a:t>
            </a:r>
            <a:endParaRPr lang="en-IN" altLang="en-US" sz="4000" b="1" i="0" u="none">
              <a:solidFill>
                <a:schemeClr val="dk2"/>
              </a:solidFill>
              <a:latin typeface="Libre Baskerville" panose="02000000000000000000"/>
              <a:ea typeface="Libre Baskerville" panose="02000000000000000000"/>
              <a:cs typeface="Libre Baskerville" panose="02000000000000000000"/>
              <a:sym typeface="Libre Baskerville" panose="02000000000000000000"/>
            </a:endParaRPr>
          </a:p>
        </p:txBody>
      </p:sp>
      <p:sp>
        <p:nvSpPr>
          <p:cNvPr id="192" name="Google Shape;192;p26"/>
          <p:cNvSpPr txBox="1">
            <a:spLocks noGrp="1"/>
          </p:cNvSpPr>
          <p:nvPr>
            <p:ph type="body" idx="1"/>
          </p:nvPr>
        </p:nvSpPr>
        <p:spPr>
          <a:xfrm>
            <a:off x="304800" y="1447800"/>
            <a:ext cx="8458200" cy="5181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2380"/>
              <a:buFont typeface="Noto Sans Symbols"/>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Barrier to change</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Occurs when culture’s values are not aligned with the values necessary for rapid change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Organization undergoing rapid change and its culture may no longer be appropriate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73050" marR="0" lvl="0" indent="-273050" algn="l" rtl="0">
              <a:lnSpc>
                <a:spcPct val="100000"/>
              </a:lnSpc>
              <a:spcBef>
                <a:spcPts val="500"/>
              </a:spcBef>
              <a:spcAft>
                <a:spcPts val="0"/>
              </a:spcAft>
              <a:buClr>
                <a:schemeClr val="accent1"/>
              </a:buClr>
              <a:buSzPts val="2380"/>
              <a:buFont typeface="Noto Sans Symbols"/>
              <a:buChar char="⚫"/>
            </a:pPr>
            <a:r>
              <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Barrier to diversity</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Strong cultures put considerable pressure on employees to conform,  which may lead to institutionalized bias</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380"/>
              <a:buFont typeface="Noto Sans Symbols"/>
              <a:buChar char="⚫"/>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Employees who wish to fill in and adapt must accept the org core culture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1"/>
              </a:buClr>
              <a:buSzPts val="2380"/>
              <a:buFont typeface="Noto Sans Symbols"/>
              <a:buNone/>
            </a:pPr>
            <a:r>
              <a:rPr lang="en-US" sz="2000" b="1">
                <a:latin typeface="Times New Roman" panose="02020603050405020304"/>
                <a:ea typeface="Times New Roman" panose="02020603050405020304"/>
                <a:cs typeface="Times New Roman" panose="02020603050405020304"/>
                <a:sym typeface="Times New Roman" panose="02020603050405020304"/>
              </a:rPr>
              <a:t>Barrier to acquisitions and mergers</a:t>
            </a:r>
            <a:endParaRPr lang="en-US" sz="20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Incompatible cultures( lacking commonality of goals) can destroy an otherwise successful merger</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47370" marR="0" lvl="1" indent="-228600" algn="l" rtl="0">
              <a:lnSpc>
                <a:spcPct val="100000"/>
              </a:lnSpc>
              <a:spcBef>
                <a:spcPts val="300"/>
              </a:spcBef>
              <a:spcAft>
                <a:spcPts val="0"/>
              </a:spcAft>
              <a:buClr>
                <a:schemeClr val="accent2"/>
              </a:buClr>
              <a:buSzPts val="2040"/>
              <a:buFont typeface="Noto Sans Symbols"/>
              <a:buChar char="⚫"/>
            </a:pPr>
            <a:r>
              <a:rPr lang="en-US" sz="2000">
                <a:latin typeface="Times New Roman" panose="02020603050405020304"/>
                <a:ea typeface="Times New Roman" panose="02020603050405020304"/>
                <a:cs typeface="Times New Roman" panose="02020603050405020304"/>
                <a:sym typeface="Times New Roman" panose="02020603050405020304"/>
              </a:rPr>
              <a:t>Initially, the merger and acquisition decisions were based on potential financial advantage and product synergy. In recent years, cultural compatibility has become the prime concern</a:t>
            </a:r>
            <a:r>
              <a:rPr lang="en-US" sz="2000">
                <a:sym typeface="Libre Baskerville" panose="02000000000000000000"/>
              </a:rPr>
              <a:t>.</a:t>
            </a:r>
            <a:endParaRPr lang="en-US" sz="2000" b="0" i="0" u="none" strike="noStrike" cap="none">
              <a:solidFill>
                <a:schemeClr val="dk1"/>
              </a:solidFill>
              <a:latin typeface="Libre Baskerville" panose="02000000000000000000"/>
              <a:ea typeface="Libre Baskerville" panose="02000000000000000000"/>
              <a:cs typeface="Libre Baskerville" panose="02000000000000000000"/>
              <a:sym typeface="Libre Baskerville" panose="02000000000000000000"/>
            </a:endParaRPr>
          </a:p>
          <a:p>
            <a:pPr marL="547370" marR="0" lvl="1" indent="-228600" algn="l" rtl="0">
              <a:lnSpc>
                <a:spcPct val="100000"/>
              </a:lnSpc>
              <a:spcBef>
                <a:spcPts val="300"/>
              </a:spcBef>
              <a:spcAft>
                <a:spcPts val="0"/>
              </a:spcAft>
              <a:buClr>
                <a:schemeClr val="accent2"/>
              </a:buClr>
              <a:buSzPts val="2380"/>
              <a:buFont typeface="Noto Sans Symbols"/>
              <a:buChar char="⚫"/>
            </a:pP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1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8231</Words>
  <Application>WPS Presentation</Application>
  <PresentationFormat>On-screen Show (4:3)</PresentationFormat>
  <Paragraphs>213</Paragraphs>
  <Slides>21</Slides>
  <Notes>19</Notes>
  <HiddenSlides>0</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21</vt:i4>
      </vt:variant>
    </vt:vector>
  </HeadingPairs>
  <TitlesOfParts>
    <vt:vector size="40" baseType="lpstr">
      <vt:lpstr>Arial</vt:lpstr>
      <vt:lpstr>SimSun</vt:lpstr>
      <vt:lpstr>Wingdings</vt:lpstr>
      <vt:lpstr>Arial</vt:lpstr>
      <vt:lpstr>Libre Franklin</vt:lpstr>
      <vt:lpstr>Noto Sans Symbols</vt:lpstr>
      <vt:lpstr>AMGDT</vt:lpstr>
      <vt:lpstr>Libre Baskerville</vt:lpstr>
      <vt:lpstr>Calibri</vt:lpstr>
      <vt:lpstr>Times New Roman</vt:lpstr>
      <vt:lpstr>Microsoft YaHei</vt:lpstr>
      <vt:lpstr>Arial Unicode MS</vt:lpstr>
      <vt:lpstr>Times New Roman</vt:lpstr>
      <vt:lpstr>Calibri</vt:lpstr>
      <vt:lpstr>1_Equity</vt:lpstr>
      <vt:lpstr>Equity</vt:lpstr>
      <vt:lpstr>2_Equity</vt:lpstr>
      <vt:lpstr>3_Equity</vt:lpstr>
      <vt:lpstr>4_Equity</vt:lpstr>
      <vt:lpstr>Organizational Culture</vt:lpstr>
      <vt:lpstr>Organizational Culture</vt:lpstr>
      <vt:lpstr>Culture Framework: Findings on Dimensions of Focus &amp; Flexibility/ Stability( Quinn &amp; Cameron)</vt:lpstr>
      <vt:lpstr>Cultural Framework Diagram</vt:lpstr>
      <vt:lpstr>Culture as an Intervening Variable In EMPLOYEE performance and satisfaction</vt:lpstr>
      <vt:lpstr>Do Organizations Have Uniform Cultures?</vt:lpstr>
      <vt:lpstr>What Do Cultures Do?</vt:lpstr>
      <vt:lpstr>Culture as an Asset (Something Value)</vt:lpstr>
      <vt:lpstr>Culture as a Liability (Debt)</vt:lpstr>
      <vt:lpstr>How Culture Begins</vt:lpstr>
      <vt:lpstr>Keeping Culture Alive</vt:lpstr>
      <vt:lpstr>How Organizational Cultures Form</vt:lpstr>
      <vt:lpstr>Stages in the Socialization Process</vt:lpstr>
      <vt:lpstr>Socialization Process</vt:lpstr>
      <vt:lpstr>How Employees Learn Culture</vt:lpstr>
      <vt:lpstr>Creating a Positive Organizational Culture</vt:lpstr>
      <vt:lpstr>Spirituality and Organizational Culture</vt:lpstr>
      <vt:lpstr>Why Spirituality Now?</vt:lpstr>
      <vt:lpstr>Characteristics of a Spiritual Organization</vt:lpstr>
      <vt:lpstr>Criticisms of Spirituality</vt:lpstr>
      <vt:lpstr>Summary and Managerial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Culture</dc:title>
  <dc:creator>Anshu Banwari</dc:creator>
  <cp:lastModifiedBy>user</cp:lastModifiedBy>
  <cp:revision>12</cp:revision>
  <dcterms:created xsi:type="dcterms:W3CDTF">2024-05-07T14:53:00Z</dcterms:created>
  <dcterms:modified xsi:type="dcterms:W3CDTF">2024-05-09T21:51:40Z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47023667BD9A455AA3B2FDB5D05EA748</vt:lpwstr>
  </property>
  <property fmtid="{D5CDD505-2E9C-101B-9397-08002B2CF9AE}" pid="3" name="KSOProductBuildVer">
    <vt:lpwstr>1033-11.2.0.11537</vt:lpwstr>
  </property>
</Properties>
</file>